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sldIdLst>
    <p:sldId id="256" r:id="rId2"/>
    <p:sldId id="257" r:id="rId3"/>
    <p:sldId id="281" r:id="rId4"/>
    <p:sldId id="282" r:id="rId5"/>
    <p:sldId id="284" r:id="rId6"/>
    <p:sldId id="285" r:id="rId7"/>
    <p:sldId id="286" r:id="rId8"/>
    <p:sldId id="287" r:id="rId9"/>
    <p:sldId id="288" r:id="rId10"/>
    <p:sldId id="289" r:id="rId11"/>
    <p:sldId id="290" r:id="rId12"/>
    <p:sldId id="258" r:id="rId13"/>
    <p:sldId id="259" r:id="rId14"/>
    <p:sldId id="263" r:id="rId15"/>
    <p:sldId id="262" r:id="rId16"/>
    <p:sldId id="260" r:id="rId17"/>
    <p:sldId id="266" r:id="rId18"/>
    <p:sldId id="261" r:id="rId19"/>
    <p:sldId id="268" r:id="rId20"/>
    <p:sldId id="270" r:id="rId21"/>
    <p:sldId id="271" r:id="rId22"/>
    <p:sldId id="272" r:id="rId23"/>
    <p:sldId id="273" r:id="rId24"/>
    <p:sldId id="274" r:id="rId25"/>
    <p:sldId id="275" r:id="rId26"/>
    <p:sldId id="276" r:id="rId27"/>
    <p:sldId id="278" r:id="rId28"/>
    <p:sldId id="279" r:id="rId29"/>
    <p:sldId id="291" r:id="rId30"/>
    <p:sldId id="280" r:id="rId31"/>
    <p:sldId id="292" r:id="rId32"/>
    <p:sldId id="277" r:id="rId33"/>
    <p:sldId id="294"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6" d="100"/>
          <a:sy n="56" d="100"/>
        </p:scale>
        <p:origin x="-968" y="-2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04:04:52.74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04:39:08.81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04:40:21.95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04:41:16.83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04:42:35.092"/>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04:44:35.85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8T04:44:29.542"/>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6696D-23E1-4CFA-BE5B-2E4B81223121}" type="datetimeFigureOut">
              <a:rPr lang="en-ID" smtClean="0"/>
              <a:t>29/11/2021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FD33D-B1D2-4E6C-84F5-ABECB8E013C1}" type="slidenum">
              <a:rPr lang="en-ID" smtClean="0"/>
              <a:t>‹#›</a:t>
            </a:fld>
            <a:endParaRPr lang="en-ID"/>
          </a:p>
        </p:txBody>
      </p:sp>
    </p:spTree>
    <p:extLst>
      <p:ext uri="{BB962C8B-B14F-4D97-AF65-F5344CB8AC3E}">
        <p14:creationId xmlns:p14="http://schemas.microsoft.com/office/powerpoint/2010/main" val="37744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7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11/29/2021</a:t>
            </a:fld>
            <a:endParaRPr lang="en-US" dirty="0"/>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4393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t>11/29/2021</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7278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t>11/29/2021</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2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t>11/29/2021</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8163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t>11/29/2021</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6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t>11/29/2021</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872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t>11/29/2021</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9228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t>11/29/2021</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966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t>11/29/2021</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1994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t>11/29/2021</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7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t>11/29/2021</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75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11/29/2021</a:t>
            </a:fld>
            <a:endParaRPr lang="en-US" dirty="0"/>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47544695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3.png"/><Relationship Id="rId26" Type="http://schemas.openxmlformats.org/officeDocument/2006/relationships/image" Target="../media/image21.png"/><Relationship Id="rId3" Type="http://schemas.openxmlformats.org/officeDocument/2006/relationships/image" Target="../media/image3.png"/><Relationship Id="rId21" Type="http://schemas.openxmlformats.org/officeDocument/2006/relationships/image" Target="../media/image16.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image" Target="../media/image2.jpeg"/><Relationship Id="rId16" Type="http://schemas.openxmlformats.org/officeDocument/2006/relationships/image" Target="../media/image80.png"/><Relationship Id="rId20" Type="http://schemas.openxmlformats.org/officeDocument/2006/relationships/image" Target="../media/image15.png"/><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4.jpeg"/><Relationship Id="rId11" Type="http://schemas.microsoft.com/office/2007/relationships/hdphoto" Target="../media/hdphoto1.wdp"/><Relationship Id="rId24"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media/image9.jpeg"/><Relationship Id="rId23" Type="http://schemas.openxmlformats.org/officeDocument/2006/relationships/image" Target="../media/image18.png"/><Relationship Id="rId28" Type="http://schemas.openxmlformats.org/officeDocument/2006/relationships/image" Target="../media/image11.jpeg"/><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70.png"/><Relationship Id="rId14" Type="http://schemas.openxmlformats.org/officeDocument/2006/relationships/image" Target="../media/image11.png"/><Relationship Id="rId22" Type="http://schemas.openxmlformats.org/officeDocument/2006/relationships/image" Target="../media/image17.png"/><Relationship Id="rId27" Type="http://schemas.openxmlformats.org/officeDocument/2006/relationships/image" Target="../media/image10.jpeg"/><Relationship Id="rId30"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33.jpeg"/><Relationship Id="rId26" Type="http://schemas.openxmlformats.org/officeDocument/2006/relationships/image" Target="../media/image37.jpeg"/><Relationship Id="rId3" Type="http://schemas.openxmlformats.org/officeDocument/2006/relationships/image" Target="../media/image27.png"/><Relationship Id="rId21" Type="http://schemas.openxmlformats.org/officeDocument/2006/relationships/image" Target="../media/image44.png"/><Relationship Id="rId7" Type="http://schemas.openxmlformats.org/officeDocument/2006/relationships/image" Target="../media/image26.jpeg"/><Relationship Id="rId12" Type="http://schemas.openxmlformats.org/officeDocument/2006/relationships/image" Target="../media/image29.jp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4.jpeg"/><Relationship Id="rId16" Type="http://schemas.openxmlformats.org/officeDocument/2006/relationships/image" Target="../media/image32.png"/><Relationship Id="rId20"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28.gif"/><Relationship Id="rId24" Type="http://schemas.openxmlformats.org/officeDocument/2006/relationships/image" Target="../media/image36.jpeg"/><Relationship Id="rId5" Type="http://schemas.microsoft.com/office/2007/relationships/hdphoto" Target="../media/hdphoto2.wdp"/><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39.jpe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5.png"/><Relationship Id="rId9" Type="http://schemas.openxmlformats.org/officeDocument/2006/relationships/image" Target="../media/image27.jpeg"/><Relationship Id="rId14" Type="http://schemas.openxmlformats.org/officeDocument/2006/relationships/image" Target="../media/image30.jpeg"/><Relationship Id="rId22" Type="http://schemas.openxmlformats.org/officeDocument/2006/relationships/image" Target="../media/image35.jpeg"/><Relationship Id="rId27" Type="http://schemas.openxmlformats.org/officeDocument/2006/relationships/image" Target="../media/image3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CFA5B9DB-0BF9-4260-A97B-936524F96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xmlns="" id="{E7E299A8-4058-4734-9BA3-1B98A94F99A3}"/>
              </a:ext>
            </a:extLst>
          </p:cNvPr>
          <p:cNvPicPr>
            <a:picLocks noChangeAspect="1"/>
          </p:cNvPicPr>
          <p:nvPr/>
        </p:nvPicPr>
        <p:blipFill rotWithShape="1">
          <a:blip r:embed="rId2">
            <a:alphaModFix amt="50000"/>
          </a:blip>
          <a:srcRect t="2273" b="12500"/>
          <a:stretch/>
        </p:blipFill>
        <p:spPr>
          <a:xfrm>
            <a:off x="20" y="10"/>
            <a:ext cx="12191979" cy="6857990"/>
          </a:xfrm>
          <a:prstGeom prst="rect">
            <a:avLst/>
          </a:prstGeom>
        </p:spPr>
      </p:pic>
      <p:sp>
        <p:nvSpPr>
          <p:cNvPr id="20" name="Freeform: Shape 19">
            <a:extLst>
              <a:ext uri="{FF2B5EF4-FFF2-40B4-BE49-F238E27FC236}">
                <a16:creationId xmlns:a16="http://schemas.microsoft.com/office/drawing/2014/main" xmlns="" id="{59824785-89B4-4433-955A-F2C847B15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C34D5F"/>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86AF06CC-3023-41A8-9324-5C81114504F5}"/>
              </a:ext>
            </a:extLst>
          </p:cNvPr>
          <p:cNvSpPr>
            <a:spLocks noGrp="1"/>
          </p:cNvSpPr>
          <p:nvPr>
            <p:ph type="ctrTitle"/>
          </p:nvPr>
        </p:nvSpPr>
        <p:spPr>
          <a:xfrm>
            <a:off x="1730326" y="1483407"/>
            <a:ext cx="9115865" cy="2453841"/>
          </a:xfrm>
        </p:spPr>
        <p:txBody>
          <a:bodyPr>
            <a:normAutofit/>
          </a:bodyPr>
          <a:lstStyle/>
          <a:p>
            <a:pPr algn="ctr">
              <a:lnSpc>
                <a:spcPct val="90000"/>
              </a:lnSpc>
            </a:pPr>
            <a:r>
              <a:rPr lang="en-US" sz="5500" dirty="0" err="1"/>
              <a:t>Hidrogeologi</a:t>
            </a:r>
            <a:r>
              <a:rPr lang="en-US" sz="5500" dirty="0"/>
              <a:t/>
            </a:r>
            <a:br>
              <a:rPr lang="en-US" sz="5500" dirty="0"/>
            </a:br>
            <a:r>
              <a:rPr lang="en-US" sz="5500" dirty="0"/>
              <a:t/>
            </a:r>
            <a:br>
              <a:rPr lang="en-US" sz="5500" dirty="0"/>
            </a:br>
            <a:r>
              <a:rPr lang="en-US" sz="5500" dirty="0"/>
              <a:t>“</a:t>
            </a:r>
            <a:r>
              <a:rPr lang="en-US" sz="5500" dirty="0" err="1"/>
              <a:t>Mineralisasi</a:t>
            </a:r>
            <a:r>
              <a:rPr lang="en-US" sz="5500" dirty="0"/>
              <a:t> Air Tanah”</a:t>
            </a:r>
            <a:endParaRPr lang="en-ID" sz="5500" dirty="0"/>
          </a:p>
        </p:txBody>
      </p:sp>
      <p:sp>
        <p:nvSpPr>
          <p:cNvPr id="3" name="Subtitle 2">
            <a:extLst>
              <a:ext uri="{FF2B5EF4-FFF2-40B4-BE49-F238E27FC236}">
                <a16:creationId xmlns:a16="http://schemas.microsoft.com/office/drawing/2014/main" xmlns="" id="{889574E8-E721-4C0E-BFE6-62C857F5A458}"/>
              </a:ext>
            </a:extLst>
          </p:cNvPr>
          <p:cNvSpPr>
            <a:spLocks noGrp="1"/>
          </p:cNvSpPr>
          <p:nvPr>
            <p:ph type="subTitle" idx="1"/>
          </p:nvPr>
        </p:nvSpPr>
        <p:spPr>
          <a:xfrm>
            <a:off x="3226591" y="4599432"/>
            <a:ext cx="5734051" cy="934593"/>
          </a:xfrm>
        </p:spPr>
        <p:txBody>
          <a:bodyPr>
            <a:noAutofit/>
          </a:bodyPr>
          <a:lstStyle/>
          <a:p>
            <a:pPr algn="ctr">
              <a:lnSpc>
                <a:spcPct val="100000"/>
              </a:lnSpc>
            </a:pPr>
            <a:r>
              <a:rPr lang="en-US" sz="3200" dirty="0" err="1"/>
              <a:t>Oleh</a:t>
            </a:r>
            <a:r>
              <a:rPr lang="en-US" sz="3200" dirty="0"/>
              <a:t>:</a:t>
            </a:r>
          </a:p>
          <a:p>
            <a:pPr algn="ctr">
              <a:lnSpc>
                <a:spcPct val="100000"/>
              </a:lnSpc>
            </a:pPr>
            <a:r>
              <a:rPr lang="en-US" sz="3200" dirty="0" err="1"/>
              <a:t>Kelompok</a:t>
            </a:r>
            <a:r>
              <a:rPr lang="en-US" sz="3200" dirty="0"/>
              <a:t> 2</a:t>
            </a:r>
            <a:endParaRPr lang="en-ID" sz="3200" dirty="0"/>
          </a:p>
        </p:txBody>
      </p:sp>
      <p:sp>
        <p:nvSpPr>
          <p:cNvPr id="22" name="Rectangle 6">
            <a:extLst>
              <a:ext uri="{FF2B5EF4-FFF2-40B4-BE49-F238E27FC236}">
                <a16:creationId xmlns:a16="http://schemas.microsoft.com/office/drawing/2014/main" xmlns="" id="{CB2E64D6-3AEB-4AFF-9475-E210F85E0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3498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1"/>
        <p:cNvGrpSpPr/>
        <p:nvPr/>
      </p:nvGrpSpPr>
      <p:grpSpPr>
        <a:xfrm>
          <a:off x="0" y="0"/>
          <a:ext cx="0" cy="0"/>
          <a:chOff x="0" y="0"/>
          <a:chExt cx="0" cy="0"/>
        </a:xfrm>
      </p:grpSpPr>
      <p:sp>
        <p:nvSpPr>
          <p:cNvPr id="8"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xmlns="" id="{B768BC45-6978-4563-AFFC-4378E82C5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ed rectangle">
            <a:extLst>
              <a:ext uri="{FF2B5EF4-FFF2-40B4-BE49-F238E27FC236}">
                <a16:creationId xmlns:a16="http://schemas.microsoft.com/office/drawing/2014/main" xmlns="" id="{A80A8067-64B4-47DF-9C4D-88D9ADEC2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C34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a:extLst>
              <a:ext uri="{FF2B5EF4-FFF2-40B4-BE49-F238E27FC236}">
                <a16:creationId xmlns:a16="http://schemas.microsoft.com/office/drawing/2014/main" xmlns="" id="{DA542B6D-E775-4832-91DC-2D20F85781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252;p28">
            <a:extLst>
              <a:ext uri="{FF2B5EF4-FFF2-40B4-BE49-F238E27FC236}">
                <a16:creationId xmlns:a16="http://schemas.microsoft.com/office/drawing/2014/main" xmlns="" id="{D439AA48-C29B-46B4-8862-95B8C287E848}"/>
              </a:ext>
            </a:extLst>
          </p:cNvPr>
          <p:cNvSpPr txBox="1">
            <a:spLocks/>
          </p:cNvSpPr>
          <p:nvPr/>
        </p:nvSpPr>
        <p:spPr>
          <a:xfrm>
            <a:off x="1466735" y="127291"/>
            <a:ext cx="6789600" cy="1813600"/>
          </a:xfrm>
          <a:prstGeom prst="rect">
            <a:avLst/>
          </a:prstGeom>
        </p:spPr>
        <p:txBody>
          <a:bodyPr spcFirstLastPara="1" vert="horz" wrap="square" lIns="121900" tIns="121900" rIns="121900" bIns="121900" rtlCol="0" anchor="b" anchorCtr="0">
            <a:noAutofit/>
          </a:bodyPr>
          <a:lstStyle>
            <a:lvl1pPr algn="ctr" defTabSz="914400" rtl="0" eaLnBrk="1" latinLnBrk="0" hangingPunct="1">
              <a:lnSpc>
                <a:spcPct val="100000"/>
              </a:lnSpc>
              <a:spcBef>
                <a:spcPct val="0"/>
              </a:spcBef>
              <a:buNone/>
              <a:defRPr sz="7800" kern="1200">
                <a:solidFill>
                  <a:schemeClr val="tx1"/>
                </a:solidFill>
                <a:latin typeface="+mj-lt"/>
                <a:ea typeface="+mj-ea"/>
                <a:cs typeface="+mj-cs"/>
              </a:defRPr>
            </a:lvl1pPr>
          </a:lstStyle>
          <a:p>
            <a:r>
              <a:rPr lang="id-ID" sz="4400" dirty="0">
                <a:solidFill>
                  <a:schemeClr val="bg1"/>
                </a:solidFill>
              </a:rPr>
              <a:t>Variabel Kontrol Mineralisasi Air Tanah</a:t>
            </a:r>
          </a:p>
        </p:txBody>
      </p:sp>
      <p:sp>
        <p:nvSpPr>
          <p:cNvPr id="17" name="Google Shape;253;p28">
            <a:extLst>
              <a:ext uri="{FF2B5EF4-FFF2-40B4-BE49-F238E27FC236}">
                <a16:creationId xmlns:a16="http://schemas.microsoft.com/office/drawing/2014/main" xmlns="" id="{A7E2BC7D-DC8A-486C-821C-1AEFFBA35E76}"/>
              </a:ext>
            </a:extLst>
          </p:cNvPr>
          <p:cNvSpPr/>
          <p:nvPr/>
        </p:nvSpPr>
        <p:spPr>
          <a:xfrm>
            <a:off x="744444" y="2945345"/>
            <a:ext cx="3407200" cy="1766800"/>
          </a:xfrm>
          <a:prstGeom prst="homePlate">
            <a:avLst>
              <a:gd name="adj" fmla="val 30129"/>
            </a:avLst>
          </a:prstGeom>
          <a:solidFill>
            <a:schemeClr val="accent2"/>
          </a:solidFill>
          <a:ln w="76200" cap="flat" cmpd="sng">
            <a:solidFill>
              <a:schemeClr val="accent1"/>
            </a:solidFill>
            <a:prstDash val="solid"/>
            <a:miter lim="8000"/>
            <a:headEnd type="none" w="sm" len="sm"/>
            <a:tailEnd type="none" w="sm" len="sm"/>
          </a:ln>
        </p:spPr>
        <p:txBody>
          <a:bodyPr spcFirstLastPara="1" wrap="square" lIns="121900" tIns="121900" rIns="121900" bIns="121900" anchor="ctr" anchorCtr="0">
            <a:noAutofit/>
          </a:bodyPr>
          <a:lstStyle/>
          <a:p>
            <a:pPr algn="ctr"/>
            <a:r>
              <a:rPr lang="id-ID" sz="2400" b="1" dirty="0">
                <a:solidFill>
                  <a:srgbClr val="FFFFFF"/>
                </a:solidFill>
                <a:latin typeface="Work Sans"/>
                <a:ea typeface="Work Sans"/>
                <a:cs typeface="Work Sans"/>
                <a:sym typeface="Work Sans"/>
              </a:rPr>
              <a:t>Sifat Kimia Awal</a:t>
            </a:r>
            <a:endParaRPr sz="2400" b="1" dirty="0">
              <a:solidFill>
                <a:srgbClr val="FFFFFF"/>
              </a:solidFill>
              <a:latin typeface="Work Sans"/>
              <a:ea typeface="Work Sans"/>
              <a:cs typeface="Work Sans"/>
              <a:sym typeface="Work Sans"/>
            </a:endParaRPr>
          </a:p>
        </p:txBody>
      </p:sp>
      <p:sp>
        <p:nvSpPr>
          <p:cNvPr id="18" name="Google Shape;254;p28">
            <a:extLst>
              <a:ext uri="{FF2B5EF4-FFF2-40B4-BE49-F238E27FC236}">
                <a16:creationId xmlns:a16="http://schemas.microsoft.com/office/drawing/2014/main" xmlns="" id="{E5A6BE79-982A-46A5-93DA-8B51E3230390}"/>
              </a:ext>
            </a:extLst>
          </p:cNvPr>
          <p:cNvSpPr/>
          <p:nvPr/>
        </p:nvSpPr>
        <p:spPr>
          <a:xfrm>
            <a:off x="3830863" y="2939915"/>
            <a:ext cx="3472800" cy="1766800"/>
          </a:xfrm>
          <a:prstGeom prst="chevron">
            <a:avLst>
              <a:gd name="adj" fmla="val 29853"/>
            </a:avLst>
          </a:prstGeom>
          <a:solidFill>
            <a:schemeClr val="accent2"/>
          </a:solidFill>
          <a:ln w="76200" cap="flat" cmpd="sng">
            <a:solidFill>
              <a:schemeClr val="accent1"/>
            </a:solidFill>
            <a:prstDash val="solid"/>
            <a:miter lim="8000"/>
            <a:headEnd type="none" w="sm" len="sm"/>
            <a:tailEnd type="none" w="sm" len="sm"/>
          </a:ln>
        </p:spPr>
        <p:txBody>
          <a:bodyPr spcFirstLastPara="1" wrap="square" lIns="121900" tIns="121900" rIns="121900" bIns="121900" anchor="ctr" anchorCtr="0">
            <a:noAutofit/>
          </a:bodyPr>
          <a:lstStyle/>
          <a:p>
            <a:pPr algn="ctr"/>
            <a:r>
              <a:rPr lang="id-ID" sz="2400" b="1" dirty="0">
                <a:solidFill>
                  <a:srgbClr val="FFFFFF"/>
                </a:solidFill>
                <a:latin typeface="Work Sans"/>
                <a:ea typeface="Work Sans"/>
                <a:cs typeface="Work Sans"/>
                <a:sym typeface="Work Sans"/>
              </a:rPr>
              <a:t>Formasi Geologi</a:t>
            </a:r>
            <a:endParaRPr sz="2400" b="1" dirty="0">
              <a:solidFill>
                <a:srgbClr val="FFFFFF"/>
              </a:solidFill>
              <a:latin typeface="Work Sans"/>
              <a:ea typeface="Work Sans"/>
              <a:cs typeface="Work Sans"/>
              <a:sym typeface="Work Sans"/>
            </a:endParaRPr>
          </a:p>
        </p:txBody>
      </p:sp>
      <p:sp>
        <p:nvSpPr>
          <p:cNvPr id="19" name="Google Shape;255;p28">
            <a:extLst>
              <a:ext uri="{FF2B5EF4-FFF2-40B4-BE49-F238E27FC236}">
                <a16:creationId xmlns:a16="http://schemas.microsoft.com/office/drawing/2014/main" xmlns="" id="{F450A271-F297-4EF4-9DD1-A85FB0B00706}"/>
              </a:ext>
            </a:extLst>
          </p:cNvPr>
          <p:cNvSpPr/>
          <p:nvPr/>
        </p:nvSpPr>
        <p:spPr>
          <a:xfrm>
            <a:off x="6987119" y="2970083"/>
            <a:ext cx="3472800" cy="1766800"/>
          </a:xfrm>
          <a:prstGeom prst="chevron">
            <a:avLst>
              <a:gd name="adj" fmla="val 29853"/>
            </a:avLst>
          </a:prstGeom>
          <a:solidFill>
            <a:schemeClr val="accent2"/>
          </a:solidFill>
          <a:ln w="76200" cap="flat" cmpd="sng">
            <a:solidFill>
              <a:schemeClr val="accent1"/>
            </a:solidFill>
            <a:prstDash val="solid"/>
            <a:miter lim="8000"/>
            <a:headEnd type="none" w="sm" len="sm"/>
            <a:tailEnd type="none" w="sm" len="sm"/>
          </a:ln>
        </p:spPr>
        <p:txBody>
          <a:bodyPr spcFirstLastPara="1" wrap="square" lIns="121900" tIns="121900" rIns="121900" bIns="121900" anchor="ctr" anchorCtr="0">
            <a:noAutofit/>
          </a:bodyPr>
          <a:lstStyle/>
          <a:p>
            <a:pPr algn="ctr"/>
            <a:r>
              <a:rPr lang="id-ID" sz="2400" b="1" dirty="0">
                <a:solidFill>
                  <a:srgbClr val="FFFFFF"/>
                </a:solidFill>
                <a:latin typeface="Work Sans"/>
                <a:ea typeface="Work Sans"/>
                <a:cs typeface="Work Sans"/>
                <a:sym typeface="Work Sans"/>
              </a:rPr>
              <a:t>Waktu Tinggal</a:t>
            </a:r>
            <a:endParaRPr sz="2400" b="1" dirty="0">
              <a:solidFill>
                <a:srgbClr val="FFFFFF"/>
              </a:solidFill>
              <a:latin typeface="Work Sans"/>
              <a:ea typeface="Work Sans"/>
              <a:cs typeface="Work Sans"/>
              <a:sym typeface="Work Sans"/>
            </a:endParaRPr>
          </a:p>
        </p:txBody>
      </p:sp>
      <p:grpSp>
        <p:nvGrpSpPr>
          <p:cNvPr id="20" name="Google Shape;256;p28">
            <a:extLst>
              <a:ext uri="{FF2B5EF4-FFF2-40B4-BE49-F238E27FC236}">
                <a16:creationId xmlns:a16="http://schemas.microsoft.com/office/drawing/2014/main" xmlns="" id="{DD0CF74A-C589-4A28-83A9-C91210478C80}"/>
              </a:ext>
            </a:extLst>
          </p:cNvPr>
          <p:cNvGrpSpPr/>
          <p:nvPr/>
        </p:nvGrpSpPr>
        <p:grpSpPr>
          <a:xfrm>
            <a:off x="9642907" y="948971"/>
            <a:ext cx="1582859" cy="1171109"/>
            <a:chOff x="5255200" y="3006475"/>
            <a:chExt cx="511700" cy="378575"/>
          </a:xfrm>
          <a:solidFill>
            <a:schemeClr val="accent3"/>
          </a:solidFill>
        </p:grpSpPr>
        <p:sp>
          <p:nvSpPr>
            <p:cNvPr id="21" name="Google Shape;257;p28">
              <a:extLst>
                <a:ext uri="{FF2B5EF4-FFF2-40B4-BE49-F238E27FC236}">
                  <a16:creationId xmlns:a16="http://schemas.microsoft.com/office/drawing/2014/main" xmlns="" id="{5E47C4C3-101C-4748-A575-9DA59B7102D5}"/>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121900" tIns="121900" rIns="121900" bIns="121900" anchor="ctr" anchorCtr="0">
              <a:noAutofit/>
            </a:bodyPr>
            <a:lstStyle/>
            <a:p>
              <a:endParaRPr sz="2400">
                <a:solidFill>
                  <a:srgbClr val="000000"/>
                </a:solidFill>
              </a:endParaRPr>
            </a:p>
          </p:txBody>
        </p:sp>
        <p:sp>
          <p:nvSpPr>
            <p:cNvPr id="22" name="Google Shape;258;p28">
              <a:extLst>
                <a:ext uri="{FF2B5EF4-FFF2-40B4-BE49-F238E27FC236}">
                  <a16:creationId xmlns:a16="http://schemas.microsoft.com/office/drawing/2014/main" xmlns="" id="{472DF427-D158-4487-A6DF-447D0360DCA4}"/>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121900" tIns="121900" rIns="121900" bIns="121900" anchor="ctr" anchorCtr="0">
              <a:noAutofit/>
            </a:bodyPr>
            <a:lstStyle/>
            <a:p>
              <a:endParaRPr sz="2400">
                <a:solidFill>
                  <a:srgbClr val="000000"/>
                </a:solidFill>
              </a:endParaRPr>
            </a:p>
          </p:txBody>
        </p:sp>
      </p:grpSp>
      <p:sp>
        <p:nvSpPr>
          <p:cNvPr id="23" name="Google Shape;259;p28">
            <a:extLst>
              <a:ext uri="{FF2B5EF4-FFF2-40B4-BE49-F238E27FC236}">
                <a16:creationId xmlns:a16="http://schemas.microsoft.com/office/drawing/2014/main" xmlns="" id="{A9548C98-F852-4B09-9B2A-A4B34EB726A6}"/>
              </a:ext>
            </a:extLst>
          </p:cNvPr>
          <p:cNvSpPr txBox="1">
            <a:spLocks noGrp="1"/>
          </p:cNvSpPr>
          <p:nvPr>
            <p:ph type="sldNum" idx="12"/>
          </p:nvPr>
        </p:nvSpPr>
        <p:spPr>
          <a:xfrm>
            <a:off x="10879332" y="5857704"/>
            <a:ext cx="731600" cy="524800"/>
          </a:xfrm>
          <a:prstGeom prst="rect">
            <a:avLst/>
          </a:prstGeom>
        </p:spPr>
        <p:txBody>
          <a:bodyPr spcFirstLastPara="1" wrap="square" lIns="121900" tIns="121900" rIns="121900" bIns="121900" anchor="ctr" anchorCtr="0">
            <a:noAutofit/>
          </a:bodyPr>
          <a:lstStyle/>
          <a:p>
            <a:fld id="{00000000-1234-1234-1234-123412341234}" type="slidenum">
              <a:rPr lang="en">
                <a:solidFill>
                  <a:srgbClr val="000000"/>
                </a:solidFill>
              </a:rPr>
              <a:pPr/>
              <a:t>10</a:t>
            </a:fld>
            <a:endParaRPr>
              <a:solidFill>
                <a:srgbClr val="000000"/>
              </a:solidFill>
            </a:endParaRPr>
          </a:p>
        </p:txBody>
      </p:sp>
    </p:spTree>
    <p:extLst>
      <p:ext uri="{BB962C8B-B14F-4D97-AF65-F5344CB8AC3E}">
        <p14:creationId xmlns:p14="http://schemas.microsoft.com/office/powerpoint/2010/main" val="426253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8399" y="0"/>
            <a:ext cx="60984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0"/>
            <a:ext cx="60984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 y="0"/>
            <a:ext cx="12196801" cy="343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 Pengertian Reaksi Pengendapan, Kelarutan, Aplikasi dan Contohnya | Ilmu  Ki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12"/>
            <a:ext cx="6098398" cy="3406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gertian Ion Exchange | | Artikel Teknologi 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727" y="101986"/>
            <a:ext cx="5956227" cy="3314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ksidasi reduksi air Konsepnya - cv java multi mandi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7770"/>
            <a:ext cx="6098398" cy="33902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idrolisis Garam (Pengertian, Jenis, Rumus, Contoh) | Guru Belajark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726" y="3467770"/>
            <a:ext cx="5956227" cy="33902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re you rock or water? - Greg Mowb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5093" y="2300443"/>
            <a:ext cx="3681814" cy="24646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Google Shape;83;p14"/>
          <p:cNvSpPr txBox="1">
            <a:spLocks/>
          </p:cNvSpPr>
          <p:nvPr/>
        </p:nvSpPr>
        <p:spPr>
          <a:xfrm rot="16200000">
            <a:off x="-1328511" y="1328510"/>
            <a:ext cx="3416876" cy="759853"/>
          </a:xfrm>
          <a:prstGeom prst="rect">
            <a:avLst/>
          </a:prstGeom>
          <a:solidFill>
            <a:schemeClr val="bg1"/>
          </a:solid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id-ID" sz="2400" noProof="0" dirty="0"/>
              <a:t>Pelarutan/</a:t>
            </a:r>
          </a:p>
          <a:p>
            <a:pPr algn="ctr">
              <a:buClr>
                <a:srgbClr val="000000"/>
              </a:buClr>
            </a:pPr>
            <a:r>
              <a:rPr lang="id-ID" sz="2400" noProof="0" dirty="0"/>
              <a:t>Pengendapan</a:t>
            </a:r>
            <a:endParaRPr kumimoji="0" lang="id-ID" sz="2400" b="1" i="0" u="none" strike="noStrike" kern="0" cap="none" spc="0" normalizeH="0" baseline="0" noProof="0" dirty="0">
              <a:ln>
                <a:noFill/>
              </a:ln>
              <a:solidFill>
                <a:srgbClr val="000000"/>
              </a:solidFill>
              <a:effectLst/>
              <a:uLnTx/>
              <a:uFillTx/>
              <a:sym typeface="Work Sans"/>
            </a:endParaRPr>
          </a:p>
        </p:txBody>
      </p:sp>
      <p:sp>
        <p:nvSpPr>
          <p:cNvPr id="15" name="Google Shape;83;p14"/>
          <p:cNvSpPr txBox="1">
            <a:spLocks/>
          </p:cNvSpPr>
          <p:nvPr/>
        </p:nvSpPr>
        <p:spPr>
          <a:xfrm rot="16200000">
            <a:off x="10069795" y="1340769"/>
            <a:ext cx="3416876" cy="759853"/>
          </a:xfrm>
          <a:prstGeom prst="rect">
            <a:avLst/>
          </a:prstGeom>
          <a:solidFill>
            <a:schemeClr val="bg1"/>
          </a:solid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id-ID" sz="2400" noProof="0" dirty="0"/>
              <a:t>Pertukaran Ion</a:t>
            </a:r>
            <a:endParaRPr kumimoji="0" lang="id-ID" sz="2400" b="1" i="0" u="none" strike="noStrike" kern="0" cap="none" spc="0" normalizeH="0" baseline="0" noProof="0" dirty="0">
              <a:ln>
                <a:noFill/>
              </a:ln>
              <a:solidFill>
                <a:srgbClr val="000000"/>
              </a:solidFill>
              <a:effectLst/>
              <a:uLnTx/>
              <a:uFillTx/>
              <a:sym typeface="Work Sans"/>
            </a:endParaRPr>
          </a:p>
        </p:txBody>
      </p:sp>
      <p:sp>
        <p:nvSpPr>
          <p:cNvPr id="16" name="Google Shape;83;p14"/>
          <p:cNvSpPr txBox="1">
            <a:spLocks/>
          </p:cNvSpPr>
          <p:nvPr/>
        </p:nvSpPr>
        <p:spPr>
          <a:xfrm rot="16200000">
            <a:off x="-1333313" y="4784023"/>
            <a:ext cx="3416876" cy="759853"/>
          </a:xfrm>
          <a:prstGeom prst="rect">
            <a:avLst/>
          </a:prstGeom>
          <a:solidFill>
            <a:schemeClr val="bg1"/>
          </a:solid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id-ID" sz="2400" noProof="0" dirty="0"/>
              <a:t>Reduksi dan Oksidasi</a:t>
            </a:r>
            <a:endParaRPr kumimoji="0" lang="id-ID" sz="2400" b="1" i="0" u="none" strike="noStrike" kern="0" cap="none" spc="0" normalizeH="0" baseline="0" noProof="0" dirty="0">
              <a:ln>
                <a:noFill/>
              </a:ln>
              <a:solidFill>
                <a:srgbClr val="000000"/>
              </a:solidFill>
              <a:effectLst/>
              <a:uLnTx/>
              <a:uFillTx/>
              <a:sym typeface="Work Sans"/>
            </a:endParaRPr>
          </a:p>
        </p:txBody>
      </p:sp>
      <p:sp>
        <p:nvSpPr>
          <p:cNvPr id="17" name="Google Shape;83;p14"/>
          <p:cNvSpPr txBox="1">
            <a:spLocks/>
          </p:cNvSpPr>
          <p:nvPr/>
        </p:nvSpPr>
        <p:spPr>
          <a:xfrm rot="16200000">
            <a:off x="-1333312" y="4784024"/>
            <a:ext cx="3416876" cy="759853"/>
          </a:xfrm>
          <a:prstGeom prst="rect">
            <a:avLst/>
          </a:prstGeom>
          <a:solidFill>
            <a:schemeClr val="bg1"/>
          </a:solid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id-ID" sz="2400" noProof="0" dirty="0"/>
              <a:t>Reduksi dan Oksidasi</a:t>
            </a:r>
            <a:endParaRPr kumimoji="0" lang="id-ID" sz="2400" b="1" i="0" u="none" strike="noStrike" kern="0" cap="none" spc="0" normalizeH="0" baseline="0" noProof="0" dirty="0">
              <a:ln>
                <a:noFill/>
              </a:ln>
              <a:solidFill>
                <a:srgbClr val="000000"/>
              </a:solidFill>
              <a:effectLst/>
              <a:uLnTx/>
              <a:uFillTx/>
              <a:sym typeface="Work Sans"/>
            </a:endParaRPr>
          </a:p>
        </p:txBody>
      </p:sp>
      <p:sp>
        <p:nvSpPr>
          <p:cNvPr id="18" name="Google Shape;83;p14"/>
          <p:cNvSpPr txBox="1">
            <a:spLocks/>
          </p:cNvSpPr>
          <p:nvPr/>
        </p:nvSpPr>
        <p:spPr>
          <a:xfrm rot="16200000">
            <a:off x="10081030" y="4770390"/>
            <a:ext cx="3416876" cy="759853"/>
          </a:xfrm>
          <a:prstGeom prst="rect">
            <a:avLst/>
          </a:prstGeom>
          <a:solidFill>
            <a:schemeClr val="bg1"/>
          </a:solid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id-ID" sz="2400" noProof="0" dirty="0"/>
              <a:t>Hidrolisis</a:t>
            </a:r>
            <a:endParaRPr kumimoji="0" lang="id-ID" sz="2400" b="1" i="0" u="none" strike="noStrike" kern="0" cap="none" spc="0" normalizeH="0" baseline="0" noProof="0" dirty="0">
              <a:ln>
                <a:noFill/>
              </a:ln>
              <a:solidFill>
                <a:srgbClr val="000000"/>
              </a:solidFill>
              <a:effectLst/>
              <a:uLnTx/>
              <a:uFillTx/>
              <a:sym typeface="Work Sans"/>
            </a:endParaRPr>
          </a:p>
        </p:txBody>
      </p:sp>
      <mc:AlternateContent xmlns:mc="http://schemas.openxmlformats.org/markup-compatibility/2006" xmlns:a14="http://schemas.microsoft.com/office/drawing/2010/main">
        <mc:Choice Requires="a14">
          <p:sp>
            <p:nvSpPr>
              <p:cNvPr id="19" name="Rectangle 18"/>
              <p:cNvSpPr/>
              <p:nvPr/>
            </p:nvSpPr>
            <p:spPr>
              <a:xfrm>
                <a:off x="4321462" y="3118752"/>
                <a:ext cx="3612079" cy="400110"/>
              </a:xfrm>
              <a:prstGeom prst="rect">
                <a:avLst/>
              </a:prstGeom>
              <a:solidFill>
                <a:schemeClr val="bg1"/>
              </a:solidFill>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sz="2000" b="1" i="1" u="none" strike="noStrike" kern="0" cap="none" spc="0" normalizeH="0" baseline="0" noProof="0" smtClean="0">
                          <a:ln>
                            <a:noFill/>
                          </a:ln>
                          <a:solidFill>
                            <a:schemeClr val="tx1"/>
                          </a:solidFill>
                          <a:effectLst/>
                          <a:uLnTx/>
                          <a:uFillTx/>
                          <a:latin typeface="Cambria Math" panose="02040503050406030204" pitchFamily="18" charset="0"/>
                          <a:sym typeface="Work Sans"/>
                        </a:rPr>
                        <m:t>𝑹𝒐𝒄𝒌</m:t>
                      </m:r>
                      <m:r>
                        <a:rPr kumimoji="0" lang="id-ID" sz="2000" b="1" i="1" u="none" strike="noStrike" kern="0" cap="none" spc="0" normalizeH="0" baseline="0" noProof="0" smtClean="0">
                          <a:ln>
                            <a:noFill/>
                          </a:ln>
                          <a:solidFill>
                            <a:schemeClr val="tx1"/>
                          </a:solidFill>
                          <a:effectLst/>
                          <a:uLnTx/>
                          <a:uFillTx/>
                          <a:latin typeface="Cambria Math" panose="02040503050406030204" pitchFamily="18" charset="0"/>
                          <a:sym typeface="Work Sans"/>
                        </a:rPr>
                        <m:t>−</m:t>
                      </m:r>
                      <m:r>
                        <a:rPr kumimoji="0" lang="id-ID" sz="2000" b="1" i="1" u="none" strike="noStrike" kern="0" cap="none" spc="0" normalizeH="0" baseline="0" noProof="0" smtClean="0">
                          <a:ln>
                            <a:noFill/>
                          </a:ln>
                          <a:solidFill>
                            <a:schemeClr val="tx1"/>
                          </a:solidFill>
                          <a:effectLst/>
                          <a:uLnTx/>
                          <a:uFillTx/>
                          <a:latin typeface="Cambria Math" panose="02040503050406030204" pitchFamily="18" charset="0"/>
                          <a:sym typeface="Work Sans"/>
                        </a:rPr>
                        <m:t>𝑾𝒂𝒕𝒆𝒓</m:t>
                      </m:r>
                      <m:r>
                        <a:rPr kumimoji="0" lang="id-ID" sz="2000" b="1" i="1" u="none" strike="noStrike" kern="0" cap="none" spc="0" normalizeH="0" baseline="0" noProof="0" smtClean="0">
                          <a:ln>
                            <a:noFill/>
                          </a:ln>
                          <a:solidFill>
                            <a:schemeClr val="tx1"/>
                          </a:solidFill>
                          <a:effectLst/>
                          <a:uLnTx/>
                          <a:uFillTx/>
                          <a:latin typeface="Cambria Math" panose="02040503050406030204" pitchFamily="18" charset="0"/>
                          <a:sym typeface="Work Sans"/>
                        </a:rPr>
                        <m:t> </m:t>
                      </m:r>
                      <m:r>
                        <a:rPr kumimoji="0" lang="id-ID" sz="2000" b="1" i="1" u="none" strike="noStrike" kern="0" cap="none" spc="0" normalizeH="0" baseline="0" noProof="0" smtClean="0">
                          <a:ln>
                            <a:noFill/>
                          </a:ln>
                          <a:solidFill>
                            <a:schemeClr val="tx1"/>
                          </a:solidFill>
                          <a:effectLst/>
                          <a:uLnTx/>
                          <a:uFillTx/>
                          <a:latin typeface="Cambria Math" panose="02040503050406030204" pitchFamily="18" charset="0"/>
                          <a:sym typeface="Work Sans"/>
                        </a:rPr>
                        <m:t>𝑰𝒏𝒕𝒆𝒓𝒂𝒄𝒕𝒊𝒐𝒏𝒔</m:t>
                      </m:r>
                    </m:oMath>
                  </m:oMathPara>
                </a14:m>
                <a:endParaRPr kumimoji="0" lang="id-ID" sz="2000" b="1" i="0" u="none" strike="noStrike" kern="0" cap="none" spc="0" normalizeH="0" baseline="0" noProof="0" dirty="0">
                  <a:ln>
                    <a:noFill/>
                  </a:ln>
                  <a:solidFill>
                    <a:schemeClr val="tx1"/>
                  </a:solidFill>
                  <a:effectLst/>
                  <a:uLnTx/>
                  <a:uFillTx/>
                  <a:sym typeface="Work Sans"/>
                </a:endParaRPr>
              </a:p>
            </p:txBody>
          </p:sp>
        </mc:Choice>
        <mc:Fallback xmlns="">
          <p:sp>
            <p:nvSpPr>
              <p:cNvPr id="19" name="Rectangle 18"/>
              <p:cNvSpPr>
                <a:spLocks noRot="1" noChangeAspect="1" noMove="1" noResize="1" noEditPoints="1" noAdjustHandles="1" noChangeArrowheads="1" noChangeShapeType="1" noTextEdit="1"/>
              </p:cNvSpPr>
              <p:nvPr/>
            </p:nvSpPr>
            <p:spPr>
              <a:xfrm>
                <a:off x="4321462" y="3118752"/>
                <a:ext cx="3612079" cy="400110"/>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651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xmlns="" id="{289ED1AA-8684-4D37-B208-8777E1A77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1">
            <a:extLst>
              <a:ext uri="{FF2B5EF4-FFF2-40B4-BE49-F238E27FC236}">
                <a16:creationId xmlns:a16="http://schemas.microsoft.com/office/drawing/2014/main" xmlns="" id="{5E0D0E5A-6E97-46A9-AF74-EAEA1E0442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2">
            <a:extLst>
              <a:ext uri="{FF2B5EF4-FFF2-40B4-BE49-F238E27FC236}">
                <a16:creationId xmlns:a16="http://schemas.microsoft.com/office/drawing/2014/main" xmlns="" id="{E197A7FD-CD8D-4609-AE35-64C89063E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Graphic 33">
            <a:extLst>
              <a:ext uri="{FF2B5EF4-FFF2-40B4-BE49-F238E27FC236}">
                <a16:creationId xmlns:a16="http://schemas.microsoft.com/office/drawing/2014/main" xmlns="" id="{4180E01B-B1F4-437C-807D-1C930718E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34D5F"/>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86AF06CC-3023-41A8-9324-5C81114504F5}"/>
              </a:ext>
            </a:extLst>
          </p:cNvPr>
          <p:cNvSpPr>
            <a:spLocks noGrp="1"/>
          </p:cNvSpPr>
          <p:nvPr>
            <p:ph type="ctrTitle"/>
          </p:nvPr>
        </p:nvSpPr>
        <p:spPr>
          <a:xfrm>
            <a:off x="2566348" y="874699"/>
            <a:ext cx="7074568" cy="2898975"/>
          </a:xfrm>
        </p:spPr>
        <p:txBody>
          <a:bodyPr>
            <a:normAutofit fontScale="90000"/>
          </a:bodyPr>
          <a:lstStyle/>
          <a:p>
            <a:pPr algn="ctr">
              <a:lnSpc>
                <a:spcPct val="90000"/>
              </a:lnSpc>
            </a:pPr>
            <a:r>
              <a:rPr lang="en-US" sz="3500" dirty="0" err="1">
                <a:solidFill>
                  <a:srgbClr val="FFFFFF"/>
                </a:solidFill>
              </a:rPr>
              <a:t>Studi</a:t>
            </a:r>
            <a:r>
              <a:rPr lang="en-US" sz="3500" dirty="0">
                <a:solidFill>
                  <a:srgbClr val="FFFFFF"/>
                </a:solidFill>
              </a:rPr>
              <a:t> </a:t>
            </a:r>
            <a:r>
              <a:rPr lang="en-US" sz="3500" dirty="0" err="1">
                <a:solidFill>
                  <a:srgbClr val="FFFFFF"/>
                </a:solidFill>
              </a:rPr>
              <a:t>Kasus</a:t>
            </a:r>
            <a:r>
              <a:rPr lang="en-US" sz="3500" dirty="0">
                <a:solidFill>
                  <a:srgbClr val="FFFFFF"/>
                </a:solidFill>
              </a:rPr>
              <a:t> 1</a:t>
            </a:r>
            <a:br>
              <a:rPr lang="en-US" sz="3500" dirty="0">
                <a:solidFill>
                  <a:srgbClr val="FFFFFF"/>
                </a:solidFill>
              </a:rPr>
            </a:br>
            <a:r>
              <a:rPr lang="en-US" sz="3500" dirty="0">
                <a:solidFill>
                  <a:srgbClr val="FFFFFF"/>
                </a:solidFill>
              </a:rPr>
              <a:t/>
            </a:r>
            <a:br>
              <a:rPr lang="en-US" sz="3500" dirty="0">
                <a:solidFill>
                  <a:srgbClr val="FFFFFF"/>
                </a:solidFill>
              </a:rPr>
            </a:br>
            <a:r>
              <a:rPr lang="en-US" sz="3500" dirty="0">
                <a:solidFill>
                  <a:srgbClr val="FFFFFF"/>
                </a:solidFill>
              </a:rPr>
              <a:t>“</a:t>
            </a:r>
            <a:r>
              <a:rPr lang="en-ID" sz="3500" dirty="0">
                <a:solidFill>
                  <a:srgbClr val="FFFFFF"/>
                </a:solidFill>
              </a:rPr>
              <a:t>PERBAIKAN KUALITAS AIR HUJAN SEBAGAI AIR BERSIH DENGAN METODE MINERALISASI DAN DESINFEKSI”</a:t>
            </a:r>
          </a:p>
        </p:txBody>
      </p:sp>
      <p:sp>
        <p:nvSpPr>
          <p:cNvPr id="3" name="Subtitle 2">
            <a:extLst>
              <a:ext uri="{FF2B5EF4-FFF2-40B4-BE49-F238E27FC236}">
                <a16:creationId xmlns:a16="http://schemas.microsoft.com/office/drawing/2014/main" xmlns="" id="{889574E8-E721-4C0E-BFE6-62C857F5A458}"/>
              </a:ext>
            </a:extLst>
          </p:cNvPr>
          <p:cNvSpPr>
            <a:spLocks noGrp="1"/>
          </p:cNvSpPr>
          <p:nvPr>
            <p:ph type="subTitle" idx="1"/>
          </p:nvPr>
        </p:nvSpPr>
        <p:spPr>
          <a:xfrm>
            <a:off x="2634916" y="4533813"/>
            <a:ext cx="6930189" cy="938463"/>
          </a:xfrm>
        </p:spPr>
        <p:txBody>
          <a:bodyPr>
            <a:noAutofit/>
          </a:bodyPr>
          <a:lstStyle/>
          <a:p>
            <a:pPr algn="ctr">
              <a:lnSpc>
                <a:spcPct val="100000"/>
              </a:lnSpc>
            </a:pPr>
            <a:r>
              <a:rPr lang="en-US" dirty="0">
                <a:solidFill>
                  <a:srgbClr val="FFFFFF"/>
                </a:solidFill>
              </a:rPr>
              <a:t>Oleh:</a:t>
            </a:r>
          </a:p>
          <a:p>
            <a:pPr algn="ctr">
              <a:lnSpc>
                <a:spcPct val="100000"/>
              </a:lnSpc>
            </a:pPr>
            <a:r>
              <a:rPr lang="it-IT" dirty="0">
                <a:solidFill>
                  <a:srgbClr val="FFFFFF"/>
                </a:solidFill>
              </a:rPr>
              <a:t>Rita Dewi Triastianti dan Rian Hazilmi</a:t>
            </a:r>
            <a:endParaRPr lang="en-ID" dirty="0">
              <a:solidFill>
                <a:srgbClr val="FFFFFF"/>
              </a:solidFill>
            </a:endParaRPr>
          </a:p>
        </p:txBody>
      </p:sp>
      <p:sp>
        <p:nvSpPr>
          <p:cNvPr id="26" name="Rectangle 6">
            <a:extLst>
              <a:ext uri="{FF2B5EF4-FFF2-40B4-BE49-F238E27FC236}">
                <a16:creationId xmlns:a16="http://schemas.microsoft.com/office/drawing/2014/main" xmlns="" id="{C0B64B74-19BE-47D9-8BB8-7081BF0E0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FA2E39B7-17D8-4009-A8BA-9E8D8EC1B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33">
            <a:extLst>
              <a:ext uri="{FF2B5EF4-FFF2-40B4-BE49-F238E27FC236}">
                <a16:creationId xmlns:a16="http://schemas.microsoft.com/office/drawing/2014/main" xmlns="" id="{967EEEC4-6120-428D-8FB5-916920AEC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34D5F"/>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B32CEF07-79E1-41C8-8407-31D2FB6DB769}"/>
              </a:ext>
            </a:extLst>
          </p:cNvPr>
          <p:cNvSpPr>
            <a:spLocks noGrp="1"/>
          </p:cNvSpPr>
          <p:nvPr>
            <p:ph type="title"/>
          </p:nvPr>
        </p:nvSpPr>
        <p:spPr>
          <a:xfrm>
            <a:off x="2957023" y="244249"/>
            <a:ext cx="6809014" cy="1102860"/>
          </a:xfrm>
        </p:spPr>
        <p:txBody>
          <a:bodyPr anchor="b">
            <a:normAutofit/>
          </a:bodyPr>
          <a:lstStyle/>
          <a:p>
            <a:pPr algn="ctr">
              <a:lnSpc>
                <a:spcPct val="90000"/>
              </a:lnSpc>
            </a:pPr>
            <a:r>
              <a:rPr lang="en-US" sz="4100" dirty="0" err="1">
                <a:solidFill>
                  <a:srgbClr val="FFFFFF"/>
                </a:solidFill>
              </a:rPr>
              <a:t>Latar</a:t>
            </a:r>
            <a:r>
              <a:rPr lang="en-US" sz="4100" dirty="0">
                <a:solidFill>
                  <a:srgbClr val="FFFFFF"/>
                </a:solidFill>
              </a:rPr>
              <a:t> </a:t>
            </a:r>
            <a:r>
              <a:rPr lang="en-US" sz="4100" dirty="0" err="1">
                <a:solidFill>
                  <a:srgbClr val="FFFFFF"/>
                </a:solidFill>
              </a:rPr>
              <a:t>Belakang</a:t>
            </a:r>
            <a:r>
              <a:rPr lang="en-US" sz="4100" dirty="0">
                <a:solidFill>
                  <a:srgbClr val="FFFFFF"/>
                </a:solidFill>
              </a:rPr>
              <a:t> </a:t>
            </a:r>
            <a:r>
              <a:rPr lang="en-US" sz="4100" dirty="0" err="1">
                <a:solidFill>
                  <a:srgbClr val="FFFFFF"/>
                </a:solidFill>
              </a:rPr>
              <a:t>Penelitian</a:t>
            </a:r>
            <a:endParaRPr lang="en-ID" sz="4100" dirty="0">
              <a:solidFill>
                <a:srgbClr val="FFFFFF"/>
              </a:solidFill>
            </a:endParaRPr>
          </a:p>
        </p:txBody>
      </p:sp>
      <p:sp>
        <p:nvSpPr>
          <p:cNvPr id="3" name="Content Placeholder 2">
            <a:extLst>
              <a:ext uri="{FF2B5EF4-FFF2-40B4-BE49-F238E27FC236}">
                <a16:creationId xmlns:a16="http://schemas.microsoft.com/office/drawing/2014/main" xmlns="" id="{D4033A5B-F170-4070-AF70-FC55F98A76B4}"/>
              </a:ext>
            </a:extLst>
          </p:cNvPr>
          <p:cNvSpPr>
            <a:spLocks noGrp="1"/>
          </p:cNvSpPr>
          <p:nvPr>
            <p:ph idx="1"/>
          </p:nvPr>
        </p:nvSpPr>
        <p:spPr>
          <a:xfrm>
            <a:off x="2699125" y="1759233"/>
            <a:ext cx="6809014" cy="3339533"/>
          </a:xfrm>
        </p:spPr>
        <p:txBody>
          <a:bodyPr>
            <a:normAutofit/>
          </a:bodyPr>
          <a:lstStyle/>
          <a:p>
            <a:pPr marL="0" indent="0" algn="ctr">
              <a:buNone/>
            </a:pPr>
            <a:r>
              <a:rPr lang="id-ID" dirty="0">
                <a:solidFill>
                  <a:schemeClr val="bg1"/>
                </a:solidFill>
                <a:effectLst/>
                <a:ea typeface="Calibri" panose="020F0502020204030204" pitchFamily="34" charset="0"/>
              </a:rPr>
              <a:t>Di Indonesia sendiri sangat dibutuhkan pengolahan air hujan menjadi air bersih karena sumber daya air hujan telah menjadi komoditi  ekonomi yang memiliki peran penting dalam menunjang kehidupan masyarakat</a:t>
            </a:r>
            <a:r>
              <a:rPr lang="en-US" dirty="0">
                <a:solidFill>
                  <a:schemeClr val="bg1"/>
                </a:solidFill>
                <a:effectLst/>
                <a:ea typeface="Calibri" panose="020F0502020204030204" pitchFamily="34" charset="0"/>
              </a:rPr>
              <a:t>.</a:t>
            </a:r>
            <a:endParaRPr lang="en-ID" dirty="0">
              <a:solidFill>
                <a:schemeClr val="bg1"/>
              </a:solidFill>
            </a:endParaRPr>
          </a:p>
        </p:txBody>
      </p:sp>
      <p:pic>
        <p:nvPicPr>
          <p:cNvPr id="1026" name="Picture 2" descr="Aplikasi GIS Potensi Daerah - Peternakan - Peternakan Sapi Perah">
            <a:extLst>
              <a:ext uri="{FF2B5EF4-FFF2-40B4-BE49-F238E27FC236}">
                <a16:creationId xmlns:a16="http://schemas.microsoft.com/office/drawing/2014/main" xmlns="" id="{0B9C9AF9-93A3-4388-91C3-6A38D25A7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909" y="3449495"/>
            <a:ext cx="2646288" cy="16492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TENSI PERTANIAN - DPMPTSP PROV. KALSEL">
            <a:extLst>
              <a:ext uri="{FF2B5EF4-FFF2-40B4-BE49-F238E27FC236}">
                <a16:creationId xmlns:a16="http://schemas.microsoft.com/office/drawing/2014/main" xmlns="" id="{62AB8365-1ADE-4F10-B28C-326E0301C8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9466" y="3359105"/>
            <a:ext cx="2532005" cy="1752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nsus Sungai Ecoton, Kali Brantas Mulai Menunjukkan Pemulihan -  Mongabay.co.id : Mongabay.co.id">
            <a:extLst>
              <a:ext uri="{FF2B5EF4-FFF2-40B4-BE49-F238E27FC236}">
                <a16:creationId xmlns:a16="http://schemas.microsoft.com/office/drawing/2014/main" xmlns="" id="{C5BAFA58-0226-484E-AD7C-D0D9E9208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472" y="335569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46C160F8-D99D-4B79-9DE6-FFE6EF373102}"/>
              </a:ext>
            </a:extLst>
          </p:cNvPr>
          <p:cNvSpPr txBox="1"/>
          <p:nvPr/>
        </p:nvSpPr>
        <p:spPr>
          <a:xfrm>
            <a:off x="2506554" y="5193553"/>
            <a:ext cx="1105846" cy="523220"/>
          </a:xfrm>
          <a:prstGeom prst="rect">
            <a:avLst/>
          </a:prstGeom>
          <a:noFill/>
        </p:spPr>
        <p:txBody>
          <a:bodyPr wrap="square" rtlCol="0">
            <a:spAutoFit/>
          </a:bodyPr>
          <a:lstStyle/>
          <a:p>
            <a:r>
              <a:rPr lang="en-US" sz="2800" dirty="0" err="1">
                <a:solidFill>
                  <a:schemeClr val="bg1"/>
                </a:solidFill>
              </a:rPr>
              <a:t>Peternakan</a:t>
            </a:r>
            <a:endParaRPr lang="en-ID" sz="2800" dirty="0">
              <a:solidFill>
                <a:schemeClr val="bg1"/>
              </a:solidFill>
            </a:endParaRPr>
          </a:p>
        </p:txBody>
      </p:sp>
      <p:sp>
        <p:nvSpPr>
          <p:cNvPr id="13" name="TextBox 12">
            <a:extLst>
              <a:ext uri="{FF2B5EF4-FFF2-40B4-BE49-F238E27FC236}">
                <a16:creationId xmlns:a16="http://schemas.microsoft.com/office/drawing/2014/main" xmlns="" id="{36A6F191-F6EC-498E-AF4A-CFE93311740E}"/>
              </a:ext>
            </a:extLst>
          </p:cNvPr>
          <p:cNvSpPr txBox="1"/>
          <p:nvPr/>
        </p:nvSpPr>
        <p:spPr>
          <a:xfrm>
            <a:off x="5541553" y="5242838"/>
            <a:ext cx="1105846" cy="523220"/>
          </a:xfrm>
          <a:prstGeom prst="rect">
            <a:avLst/>
          </a:prstGeom>
          <a:noFill/>
        </p:spPr>
        <p:txBody>
          <a:bodyPr wrap="square" rtlCol="0">
            <a:spAutoFit/>
          </a:bodyPr>
          <a:lstStyle/>
          <a:p>
            <a:r>
              <a:rPr lang="en-US" sz="2800" dirty="0" err="1">
                <a:solidFill>
                  <a:schemeClr val="bg1"/>
                </a:solidFill>
              </a:rPr>
              <a:t>Pertanian</a:t>
            </a:r>
            <a:endParaRPr lang="en-ID" sz="2800" dirty="0">
              <a:solidFill>
                <a:schemeClr val="bg1"/>
              </a:solidFill>
            </a:endParaRPr>
          </a:p>
        </p:txBody>
      </p:sp>
      <p:sp>
        <p:nvSpPr>
          <p:cNvPr id="16" name="TextBox 15">
            <a:extLst>
              <a:ext uri="{FF2B5EF4-FFF2-40B4-BE49-F238E27FC236}">
                <a16:creationId xmlns:a16="http://schemas.microsoft.com/office/drawing/2014/main" xmlns="" id="{5F823199-54D3-474E-83AA-ED8FCF5BDC7E}"/>
              </a:ext>
            </a:extLst>
          </p:cNvPr>
          <p:cNvSpPr txBox="1"/>
          <p:nvPr/>
        </p:nvSpPr>
        <p:spPr>
          <a:xfrm>
            <a:off x="8576552" y="5242838"/>
            <a:ext cx="1105846" cy="523220"/>
          </a:xfrm>
          <a:prstGeom prst="rect">
            <a:avLst/>
          </a:prstGeom>
          <a:noFill/>
        </p:spPr>
        <p:txBody>
          <a:bodyPr wrap="square" rtlCol="0">
            <a:spAutoFit/>
          </a:bodyPr>
          <a:lstStyle/>
          <a:p>
            <a:r>
              <a:rPr lang="en-US" sz="2800" dirty="0" err="1">
                <a:solidFill>
                  <a:schemeClr val="bg1"/>
                </a:solidFill>
              </a:rPr>
              <a:t>Perikanan</a:t>
            </a:r>
            <a:endParaRPr lang="en-ID" sz="2800" dirty="0">
              <a:solidFill>
                <a:schemeClr val="bg1"/>
              </a:solidFill>
            </a:endParaRPr>
          </a:p>
        </p:txBody>
      </p:sp>
    </p:spTree>
    <p:extLst>
      <p:ext uri="{BB962C8B-B14F-4D97-AF65-F5344CB8AC3E}">
        <p14:creationId xmlns:p14="http://schemas.microsoft.com/office/powerpoint/2010/main" val="206535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3946F6A7-0B48-49A7-8E23-3C1F09939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content container">
            <a:extLst>
              <a:ext uri="{FF2B5EF4-FFF2-40B4-BE49-F238E27FC236}">
                <a16:creationId xmlns:a16="http://schemas.microsoft.com/office/drawing/2014/main" xmlns="" id="{F53AD421-C5C8-4C52-9DD0-6A594F21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C34D5F"/>
          </a:solidFill>
          <a:ln w="25400">
            <a:solidFill>
              <a:srgbClr val="C34D5F"/>
            </a:solidFill>
            <a:round/>
            <a:extLst>
              <a:ext uri="{C807C97D-BFC1-408E-A445-0C87EB9F89A2}">
                <ask:lineSketchStyleProps xmlns:ask="http://schemas.microsoft.com/office/drawing/2018/sketchyshapes" xmln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2CEF07-79E1-41C8-8407-31D2FB6DB769}"/>
              </a:ext>
            </a:extLst>
          </p:cNvPr>
          <p:cNvSpPr>
            <a:spLocks noGrp="1"/>
          </p:cNvSpPr>
          <p:nvPr>
            <p:ph type="title"/>
          </p:nvPr>
        </p:nvSpPr>
        <p:spPr>
          <a:xfrm>
            <a:off x="1151467" y="887973"/>
            <a:ext cx="9889067" cy="1325563"/>
          </a:xfrm>
        </p:spPr>
        <p:txBody>
          <a:bodyPr>
            <a:normAutofit/>
          </a:bodyPr>
          <a:lstStyle/>
          <a:p>
            <a:pPr>
              <a:lnSpc>
                <a:spcPct val="90000"/>
              </a:lnSpc>
            </a:pPr>
            <a:r>
              <a:rPr lang="en-US" sz="5600">
                <a:solidFill>
                  <a:schemeClr val="bg1"/>
                </a:solidFill>
              </a:rPr>
              <a:t>Latar Belakang Penelitian</a:t>
            </a:r>
            <a:endParaRPr lang="en-ID" sz="5600">
              <a:solidFill>
                <a:schemeClr val="bg1"/>
              </a:solidFill>
            </a:endParaRPr>
          </a:p>
        </p:txBody>
      </p:sp>
      <p:sp>
        <p:nvSpPr>
          <p:cNvPr id="24" name="Rectangle 6">
            <a:extLst>
              <a:ext uri="{FF2B5EF4-FFF2-40B4-BE49-F238E27FC236}">
                <a16:creationId xmlns:a16="http://schemas.microsoft.com/office/drawing/2014/main" xmlns="" id="{6D7E5B0F-5185-440A-8222-321C1D118A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22661B22-85E9-4997-955C-325D91589954}"/>
              </a:ext>
            </a:extLst>
          </p:cNvPr>
          <p:cNvSpPr>
            <a:spLocks noGrp="1"/>
          </p:cNvSpPr>
          <p:nvPr>
            <p:ph idx="1"/>
          </p:nvPr>
        </p:nvSpPr>
        <p:spPr>
          <a:xfrm>
            <a:off x="1151467" y="2607733"/>
            <a:ext cx="9889067" cy="3285067"/>
          </a:xfrm>
        </p:spPr>
        <p:txBody>
          <a:bodyPr>
            <a:normAutofit fontScale="77500" lnSpcReduction="20000"/>
          </a:bodyPr>
          <a:lstStyle/>
          <a:p>
            <a:r>
              <a:rPr lang="en-ID" sz="2600" dirty="0" err="1">
                <a:solidFill>
                  <a:schemeClr val="bg1"/>
                </a:solidFill>
              </a:rPr>
              <a:t>Menurut</a:t>
            </a:r>
            <a:r>
              <a:rPr lang="en-ID" sz="2600" dirty="0">
                <a:solidFill>
                  <a:schemeClr val="bg1"/>
                </a:solidFill>
              </a:rPr>
              <a:t> </a:t>
            </a:r>
            <a:r>
              <a:rPr lang="en-ID" sz="2600" dirty="0" err="1">
                <a:solidFill>
                  <a:schemeClr val="bg1"/>
                </a:solidFill>
              </a:rPr>
              <a:t>klasifikasi</a:t>
            </a:r>
            <a:r>
              <a:rPr lang="en-ID" sz="2600" dirty="0">
                <a:solidFill>
                  <a:schemeClr val="bg1"/>
                </a:solidFill>
              </a:rPr>
              <a:t> </a:t>
            </a:r>
            <a:r>
              <a:rPr lang="en-ID" sz="2600" dirty="0" err="1">
                <a:solidFill>
                  <a:schemeClr val="bg1"/>
                </a:solidFill>
              </a:rPr>
              <a:t>iklim</a:t>
            </a:r>
            <a:r>
              <a:rPr lang="en-ID" sz="2600" dirty="0">
                <a:solidFill>
                  <a:schemeClr val="bg1"/>
                </a:solidFill>
              </a:rPr>
              <a:t> </a:t>
            </a:r>
            <a:r>
              <a:rPr lang="en-ID" sz="2600" dirty="0" err="1">
                <a:solidFill>
                  <a:schemeClr val="bg1"/>
                </a:solidFill>
              </a:rPr>
              <a:t>Koppen</a:t>
            </a:r>
            <a:r>
              <a:rPr lang="en-ID" sz="2600" dirty="0">
                <a:solidFill>
                  <a:schemeClr val="bg1"/>
                </a:solidFill>
              </a:rPr>
              <a:t>, Bantul </a:t>
            </a:r>
            <a:r>
              <a:rPr lang="en-ID" sz="2600" dirty="0" err="1">
                <a:solidFill>
                  <a:schemeClr val="bg1"/>
                </a:solidFill>
              </a:rPr>
              <a:t>memiliki</a:t>
            </a:r>
            <a:r>
              <a:rPr lang="en-ID" sz="2600" dirty="0">
                <a:solidFill>
                  <a:schemeClr val="bg1"/>
                </a:solidFill>
              </a:rPr>
              <a:t> </a:t>
            </a:r>
            <a:r>
              <a:rPr lang="en-ID" sz="2600" dirty="0" err="1">
                <a:solidFill>
                  <a:schemeClr val="bg1"/>
                </a:solidFill>
              </a:rPr>
              <a:t>iklim</a:t>
            </a:r>
            <a:r>
              <a:rPr lang="en-ID" sz="2600" dirty="0">
                <a:solidFill>
                  <a:schemeClr val="bg1"/>
                </a:solidFill>
              </a:rPr>
              <a:t> </a:t>
            </a:r>
            <a:r>
              <a:rPr lang="en-ID" sz="2600" dirty="0" err="1">
                <a:solidFill>
                  <a:schemeClr val="bg1"/>
                </a:solidFill>
              </a:rPr>
              <a:t>muson</a:t>
            </a:r>
            <a:r>
              <a:rPr lang="en-ID" sz="2600" dirty="0">
                <a:solidFill>
                  <a:schemeClr val="bg1"/>
                </a:solidFill>
              </a:rPr>
              <a:t> </a:t>
            </a:r>
            <a:r>
              <a:rPr lang="en-ID" sz="2600" dirty="0" err="1">
                <a:solidFill>
                  <a:schemeClr val="bg1"/>
                </a:solidFill>
              </a:rPr>
              <a:t>tropis</a:t>
            </a:r>
            <a:r>
              <a:rPr lang="en-ID" sz="2600" dirty="0">
                <a:solidFill>
                  <a:schemeClr val="bg1"/>
                </a:solidFill>
              </a:rPr>
              <a:t>. </a:t>
            </a:r>
            <a:r>
              <a:rPr lang="en-ID" sz="2600" dirty="0" err="1">
                <a:solidFill>
                  <a:schemeClr val="bg1"/>
                </a:solidFill>
              </a:rPr>
              <a:t>Karakteristik</a:t>
            </a:r>
            <a:r>
              <a:rPr lang="en-ID" sz="2600" dirty="0">
                <a:solidFill>
                  <a:schemeClr val="bg1"/>
                </a:solidFill>
              </a:rPr>
              <a:t> air </a:t>
            </a:r>
            <a:r>
              <a:rPr lang="en-ID" sz="2600" dirty="0" err="1">
                <a:solidFill>
                  <a:schemeClr val="bg1"/>
                </a:solidFill>
              </a:rPr>
              <a:t>hujan</a:t>
            </a:r>
            <a:r>
              <a:rPr lang="en-ID" sz="2600" dirty="0">
                <a:solidFill>
                  <a:schemeClr val="bg1"/>
                </a:solidFill>
              </a:rPr>
              <a:t> pada </a:t>
            </a:r>
            <a:r>
              <a:rPr lang="en-ID" sz="2600" dirty="0" err="1">
                <a:solidFill>
                  <a:schemeClr val="bg1"/>
                </a:solidFill>
              </a:rPr>
              <a:t>umumnya</a:t>
            </a:r>
            <a:r>
              <a:rPr lang="en-ID" sz="2600" dirty="0">
                <a:solidFill>
                  <a:schemeClr val="bg1"/>
                </a:solidFill>
              </a:rPr>
              <a:t> </a:t>
            </a:r>
            <a:r>
              <a:rPr lang="en-ID" sz="2600" dirty="0" err="1">
                <a:solidFill>
                  <a:schemeClr val="bg1"/>
                </a:solidFill>
              </a:rPr>
              <a:t>memiliki</a:t>
            </a:r>
            <a:r>
              <a:rPr lang="en-ID" sz="2600" dirty="0">
                <a:solidFill>
                  <a:schemeClr val="bg1"/>
                </a:solidFill>
              </a:rPr>
              <a:t> pH </a:t>
            </a:r>
            <a:r>
              <a:rPr lang="en-ID" sz="2600" dirty="0" err="1">
                <a:solidFill>
                  <a:schemeClr val="bg1"/>
                </a:solidFill>
              </a:rPr>
              <a:t>rendah</a:t>
            </a:r>
            <a:r>
              <a:rPr lang="en-ID" sz="2600" dirty="0">
                <a:solidFill>
                  <a:schemeClr val="bg1"/>
                </a:solidFill>
              </a:rPr>
              <a:t> (3,0-6,0), mineral </a:t>
            </a:r>
            <a:r>
              <a:rPr lang="en-ID" sz="2600" dirty="0" err="1">
                <a:solidFill>
                  <a:schemeClr val="bg1"/>
                </a:solidFill>
              </a:rPr>
              <a:t>rendah</a:t>
            </a:r>
            <a:r>
              <a:rPr lang="en-ID" sz="2600" dirty="0">
                <a:solidFill>
                  <a:schemeClr val="bg1"/>
                </a:solidFill>
              </a:rPr>
              <a:t>, </a:t>
            </a:r>
            <a:r>
              <a:rPr lang="en-ID" sz="2600" dirty="0" err="1">
                <a:solidFill>
                  <a:schemeClr val="bg1"/>
                </a:solidFill>
              </a:rPr>
              <a:t>kesadahan</a:t>
            </a:r>
            <a:r>
              <a:rPr lang="en-ID" sz="2600" dirty="0">
                <a:solidFill>
                  <a:schemeClr val="bg1"/>
                </a:solidFill>
              </a:rPr>
              <a:t> </a:t>
            </a:r>
            <a:r>
              <a:rPr lang="en-ID" sz="2600" dirty="0" err="1">
                <a:solidFill>
                  <a:schemeClr val="bg1"/>
                </a:solidFill>
              </a:rPr>
              <a:t>rendah</a:t>
            </a:r>
            <a:r>
              <a:rPr lang="en-ID" sz="2600" dirty="0">
                <a:solidFill>
                  <a:schemeClr val="bg1"/>
                </a:solidFill>
              </a:rPr>
              <a:t>, Fe </a:t>
            </a:r>
            <a:r>
              <a:rPr lang="en-ID" sz="2600" dirty="0" err="1">
                <a:solidFill>
                  <a:schemeClr val="bg1"/>
                </a:solidFill>
              </a:rPr>
              <a:t>tinggi</a:t>
            </a:r>
            <a:r>
              <a:rPr lang="en-ID" sz="2600" dirty="0">
                <a:solidFill>
                  <a:schemeClr val="bg1"/>
                </a:solidFill>
              </a:rPr>
              <a:t> (&gt;0,3), </a:t>
            </a:r>
            <a:r>
              <a:rPr lang="en-ID" sz="2600" dirty="0" err="1">
                <a:solidFill>
                  <a:schemeClr val="bg1"/>
                </a:solidFill>
              </a:rPr>
              <a:t>serta</a:t>
            </a:r>
            <a:r>
              <a:rPr lang="en-ID" sz="2600" dirty="0">
                <a:solidFill>
                  <a:schemeClr val="bg1"/>
                </a:solidFill>
              </a:rPr>
              <a:t> </a:t>
            </a:r>
            <a:r>
              <a:rPr lang="en-ID" sz="2600" dirty="0" err="1">
                <a:solidFill>
                  <a:schemeClr val="bg1"/>
                </a:solidFill>
              </a:rPr>
              <a:t>kandungan</a:t>
            </a:r>
            <a:r>
              <a:rPr lang="en-ID" sz="2600" dirty="0">
                <a:solidFill>
                  <a:schemeClr val="bg1"/>
                </a:solidFill>
              </a:rPr>
              <a:t> </a:t>
            </a:r>
            <a:r>
              <a:rPr lang="en-ID" sz="2600" dirty="0" err="1">
                <a:solidFill>
                  <a:schemeClr val="bg1"/>
                </a:solidFill>
              </a:rPr>
              <a:t>organik</a:t>
            </a:r>
            <a:r>
              <a:rPr lang="en-ID" sz="2600" dirty="0">
                <a:solidFill>
                  <a:schemeClr val="bg1"/>
                </a:solidFill>
              </a:rPr>
              <a:t> yang </a:t>
            </a:r>
            <a:r>
              <a:rPr lang="en-ID" sz="2600" dirty="0" err="1">
                <a:solidFill>
                  <a:schemeClr val="bg1"/>
                </a:solidFill>
              </a:rPr>
              <a:t>tinggi</a:t>
            </a:r>
            <a:r>
              <a:rPr lang="en-ID" sz="2600" dirty="0">
                <a:solidFill>
                  <a:schemeClr val="bg1"/>
                </a:solidFill>
              </a:rPr>
              <a:t> (&gt;10).</a:t>
            </a:r>
          </a:p>
          <a:p>
            <a:r>
              <a:rPr lang="en-ID" sz="2600" dirty="0" err="1">
                <a:solidFill>
                  <a:schemeClr val="bg1"/>
                </a:solidFill>
              </a:rPr>
              <a:t>Karakteristik</a:t>
            </a:r>
            <a:r>
              <a:rPr lang="en-ID" sz="2600" dirty="0">
                <a:solidFill>
                  <a:schemeClr val="bg1"/>
                </a:solidFill>
              </a:rPr>
              <a:t> air </a:t>
            </a:r>
            <a:r>
              <a:rPr lang="en-ID" sz="2600" dirty="0" err="1">
                <a:solidFill>
                  <a:schemeClr val="bg1"/>
                </a:solidFill>
              </a:rPr>
              <a:t>hujan</a:t>
            </a:r>
            <a:r>
              <a:rPr lang="en-ID" sz="2600" dirty="0">
                <a:solidFill>
                  <a:schemeClr val="bg1"/>
                </a:solidFill>
              </a:rPr>
              <a:t> yang </a:t>
            </a:r>
            <a:r>
              <a:rPr lang="en-ID" sz="2600" dirty="0" err="1">
                <a:solidFill>
                  <a:schemeClr val="bg1"/>
                </a:solidFill>
              </a:rPr>
              <a:t>dihasilkan</a:t>
            </a:r>
            <a:r>
              <a:rPr lang="en-ID" sz="2600" dirty="0">
                <a:solidFill>
                  <a:schemeClr val="bg1"/>
                </a:solidFill>
              </a:rPr>
              <a:t> </a:t>
            </a:r>
            <a:r>
              <a:rPr lang="en-ID" sz="2600" dirty="0" err="1">
                <a:solidFill>
                  <a:schemeClr val="bg1"/>
                </a:solidFill>
              </a:rPr>
              <a:t>tergantung</a:t>
            </a:r>
            <a:r>
              <a:rPr lang="en-ID" sz="2600" dirty="0">
                <a:solidFill>
                  <a:schemeClr val="bg1"/>
                </a:solidFill>
              </a:rPr>
              <a:t> pada </a:t>
            </a:r>
            <a:r>
              <a:rPr lang="en-ID" sz="2600" dirty="0" err="1">
                <a:solidFill>
                  <a:schemeClr val="bg1"/>
                </a:solidFill>
              </a:rPr>
              <a:t>keadaan</a:t>
            </a:r>
            <a:r>
              <a:rPr lang="en-ID" sz="2600" dirty="0">
                <a:solidFill>
                  <a:schemeClr val="bg1"/>
                </a:solidFill>
              </a:rPr>
              <a:t> </a:t>
            </a:r>
            <a:r>
              <a:rPr lang="en-ID" sz="2600" dirty="0" err="1">
                <a:solidFill>
                  <a:schemeClr val="bg1"/>
                </a:solidFill>
              </a:rPr>
              <a:t>geologis</a:t>
            </a:r>
            <a:r>
              <a:rPr lang="en-ID" sz="2600" dirty="0">
                <a:solidFill>
                  <a:schemeClr val="bg1"/>
                </a:solidFill>
              </a:rPr>
              <a:t> </a:t>
            </a:r>
            <a:r>
              <a:rPr lang="en-ID" sz="2600" dirty="0" err="1">
                <a:solidFill>
                  <a:schemeClr val="bg1"/>
                </a:solidFill>
              </a:rPr>
              <a:t>suatu</a:t>
            </a:r>
            <a:r>
              <a:rPr lang="en-ID" sz="2600" dirty="0">
                <a:solidFill>
                  <a:schemeClr val="bg1"/>
                </a:solidFill>
              </a:rPr>
              <a:t> </a:t>
            </a:r>
            <a:r>
              <a:rPr lang="en-ID" sz="2600" dirty="0" err="1">
                <a:solidFill>
                  <a:schemeClr val="bg1"/>
                </a:solidFill>
              </a:rPr>
              <a:t>tempat</a:t>
            </a:r>
            <a:r>
              <a:rPr lang="en-ID" sz="2600" dirty="0">
                <a:solidFill>
                  <a:schemeClr val="bg1"/>
                </a:solidFill>
              </a:rPr>
              <a:t>. </a:t>
            </a:r>
            <a:r>
              <a:rPr lang="en-ID" sz="2600" dirty="0" err="1">
                <a:solidFill>
                  <a:schemeClr val="bg1"/>
                </a:solidFill>
              </a:rPr>
              <a:t>Maka</a:t>
            </a:r>
            <a:r>
              <a:rPr lang="en-ID" sz="2600" dirty="0">
                <a:solidFill>
                  <a:schemeClr val="bg1"/>
                </a:solidFill>
              </a:rPr>
              <a:t> </a:t>
            </a:r>
            <a:r>
              <a:rPr lang="en-ID" sz="2600" dirty="0" err="1">
                <a:solidFill>
                  <a:schemeClr val="bg1"/>
                </a:solidFill>
              </a:rPr>
              <a:t>dari</a:t>
            </a:r>
            <a:r>
              <a:rPr lang="en-ID" sz="2600" dirty="0">
                <a:solidFill>
                  <a:schemeClr val="bg1"/>
                </a:solidFill>
              </a:rPr>
              <a:t> </a:t>
            </a:r>
            <a:r>
              <a:rPr lang="en-ID" sz="2600" dirty="0" err="1">
                <a:solidFill>
                  <a:schemeClr val="bg1"/>
                </a:solidFill>
              </a:rPr>
              <a:t>itu</a:t>
            </a:r>
            <a:r>
              <a:rPr lang="en-ID" sz="2600" dirty="0">
                <a:solidFill>
                  <a:schemeClr val="bg1"/>
                </a:solidFill>
              </a:rPr>
              <a:t>,  </a:t>
            </a:r>
            <a:r>
              <a:rPr lang="en-ID" sz="2600" dirty="0" err="1">
                <a:solidFill>
                  <a:schemeClr val="bg1"/>
                </a:solidFill>
              </a:rPr>
              <a:t>secara</a:t>
            </a:r>
            <a:r>
              <a:rPr lang="en-ID" sz="2600" dirty="0">
                <a:solidFill>
                  <a:schemeClr val="bg1"/>
                </a:solidFill>
              </a:rPr>
              <a:t> </a:t>
            </a:r>
            <a:r>
              <a:rPr lang="en-ID" sz="2600" dirty="0" err="1">
                <a:solidFill>
                  <a:schemeClr val="bg1"/>
                </a:solidFill>
              </a:rPr>
              <a:t>ilmiah</a:t>
            </a:r>
            <a:r>
              <a:rPr lang="en-ID" sz="2600" dirty="0">
                <a:solidFill>
                  <a:schemeClr val="bg1"/>
                </a:solidFill>
              </a:rPr>
              <a:t> </a:t>
            </a:r>
            <a:r>
              <a:rPr lang="en-ID" sz="2600" dirty="0" err="1">
                <a:solidFill>
                  <a:schemeClr val="bg1"/>
                </a:solidFill>
              </a:rPr>
              <a:t>ingin</a:t>
            </a:r>
            <a:r>
              <a:rPr lang="en-ID" sz="2600" dirty="0">
                <a:solidFill>
                  <a:schemeClr val="bg1"/>
                </a:solidFill>
              </a:rPr>
              <a:t> </a:t>
            </a:r>
            <a:r>
              <a:rPr lang="en-ID" sz="2600" dirty="0" err="1">
                <a:solidFill>
                  <a:schemeClr val="bg1"/>
                </a:solidFill>
              </a:rPr>
              <a:t>dicoba</a:t>
            </a:r>
            <a:r>
              <a:rPr lang="en-ID" sz="2600" dirty="0">
                <a:solidFill>
                  <a:schemeClr val="bg1"/>
                </a:solidFill>
              </a:rPr>
              <a:t> </a:t>
            </a:r>
            <a:r>
              <a:rPr lang="en-ID" sz="2600" dirty="0" err="1">
                <a:solidFill>
                  <a:schemeClr val="bg1"/>
                </a:solidFill>
              </a:rPr>
              <a:t>dengan</a:t>
            </a:r>
            <a:r>
              <a:rPr lang="en-ID" sz="2600" dirty="0">
                <a:solidFill>
                  <a:schemeClr val="bg1"/>
                </a:solidFill>
              </a:rPr>
              <a:t> proses </a:t>
            </a:r>
            <a:r>
              <a:rPr lang="en-ID" sz="2600" dirty="0" err="1">
                <a:solidFill>
                  <a:schemeClr val="bg1"/>
                </a:solidFill>
              </a:rPr>
              <a:t>filtrasi</a:t>
            </a:r>
            <a:r>
              <a:rPr lang="en-ID" sz="2600" dirty="0">
                <a:solidFill>
                  <a:schemeClr val="bg1"/>
                </a:solidFill>
              </a:rPr>
              <a:t> dan </a:t>
            </a:r>
            <a:r>
              <a:rPr lang="en-ID" sz="2600" dirty="0" err="1">
                <a:solidFill>
                  <a:schemeClr val="bg1"/>
                </a:solidFill>
              </a:rPr>
              <a:t>desinfeksi</a:t>
            </a:r>
            <a:r>
              <a:rPr lang="en-ID" sz="2600" dirty="0">
                <a:solidFill>
                  <a:schemeClr val="bg1"/>
                </a:solidFill>
              </a:rPr>
              <a:t> </a:t>
            </a:r>
            <a:r>
              <a:rPr lang="en-ID" sz="2600" dirty="0" err="1">
                <a:solidFill>
                  <a:schemeClr val="bg1"/>
                </a:solidFill>
              </a:rPr>
              <a:t>apakah</a:t>
            </a:r>
            <a:r>
              <a:rPr lang="en-ID" sz="2600" dirty="0">
                <a:solidFill>
                  <a:schemeClr val="bg1"/>
                </a:solidFill>
              </a:rPr>
              <a:t> air </a:t>
            </a:r>
            <a:r>
              <a:rPr lang="en-ID" sz="2600" dirty="0" err="1">
                <a:solidFill>
                  <a:schemeClr val="bg1"/>
                </a:solidFill>
              </a:rPr>
              <a:t>hujan</a:t>
            </a:r>
            <a:r>
              <a:rPr lang="en-ID" sz="2600" dirty="0">
                <a:solidFill>
                  <a:schemeClr val="bg1"/>
                </a:solidFill>
              </a:rPr>
              <a:t> yang </a:t>
            </a:r>
            <a:r>
              <a:rPr lang="en-ID" sz="2600" dirty="0" err="1">
                <a:solidFill>
                  <a:schemeClr val="bg1"/>
                </a:solidFill>
              </a:rPr>
              <a:t>dilewatkan</a:t>
            </a:r>
            <a:r>
              <a:rPr lang="en-ID" sz="2600" dirty="0">
                <a:solidFill>
                  <a:schemeClr val="bg1"/>
                </a:solidFill>
              </a:rPr>
              <a:t> </a:t>
            </a:r>
            <a:r>
              <a:rPr lang="en-ID" sz="2600" dirty="0" err="1">
                <a:solidFill>
                  <a:schemeClr val="bg1"/>
                </a:solidFill>
              </a:rPr>
              <a:t>melalui</a:t>
            </a:r>
            <a:r>
              <a:rPr lang="en-ID" sz="2600" dirty="0">
                <a:solidFill>
                  <a:schemeClr val="bg1"/>
                </a:solidFill>
              </a:rPr>
              <a:t> filter </a:t>
            </a:r>
            <a:r>
              <a:rPr lang="en-ID" sz="2600" dirty="0" err="1">
                <a:solidFill>
                  <a:schemeClr val="bg1"/>
                </a:solidFill>
              </a:rPr>
              <a:t>dengan</a:t>
            </a:r>
            <a:r>
              <a:rPr lang="en-ID" sz="2600" dirty="0">
                <a:solidFill>
                  <a:schemeClr val="bg1"/>
                </a:solidFill>
              </a:rPr>
              <a:t> media </a:t>
            </a:r>
            <a:r>
              <a:rPr lang="en-ID" sz="2600" dirty="0" err="1">
                <a:solidFill>
                  <a:schemeClr val="bg1"/>
                </a:solidFill>
              </a:rPr>
              <a:t>pecahan</a:t>
            </a:r>
            <a:r>
              <a:rPr lang="en-ID" sz="2600" dirty="0">
                <a:solidFill>
                  <a:schemeClr val="bg1"/>
                </a:solidFill>
              </a:rPr>
              <a:t> </a:t>
            </a:r>
            <a:r>
              <a:rPr lang="en-ID" sz="2600" dirty="0" err="1">
                <a:solidFill>
                  <a:schemeClr val="bg1"/>
                </a:solidFill>
              </a:rPr>
              <a:t>genteng</a:t>
            </a:r>
            <a:r>
              <a:rPr lang="en-ID" sz="2600" dirty="0">
                <a:solidFill>
                  <a:schemeClr val="bg1"/>
                </a:solidFill>
              </a:rPr>
              <a:t> dan </a:t>
            </a:r>
            <a:r>
              <a:rPr lang="en-ID" sz="2600" dirty="0" err="1">
                <a:solidFill>
                  <a:schemeClr val="bg1"/>
                </a:solidFill>
              </a:rPr>
              <a:t>batuan</a:t>
            </a:r>
            <a:r>
              <a:rPr lang="en-ID" sz="2600" dirty="0">
                <a:solidFill>
                  <a:schemeClr val="bg1"/>
                </a:solidFill>
              </a:rPr>
              <a:t> </a:t>
            </a:r>
            <a:r>
              <a:rPr lang="en-ID" sz="2600" dirty="0" err="1">
                <a:solidFill>
                  <a:schemeClr val="bg1"/>
                </a:solidFill>
              </a:rPr>
              <a:t>kapur</a:t>
            </a:r>
            <a:r>
              <a:rPr lang="en-ID" sz="2600" dirty="0">
                <a:solidFill>
                  <a:schemeClr val="bg1"/>
                </a:solidFill>
              </a:rPr>
              <a:t> </a:t>
            </a:r>
            <a:r>
              <a:rPr lang="en-ID" sz="2600" dirty="0" err="1">
                <a:solidFill>
                  <a:schemeClr val="bg1"/>
                </a:solidFill>
              </a:rPr>
              <a:t>sebagai</a:t>
            </a:r>
            <a:r>
              <a:rPr lang="en-ID" sz="2600" dirty="0">
                <a:solidFill>
                  <a:schemeClr val="bg1"/>
                </a:solidFill>
              </a:rPr>
              <a:t> proses </a:t>
            </a:r>
            <a:r>
              <a:rPr lang="en-ID" sz="2600" dirty="0" err="1">
                <a:solidFill>
                  <a:schemeClr val="bg1"/>
                </a:solidFill>
              </a:rPr>
              <a:t>filtasi</a:t>
            </a:r>
            <a:r>
              <a:rPr lang="en-ID" sz="2600" dirty="0">
                <a:solidFill>
                  <a:schemeClr val="bg1"/>
                </a:solidFill>
              </a:rPr>
              <a:t> yang </a:t>
            </a:r>
            <a:r>
              <a:rPr lang="en-ID" sz="2600" dirty="0" err="1">
                <a:solidFill>
                  <a:schemeClr val="bg1"/>
                </a:solidFill>
              </a:rPr>
              <a:t>dilanjutkan</a:t>
            </a:r>
            <a:r>
              <a:rPr lang="en-ID" sz="2600" dirty="0">
                <a:solidFill>
                  <a:schemeClr val="bg1"/>
                </a:solidFill>
              </a:rPr>
              <a:t> </a:t>
            </a:r>
            <a:r>
              <a:rPr lang="en-ID" sz="2600" dirty="0" err="1">
                <a:solidFill>
                  <a:schemeClr val="bg1"/>
                </a:solidFill>
              </a:rPr>
              <a:t>dengan</a:t>
            </a:r>
            <a:r>
              <a:rPr lang="en-ID" sz="2600" dirty="0">
                <a:solidFill>
                  <a:schemeClr val="bg1"/>
                </a:solidFill>
              </a:rPr>
              <a:t> </a:t>
            </a:r>
            <a:r>
              <a:rPr lang="en-ID" sz="2600" dirty="0" err="1">
                <a:solidFill>
                  <a:schemeClr val="bg1"/>
                </a:solidFill>
              </a:rPr>
              <a:t>desinfeksi</a:t>
            </a:r>
            <a:r>
              <a:rPr lang="en-ID" sz="2600" dirty="0">
                <a:solidFill>
                  <a:schemeClr val="bg1"/>
                </a:solidFill>
              </a:rPr>
              <a:t> </a:t>
            </a:r>
            <a:r>
              <a:rPr lang="en-ID" sz="2600" dirty="0" err="1">
                <a:solidFill>
                  <a:schemeClr val="bg1"/>
                </a:solidFill>
              </a:rPr>
              <a:t>dapat</a:t>
            </a:r>
            <a:r>
              <a:rPr lang="en-ID" sz="2600" dirty="0">
                <a:solidFill>
                  <a:schemeClr val="bg1"/>
                </a:solidFill>
              </a:rPr>
              <a:t> </a:t>
            </a:r>
            <a:r>
              <a:rPr lang="en-ID" sz="2600" dirty="0" err="1">
                <a:solidFill>
                  <a:schemeClr val="bg1"/>
                </a:solidFill>
              </a:rPr>
              <a:t>menambah</a:t>
            </a:r>
            <a:r>
              <a:rPr lang="en-ID" sz="2600" dirty="0">
                <a:solidFill>
                  <a:schemeClr val="bg1"/>
                </a:solidFill>
              </a:rPr>
              <a:t> </a:t>
            </a:r>
            <a:r>
              <a:rPr lang="en-ID" sz="2600" dirty="0" err="1">
                <a:solidFill>
                  <a:schemeClr val="bg1"/>
                </a:solidFill>
              </a:rPr>
              <a:t>kandungan</a:t>
            </a:r>
            <a:r>
              <a:rPr lang="en-ID" sz="2600" dirty="0">
                <a:solidFill>
                  <a:schemeClr val="bg1"/>
                </a:solidFill>
              </a:rPr>
              <a:t> mineral, pH dan </a:t>
            </a:r>
            <a:r>
              <a:rPr lang="en-ID" sz="2600" dirty="0" err="1">
                <a:solidFill>
                  <a:schemeClr val="bg1"/>
                </a:solidFill>
              </a:rPr>
              <a:t>kesadahan</a:t>
            </a:r>
            <a:r>
              <a:rPr lang="en-ID" sz="2600" dirty="0">
                <a:solidFill>
                  <a:schemeClr val="bg1"/>
                </a:solidFill>
              </a:rPr>
              <a:t> </a:t>
            </a:r>
            <a:r>
              <a:rPr lang="en-ID" sz="2600" dirty="0" err="1">
                <a:solidFill>
                  <a:schemeClr val="bg1"/>
                </a:solidFill>
              </a:rPr>
              <a:t>serta</a:t>
            </a:r>
            <a:r>
              <a:rPr lang="en-ID" sz="2600" dirty="0">
                <a:solidFill>
                  <a:schemeClr val="bg1"/>
                </a:solidFill>
              </a:rPr>
              <a:t> </a:t>
            </a:r>
            <a:r>
              <a:rPr lang="en-ID" sz="2600" dirty="0" err="1">
                <a:solidFill>
                  <a:schemeClr val="bg1"/>
                </a:solidFill>
              </a:rPr>
              <a:t>dapat</a:t>
            </a:r>
            <a:r>
              <a:rPr lang="en-ID" sz="2600" dirty="0">
                <a:solidFill>
                  <a:schemeClr val="bg1"/>
                </a:solidFill>
              </a:rPr>
              <a:t> </a:t>
            </a:r>
            <a:r>
              <a:rPr lang="en-ID" sz="2600" dirty="0" err="1">
                <a:solidFill>
                  <a:schemeClr val="bg1"/>
                </a:solidFill>
              </a:rPr>
              <a:t>menurunkan</a:t>
            </a:r>
            <a:r>
              <a:rPr lang="en-ID" sz="2600" dirty="0">
                <a:solidFill>
                  <a:schemeClr val="bg1"/>
                </a:solidFill>
              </a:rPr>
              <a:t> </a:t>
            </a:r>
            <a:r>
              <a:rPr lang="en-ID" sz="2600" dirty="0" err="1">
                <a:solidFill>
                  <a:schemeClr val="bg1"/>
                </a:solidFill>
              </a:rPr>
              <a:t>kadar</a:t>
            </a:r>
            <a:r>
              <a:rPr lang="en-ID" sz="2600" dirty="0">
                <a:solidFill>
                  <a:schemeClr val="bg1"/>
                </a:solidFill>
              </a:rPr>
              <a:t> Fe dan total Coliform, </a:t>
            </a:r>
            <a:r>
              <a:rPr lang="en-ID" sz="2600" dirty="0" err="1">
                <a:solidFill>
                  <a:schemeClr val="bg1"/>
                </a:solidFill>
              </a:rPr>
              <a:t>sehingga</a:t>
            </a:r>
            <a:r>
              <a:rPr lang="en-ID" sz="2600" dirty="0">
                <a:solidFill>
                  <a:schemeClr val="bg1"/>
                </a:solidFill>
              </a:rPr>
              <a:t> </a:t>
            </a:r>
            <a:r>
              <a:rPr lang="en-ID" sz="2600" dirty="0" err="1">
                <a:solidFill>
                  <a:schemeClr val="bg1"/>
                </a:solidFill>
              </a:rPr>
              <a:t>diperoleh</a:t>
            </a:r>
            <a:r>
              <a:rPr lang="en-ID" sz="2600" dirty="0">
                <a:solidFill>
                  <a:schemeClr val="bg1"/>
                </a:solidFill>
              </a:rPr>
              <a:t> air yang </a:t>
            </a:r>
            <a:r>
              <a:rPr lang="en-ID" sz="2600" dirty="0" err="1">
                <a:solidFill>
                  <a:schemeClr val="bg1"/>
                </a:solidFill>
              </a:rPr>
              <a:t>setara</a:t>
            </a:r>
            <a:r>
              <a:rPr lang="en-ID" sz="2600" dirty="0">
                <a:solidFill>
                  <a:schemeClr val="bg1"/>
                </a:solidFill>
              </a:rPr>
              <a:t> </a:t>
            </a:r>
            <a:r>
              <a:rPr lang="en-ID" sz="2600" dirty="0" err="1">
                <a:solidFill>
                  <a:schemeClr val="bg1"/>
                </a:solidFill>
              </a:rPr>
              <a:t>dengan</a:t>
            </a:r>
            <a:r>
              <a:rPr lang="en-ID" sz="2600" dirty="0">
                <a:solidFill>
                  <a:schemeClr val="bg1"/>
                </a:solidFill>
              </a:rPr>
              <a:t> air </a:t>
            </a:r>
            <a:r>
              <a:rPr lang="en-ID" sz="2600" dirty="0" err="1">
                <a:solidFill>
                  <a:schemeClr val="bg1"/>
                </a:solidFill>
              </a:rPr>
              <a:t>bersih</a:t>
            </a:r>
            <a:r>
              <a:rPr lang="en-ID" sz="2600" dirty="0">
                <a:solidFill>
                  <a:schemeClr val="bg1"/>
                </a:solidFill>
              </a:rPr>
              <a:t> dan </a:t>
            </a:r>
            <a:r>
              <a:rPr lang="en-ID" sz="2600" dirty="0" err="1">
                <a:solidFill>
                  <a:schemeClr val="bg1"/>
                </a:solidFill>
              </a:rPr>
              <a:t>sesuai</a:t>
            </a:r>
            <a:r>
              <a:rPr lang="en-ID" sz="2600" dirty="0">
                <a:solidFill>
                  <a:schemeClr val="bg1"/>
                </a:solidFill>
              </a:rPr>
              <a:t> </a:t>
            </a:r>
            <a:r>
              <a:rPr lang="en-ID" sz="2600" dirty="0" err="1">
                <a:solidFill>
                  <a:schemeClr val="bg1"/>
                </a:solidFill>
              </a:rPr>
              <a:t>dengan</a:t>
            </a:r>
            <a:r>
              <a:rPr lang="en-ID" sz="2600" dirty="0">
                <a:solidFill>
                  <a:schemeClr val="bg1"/>
                </a:solidFill>
              </a:rPr>
              <a:t>  </a:t>
            </a:r>
            <a:r>
              <a:rPr lang="en-ID" sz="2600" dirty="0" err="1">
                <a:solidFill>
                  <a:schemeClr val="bg1"/>
                </a:solidFill>
              </a:rPr>
              <a:t>baku</a:t>
            </a:r>
            <a:r>
              <a:rPr lang="en-ID" sz="2600" dirty="0">
                <a:solidFill>
                  <a:schemeClr val="bg1"/>
                </a:solidFill>
              </a:rPr>
              <a:t> </a:t>
            </a:r>
            <a:r>
              <a:rPr lang="en-ID" sz="2600" dirty="0" err="1">
                <a:solidFill>
                  <a:schemeClr val="bg1"/>
                </a:solidFill>
              </a:rPr>
              <a:t>mutu</a:t>
            </a:r>
            <a:r>
              <a:rPr lang="en-ID" sz="2600" dirty="0">
                <a:solidFill>
                  <a:schemeClr val="bg1"/>
                </a:solidFill>
              </a:rPr>
              <a:t> yang </a:t>
            </a:r>
            <a:r>
              <a:rPr lang="en-ID" sz="2600" dirty="0" err="1">
                <a:solidFill>
                  <a:schemeClr val="bg1"/>
                </a:solidFill>
              </a:rPr>
              <a:t>berlaku</a:t>
            </a:r>
            <a:r>
              <a:rPr lang="en-ID" sz="2600" dirty="0">
                <a:solidFill>
                  <a:schemeClr val="bg1"/>
                </a:solidFill>
              </a:rPr>
              <a:t>. </a:t>
            </a:r>
          </a:p>
        </p:txBody>
      </p:sp>
    </p:spTree>
    <p:extLst>
      <p:ext uri="{BB962C8B-B14F-4D97-AF65-F5344CB8AC3E}">
        <p14:creationId xmlns:p14="http://schemas.microsoft.com/office/powerpoint/2010/main" val="317688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A2E39B7-17D8-4009-A8BA-9E8D8EC1B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xmlns="" id="{8B71B615-14B5-4C0F-99E2-F17912DC6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34D5F"/>
          </a:solidFill>
          <a:ln w="57150">
            <a:solidFill>
              <a:srgbClr val="C34D5F"/>
            </a:solidFill>
            <a:extLst>
              <a:ext uri="{C807C97D-BFC1-408E-A445-0C87EB9F89A2}">
                <ask:lineSketchStyleProps xmlns:ask="http://schemas.microsoft.com/office/drawing/2018/sketchyshapes" xmln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F947638-98F3-4F04-AEF3-AFFE90EE789E}"/>
              </a:ext>
            </a:extLst>
          </p:cNvPr>
          <p:cNvSpPr>
            <a:spLocks noGrp="1"/>
          </p:cNvSpPr>
          <p:nvPr>
            <p:ph type="title"/>
          </p:nvPr>
        </p:nvSpPr>
        <p:spPr>
          <a:xfrm>
            <a:off x="2623457" y="867436"/>
            <a:ext cx="6809014" cy="1102860"/>
          </a:xfrm>
        </p:spPr>
        <p:txBody>
          <a:bodyPr anchor="b">
            <a:normAutofit/>
          </a:bodyPr>
          <a:lstStyle/>
          <a:p>
            <a:pPr algn="ctr"/>
            <a:r>
              <a:rPr lang="en-US" sz="6600" dirty="0" err="1">
                <a:solidFill>
                  <a:srgbClr val="FFFFFF"/>
                </a:solidFill>
              </a:rPr>
              <a:t>Tujuan</a:t>
            </a:r>
            <a:r>
              <a:rPr lang="en-US" sz="6600" dirty="0">
                <a:solidFill>
                  <a:srgbClr val="FFFFFF"/>
                </a:solidFill>
              </a:rPr>
              <a:t> </a:t>
            </a:r>
            <a:r>
              <a:rPr lang="en-US" sz="6600" dirty="0" err="1">
                <a:solidFill>
                  <a:srgbClr val="FFFFFF"/>
                </a:solidFill>
              </a:rPr>
              <a:t>Penelitian</a:t>
            </a:r>
            <a:endParaRPr lang="en-ID" sz="6600" dirty="0">
              <a:solidFill>
                <a:srgbClr val="FFFFFF"/>
              </a:solidFill>
            </a:endParaRPr>
          </a:p>
        </p:txBody>
      </p:sp>
      <p:sp>
        <p:nvSpPr>
          <p:cNvPr id="3" name="Content Placeholder 2">
            <a:extLst>
              <a:ext uri="{FF2B5EF4-FFF2-40B4-BE49-F238E27FC236}">
                <a16:creationId xmlns:a16="http://schemas.microsoft.com/office/drawing/2014/main" xmlns="" id="{563FE867-ACC6-44DA-A1A9-C1E11529C0F0}"/>
              </a:ext>
            </a:extLst>
          </p:cNvPr>
          <p:cNvSpPr>
            <a:spLocks noGrp="1"/>
          </p:cNvSpPr>
          <p:nvPr>
            <p:ph idx="1"/>
          </p:nvPr>
        </p:nvSpPr>
        <p:spPr>
          <a:xfrm>
            <a:off x="1535289" y="2171702"/>
            <a:ext cx="9379542" cy="2514596"/>
          </a:xfrm>
        </p:spPr>
        <p:txBody>
          <a:bodyPr>
            <a:noAutofit/>
          </a:bodyPr>
          <a:lstStyle/>
          <a:p>
            <a:r>
              <a:rPr lang="en-ID" dirty="0" err="1">
                <a:solidFill>
                  <a:srgbClr val="FFFFFF"/>
                </a:solidFill>
              </a:rPr>
              <a:t>Tujuan</a:t>
            </a:r>
            <a:r>
              <a:rPr lang="en-ID" dirty="0">
                <a:solidFill>
                  <a:srgbClr val="FFFFFF"/>
                </a:solidFill>
              </a:rPr>
              <a:t>  </a:t>
            </a:r>
            <a:r>
              <a:rPr lang="en-ID" dirty="0" err="1">
                <a:solidFill>
                  <a:srgbClr val="FFFFFF"/>
                </a:solidFill>
              </a:rPr>
              <a:t>dari</a:t>
            </a:r>
            <a:r>
              <a:rPr lang="en-ID" dirty="0">
                <a:solidFill>
                  <a:srgbClr val="FFFFFF"/>
                </a:solidFill>
              </a:rPr>
              <a:t> </a:t>
            </a:r>
            <a:r>
              <a:rPr lang="en-ID" dirty="0" err="1">
                <a:solidFill>
                  <a:srgbClr val="FFFFFF"/>
                </a:solidFill>
              </a:rPr>
              <a:t>penelitian</a:t>
            </a:r>
            <a:r>
              <a:rPr lang="en-ID" dirty="0">
                <a:solidFill>
                  <a:srgbClr val="FFFFFF"/>
                </a:solidFill>
              </a:rPr>
              <a:t>  </a:t>
            </a:r>
            <a:r>
              <a:rPr lang="en-ID" dirty="0" err="1">
                <a:solidFill>
                  <a:srgbClr val="FFFFFF"/>
                </a:solidFill>
              </a:rPr>
              <a:t>ini</a:t>
            </a:r>
            <a:r>
              <a:rPr lang="en-ID" dirty="0">
                <a:solidFill>
                  <a:srgbClr val="FFFFFF"/>
                </a:solidFill>
              </a:rPr>
              <a:t>  </a:t>
            </a:r>
            <a:r>
              <a:rPr lang="en-ID" dirty="0" err="1">
                <a:solidFill>
                  <a:srgbClr val="FFFFFF"/>
                </a:solidFill>
              </a:rPr>
              <a:t>adalah</a:t>
            </a:r>
            <a:r>
              <a:rPr lang="en-ID" dirty="0">
                <a:solidFill>
                  <a:srgbClr val="FFFFFF"/>
                </a:solidFill>
              </a:rPr>
              <a:t>  </a:t>
            </a:r>
            <a:r>
              <a:rPr lang="en-ID" dirty="0" err="1">
                <a:solidFill>
                  <a:srgbClr val="FFFFFF"/>
                </a:solidFill>
              </a:rPr>
              <a:t>untuk</a:t>
            </a:r>
            <a:r>
              <a:rPr lang="en-ID" dirty="0">
                <a:solidFill>
                  <a:srgbClr val="FFFFFF"/>
                </a:solidFill>
              </a:rPr>
              <a:t>  </a:t>
            </a:r>
            <a:r>
              <a:rPr lang="en-ID" dirty="0" err="1">
                <a:solidFill>
                  <a:srgbClr val="FFFFFF"/>
                </a:solidFill>
              </a:rPr>
              <a:t>memperbaiki</a:t>
            </a:r>
            <a:r>
              <a:rPr lang="en-ID" dirty="0">
                <a:solidFill>
                  <a:srgbClr val="FFFFFF"/>
                </a:solidFill>
              </a:rPr>
              <a:t>  </a:t>
            </a:r>
            <a:r>
              <a:rPr lang="en-ID" dirty="0" err="1">
                <a:solidFill>
                  <a:srgbClr val="FFFFFF"/>
                </a:solidFill>
              </a:rPr>
              <a:t>kualitas</a:t>
            </a:r>
            <a:r>
              <a:rPr lang="en-ID" dirty="0">
                <a:solidFill>
                  <a:srgbClr val="FFFFFF"/>
                </a:solidFill>
              </a:rPr>
              <a:t>  </a:t>
            </a:r>
            <a:r>
              <a:rPr lang="en-ID" dirty="0" err="1">
                <a:solidFill>
                  <a:srgbClr val="FFFFFF"/>
                </a:solidFill>
              </a:rPr>
              <a:t>kadar</a:t>
            </a:r>
            <a:r>
              <a:rPr lang="en-ID" dirty="0">
                <a:solidFill>
                  <a:srgbClr val="FFFFFF"/>
                </a:solidFill>
              </a:rPr>
              <a:t>  air </a:t>
            </a:r>
            <a:r>
              <a:rPr lang="en-ID" dirty="0" err="1">
                <a:solidFill>
                  <a:srgbClr val="FFFFFF"/>
                </a:solidFill>
              </a:rPr>
              <a:t>hujan</a:t>
            </a:r>
            <a:r>
              <a:rPr lang="en-ID" dirty="0">
                <a:solidFill>
                  <a:srgbClr val="FFFFFF"/>
                </a:solidFill>
              </a:rPr>
              <a:t> </a:t>
            </a:r>
            <a:r>
              <a:rPr lang="en-ID" dirty="0" err="1">
                <a:solidFill>
                  <a:srgbClr val="FFFFFF"/>
                </a:solidFill>
              </a:rPr>
              <a:t>dengan</a:t>
            </a:r>
            <a:r>
              <a:rPr lang="en-ID" dirty="0">
                <a:solidFill>
                  <a:srgbClr val="FFFFFF"/>
                </a:solidFill>
              </a:rPr>
              <a:t> </a:t>
            </a:r>
            <a:r>
              <a:rPr lang="en-ID" dirty="0" err="1">
                <a:solidFill>
                  <a:srgbClr val="FFFFFF"/>
                </a:solidFill>
              </a:rPr>
              <a:t>rangkaian</a:t>
            </a:r>
            <a:r>
              <a:rPr lang="en-ID" dirty="0">
                <a:solidFill>
                  <a:srgbClr val="FFFFFF"/>
                </a:solidFill>
              </a:rPr>
              <a:t> proses </a:t>
            </a:r>
            <a:r>
              <a:rPr lang="en-ID" dirty="0" err="1">
                <a:solidFill>
                  <a:srgbClr val="FFFFFF"/>
                </a:solidFill>
              </a:rPr>
              <a:t>mineralisasi</a:t>
            </a:r>
            <a:r>
              <a:rPr lang="en-ID" dirty="0">
                <a:solidFill>
                  <a:srgbClr val="FFFFFF"/>
                </a:solidFill>
              </a:rPr>
              <a:t> </a:t>
            </a:r>
            <a:r>
              <a:rPr lang="en-ID" dirty="0" err="1">
                <a:solidFill>
                  <a:srgbClr val="FFFFFF"/>
                </a:solidFill>
              </a:rPr>
              <a:t>dengan</a:t>
            </a:r>
            <a:r>
              <a:rPr lang="en-ID" dirty="0">
                <a:solidFill>
                  <a:srgbClr val="FFFFFF"/>
                </a:solidFill>
              </a:rPr>
              <a:t> media </a:t>
            </a:r>
            <a:r>
              <a:rPr lang="en-ID" dirty="0" err="1">
                <a:solidFill>
                  <a:srgbClr val="FFFFFF"/>
                </a:solidFill>
              </a:rPr>
              <a:t>batuan</a:t>
            </a:r>
            <a:r>
              <a:rPr lang="en-ID" dirty="0">
                <a:solidFill>
                  <a:srgbClr val="FFFFFF"/>
                </a:solidFill>
              </a:rPr>
              <a:t> </a:t>
            </a:r>
            <a:r>
              <a:rPr lang="en-ID" dirty="0" err="1">
                <a:solidFill>
                  <a:srgbClr val="FFFFFF"/>
                </a:solidFill>
              </a:rPr>
              <a:t>kapur</a:t>
            </a:r>
            <a:r>
              <a:rPr lang="en-ID" dirty="0">
                <a:solidFill>
                  <a:srgbClr val="FFFFFF"/>
                </a:solidFill>
              </a:rPr>
              <a:t> dan </a:t>
            </a:r>
            <a:r>
              <a:rPr lang="en-ID" dirty="0" err="1">
                <a:solidFill>
                  <a:srgbClr val="FFFFFF"/>
                </a:solidFill>
              </a:rPr>
              <a:t>pecahan</a:t>
            </a:r>
            <a:r>
              <a:rPr lang="en-ID" dirty="0">
                <a:solidFill>
                  <a:srgbClr val="FFFFFF"/>
                </a:solidFill>
              </a:rPr>
              <a:t> </a:t>
            </a:r>
            <a:r>
              <a:rPr lang="en-ID" dirty="0" err="1">
                <a:solidFill>
                  <a:srgbClr val="FFFFFF"/>
                </a:solidFill>
              </a:rPr>
              <a:t>genteng</a:t>
            </a:r>
            <a:r>
              <a:rPr lang="en-ID" dirty="0">
                <a:solidFill>
                  <a:srgbClr val="FFFFFF"/>
                </a:solidFill>
              </a:rPr>
              <a:t> </a:t>
            </a:r>
            <a:r>
              <a:rPr lang="en-ID" dirty="0" err="1">
                <a:solidFill>
                  <a:srgbClr val="FFFFFF"/>
                </a:solidFill>
              </a:rPr>
              <a:t>dilanjutkan</a:t>
            </a:r>
            <a:r>
              <a:rPr lang="en-ID" dirty="0">
                <a:solidFill>
                  <a:srgbClr val="FFFFFF"/>
                </a:solidFill>
              </a:rPr>
              <a:t> </a:t>
            </a:r>
            <a:r>
              <a:rPr lang="en-ID" dirty="0" err="1">
                <a:solidFill>
                  <a:srgbClr val="FFFFFF"/>
                </a:solidFill>
              </a:rPr>
              <a:t>dengan</a:t>
            </a:r>
            <a:r>
              <a:rPr lang="en-ID" dirty="0">
                <a:solidFill>
                  <a:srgbClr val="FFFFFF"/>
                </a:solidFill>
              </a:rPr>
              <a:t> proses </a:t>
            </a:r>
            <a:r>
              <a:rPr lang="en-ID" dirty="0" err="1">
                <a:solidFill>
                  <a:srgbClr val="FFFFFF"/>
                </a:solidFill>
              </a:rPr>
              <a:t>desinfeksi</a:t>
            </a:r>
            <a:r>
              <a:rPr lang="en-ID" dirty="0">
                <a:solidFill>
                  <a:srgbClr val="FFFFFF"/>
                </a:solidFill>
              </a:rPr>
              <a:t> </a:t>
            </a:r>
            <a:r>
              <a:rPr lang="en-ID" dirty="0" err="1">
                <a:solidFill>
                  <a:srgbClr val="FFFFFF"/>
                </a:solidFill>
              </a:rPr>
              <a:t>menggunakan</a:t>
            </a:r>
            <a:r>
              <a:rPr lang="en-ID" dirty="0">
                <a:solidFill>
                  <a:srgbClr val="FFFFFF"/>
                </a:solidFill>
              </a:rPr>
              <a:t> </a:t>
            </a:r>
            <a:r>
              <a:rPr lang="en-ID" dirty="0" err="1">
                <a:solidFill>
                  <a:srgbClr val="FFFFFF"/>
                </a:solidFill>
              </a:rPr>
              <a:t>kaporit</a:t>
            </a:r>
            <a:r>
              <a:rPr lang="en-ID" dirty="0">
                <a:solidFill>
                  <a:srgbClr val="FFFFFF"/>
                </a:solidFill>
              </a:rPr>
              <a:t> </a:t>
            </a:r>
            <a:r>
              <a:rPr lang="en-ID" dirty="0" err="1">
                <a:solidFill>
                  <a:srgbClr val="FFFFFF"/>
                </a:solidFill>
              </a:rPr>
              <a:t>sehingga</a:t>
            </a:r>
            <a:r>
              <a:rPr lang="en-ID" dirty="0">
                <a:solidFill>
                  <a:srgbClr val="FFFFFF"/>
                </a:solidFill>
              </a:rPr>
              <a:t>  </a:t>
            </a:r>
            <a:r>
              <a:rPr lang="en-ID" dirty="0" err="1">
                <a:solidFill>
                  <a:srgbClr val="FFFFFF"/>
                </a:solidFill>
              </a:rPr>
              <a:t>dapat</a:t>
            </a:r>
            <a:r>
              <a:rPr lang="en-ID" dirty="0">
                <a:solidFill>
                  <a:srgbClr val="FFFFFF"/>
                </a:solidFill>
              </a:rPr>
              <a:t> </a:t>
            </a:r>
            <a:r>
              <a:rPr lang="en-ID" dirty="0" err="1">
                <a:solidFill>
                  <a:srgbClr val="FFFFFF"/>
                </a:solidFill>
              </a:rPr>
              <a:t>mengolah</a:t>
            </a:r>
            <a:r>
              <a:rPr lang="en-ID" dirty="0">
                <a:solidFill>
                  <a:srgbClr val="FFFFFF"/>
                </a:solidFill>
              </a:rPr>
              <a:t> air </a:t>
            </a:r>
            <a:r>
              <a:rPr lang="en-ID" dirty="0" err="1">
                <a:solidFill>
                  <a:srgbClr val="FFFFFF"/>
                </a:solidFill>
              </a:rPr>
              <a:t>hujan</a:t>
            </a:r>
            <a:r>
              <a:rPr lang="en-ID" dirty="0">
                <a:solidFill>
                  <a:srgbClr val="FFFFFF"/>
                </a:solidFill>
              </a:rPr>
              <a:t> </a:t>
            </a:r>
            <a:r>
              <a:rPr lang="en-ID" dirty="0" err="1">
                <a:solidFill>
                  <a:srgbClr val="FFFFFF"/>
                </a:solidFill>
              </a:rPr>
              <a:t>sebagai</a:t>
            </a:r>
            <a:r>
              <a:rPr lang="en-ID" dirty="0">
                <a:solidFill>
                  <a:srgbClr val="FFFFFF"/>
                </a:solidFill>
              </a:rPr>
              <a:t> </a:t>
            </a:r>
            <a:r>
              <a:rPr lang="en-ID" dirty="0" err="1">
                <a:solidFill>
                  <a:srgbClr val="FFFFFF"/>
                </a:solidFill>
              </a:rPr>
              <a:t>alternatif</a:t>
            </a:r>
            <a:r>
              <a:rPr lang="en-ID" dirty="0">
                <a:solidFill>
                  <a:srgbClr val="FFFFFF"/>
                </a:solidFill>
              </a:rPr>
              <a:t> air </a:t>
            </a:r>
            <a:r>
              <a:rPr lang="en-ID" dirty="0" err="1">
                <a:solidFill>
                  <a:srgbClr val="FFFFFF"/>
                </a:solidFill>
              </a:rPr>
              <a:t>bersih</a:t>
            </a:r>
            <a:r>
              <a:rPr lang="en-ID" dirty="0">
                <a:solidFill>
                  <a:srgbClr val="FFFFFF"/>
                </a:solidFill>
              </a:rPr>
              <a:t>.</a:t>
            </a:r>
          </a:p>
        </p:txBody>
      </p:sp>
    </p:spTree>
    <p:extLst>
      <p:ext uri="{BB962C8B-B14F-4D97-AF65-F5344CB8AC3E}">
        <p14:creationId xmlns:p14="http://schemas.microsoft.com/office/powerpoint/2010/main" val="125483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otaKita.com: Kota Banguntapan">
            <a:extLst>
              <a:ext uri="{FF2B5EF4-FFF2-40B4-BE49-F238E27FC236}">
                <a16:creationId xmlns:a16="http://schemas.microsoft.com/office/drawing/2014/main" xmlns="" id="{8A488072-569C-4EBC-A5A9-F306D14CE3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584" y="1150034"/>
            <a:ext cx="4241683" cy="4426722"/>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C34D5F"/>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209DF814-0F97-4BCF-B052-3247A02A197D}"/>
              </a:ext>
            </a:extLst>
          </p:cNvPr>
          <p:cNvSpPr>
            <a:spLocks noGrp="1"/>
          </p:cNvSpPr>
          <p:nvPr>
            <p:ph type="title"/>
          </p:nvPr>
        </p:nvSpPr>
        <p:spPr>
          <a:xfrm>
            <a:off x="6261611" y="116692"/>
            <a:ext cx="5337270" cy="1033342"/>
          </a:xfrm>
        </p:spPr>
        <p:txBody>
          <a:bodyPr anchor="b">
            <a:normAutofit/>
          </a:bodyPr>
          <a:lstStyle/>
          <a:p>
            <a:pPr>
              <a:lnSpc>
                <a:spcPct val="90000"/>
              </a:lnSpc>
            </a:pPr>
            <a:r>
              <a:rPr lang="en-US" dirty="0">
                <a:solidFill>
                  <a:srgbClr val="FFFFFF"/>
                </a:solidFill>
              </a:rPr>
              <a:t>Lokasi </a:t>
            </a:r>
            <a:r>
              <a:rPr lang="en-US" dirty="0" err="1">
                <a:solidFill>
                  <a:srgbClr val="FFFFFF"/>
                </a:solidFill>
              </a:rPr>
              <a:t>Penelitian</a:t>
            </a:r>
            <a:endParaRPr lang="en-ID" dirty="0">
              <a:solidFill>
                <a:srgbClr val="FFFFFF"/>
              </a:solidFill>
            </a:endParaRPr>
          </a:p>
        </p:txBody>
      </p:sp>
      <p:sp>
        <p:nvSpPr>
          <p:cNvPr id="2055"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0E18DEC-3688-4F81-BA31-E2BAB7BF4CD9}"/>
              </a:ext>
            </a:extLst>
          </p:cNvPr>
          <p:cNvSpPr>
            <a:spLocks noGrp="1"/>
          </p:cNvSpPr>
          <p:nvPr>
            <p:ph idx="1"/>
          </p:nvPr>
        </p:nvSpPr>
        <p:spPr>
          <a:xfrm>
            <a:off x="6294576" y="1143621"/>
            <a:ext cx="5461095" cy="2442699"/>
          </a:xfrm>
        </p:spPr>
        <p:txBody>
          <a:bodyPr anchor="t">
            <a:normAutofit/>
          </a:bodyPr>
          <a:lstStyle/>
          <a:p>
            <a:pPr marL="0" indent="0">
              <a:buNone/>
            </a:pPr>
            <a:r>
              <a:rPr lang="en-ID" sz="3200" dirty="0" err="1">
                <a:solidFill>
                  <a:srgbClr val="FFFFFF"/>
                </a:solidFill>
              </a:rPr>
              <a:t>Desa</a:t>
            </a:r>
            <a:r>
              <a:rPr lang="en-ID" sz="3200" dirty="0">
                <a:solidFill>
                  <a:srgbClr val="FFFFFF"/>
                </a:solidFill>
              </a:rPr>
              <a:t> </a:t>
            </a:r>
            <a:r>
              <a:rPr lang="en-ID" sz="3200" dirty="0" err="1">
                <a:solidFill>
                  <a:srgbClr val="FFFFFF"/>
                </a:solidFill>
              </a:rPr>
              <a:t>Banguntapan</a:t>
            </a:r>
            <a:r>
              <a:rPr lang="en-ID" sz="3200" dirty="0">
                <a:solidFill>
                  <a:srgbClr val="FFFFFF"/>
                </a:solidFill>
              </a:rPr>
              <a:t>, </a:t>
            </a:r>
            <a:r>
              <a:rPr lang="en-ID" sz="3200" dirty="0" err="1">
                <a:solidFill>
                  <a:srgbClr val="FFFFFF"/>
                </a:solidFill>
              </a:rPr>
              <a:t>Kecamatan</a:t>
            </a:r>
            <a:r>
              <a:rPr lang="en-ID" sz="3200" dirty="0">
                <a:solidFill>
                  <a:srgbClr val="FFFFFF"/>
                </a:solidFill>
              </a:rPr>
              <a:t> </a:t>
            </a:r>
            <a:r>
              <a:rPr lang="en-ID" sz="3200" dirty="0" err="1">
                <a:solidFill>
                  <a:srgbClr val="FFFFFF"/>
                </a:solidFill>
              </a:rPr>
              <a:t>Banguntapan</a:t>
            </a:r>
            <a:r>
              <a:rPr lang="en-ID" sz="3200" dirty="0">
                <a:solidFill>
                  <a:srgbClr val="FFFFFF"/>
                </a:solidFill>
              </a:rPr>
              <a:t>, </a:t>
            </a:r>
            <a:r>
              <a:rPr lang="en-ID" sz="3200" dirty="0" err="1">
                <a:solidFill>
                  <a:srgbClr val="FFFFFF"/>
                </a:solidFill>
              </a:rPr>
              <a:t>Kabupaten</a:t>
            </a:r>
            <a:r>
              <a:rPr lang="en-ID" sz="3200" dirty="0">
                <a:solidFill>
                  <a:srgbClr val="FFFFFF"/>
                </a:solidFill>
              </a:rPr>
              <a:t> Bantul, </a:t>
            </a:r>
            <a:r>
              <a:rPr lang="en-ID" sz="3200" dirty="0" err="1">
                <a:solidFill>
                  <a:srgbClr val="FFFFFF"/>
                </a:solidFill>
              </a:rPr>
              <a:t>Provinsi</a:t>
            </a:r>
            <a:r>
              <a:rPr lang="en-ID" sz="3200" dirty="0">
                <a:solidFill>
                  <a:srgbClr val="FFFFFF"/>
                </a:solidFill>
              </a:rPr>
              <a:t> DIY.</a:t>
            </a:r>
          </a:p>
        </p:txBody>
      </p:sp>
      <mc:AlternateContent xmlns:mc="http://schemas.openxmlformats.org/markup-compatibility/2006" xmlns:p14="http://schemas.microsoft.com/office/powerpoint/2010/main">
        <mc:Choice Requires="p14">
          <p:contentPart p14:bwMode="auto" r:id="rId3">
            <p14:nvContentPartPr>
              <p14:cNvPr id="77" name="Ink 76">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6436237" y="1971579"/>
              <a:ext cx="360" cy="2160"/>
            </p14:xfrm>
          </p:contentPart>
        </mc:Choice>
        <mc:Fallback xmlns="">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
        <p:nvSpPr>
          <p:cNvPr id="4" name="TextBox 3">
            <a:extLst>
              <a:ext uri="{FF2B5EF4-FFF2-40B4-BE49-F238E27FC236}">
                <a16:creationId xmlns:a16="http://schemas.microsoft.com/office/drawing/2014/main" xmlns="" id="{12CBFD17-D3DE-4E82-A2C0-A2A3F60D6763}"/>
              </a:ext>
            </a:extLst>
          </p:cNvPr>
          <p:cNvSpPr txBox="1"/>
          <p:nvPr/>
        </p:nvSpPr>
        <p:spPr>
          <a:xfrm>
            <a:off x="262584" y="5707966"/>
            <a:ext cx="4241683" cy="523220"/>
          </a:xfrm>
          <a:prstGeom prst="rect">
            <a:avLst/>
          </a:prstGeom>
          <a:noFill/>
        </p:spPr>
        <p:txBody>
          <a:bodyPr wrap="square" rtlCol="0">
            <a:spAutoFit/>
          </a:bodyPr>
          <a:lstStyle/>
          <a:p>
            <a:pPr algn="ctr"/>
            <a:r>
              <a:rPr lang="en-US" sz="2800" dirty="0" err="1"/>
              <a:t>Desa</a:t>
            </a:r>
            <a:r>
              <a:rPr lang="en-US" sz="2800" dirty="0"/>
              <a:t> </a:t>
            </a:r>
            <a:r>
              <a:rPr lang="en-US" sz="2800" dirty="0" err="1"/>
              <a:t>Banguntapan</a:t>
            </a:r>
            <a:endParaRPr lang="en-ID" sz="2800" dirty="0"/>
          </a:p>
        </p:txBody>
      </p:sp>
      <p:sp>
        <p:nvSpPr>
          <p:cNvPr id="16" name="Title 1">
            <a:extLst>
              <a:ext uri="{FF2B5EF4-FFF2-40B4-BE49-F238E27FC236}">
                <a16:creationId xmlns:a16="http://schemas.microsoft.com/office/drawing/2014/main" xmlns="" id="{8544727B-F005-4D5F-9B45-3B9E001E03DB}"/>
              </a:ext>
            </a:extLst>
          </p:cNvPr>
          <p:cNvSpPr txBox="1">
            <a:spLocks/>
          </p:cNvSpPr>
          <p:nvPr/>
        </p:nvSpPr>
        <p:spPr>
          <a:xfrm>
            <a:off x="6261611" y="3516948"/>
            <a:ext cx="5337270" cy="103334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nSpc>
                <a:spcPct val="90000"/>
              </a:lnSpc>
            </a:pPr>
            <a:r>
              <a:rPr lang="en-US" dirty="0">
                <a:solidFill>
                  <a:srgbClr val="FFFFFF"/>
                </a:solidFill>
              </a:rPr>
              <a:t>Waktu </a:t>
            </a:r>
            <a:r>
              <a:rPr lang="en-US" dirty="0" err="1">
                <a:solidFill>
                  <a:srgbClr val="FFFFFF"/>
                </a:solidFill>
              </a:rPr>
              <a:t>Penelitian</a:t>
            </a:r>
            <a:endParaRPr lang="en-ID" dirty="0">
              <a:solidFill>
                <a:srgbClr val="FFFFFF"/>
              </a:solidFill>
            </a:endParaRPr>
          </a:p>
        </p:txBody>
      </p:sp>
      <p:sp>
        <p:nvSpPr>
          <p:cNvPr id="18" name="TextBox 17">
            <a:extLst>
              <a:ext uri="{FF2B5EF4-FFF2-40B4-BE49-F238E27FC236}">
                <a16:creationId xmlns:a16="http://schemas.microsoft.com/office/drawing/2014/main" xmlns="" id="{ED1E8FEB-8CE3-4B23-9A11-E1B28B868DD1}"/>
              </a:ext>
            </a:extLst>
          </p:cNvPr>
          <p:cNvSpPr txBox="1"/>
          <p:nvPr/>
        </p:nvSpPr>
        <p:spPr>
          <a:xfrm>
            <a:off x="6345926" y="4630748"/>
            <a:ext cx="5337270" cy="1077218"/>
          </a:xfrm>
          <a:prstGeom prst="rect">
            <a:avLst/>
          </a:prstGeom>
          <a:noFill/>
        </p:spPr>
        <p:txBody>
          <a:bodyPr wrap="square">
            <a:spAutoFit/>
          </a:bodyPr>
          <a:lstStyle/>
          <a:p>
            <a:r>
              <a:rPr lang="en-ID" sz="3200" dirty="0" err="1">
                <a:solidFill>
                  <a:schemeClr val="bg1"/>
                </a:solidFill>
              </a:rPr>
              <a:t>Penelitian</a:t>
            </a:r>
            <a:r>
              <a:rPr lang="en-ID" sz="3200" dirty="0">
                <a:solidFill>
                  <a:schemeClr val="bg1"/>
                </a:solidFill>
              </a:rPr>
              <a:t> </a:t>
            </a:r>
            <a:r>
              <a:rPr lang="en-ID" sz="3200" dirty="0" err="1">
                <a:solidFill>
                  <a:schemeClr val="bg1"/>
                </a:solidFill>
              </a:rPr>
              <a:t>dilakukan</a:t>
            </a:r>
            <a:r>
              <a:rPr lang="en-ID" sz="3200" dirty="0">
                <a:solidFill>
                  <a:schemeClr val="bg1"/>
                </a:solidFill>
              </a:rPr>
              <a:t> </a:t>
            </a:r>
            <a:r>
              <a:rPr lang="en-ID" sz="3200" dirty="0" err="1">
                <a:solidFill>
                  <a:schemeClr val="bg1"/>
                </a:solidFill>
              </a:rPr>
              <a:t>mulai</a:t>
            </a:r>
            <a:r>
              <a:rPr lang="en-ID" sz="3200" dirty="0">
                <a:solidFill>
                  <a:schemeClr val="bg1"/>
                </a:solidFill>
              </a:rPr>
              <a:t> </a:t>
            </a:r>
            <a:r>
              <a:rPr lang="en-ID" sz="3200" dirty="0" err="1">
                <a:solidFill>
                  <a:schemeClr val="bg1"/>
                </a:solidFill>
              </a:rPr>
              <a:t>bulan</a:t>
            </a:r>
            <a:r>
              <a:rPr lang="en-ID" sz="3200" dirty="0">
                <a:solidFill>
                  <a:schemeClr val="bg1"/>
                </a:solidFill>
              </a:rPr>
              <a:t> </a:t>
            </a:r>
            <a:r>
              <a:rPr lang="en-ID" sz="3200" dirty="0" err="1">
                <a:solidFill>
                  <a:schemeClr val="bg1"/>
                </a:solidFill>
              </a:rPr>
              <a:t>Desember</a:t>
            </a:r>
            <a:r>
              <a:rPr lang="en-ID" sz="3200" dirty="0">
                <a:solidFill>
                  <a:schemeClr val="bg1"/>
                </a:solidFill>
              </a:rPr>
              <a:t> 2014 </a:t>
            </a:r>
            <a:r>
              <a:rPr lang="en-ID" sz="3200" dirty="0" err="1">
                <a:solidFill>
                  <a:schemeClr val="bg1"/>
                </a:solidFill>
              </a:rPr>
              <a:t>sampai</a:t>
            </a:r>
            <a:r>
              <a:rPr lang="en-ID" sz="3200" dirty="0">
                <a:solidFill>
                  <a:schemeClr val="bg1"/>
                </a:solidFill>
              </a:rPr>
              <a:t> Mei 2015.</a:t>
            </a:r>
          </a:p>
        </p:txBody>
      </p:sp>
    </p:spTree>
    <p:extLst>
      <p:ext uri="{BB962C8B-B14F-4D97-AF65-F5344CB8AC3E}">
        <p14:creationId xmlns:p14="http://schemas.microsoft.com/office/powerpoint/2010/main" val="322708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xmlns="" id="{75824B8B-B231-480A-9E80-6D446D1D9A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xmlns="" id="{C43AF03E-5FC1-48B3-8CF2-01998C2328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758548" y="0"/>
            <a:ext cx="7464980" cy="6858000"/>
          </a:xfrm>
          <a:custGeom>
            <a:avLst/>
            <a:gdLst>
              <a:gd name="connsiteX0" fmla="*/ 0 w 7464980"/>
              <a:gd name="connsiteY0" fmla="*/ 0 h 6858000"/>
              <a:gd name="connsiteX1" fmla="*/ 1624264 w 7464980"/>
              <a:gd name="connsiteY1" fmla="*/ 0 h 6858000"/>
              <a:gd name="connsiteX2" fmla="*/ 2171700 w 7464980"/>
              <a:gd name="connsiteY2" fmla="*/ 0 h 6858000"/>
              <a:gd name="connsiteX3" fmla="*/ 2794224 w 7464980"/>
              <a:gd name="connsiteY3" fmla="*/ 0 h 6858000"/>
              <a:gd name="connsiteX4" fmla="*/ 2860782 w 7464980"/>
              <a:gd name="connsiteY4" fmla="*/ 0 h 6858000"/>
              <a:gd name="connsiteX5" fmla="*/ 7446838 w 7464980"/>
              <a:gd name="connsiteY5" fmla="*/ 0 h 6858000"/>
              <a:gd name="connsiteX6" fmla="*/ 7437231 w 7464980"/>
              <a:gd name="connsiteY6" fmla="*/ 94814 h 6858000"/>
              <a:gd name="connsiteX7" fmla="*/ 7442282 w 7464980"/>
              <a:gd name="connsiteY7" fmla="*/ 421796 h 6858000"/>
              <a:gd name="connsiteX8" fmla="*/ 7446216 w 7464980"/>
              <a:gd name="connsiteY8" fmla="*/ 812192 h 6858000"/>
              <a:gd name="connsiteX9" fmla="*/ 7426545 w 7464980"/>
              <a:gd name="connsiteY9" fmla="*/ 1113642 h 6858000"/>
              <a:gd name="connsiteX10" fmla="*/ 7454338 w 7464980"/>
              <a:gd name="connsiteY10" fmla="*/ 1796708 h 6858000"/>
              <a:gd name="connsiteX11" fmla="*/ 7452689 w 7464980"/>
              <a:gd name="connsiteY11" fmla="*/ 2327333 h 6858000"/>
              <a:gd name="connsiteX12" fmla="*/ 7443551 w 7464980"/>
              <a:gd name="connsiteY12" fmla="*/ 2784280 h 6858000"/>
              <a:gd name="connsiteX13" fmla="*/ 7449008 w 7464980"/>
              <a:gd name="connsiteY13" fmla="*/ 2985458 h 6858000"/>
              <a:gd name="connsiteX14" fmla="*/ 7435302 w 7464980"/>
              <a:gd name="connsiteY14" fmla="*/ 3531096 h 6858000"/>
              <a:gd name="connsiteX15" fmla="*/ 7445835 w 7464980"/>
              <a:gd name="connsiteY15" fmla="*/ 4336830 h 6858000"/>
              <a:gd name="connsiteX16" fmla="*/ 7444947 w 7464980"/>
              <a:gd name="connsiteY16" fmla="*/ 5026893 h 6858000"/>
              <a:gd name="connsiteX17" fmla="*/ 7449262 w 7464980"/>
              <a:gd name="connsiteY17" fmla="*/ 5252632 h 6858000"/>
              <a:gd name="connsiteX18" fmla="*/ 7449262 w 7464980"/>
              <a:gd name="connsiteY18" fmla="*/ 5466282 h 6858000"/>
              <a:gd name="connsiteX19" fmla="*/ 7411187 w 7464980"/>
              <a:gd name="connsiteY19" fmla="*/ 6121225 h 6858000"/>
              <a:gd name="connsiteX20" fmla="*/ 7426643 w 7464980"/>
              <a:gd name="connsiteY20" fmla="*/ 6708907 h 6858000"/>
              <a:gd name="connsiteX21" fmla="*/ 7443936 w 7464980"/>
              <a:gd name="connsiteY21" fmla="*/ 6858000 h 6858000"/>
              <a:gd name="connsiteX22" fmla="*/ 2860782 w 7464980"/>
              <a:gd name="connsiteY22" fmla="*/ 6858000 h 6858000"/>
              <a:gd name="connsiteX23" fmla="*/ 2794224 w 7464980"/>
              <a:gd name="connsiteY23" fmla="*/ 6858000 h 6858000"/>
              <a:gd name="connsiteX24" fmla="*/ 2171700 w 7464980"/>
              <a:gd name="connsiteY24" fmla="*/ 6858000 h 6858000"/>
              <a:gd name="connsiteX25" fmla="*/ 1624264 w 7464980"/>
              <a:gd name="connsiteY25" fmla="*/ 6858000 h 6858000"/>
              <a:gd name="connsiteX26" fmla="*/ 0 w 746498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64980" h="6858000">
                <a:moveTo>
                  <a:pt x="0" y="0"/>
                </a:moveTo>
                <a:lnTo>
                  <a:pt x="1624264" y="0"/>
                </a:lnTo>
                <a:lnTo>
                  <a:pt x="2171700" y="0"/>
                </a:lnTo>
                <a:lnTo>
                  <a:pt x="2794224" y="0"/>
                </a:lnTo>
                <a:lnTo>
                  <a:pt x="2860782" y="0"/>
                </a:lnTo>
                <a:lnTo>
                  <a:pt x="7446838" y="0"/>
                </a:lnTo>
                <a:lnTo>
                  <a:pt x="7437231" y="94814"/>
                </a:lnTo>
                <a:cubicBezTo>
                  <a:pt x="7430384" y="203629"/>
                  <a:pt x="7435048" y="312712"/>
                  <a:pt x="7442282" y="421796"/>
                </a:cubicBezTo>
                <a:cubicBezTo>
                  <a:pt x="7453108" y="551656"/>
                  <a:pt x="7454428" y="682144"/>
                  <a:pt x="7446216" y="812192"/>
                </a:cubicBezTo>
                <a:cubicBezTo>
                  <a:pt x="7438221" y="912591"/>
                  <a:pt x="7429210" y="1012988"/>
                  <a:pt x="7426545" y="1113642"/>
                </a:cubicBezTo>
                <a:cubicBezTo>
                  <a:pt x="7420198" y="1342689"/>
                  <a:pt x="7439236" y="1569316"/>
                  <a:pt x="7454338" y="1796708"/>
                </a:cubicBezTo>
                <a:cubicBezTo>
                  <a:pt x="7466015" y="1973710"/>
                  <a:pt x="7471472" y="2150457"/>
                  <a:pt x="7452689" y="2327333"/>
                </a:cubicBezTo>
                <a:cubicBezTo>
                  <a:pt x="7436698" y="2479266"/>
                  <a:pt x="7428321" y="2631453"/>
                  <a:pt x="7443551" y="2784280"/>
                </a:cubicBezTo>
                <a:cubicBezTo>
                  <a:pt x="7450277" y="2851085"/>
                  <a:pt x="7457512" y="2918653"/>
                  <a:pt x="7449008" y="2985458"/>
                </a:cubicBezTo>
                <a:cubicBezTo>
                  <a:pt x="7426036" y="3167039"/>
                  <a:pt x="7429591" y="3349132"/>
                  <a:pt x="7435302" y="3531096"/>
                </a:cubicBezTo>
                <a:cubicBezTo>
                  <a:pt x="7443805" y="3799715"/>
                  <a:pt x="7457892" y="4067954"/>
                  <a:pt x="7445835" y="4336830"/>
                </a:cubicBezTo>
                <a:cubicBezTo>
                  <a:pt x="7435555" y="4566639"/>
                  <a:pt x="7452181" y="4796831"/>
                  <a:pt x="7444947" y="5026893"/>
                </a:cubicBezTo>
                <a:cubicBezTo>
                  <a:pt x="7442510" y="5102162"/>
                  <a:pt x="7443957" y="5177504"/>
                  <a:pt x="7449262" y="5252632"/>
                </a:cubicBezTo>
                <a:cubicBezTo>
                  <a:pt x="7455799" y="5323700"/>
                  <a:pt x="7455799" y="5395213"/>
                  <a:pt x="7449262" y="5466282"/>
                </a:cubicBezTo>
                <a:cubicBezTo>
                  <a:pt x="7424767" y="5683875"/>
                  <a:pt x="7414742" y="5902486"/>
                  <a:pt x="7411187" y="6121225"/>
                </a:cubicBezTo>
                <a:cubicBezTo>
                  <a:pt x="7407951" y="6317442"/>
                  <a:pt x="7409569" y="6513586"/>
                  <a:pt x="7426643" y="6708907"/>
                </a:cubicBezTo>
                <a:lnTo>
                  <a:pt x="7443936" y="6858000"/>
                </a:lnTo>
                <a:lnTo>
                  <a:pt x="2860782" y="6858000"/>
                </a:lnTo>
                <a:lnTo>
                  <a:pt x="2794224" y="6858000"/>
                </a:lnTo>
                <a:lnTo>
                  <a:pt x="2171700" y="6858000"/>
                </a:lnTo>
                <a:lnTo>
                  <a:pt x="1624264" y="6858000"/>
                </a:lnTo>
                <a:lnTo>
                  <a:pt x="0" y="6858000"/>
                </a:lnTo>
                <a:close/>
              </a:path>
            </a:pathLst>
          </a:custGeom>
          <a:solidFill>
            <a:srgbClr val="C34D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209DF814-0F97-4BCF-B052-3247A02A197D}"/>
              </a:ext>
            </a:extLst>
          </p:cNvPr>
          <p:cNvSpPr>
            <a:spLocks noGrp="1"/>
          </p:cNvSpPr>
          <p:nvPr>
            <p:ph type="title"/>
          </p:nvPr>
        </p:nvSpPr>
        <p:spPr>
          <a:xfrm>
            <a:off x="5417191" y="1004710"/>
            <a:ext cx="6241568" cy="1107553"/>
          </a:xfrm>
        </p:spPr>
        <p:txBody>
          <a:bodyPr anchor="b">
            <a:normAutofit/>
          </a:bodyPr>
          <a:lstStyle/>
          <a:p>
            <a:r>
              <a:rPr lang="en-US" dirty="0">
                <a:solidFill>
                  <a:schemeClr val="bg1"/>
                </a:solidFill>
              </a:rPr>
              <a:t>Data </a:t>
            </a:r>
            <a:r>
              <a:rPr lang="en-US" dirty="0" err="1">
                <a:solidFill>
                  <a:schemeClr val="bg1"/>
                </a:solidFill>
              </a:rPr>
              <a:t>Sekunder</a:t>
            </a:r>
            <a:endParaRPr lang="en-ID" dirty="0">
              <a:solidFill>
                <a:schemeClr val="bg1"/>
              </a:solidFill>
            </a:endParaRPr>
          </a:p>
        </p:txBody>
      </p:sp>
      <p:sp>
        <p:nvSpPr>
          <p:cNvPr id="144" name="sketchy rul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360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0E18DEC-3688-4F81-BA31-E2BAB7BF4CD9}"/>
              </a:ext>
            </a:extLst>
          </p:cNvPr>
          <p:cNvSpPr>
            <a:spLocks noGrp="1"/>
          </p:cNvSpPr>
          <p:nvPr>
            <p:ph idx="1"/>
          </p:nvPr>
        </p:nvSpPr>
        <p:spPr>
          <a:xfrm>
            <a:off x="5417191" y="2631220"/>
            <a:ext cx="6241568" cy="1595559"/>
          </a:xfrm>
        </p:spPr>
        <p:txBody>
          <a:bodyPr>
            <a:normAutofit/>
          </a:bodyPr>
          <a:lstStyle/>
          <a:p>
            <a:pPr marL="0" indent="0">
              <a:buNone/>
            </a:pPr>
            <a:r>
              <a:rPr lang="en-ID" sz="2400" dirty="0" err="1">
                <a:solidFill>
                  <a:schemeClr val="bg1"/>
                </a:solidFill>
              </a:rPr>
              <a:t>Contoh</a:t>
            </a:r>
            <a:r>
              <a:rPr lang="en-ID" sz="2400" dirty="0">
                <a:solidFill>
                  <a:schemeClr val="bg1"/>
                </a:solidFill>
              </a:rPr>
              <a:t> </a:t>
            </a:r>
            <a:r>
              <a:rPr lang="en-ID" sz="2400" dirty="0" err="1">
                <a:solidFill>
                  <a:schemeClr val="bg1"/>
                </a:solidFill>
              </a:rPr>
              <a:t>hasil</a:t>
            </a:r>
            <a:r>
              <a:rPr lang="en-ID" sz="2400" dirty="0">
                <a:solidFill>
                  <a:schemeClr val="bg1"/>
                </a:solidFill>
              </a:rPr>
              <a:t> uji </a:t>
            </a:r>
            <a:r>
              <a:rPr lang="en-ID" sz="2400" dirty="0" err="1">
                <a:solidFill>
                  <a:schemeClr val="bg1"/>
                </a:solidFill>
              </a:rPr>
              <a:t>analisa</a:t>
            </a:r>
            <a:r>
              <a:rPr lang="en-ID" sz="2400" dirty="0">
                <a:solidFill>
                  <a:schemeClr val="bg1"/>
                </a:solidFill>
              </a:rPr>
              <a:t> parameter air </a:t>
            </a:r>
            <a:r>
              <a:rPr lang="en-ID" sz="2400" dirty="0" err="1">
                <a:solidFill>
                  <a:schemeClr val="bg1"/>
                </a:solidFill>
              </a:rPr>
              <a:t>hujan</a:t>
            </a:r>
            <a:r>
              <a:rPr lang="en-ID" sz="2400" dirty="0">
                <a:solidFill>
                  <a:schemeClr val="bg1"/>
                </a:solidFill>
              </a:rPr>
              <a:t> di </a:t>
            </a:r>
            <a:r>
              <a:rPr lang="en-ID" sz="2400" dirty="0" err="1">
                <a:solidFill>
                  <a:schemeClr val="bg1"/>
                </a:solidFill>
              </a:rPr>
              <a:t>Laboratorium</a:t>
            </a:r>
            <a:r>
              <a:rPr lang="en-ID" sz="2400" dirty="0">
                <a:solidFill>
                  <a:schemeClr val="bg1"/>
                </a:solidFill>
              </a:rPr>
              <a:t> Teknik </a:t>
            </a:r>
            <a:r>
              <a:rPr lang="en-ID" sz="2400" dirty="0" err="1">
                <a:solidFill>
                  <a:schemeClr val="bg1"/>
                </a:solidFill>
              </a:rPr>
              <a:t>Lingkungan</a:t>
            </a:r>
            <a:r>
              <a:rPr lang="en-ID" sz="2400" dirty="0">
                <a:solidFill>
                  <a:schemeClr val="bg1"/>
                </a:solidFill>
              </a:rPr>
              <a:t> </a:t>
            </a:r>
            <a:r>
              <a:rPr lang="en-ID" sz="2400" dirty="0" err="1">
                <a:solidFill>
                  <a:schemeClr val="bg1"/>
                </a:solidFill>
              </a:rPr>
              <a:t>Sekolah</a:t>
            </a:r>
            <a:r>
              <a:rPr lang="en-ID" sz="2400" dirty="0">
                <a:solidFill>
                  <a:schemeClr val="bg1"/>
                </a:solidFill>
              </a:rPr>
              <a:t> Tinggi Teknik </a:t>
            </a:r>
            <a:r>
              <a:rPr lang="en-ID" sz="2400" dirty="0" err="1">
                <a:solidFill>
                  <a:schemeClr val="bg1"/>
                </a:solidFill>
              </a:rPr>
              <a:t>Lingkungan</a:t>
            </a:r>
            <a:r>
              <a:rPr lang="en-ID" sz="2400" dirty="0">
                <a:solidFill>
                  <a:schemeClr val="bg1"/>
                </a:solidFill>
              </a:rPr>
              <a:t> “YLH” Yogyakarta. </a:t>
            </a:r>
          </a:p>
        </p:txBody>
      </p:sp>
      <p:pic>
        <p:nvPicPr>
          <p:cNvPr id="6" name="Picture 5">
            <a:extLst>
              <a:ext uri="{FF2B5EF4-FFF2-40B4-BE49-F238E27FC236}">
                <a16:creationId xmlns:a16="http://schemas.microsoft.com/office/drawing/2014/main" xmlns="" id="{6629BA75-F634-48DE-897B-396159B9EF41}"/>
              </a:ext>
            </a:extLst>
          </p:cNvPr>
          <p:cNvPicPr>
            <a:picLocks noChangeAspect="1"/>
          </p:cNvPicPr>
          <p:nvPr/>
        </p:nvPicPr>
        <p:blipFill>
          <a:blip r:embed="rId2"/>
          <a:stretch>
            <a:fillRect/>
          </a:stretch>
        </p:blipFill>
        <p:spPr>
          <a:xfrm>
            <a:off x="372166" y="1805795"/>
            <a:ext cx="4014216" cy="1801656"/>
          </a:xfrm>
          <a:prstGeom prst="rect">
            <a:avLst/>
          </a:prstGeom>
        </p:spPr>
      </p:pic>
      <p:sp>
        <p:nvSpPr>
          <p:cNvPr id="16" name="Title 1">
            <a:extLst>
              <a:ext uri="{FF2B5EF4-FFF2-40B4-BE49-F238E27FC236}">
                <a16:creationId xmlns:a16="http://schemas.microsoft.com/office/drawing/2014/main" xmlns="" id="{8544727B-F005-4D5F-9B45-3B9E001E03DB}"/>
              </a:ext>
            </a:extLst>
          </p:cNvPr>
          <p:cNvSpPr txBox="1">
            <a:spLocks/>
          </p:cNvSpPr>
          <p:nvPr/>
        </p:nvSpPr>
        <p:spPr>
          <a:xfrm>
            <a:off x="5417191" y="3863199"/>
            <a:ext cx="5337270" cy="103334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nSpc>
                <a:spcPct val="90000"/>
              </a:lnSpc>
              <a:spcAft>
                <a:spcPts val="600"/>
              </a:spcAft>
            </a:pPr>
            <a:r>
              <a:rPr lang="en-US" dirty="0" err="1">
                <a:solidFill>
                  <a:srgbClr val="FFFFFF"/>
                </a:solidFill>
              </a:rPr>
              <a:t>Variabel</a:t>
            </a:r>
            <a:r>
              <a:rPr lang="en-US" dirty="0">
                <a:solidFill>
                  <a:srgbClr val="FFFFFF"/>
                </a:solidFill>
              </a:rPr>
              <a:t> </a:t>
            </a:r>
            <a:r>
              <a:rPr lang="en-US" dirty="0" err="1">
                <a:solidFill>
                  <a:srgbClr val="FFFFFF"/>
                </a:solidFill>
              </a:rPr>
              <a:t>Penelitian</a:t>
            </a:r>
            <a:endParaRPr lang="en-ID" dirty="0">
              <a:solidFill>
                <a:srgbClr val="FFFFFF"/>
              </a:solidFill>
            </a:endParaRPr>
          </a:p>
        </p:txBody>
      </p:sp>
      <p:sp>
        <p:nvSpPr>
          <p:cNvPr id="7" name="TextBox 6">
            <a:extLst>
              <a:ext uri="{FF2B5EF4-FFF2-40B4-BE49-F238E27FC236}">
                <a16:creationId xmlns:a16="http://schemas.microsoft.com/office/drawing/2014/main" xmlns="" id="{2FA19120-A0D4-4987-BB0C-9B9CAEEA2AF5}"/>
              </a:ext>
            </a:extLst>
          </p:cNvPr>
          <p:cNvSpPr txBox="1"/>
          <p:nvPr/>
        </p:nvSpPr>
        <p:spPr>
          <a:xfrm>
            <a:off x="372166" y="3655851"/>
            <a:ext cx="4085805" cy="646331"/>
          </a:xfrm>
          <a:prstGeom prst="rect">
            <a:avLst/>
          </a:prstGeom>
          <a:noFill/>
        </p:spPr>
        <p:txBody>
          <a:bodyPr wrap="square" rtlCol="0">
            <a:spAutoFit/>
          </a:bodyPr>
          <a:lstStyle/>
          <a:p>
            <a:r>
              <a:rPr lang="en-ID" b="1" dirty="0" err="1"/>
              <a:t>Sumber</a:t>
            </a:r>
            <a:r>
              <a:rPr lang="en-ID" b="1" dirty="0"/>
              <a:t> : </a:t>
            </a:r>
            <a:r>
              <a:rPr lang="en-ID" b="1" dirty="0" err="1"/>
              <a:t>Laboratorium</a:t>
            </a:r>
            <a:r>
              <a:rPr lang="en-ID" b="1" dirty="0"/>
              <a:t> Teknik </a:t>
            </a:r>
            <a:r>
              <a:rPr lang="en-ID" b="1" dirty="0" err="1"/>
              <a:t>Lingkungan</a:t>
            </a:r>
            <a:r>
              <a:rPr lang="en-ID" b="1" dirty="0"/>
              <a:t> </a:t>
            </a:r>
            <a:r>
              <a:rPr lang="en-ID" b="1" dirty="0" err="1"/>
              <a:t>Sekolah</a:t>
            </a:r>
            <a:r>
              <a:rPr lang="en-ID" b="1" dirty="0"/>
              <a:t> Tinggi Teknik </a:t>
            </a:r>
            <a:r>
              <a:rPr lang="en-ID" b="1" dirty="0" err="1"/>
              <a:t>Lingkungan</a:t>
            </a:r>
            <a:r>
              <a:rPr lang="en-ID" b="1" dirty="0"/>
              <a:t> “YLH” Yogyakarta</a:t>
            </a:r>
          </a:p>
        </p:txBody>
      </p:sp>
      <p:sp>
        <p:nvSpPr>
          <p:cNvPr id="21" name="Content Placeholder 2">
            <a:extLst>
              <a:ext uri="{FF2B5EF4-FFF2-40B4-BE49-F238E27FC236}">
                <a16:creationId xmlns:a16="http://schemas.microsoft.com/office/drawing/2014/main" xmlns="" id="{BAA7054E-1000-4C6C-93D8-F9FCC46B9745}"/>
              </a:ext>
            </a:extLst>
          </p:cNvPr>
          <p:cNvSpPr txBox="1">
            <a:spLocks/>
          </p:cNvSpPr>
          <p:nvPr/>
        </p:nvSpPr>
        <p:spPr>
          <a:xfrm>
            <a:off x="5417191" y="4858011"/>
            <a:ext cx="6241568" cy="170958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ID" sz="2100" dirty="0" err="1">
                <a:solidFill>
                  <a:schemeClr val="bg1"/>
                </a:solidFill>
              </a:rPr>
              <a:t>Variabel</a:t>
            </a:r>
            <a:r>
              <a:rPr lang="en-ID" sz="2100" dirty="0">
                <a:solidFill>
                  <a:schemeClr val="bg1"/>
                </a:solidFill>
              </a:rPr>
              <a:t> </a:t>
            </a:r>
            <a:r>
              <a:rPr lang="en-ID" sz="2100" dirty="0" err="1">
                <a:solidFill>
                  <a:schemeClr val="bg1"/>
                </a:solidFill>
              </a:rPr>
              <a:t>Terikat</a:t>
            </a:r>
            <a:r>
              <a:rPr lang="en-ID" sz="2100" dirty="0">
                <a:solidFill>
                  <a:schemeClr val="bg1"/>
                </a:solidFill>
              </a:rPr>
              <a:t> : pH, </a:t>
            </a:r>
            <a:r>
              <a:rPr lang="en-ID" sz="2100" dirty="0" err="1">
                <a:solidFill>
                  <a:schemeClr val="bg1"/>
                </a:solidFill>
              </a:rPr>
              <a:t>Kesadahan</a:t>
            </a:r>
            <a:r>
              <a:rPr lang="en-ID" sz="2100" dirty="0">
                <a:solidFill>
                  <a:schemeClr val="bg1"/>
                </a:solidFill>
              </a:rPr>
              <a:t>, Fe dan Coliform </a:t>
            </a:r>
          </a:p>
          <a:p>
            <a:pPr marL="514350" indent="-514350">
              <a:buFont typeface="Arial" panose="020B0604020202020204" pitchFamily="34" charset="0"/>
              <a:buAutoNum type="arabicPeriod"/>
            </a:pPr>
            <a:r>
              <a:rPr lang="en-ID" sz="2100" dirty="0" err="1">
                <a:solidFill>
                  <a:schemeClr val="bg1"/>
                </a:solidFill>
              </a:rPr>
              <a:t>Variabel</a:t>
            </a:r>
            <a:r>
              <a:rPr lang="en-ID" sz="2100" dirty="0">
                <a:solidFill>
                  <a:schemeClr val="bg1"/>
                </a:solidFill>
              </a:rPr>
              <a:t> </a:t>
            </a:r>
            <a:r>
              <a:rPr lang="en-ID" sz="2100" dirty="0" err="1">
                <a:solidFill>
                  <a:schemeClr val="bg1"/>
                </a:solidFill>
              </a:rPr>
              <a:t>Bebas</a:t>
            </a:r>
            <a:r>
              <a:rPr lang="en-ID" sz="2100" dirty="0">
                <a:solidFill>
                  <a:schemeClr val="bg1"/>
                </a:solidFill>
              </a:rPr>
              <a:t> : </a:t>
            </a:r>
            <a:r>
              <a:rPr lang="en-ID" sz="2100" dirty="0" err="1">
                <a:solidFill>
                  <a:schemeClr val="bg1"/>
                </a:solidFill>
              </a:rPr>
              <a:t>Komposisi</a:t>
            </a:r>
            <a:r>
              <a:rPr lang="en-ID" sz="2100" dirty="0">
                <a:solidFill>
                  <a:schemeClr val="bg1"/>
                </a:solidFill>
              </a:rPr>
              <a:t> media filter </a:t>
            </a:r>
            <a:r>
              <a:rPr lang="en-ID" sz="2100" dirty="0" err="1">
                <a:solidFill>
                  <a:schemeClr val="bg1"/>
                </a:solidFill>
              </a:rPr>
              <a:t>pecahan</a:t>
            </a:r>
            <a:r>
              <a:rPr lang="en-ID" sz="2100" dirty="0">
                <a:solidFill>
                  <a:schemeClr val="bg1"/>
                </a:solidFill>
              </a:rPr>
              <a:t> </a:t>
            </a:r>
            <a:r>
              <a:rPr lang="en-ID" sz="2100" dirty="0" err="1">
                <a:solidFill>
                  <a:schemeClr val="bg1"/>
                </a:solidFill>
              </a:rPr>
              <a:t>genteng</a:t>
            </a:r>
            <a:r>
              <a:rPr lang="en-ID" sz="2100" dirty="0">
                <a:solidFill>
                  <a:schemeClr val="bg1"/>
                </a:solidFill>
              </a:rPr>
              <a:t> &amp; </a:t>
            </a:r>
            <a:r>
              <a:rPr lang="en-ID" sz="2100" dirty="0" err="1">
                <a:solidFill>
                  <a:schemeClr val="bg1"/>
                </a:solidFill>
              </a:rPr>
              <a:t>batuan</a:t>
            </a:r>
            <a:r>
              <a:rPr lang="en-ID" sz="2100" dirty="0">
                <a:solidFill>
                  <a:schemeClr val="bg1"/>
                </a:solidFill>
              </a:rPr>
              <a:t> </a:t>
            </a:r>
            <a:r>
              <a:rPr lang="en-ID" sz="2100" dirty="0" err="1">
                <a:solidFill>
                  <a:schemeClr val="bg1"/>
                </a:solidFill>
              </a:rPr>
              <a:t>kapur</a:t>
            </a:r>
            <a:r>
              <a:rPr lang="en-ID" sz="2100" dirty="0">
                <a:solidFill>
                  <a:schemeClr val="bg1"/>
                </a:solidFill>
              </a:rPr>
              <a:t>(45cm : 45cm, 50cm : 40cm, 55cm : 35cm)</a:t>
            </a:r>
          </a:p>
        </p:txBody>
      </p:sp>
    </p:spTree>
    <p:extLst>
      <p:ext uri="{BB962C8B-B14F-4D97-AF65-F5344CB8AC3E}">
        <p14:creationId xmlns:p14="http://schemas.microsoft.com/office/powerpoint/2010/main" val="220015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xmlns="" id="{ED8E54F9-849C-4865-8C5E-FD967B81D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391AE6B3-1D2D-4C67-A4DB-888635B527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rgbClr val="C34D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7A2DEA2-2FBA-4024-A066-0B43AA208CF5}"/>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r>
              <a:rPr lang="en-US" sz="8800">
                <a:solidFill>
                  <a:srgbClr val="FFFFFF"/>
                </a:solidFill>
              </a:rPr>
              <a:t>Hasil Penelitian</a:t>
            </a:r>
          </a:p>
        </p:txBody>
      </p:sp>
      <p:sp>
        <p:nvSpPr>
          <p:cNvPr id="14" name="Rectangle 6">
            <a:extLst>
              <a:ext uri="{FF2B5EF4-FFF2-40B4-BE49-F238E27FC236}">
                <a16:creationId xmlns:a16="http://schemas.microsoft.com/office/drawing/2014/main" xmlns="" id="{08FD86A2-82CE-48F4-B78A-8B9CA7BA2C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70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xmlns=""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9BF3597-D786-4C7F-BC1D-52CB00C0BC6C}"/>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5800" dirty="0"/>
              <a:t>Hasil </a:t>
            </a:r>
            <a:r>
              <a:rPr lang="en-US" sz="5800" dirty="0" err="1"/>
              <a:t>Analisis</a:t>
            </a:r>
            <a:r>
              <a:rPr lang="en-US" sz="5800" dirty="0"/>
              <a:t> </a:t>
            </a:r>
            <a:r>
              <a:rPr lang="en-US" sz="5800" dirty="0" err="1"/>
              <a:t>Kualitas</a:t>
            </a:r>
            <a:r>
              <a:rPr lang="en-US" sz="5800" dirty="0"/>
              <a:t> Air Baku</a:t>
            </a:r>
          </a:p>
        </p:txBody>
      </p:sp>
      <p:sp>
        <p:nvSpPr>
          <p:cNvPr id="14"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xmlns="" id="{B6235E73-04D5-43BC-BB81-CBCA1EA06FDB}"/>
              </a:ext>
            </a:extLst>
          </p:cNvPr>
          <p:cNvPicPr>
            <a:picLocks noGrp="1" noChangeAspect="1"/>
          </p:cNvPicPr>
          <p:nvPr>
            <p:ph idx="1"/>
          </p:nvPr>
        </p:nvPicPr>
        <p:blipFill>
          <a:blip r:embed="rId2"/>
          <a:stretch>
            <a:fillRect/>
          </a:stretch>
        </p:blipFill>
        <p:spPr>
          <a:xfrm>
            <a:off x="5371742" y="330591"/>
            <a:ext cx="5779077" cy="5437866"/>
          </a:xfrm>
          <a:prstGeom prst="rect">
            <a:avLst/>
          </a:prstGeom>
        </p:spPr>
      </p:pic>
      <p:sp>
        <p:nvSpPr>
          <p:cNvPr id="6" name="TextBox 5">
            <a:extLst>
              <a:ext uri="{FF2B5EF4-FFF2-40B4-BE49-F238E27FC236}">
                <a16:creationId xmlns:a16="http://schemas.microsoft.com/office/drawing/2014/main" xmlns="" id="{2F7A7A5A-3B94-4300-A64C-F50D8D52B190}"/>
              </a:ext>
            </a:extLst>
          </p:cNvPr>
          <p:cNvSpPr txBox="1"/>
          <p:nvPr/>
        </p:nvSpPr>
        <p:spPr>
          <a:xfrm>
            <a:off x="5463822" y="5729385"/>
            <a:ext cx="5621867" cy="369332"/>
          </a:xfrm>
          <a:prstGeom prst="rect">
            <a:avLst/>
          </a:prstGeom>
          <a:noFill/>
        </p:spPr>
        <p:txBody>
          <a:bodyPr wrap="square" rtlCol="0">
            <a:spAutoFit/>
          </a:bodyPr>
          <a:lstStyle/>
          <a:p>
            <a:pPr algn="ctr"/>
            <a:r>
              <a:rPr lang="en-US" b="1" dirty="0" err="1"/>
              <a:t>Sumber</a:t>
            </a:r>
            <a:r>
              <a:rPr lang="en-US" b="1" dirty="0"/>
              <a:t> Data </a:t>
            </a:r>
            <a:r>
              <a:rPr lang="en-US" b="1" dirty="0" err="1"/>
              <a:t>Sekunder</a:t>
            </a:r>
            <a:r>
              <a:rPr lang="en-US" b="1" dirty="0"/>
              <a:t>, 2015</a:t>
            </a:r>
            <a:endParaRPr lang="en-ID" b="1" dirty="0"/>
          </a:p>
        </p:txBody>
      </p:sp>
    </p:spTree>
    <p:extLst>
      <p:ext uri="{BB962C8B-B14F-4D97-AF65-F5344CB8AC3E}">
        <p14:creationId xmlns:p14="http://schemas.microsoft.com/office/powerpoint/2010/main" val="169350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6AF06CC-3023-41A8-9324-5C81114504F5}"/>
              </a:ext>
            </a:extLst>
          </p:cNvPr>
          <p:cNvSpPr>
            <a:spLocks noGrp="1"/>
          </p:cNvSpPr>
          <p:nvPr>
            <p:ph type="ctrTitle"/>
          </p:nvPr>
        </p:nvSpPr>
        <p:spPr>
          <a:xfrm>
            <a:off x="5058610" y="1399736"/>
            <a:ext cx="7335027" cy="3566160"/>
          </a:xfrm>
        </p:spPr>
        <p:txBody>
          <a:bodyPr anchor="b">
            <a:normAutofit fontScale="90000"/>
          </a:bodyPr>
          <a:lstStyle/>
          <a:p>
            <a:pPr>
              <a:lnSpc>
                <a:spcPct val="90000"/>
              </a:lnSpc>
            </a:pPr>
            <a:r>
              <a:rPr lang="en-US" sz="3100" dirty="0" err="1"/>
              <a:t>Anggota</a:t>
            </a:r>
            <a:r>
              <a:rPr lang="en-US" sz="3100" dirty="0"/>
              <a:t> </a:t>
            </a:r>
            <a:r>
              <a:rPr lang="en-US" sz="3100" dirty="0" err="1"/>
              <a:t>Kelompok</a:t>
            </a:r>
            <a:r>
              <a:rPr lang="en-US" sz="3100" dirty="0"/>
              <a:t>:</a:t>
            </a:r>
            <a:br>
              <a:rPr lang="en-US" sz="3100" dirty="0"/>
            </a:br>
            <a:r>
              <a:rPr lang="en-US" sz="3100" dirty="0"/>
              <a:t/>
            </a:r>
            <a:br>
              <a:rPr lang="en-US" sz="3100" dirty="0"/>
            </a:br>
            <a:r>
              <a:rPr lang="en-US" sz="3100" dirty="0" err="1"/>
              <a:t>Rindy</a:t>
            </a:r>
            <a:r>
              <a:rPr lang="en-US" sz="3100" dirty="0"/>
              <a:t> </a:t>
            </a:r>
            <a:r>
              <a:rPr lang="en-US" sz="3100" dirty="0" err="1"/>
              <a:t>Febriani</a:t>
            </a:r>
            <a:r>
              <a:rPr lang="en-US" sz="3100" dirty="0"/>
              <a:t> 			(1815051004)</a:t>
            </a:r>
            <a:br>
              <a:rPr lang="en-US" sz="3100" dirty="0"/>
            </a:br>
            <a:r>
              <a:rPr lang="en-US" sz="3100" dirty="0"/>
              <a:t>M </a:t>
            </a:r>
            <a:r>
              <a:rPr lang="en-US" sz="3100" dirty="0" err="1"/>
              <a:t>Budzar</a:t>
            </a:r>
            <a:r>
              <a:rPr lang="en-US" sz="3100" dirty="0"/>
              <a:t> </a:t>
            </a:r>
            <a:r>
              <a:rPr lang="en-US" sz="3100" dirty="0" err="1"/>
              <a:t>Alghiffary</a:t>
            </a:r>
            <a:r>
              <a:rPr lang="en-US" sz="3100" dirty="0"/>
              <a:t> 		(1855051006)</a:t>
            </a:r>
            <a:br>
              <a:rPr lang="en-US" sz="3100" dirty="0"/>
            </a:br>
            <a:r>
              <a:rPr lang="en-US" sz="3100" dirty="0" err="1"/>
              <a:t>Nicko</a:t>
            </a:r>
            <a:r>
              <a:rPr lang="en-US" sz="3100" dirty="0"/>
              <a:t> Ferly </a:t>
            </a:r>
            <a:r>
              <a:rPr lang="en-US" sz="3100" dirty="0" err="1"/>
              <a:t>Pradana</a:t>
            </a:r>
            <a:r>
              <a:rPr lang="en-US" sz="3100" dirty="0"/>
              <a:t> 		(1915051006)</a:t>
            </a:r>
            <a:br>
              <a:rPr lang="en-US" sz="3100" dirty="0"/>
            </a:br>
            <a:r>
              <a:rPr lang="en-US" sz="3100" dirty="0"/>
              <a:t>Lola </a:t>
            </a:r>
            <a:r>
              <a:rPr lang="en-US" sz="3100" dirty="0" err="1"/>
              <a:t>Anjelika</a:t>
            </a:r>
            <a:r>
              <a:rPr lang="en-US" sz="3100" dirty="0"/>
              <a:t> 			(1915051019)</a:t>
            </a:r>
            <a:br>
              <a:rPr lang="en-US" sz="3100" dirty="0"/>
            </a:br>
            <a:r>
              <a:rPr lang="en-US" sz="3100" dirty="0"/>
              <a:t>Fachri Aldi Pramudya	</a:t>
            </a:r>
            <a:r>
              <a:rPr lang="en-US" sz="3100" dirty="0" smtClean="0"/>
              <a:t>	(</a:t>
            </a:r>
            <a:r>
              <a:rPr lang="en-US" sz="3100" dirty="0"/>
              <a:t>1915051037)</a:t>
            </a:r>
            <a:br>
              <a:rPr lang="en-US" sz="3100" dirty="0"/>
            </a:br>
            <a:r>
              <a:rPr lang="en-US" sz="3100" dirty="0" err="1"/>
              <a:t>Restu</a:t>
            </a:r>
            <a:r>
              <a:rPr lang="en-US" sz="3100" dirty="0"/>
              <a:t> </a:t>
            </a:r>
            <a:r>
              <a:rPr lang="en-US" sz="3100" dirty="0" err="1"/>
              <a:t>Wildanu</a:t>
            </a:r>
            <a:r>
              <a:rPr lang="en-US" sz="3100" dirty="0"/>
              <a:t> </a:t>
            </a:r>
            <a:r>
              <a:rPr lang="en-US" sz="3100" dirty="0" err="1"/>
              <a:t>Ahadi</a:t>
            </a:r>
            <a:r>
              <a:rPr lang="en-US" sz="3100" dirty="0"/>
              <a:t> 		(1915051045)</a:t>
            </a:r>
            <a:br>
              <a:rPr lang="en-US" sz="3100" dirty="0"/>
            </a:br>
            <a:r>
              <a:rPr lang="en-US" sz="3100" dirty="0"/>
              <a:t>Clarissa </a:t>
            </a:r>
            <a:r>
              <a:rPr lang="en-US" sz="3100" dirty="0" err="1"/>
              <a:t>Alodia</a:t>
            </a:r>
            <a:r>
              <a:rPr lang="en-US" sz="3100" dirty="0"/>
              <a:t>			(1955051006)</a:t>
            </a:r>
            <a:br>
              <a:rPr lang="en-US" sz="3100" dirty="0"/>
            </a:br>
            <a:r>
              <a:rPr lang="en-US" sz="3100" dirty="0" err="1"/>
              <a:t>Sindi</a:t>
            </a:r>
            <a:r>
              <a:rPr lang="en-US" sz="3100" dirty="0"/>
              <a:t> </a:t>
            </a:r>
            <a:r>
              <a:rPr lang="en-US" sz="3100" dirty="0" err="1"/>
              <a:t>Cintia</a:t>
            </a:r>
            <a:r>
              <a:rPr lang="en-US" sz="3100" dirty="0"/>
              <a:t>			</a:t>
            </a:r>
            <a:r>
              <a:rPr lang="en-US" sz="3100" dirty="0" smtClean="0"/>
              <a:t>	(</a:t>
            </a:r>
            <a:r>
              <a:rPr lang="en-US" sz="3100" dirty="0"/>
              <a:t>1955051012)</a:t>
            </a:r>
            <a:r>
              <a:rPr lang="en-US" sz="2400" dirty="0"/>
              <a:t/>
            </a:r>
            <a:br>
              <a:rPr lang="en-US" sz="2400" dirty="0"/>
            </a:br>
            <a:r>
              <a:rPr lang="en-US" sz="2400" dirty="0"/>
              <a:t/>
            </a:r>
            <a:br>
              <a:rPr lang="en-US" sz="2400" dirty="0"/>
            </a:br>
            <a:endParaRPr lang="en-ID" sz="2400" dirty="0"/>
          </a:p>
        </p:txBody>
      </p:sp>
      <p:pic>
        <p:nvPicPr>
          <p:cNvPr id="4" name="Picture 3">
            <a:extLst>
              <a:ext uri="{FF2B5EF4-FFF2-40B4-BE49-F238E27FC236}">
                <a16:creationId xmlns:a16="http://schemas.microsoft.com/office/drawing/2014/main" xmlns="" id="{E7E299A8-4058-4734-9BA3-1B98A94F99A3}"/>
              </a:ext>
            </a:extLst>
          </p:cNvPr>
          <p:cNvPicPr>
            <a:picLocks noChangeAspect="1"/>
          </p:cNvPicPr>
          <p:nvPr/>
        </p:nvPicPr>
        <p:blipFill rotWithShape="1">
          <a:blip r:embed="rId2"/>
          <a:srcRect l="24119" r="3105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42494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9BF3597-D786-4C7F-BC1D-52CB00C0BC6C}"/>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nSpc>
                <a:spcPct val="90000"/>
              </a:lnSpc>
            </a:pPr>
            <a:r>
              <a:rPr lang="en-US" sz="2600"/>
              <a:t>Data Hasil Analisa pH Sesudah Dilakukan Proses Mineralisasi </a:t>
            </a:r>
          </a:p>
        </p:txBody>
      </p:sp>
      <p:sp>
        <p:nvSpPr>
          <p:cNvPr id="2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2F7A7A5A-3B94-4300-A64C-F50D8D52B190}"/>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110000"/>
              </a:lnSpc>
              <a:spcAft>
                <a:spcPts val="600"/>
              </a:spcAft>
              <a:buFont typeface="Arial" panose="020B0604020202020204" pitchFamily="34" charset="0"/>
              <a:buChar char="•"/>
            </a:pPr>
            <a:r>
              <a:rPr lang="en-US" sz="2400" b="1" dirty="0" err="1"/>
              <a:t>Sumber</a:t>
            </a:r>
            <a:r>
              <a:rPr lang="en-US" sz="2400" b="1" dirty="0"/>
              <a:t> Data Primer, 2015</a:t>
            </a:r>
          </a:p>
        </p:txBody>
      </p:sp>
      <mc:AlternateContent xmlns:mc="http://schemas.openxmlformats.org/markup-compatibility/2006" xmlns:p14="http://schemas.microsoft.com/office/powerpoint/2010/main">
        <mc:Choice Requires="p14">
          <p:contentPart p14:bwMode="auto" r:id="rId2">
            <p14:nvContentPartPr>
              <p14:cNvPr id="23" name="Ink 22">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8" name="Content Placeholder 7">
            <a:extLst>
              <a:ext uri="{FF2B5EF4-FFF2-40B4-BE49-F238E27FC236}">
                <a16:creationId xmlns:a16="http://schemas.microsoft.com/office/drawing/2014/main" xmlns="" id="{C1DEB0E1-32FF-4217-8853-2EFCCF72D9A6}"/>
              </a:ext>
            </a:extLst>
          </p:cNvPr>
          <p:cNvPicPr>
            <a:picLocks noGrp="1" noChangeAspect="1"/>
          </p:cNvPicPr>
          <p:nvPr>
            <p:ph idx="1"/>
          </p:nvPr>
        </p:nvPicPr>
        <p:blipFill>
          <a:blip r:embed="rId4"/>
          <a:stretch>
            <a:fillRect/>
          </a:stretch>
        </p:blipFill>
        <p:spPr>
          <a:xfrm>
            <a:off x="4654296" y="1858404"/>
            <a:ext cx="6903720" cy="3141192"/>
          </a:xfrm>
          <a:prstGeom prst="rect">
            <a:avLst/>
          </a:prstGeom>
        </p:spPr>
      </p:pic>
    </p:spTree>
    <p:extLst>
      <p:ext uri="{BB962C8B-B14F-4D97-AF65-F5344CB8AC3E}">
        <p14:creationId xmlns:p14="http://schemas.microsoft.com/office/powerpoint/2010/main" val="18940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9BF3597-D786-4C7F-BC1D-52CB00C0BC6C}"/>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nSpc>
                <a:spcPct val="90000"/>
              </a:lnSpc>
            </a:pPr>
            <a:r>
              <a:rPr lang="en-US" sz="2600" dirty="0"/>
              <a:t>Data Hasil Analisa</a:t>
            </a:r>
            <a:br>
              <a:rPr lang="en-US" sz="2600" dirty="0"/>
            </a:br>
            <a:r>
              <a:rPr lang="en-US" sz="2600" dirty="0"/>
              <a:t>Fe </a:t>
            </a:r>
            <a:r>
              <a:rPr lang="en-US" sz="2600"/>
              <a:t>Sesudah</a:t>
            </a:r>
            <a:r>
              <a:rPr lang="en-US" sz="2600" dirty="0"/>
              <a:t> </a:t>
            </a:r>
            <a:r>
              <a:rPr lang="en-US" sz="2600"/>
              <a:t>Dilakukan</a:t>
            </a:r>
            <a:r>
              <a:rPr lang="en-US" sz="2600" dirty="0"/>
              <a:t/>
            </a:r>
            <a:br>
              <a:rPr lang="en-US" sz="2600" dirty="0"/>
            </a:br>
            <a:r>
              <a:rPr lang="en-US" sz="2600" dirty="0"/>
              <a:t>Proses </a:t>
            </a:r>
            <a:r>
              <a:rPr lang="en-US" sz="2600"/>
              <a:t>Mineralisasi</a:t>
            </a:r>
            <a:endParaRPr lang="en-US" sz="2600" dirty="0"/>
          </a:p>
        </p:txBody>
      </p:sp>
      <p:sp>
        <p:nvSpPr>
          <p:cNvPr id="30"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2F7A7A5A-3B94-4300-A64C-F50D8D52B190}"/>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110000"/>
              </a:lnSpc>
              <a:spcAft>
                <a:spcPts val="600"/>
              </a:spcAft>
              <a:buFont typeface="Arial" panose="020B0604020202020204" pitchFamily="34" charset="0"/>
              <a:buChar char="•"/>
            </a:pPr>
            <a:r>
              <a:rPr lang="en-US" sz="2400" b="1"/>
              <a:t>Sumber</a:t>
            </a:r>
            <a:r>
              <a:rPr lang="en-US" sz="2400" b="1" dirty="0"/>
              <a:t> Data Primer, 2015</a:t>
            </a:r>
          </a:p>
        </p:txBody>
      </p:sp>
      <mc:AlternateContent xmlns:mc="http://schemas.openxmlformats.org/markup-compatibility/2006" xmlns:p14="http://schemas.microsoft.com/office/powerpoint/2010/main">
        <mc:Choice Requires="p14">
          <p:contentPart p14:bwMode="auto" r:id="rId2">
            <p14:nvContentPartPr>
              <p14:cNvPr id="32" name="Ink 31">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32" name="Ink 3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7" name="Content Placeholder 6">
            <a:extLst>
              <a:ext uri="{FF2B5EF4-FFF2-40B4-BE49-F238E27FC236}">
                <a16:creationId xmlns:a16="http://schemas.microsoft.com/office/drawing/2014/main" xmlns="" id="{107C4D11-CCBE-4AD3-99C8-19090D3AAF46}"/>
              </a:ext>
            </a:extLst>
          </p:cNvPr>
          <p:cNvPicPr>
            <a:picLocks noGrp="1" noChangeAspect="1"/>
          </p:cNvPicPr>
          <p:nvPr>
            <p:ph idx="1"/>
          </p:nvPr>
        </p:nvPicPr>
        <p:blipFill>
          <a:blip r:embed="rId4"/>
          <a:stretch>
            <a:fillRect/>
          </a:stretch>
        </p:blipFill>
        <p:spPr>
          <a:xfrm>
            <a:off x="4654296" y="1083590"/>
            <a:ext cx="6903720" cy="4690819"/>
          </a:xfrm>
          <a:prstGeom prst="rect">
            <a:avLst/>
          </a:prstGeom>
        </p:spPr>
      </p:pic>
    </p:spTree>
    <p:extLst>
      <p:ext uri="{BB962C8B-B14F-4D97-AF65-F5344CB8AC3E}">
        <p14:creationId xmlns:p14="http://schemas.microsoft.com/office/powerpoint/2010/main" val="412243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9BF3597-D786-4C7F-BC1D-52CB00C0BC6C}"/>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nSpc>
                <a:spcPct val="90000"/>
              </a:lnSpc>
            </a:pPr>
            <a:r>
              <a:rPr lang="en-US" sz="2600"/>
              <a:t>Data Hasil Analisa</a:t>
            </a:r>
            <a:br>
              <a:rPr lang="en-US" sz="2600"/>
            </a:br>
            <a:r>
              <a:rPr lang="en-US" sz="2600"/>
              <a:t>Kesadahan Sesudah</a:t>
            </a:r>
            <a:br>
              <a:rPr lang="en-US" sz="2600"/>
            </a:br>
            <a:r>
              <a:rPr lang="en-US" sz="2600"/>
              <a:t>Dilakukan Proses</a:t>
            </a:r>
            <a:br>
              <a:rPr lang="en-US" sz="2600"/>
            </a:br>
            <a:r>
              <a:rPr lang="en-US" sz="2600"/>
              <a:t>Mineralisasi</a:t>
            </a:r>
            <a:endParaRPr lang="en-US" sz="2600" dirty="0"/>
          </a:p>
        </p:txBody>
      </p:sp>
      <p:sp>
        <p:nvSpPr>
          <p:cNvPr id="3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2F7A7A5A-3B94-4300-A64C-F50D8D52B190}"/>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110000"/>
              </a:lnSpc>
              <a:spcAft>
                <a:spcPts val="600"/>
              </a:spcAft>
              <a:buFont typeface="Arial" panose="020B0604020202020204" pitchFamily="34" charset="0"/>
              <a:buChar char="•"/>
            </a:pPr>
            <a:r>
              <a:rPr lang="en-US" sz="2400" b="1"/>
              <a:t>Sumber</a:t>
            </a:r>
            <a:r>
              <a:rPr lang="en-US" sz="2400" b="1" dirty="0"/>
              <a:t> Data Primer, 2015</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41" name="Ink 4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8" name="Content Placeholder 7">
            <a:extLst>
              <a:ext uri="{FF2B5EF4-FFF2-40B4-BE49-F238E27FC236}">
                <a16:creationId xmlns:a16="http://schemas.microsoft.com/office/drawing/2014/main" xmlns="" id="{B5B10C47-F8DA-4856-8465-D27B23A75D99}"/>
              </a:ext>
            </a:extLst>
          </p:cNvPr>
          <p:cNvPicPr>
            <a:picLocks noGrp="1" noChangeAspect="1"/>
          </p:cNvPicPr>
          <p:nvPr>
            <p:ph idx="1"/>
          </p:nvPr>
        </p:nvPicPr>
        <p:blipFill>
          <a:blip r:embed="rId4"/>
          <a:stretch>
            <a:fillRect/>
          </a:stretch>
        </p:blipFill>
        <p:spPr>
          <a:xfrm>
            <a:off x="4654296" y="1297477"/>
            <a:ext cx="6903720" cy="4263046"/>
          </a:xfrm>
          <a:prstGeom prst="rect">
            <a:avLst/>
          </a:prstGeom>
        </p:spPr>
      </p:pic>
    </p:spTree>
    <p:extLst>
      <p:ext uri="{BB962C8B-B14F-4D97-AF65-F5344CB8AC3E}">
        <p14:creationId xmlns:p14="http://schemas.microsoft.com/office/powerpoint/2010/main" val="1565387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9BF3597-D786-4C7F-BC1D-52CB00C0BC6C}"/>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nSpc>
                <a:spcPct val="90000"/>
              </a:lnSpc>
            </a:pPr>
            <a:r>
              <a:rPr lang="en-US" sz="2200"/>
              <a:t>Data Hasil Analisa</a:t>
            </a:r>
            <a:br>
              <a:rPr lang="en-US" sz="2200"/>
            </a:br>
            <a:r>
              <a:rPr lang="en-US" sz="2200"/>
              <a:t>Konsentrasi Fe</a:t>
            </a:r>
            <a:br>
              <a:rPr lang="en-US" sz="2200"/>
            </a:br>
            <a:r>
              <a:rPr lang="en-US" sz="2200"/>
              <a:t>Setelah Melalui</a:t>
            </a:r>
            <a:br>
              <a:rPr lang="en-US" sz="2200"/>
            </a:br>
            <a:r>
              <a:rPr lang="en-US" sz="2200"/>
              <a:t>Proses Mineralisasi</a:t>
            </a:r>
            <a:br>
              <a:rPr lang="en-US" sz="2200"/>
            </a:br>
            <a:r>
              <a:rPr lang="en-US" sz="2200"/>
              <a:t>dan Desinfeksi</a:t>
            </a:r>
          </a:p>
        </p:txBody>
      </p:sp>
      <p:sp>
        <p:nvSpPr>
          <p:cNvPr id="48"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2F7A7A5A-3B94-4300-A64C-F50D8D52B190}"/>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110000"/>
              </a:lnSpc>
              <a:spcAft>
                <a:spcPts val="600"/>
              </a:spcAft>
              <a:buFont typeface="Arial" panose="020B0604020202020204" pitchFamily="34" charset="0"/>
              <a:buChar char="•"/>
            </a:pPr>
            <a:r>
              <a:rPr lang="en-US" sz="2400" b="1" dirty="0" err="1"/>
              <a:t>Sumber</a:t>
            </a:r>
            <a:r>
              <a:rPr lang="en-US" sz="2400" b="1" dirty="0"/>
              <a:t> Data </a:t>
            </a:r>
            <a:r>
              <a:rPr lang="en-US" sz="2400" b="1" dirty="0" err="1"/>
              <a:t>Sekunder</a:t>
            </a:r>
            <a:r>
              <a:rPr lang="en-US" sz="2400" b="1" dirty="0"/>
              <a:t>, 2015</a:t>
            </a:r>
          </a:p>
        </p:txBody>
      </p:sp>
      <mc:AlternateContent xmlns:mc="http://schemas.openxmlformats.org/markup-compatibility/2006" xmlns:p14="http://schemas.microsoft.com/office/powerpoint/2010/main">
        <mc:Choice Requires="p14">
          <p:contentPart p14:bwMode="auto" r:id="rId2">
            <p14:nvContentPartPr>
              <p14:cNvPr id="50" name="Ink 49">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50" name="Ink 4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7" name="Content Placeholder 6">
            <a:extLst>
              <a:ext uri="{FF2B5EF4-FFF2-40B4-BE49-F238E27FC236}">
                <a16:creationId xmlns:a16="http://schemas.microsoft.com/office/drawing/2014/main" xmlns="" id="{AC61206D-FBCA-42C2-BE52-A9682FAEFCF8}"/>
              </a:ext>
            </a:extLst>
          </p:cNvPr>
          <p:cNvPicPr>
            <a:picLocks noGrp="1" noChangeAspect="1"/>
          </p:cNvPicPr>
          <p:nvPr>
            <p:ph idx="1"/>
          </p:nvPr>
        </p:nvPicPr>
        <p:blipFill>
          <a:blip r:embed="rId4"/>
          <a:stretch>
            <a:fillRect/>
          </a:stretch>
        </p:blipFill>
        <p:spPr>
          <a:xfrm>
            <a:off x="4654296" y="1864758"/>
            <a:ext cx="6903720" cy="3128484"/>
          </a:xfrm>
          <a:prstGeom prst="rect">
            <a:avLst/>
          </a:prstGeom>
        </p:spPr>
      </p:pic>
    </p:spTree>
    <p:extLst>
      <p:ext uri="{BB962C8B-B14F-4D97-AF65-F5344CB8AC3E}">
        <p14:creationId xmlns:p14="http://schemas.microsoft.com/office/powerpoint/2010/main" val="1323142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xmlns=""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9BF3597-D786-4C7F-BC1D-52CB00C0BC6C}"/>
              </a:ext>
            </a:extLst>
          </p:cNvPr>
          <p:cNvSpPr>
            <a:spLocks noGrp="1"/>
          </p:cNvSpPr>
          <p:nvPr>
            <p:ph type="title"/>
          </p:nvPr>
        </p:nvSpPr>
        <p:spPr>
          <a:xfrm>
            <a:off x="630936" y="630936"/>
            <a:ext cx="3419856" cy="1463040"/>
          </a:xfrm>
        </p:spPr>
        <p:txBody>
          <a:bodyPr vert="horz" lIns="91440" tIns="45720" rIns="91440" bIns="45720" rtlCol="0" anchor="ctr">
            <a:normAutofit/>
          </a:bodyPr>
          <a:lstStyle/>
          <a:p>
            <a:pPr>
              <a:lnSpc>
                <a:spcPct val="90000"/>
              </a:lnSpc>
            </a:pPr>
            <a:r>
              <a:rPr lang="en-US" sz="2300"/>
              <a:t>Data Hasil Analisa</a:t>
            </a:r>
            <a:br>
              <a:rPr lang="en-US" sz="2300"/>
            </a:br>
            <a:r>
              <a:rPr lang="en-US" sz="2300"/>
              <a:t>Total Coli Sesudah</a:t>
            </a:r>
            <a:br>
              <a:rPr lang="en-US" sz="2300"/>
            </a:br>
            <a:r>
              <a:rPr lang="en-US" sz="2300"/>
              <a:t>Dilakukan Proses</a:t>
            </a:r>
            <a:br>
              <a:rPr lang="en-US" sz="2300"/>
            </a:br>
            <a:r>
              <a:rPr lang="en-US" sz="2300"/>
              <a:t>Desinfeksi</a:t>
            </a:r>
          </a:p>
        </p:txBody>
      </p:sp>
      <p:sp>
        <p:nvSpPr>
          <p:cNvPr id="6" name="TextBox 5">
            <a:extLst>
              <a:ext uri="{FF2B5EF4-FFF2-40B4-BE49-F238E27FC236}">
                <a16:creationId xmlns:a16="http://schemas.microsoft.com/office/drawing/2014/main" xmlns="" id="{2F7A7A5A-3B94-4300-A64C-F50D8D52B190}"/>
              </a:ext>
            </a:extLst>
          </p:cNvPr>
          <p:cNvSpPr txBox="1"/>
          <p:nvPr/>
        </p:nvSpPr>
        <p:spPr>
          <a:xfrm>
            <a:off x="4654295" y="630936"/>
            <a:ext cx="6894576" cy="1463040"/>
          </a:xfrm>
          <a:prstGeom prst="rect">
            <a:avLst/>
          </a:prstGeom>
        </p:spPr>
        <p:txBody>
          <a:bodyPr vert="horz" lIns="91440" tIns="45720" rIns="91440" bIns="45720" rtlCol="0" anchor="ctr">
            <a:normAutofit/>
          </a:bodyPr>
          <a:lstStyle/>
          <a:p>
            <a:pPr indent="-228600">
              <a:lnSpc>
                <a:spcPct val="110000"/>
              </a:lnSpc>
              <a:spcAft>
                <a:spcPts val="600"/>
              </a:spcAft>
              <a:buFont typeface="Arial" panose="020B0604020202020204" pitchFamily="34" charset="0"/>
              <a:buChar char="•"/>
            </a:pPr>
            <a:r>
              <a:rPr lang="en-US" sz="2000" b="1"/>
              <a:t>Sumber Data Primer, 2015</a:t>
            </a:r>
          </a:p>
        </p:txBody>
      </p:sp>
      <mc:AlternateContent xmlns:mc="http://schemas.openxmlformats.org/markup-compatibility/2006" xmlns:p14="http://schemas.microsoft.com/office/powerpoint/2010/main">
        <mc:Choice Requires="p14">
          <p:contentPart p14:bwMode="auto" r:id="rId2">
            <p14:nvContentPartPr>
              <p14:cNvPr id="66" name="Ink 65">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66" name="Ink 6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sp>
        <p:nvSpPr>
          <p:cNvPr id="68"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704088"/>
            <a:ext cx="18288" cy="1316736"/>
          </a:xfrm>
          <a:custGeom>
            <a:avLst/>
            <a:gdLst>
              <a:gd name="connsiteX0" fmla="*/ 0 w 18288"/>
              <a:gd name="connsiteY0" fmla="*/ 0 h 1316736"/>
              <a:gd name="connsiteX1" fmla="*/ 18288 w 18288"/>
              <a:gd name="connsiteY1" fmla="*/ 0 h 1316736"/>
              <a:gd name="connsiteX2" fmla="*/ 18288 w 18288"/>
              <a:gd name="connsiteY2" fmla="*/ 632033 h 1316736"/>
              <a:gd name="connsiteX3" fmla="*/ 18288 w 18288"/>
              <a:gd name="connsiteY3" fmla="*/ 1316736 h 1316736"/>
              <a:gd name="connsiteX4" fmla="*/ 0 w 18288"/>
              <a:gd name="connsiteY4" fmla="*/ 1316736 h 1316736"/>
              <a:gd name="connsiteX5" fmla="*/ 0 w 18288"/>
              <a:gd name="connsiteY5" fmla="*/ 671535 h 1316736"/>
              <a:gd name="connsiteX6" fmla="*/ 0 w 18288"/>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 h="1316736" fill="none" extrusionOk="0">
                <a:moveTo>
                  <a:pt x="0" y="0"/>
                </a:moveTo>
                <a:cubicBezTo>
                  <a:pt x="5414" y="683"/>
                  <a:pt x="12510" y="720"/>
                  <a:pt x="18288" y="0"/>
                </a:cubicBezTo>
                <a:cubicBezTo>
                  <a:pt x="11385" y="276484"/>
                  <a:pt x="47354" y="495364"/>
                  <a:pt x="18288" y="632033"/>
                </a:cubicBezTo>
                <a:cubicBezTo>
                  <a:pt x="-10778" y="768702"/>
                  <a:pt x="26786" y="1005085"/>
                  <a:pt x="18288" y="1316736"/>
                </a:cubicBezTo>
                <a:cubicBezTo>
                  <a:pt x="9577" y="1315893"/>
                  <a:pt x="6900" y="1316365"/>
                  <a:pt x="0" y="1316736"/>
                </a:cubicBezTo>
                <a:cubicBezTo>
                  <a:pt x="-29997" y="1144491"/>
                  <a:pt x="20055" y="926108"/>
                  <a:pt x="0" y="671535"/>
                </a:cubicBezTo>
                <a:cubicBezTo>
                  <a:pt x="-20055" y="416962"/>
                  <a:pt x="15787" y="211813"/>
                  <a:pt x="0" y="0"/>
                </a:cubicBezTo>
                <a:close/>
              </a:path>
              <a:path w="18288" h="1316736" stroke="0" extrusionOk="0">
                <a:moveTo>
                  <a:pt x="0" y="0"/>
                </a:moveTo>
                <a:cubicBezTo>
                  <a:pt x="5341" y="9"/>
                  <a:pt x="11148" y="-611"/>
                  <a:pt x="18288" y="0"/>
                </a:cubicBezTo>
                <a:cubicBezTo>
                  <a:pt x="-6741" y="195124"/>
                  <a:pt x="36996" y="409062"/>
                  <a:pt x="18288" y="618866"/>
                </a:cubicBezTo>
                <a:cubicBezTo>
                  <a:pt x="-420" y="828670"/>
                  <a:pt x="28345" y="1144651"/>
                  <a:pt x="18288" y="1316736"/>
                </a:cubicBezTo>
                <a:cubicBezTo>
                  <a:pt x="10476" y="1317615"/>
                  <a:pt x="8805" y="1316987"/>
                  <a:pt x="0" y="1316736"/>
                </a:cubicBezTo>
                <a:cubicBezTo>
                  <a:pt x="30302" y="1053606"/>
                  <a:pt x="-1997" y="890047"/>
                  <a:pt x="0" y="671535"/>
                </a:cubicBezTo>
                <a:cubicBezTo>
                  <a:pt x="1997" y="453023"/>
                  <a:pt x="-25538" y="322042"/>
                  <a:pt x="0" y="0"/>
                </a:cubicBezTo>
                <a:close/>
              </a:path>
            </a:pathLst>
          </a:custGeom>
          <a:solidFill>
            <a:srgbClr val="C34D5F"/>
          </a:solidFill>
          <a:ln w="34925">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xmlns="" id="{33896B27-3478-474A-B2B7-2FDB44CCC837}"/>
              </a:ext>
            </a:extLst>
          </p:cNvPr>
          <p:cNvPicPr>
            <a:picLocks noGrp="1" noChangeAspect="1"/>
          </p:cNvPicPr>
          <p:nvPr>
            <p:ph idx="1"/>
          </p:nvPr>
        </p:nvPicPr>
        <p:blipFill>
          <a:blip r:embed="rId4"/>
          <a:stretch>
            <a:fillRect/>
          </a:stretch>
        </p:blipFill>
        <p:spPr>
          <a:xfrm>
            <a:off x="2363014" y="2290936"/>
            <a:ext cx="7453780" cy="3959352"/>
          </a:xfrm>
          <a:prstGeom prst="rect">
            <a:avLst/>
          </a:prstGeom>
        </p:spPr>
      </p:pic>
    </p:spTree>
    <p:extLst>
      <p:ext uri="{BB962C8B-B14F-4D97-AF65-F5344CB8AC3E}">
        <p14:creationId xmlns:p14="http://schemas.microsoft.com/office/powerpoint/2010/main" val="949661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3">
            <a:extLst>
              <a:ext uri="{FF2B5EF4-FFF2-40B4-BE49-F238E27FC236}">
                <a16:creationId xmlns:a16="http://schemas.microsoft.com/office/drawing/2014/main" xmlns=""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9BF3597-D786-4C7F-BC1D-52CB00C0BC6C}"/>
              </a:ext>
            </a:extLst>
          </p:cNvPr>
          <p:cNvSpPr>
            <a:spLocks noGrp="1"/>
          </p:cNvSpPr>
          <p:nvPr>
            <p:ph type="title"/>
          </p:nvPr>
        </p:nvSpPr>
        <p:spPr>
          <a:xfrm>
            <a:off x="630936" y="630936"/>
            <a:ext cx="3419856" cy="1463040"/>
          </a:xfrm>
        </p:spPr>
        <p:txBody>
          <a:bodyPr vert="horz" lIns="91440" tIns="45720" rIns="91440" bIns="45720" rtlCol="0" anchor="ctr">
            <a:normAutofit/>
          </a:bodyPr>
          <a:lstStyle/>
          <a:p>
            <a:pPr>
              <a:lnSpc>
                <a:spcPct val="90000"/>
              </a:lnSpc>
            </a:pPr>
            <a:r>
              <a:rPr lang="en-US" sz="3000"/>
              <a:t>Efisiensi Dosis</a:t>
            </a:r>
            <a:br>
              <a:rPr lang="en-US" sz="3000"/>
            </a:br>
            <a:r>
              <a:rPr lang="en-US" sz="3000"/>
              <a:t>Kaporit Terhadap</a:t>
            </a:r>
            <a:br>
              <a:rPr lang="en-US" sz="3000"/>
            </a:br>
            <a:r>
              <a:rPr lang="en-US" sz="3000"/>
              <a:t>Total Coli</a:t>
            </a:r>
          </a:p>
        </p:txBody>
      </p:sp>
      <p:sp>
        <p:nvSpPr>
          <p:cNvPr id="6" name="TextBox 5">
            <a:extLst>
              <a:ext uri="{FF2B5EF4-FFF2-40B4-BE49-F238E27FC236}">
                <a16:creationId xmlns:a16="http://schemas.microsoft.com/office/drawing/2014/main" xmlns="" id="{2F7A7A5A-3B94-4300-A64C-F50D8D52B190}"/>
              </a:ext>
            </a:extLst>
          </p:cNvPr>
          <p:cNvSpPr txBox="1"/>
          <p:nvPr/>
        </p:nvSpPr>
        <p:spPr>
          <a:xfrm>
            <a:off x="4654295" y="630936"/>
            <a:ext cx="6894576" cy="1463040"/>
          </a:xfrm>
          <a:prstGeom prst="rect">
            <a:avLst/>
          </a:prstGeom>
        </p:spPr>
        <p:txBody>
          <a:bodyPr vert="horz" lIns="91440" tIns="45720" rIns="91440" bIns="45720" rtlCol="0" anchor="ctr">
            <a:normAutofit/>
          </a:bodyPr>
          <a:lstStyle/>
          <a:p>
            <a:pPr indent="-228600">
              <a:lnSpc>
                <a:spcPct val="110000"/>
              </a:lnSpc>
              <a:spcAft>
                <a:spcPts val="600"/>
              </a:spcAft>
              <a:buFont typeface="Arial" panose="020B0604020202020204" pitchFamily="34" charset="0"/>
              <a:buChar char="•"/>
            </a:pPr>
            <a:r>
              <a:rPr lang="en-US" sz="2000" b="1"/>
              <a:t>Sumber Data Primer, 2015</a:t>
            </a:r>
          </a:p>
        </p:txBody>
      </p:sp>
      <mc:AlternateContent xmlns:mc="http://schemas.openxmlformats.org/markup-compatibility/2006" xmlns:p14="http://schemas.microsoft.com/office/powerpoint/2010/main">
        <mc:Choice Requires="p14">
          <p:contentPart p14:bwMode="auto" r:id="rId2">
            <p14:nvContentPartPr>
              <p14:cNvPr id="71" name="Ink 65">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1" name="Ink 6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sp>
        <p:nvSpPr>
          <p:cNvPr id="72"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704088"/>
            <a:ext cx="18288" cy="1316736"/>
          </a:xfrm>
          <a:custGeom>
            <a:avLst/>
            <a:gdLst>
              <a:gd name="connsiteX0" fmla="*/ 0 w 18288"/>
              <a:gd name="connsiteY0" fmla="*/ 0 h 1316736"/>
              <a:gd name="connsiteX1" fmla="*/ 18288 w 18288"/>
              <a:gd name="connsiteY1" fmla="*/ 0 h 1316736"/>
              <a:gd name="connsiteX2" fmla="*/ 18288 w 18288"/>
              <a:gd name="connsiteY2" fmla="*/ 632033 h 1316736"/>
              <a:gd name="connsiteX3" fmla="*/ 18288 w 18288"/>
              <a:gd name="connsiteY3" fmla="*/ 1316736 h 1316736"/>
              <a:gd name="connsiteX4" fmla="*/ 0 w 18288"/>
              <a:gd name="connsiteY4" fmla="*/ 1316736 h 1316736"/>
              <a:gd name="connsiteX5" fmla="*/ 0 w 18288"/>
              <a:gd name="connsiteY5" fmla="*/ 671535 h 1316736"/>
              <a:gd name="connsiteX6" fmla="*/ 0 w 18288"/>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 h="1316736" fill="none" extrusionOk="0">
                <a:moveTo>
                  <a:pt x="0" y="0"/>
                </a:moveTo>
                <a:cubicBezTo>
                  <a:pt x="5414" y="683"/>
                  <a:pt x="12510" y="720"/>
                  <a:pt x="18288" y="0"/>
                </a:cubicBezTo>
                <a:cubicBezTo>
                  <a:pt x="11385" y="276484"/>
                  <a:pt x="47354" y="495364"/>
                  <a:pt x="18288" y="632033"/>
                </a:cubicBezTo>
                <a:cubicBezTo>
                  <a:pt x="-10778" y="768702"/>
                  <a:pt x="26786" y="1005085"/>
                  <a:pt x="18288" y="1316736"/>
                </a:cubicBezTo>
                <a:cubicBezTo>
                  <a:pt x="9577" y="1315893"/>
                  <a:pt x="6900" y="1316365"/>
                  <a:pt x="0" y="1316736"/>
                </a:cubicBezTo>
                <a:cubicBezTo>
                  <a:pt x="-29997" y="1144491"/>
                  <a:pt x="20055" y="926108"/>
                  <a:pt x="0" y="671535"/>
                </a:cubicBezTo>
                <a:cubicBezTo>
                  <a:pt x="-20055" y="416962"/>
                  <a:pt x="15787" y="211813"/>
                  <a:pt x="0" y="0"/>
                </a:cubicBezTo>
                <a:close/>
              </a:path>
              <a:path w="18288" h="1316736" stroke="0" extrusionOk="0">
                <a:moveTo>
                  <a:pt x="0" y="0"/>
                </a:moveTo>
                <a:cubicBezTo>
                  <a:pt x="5341" y="9"/>
                  <a:pt x="11148" y="-611"/>
                  <a:pt x="18288" y="0"/>
                </a:cubicBezTo>
                <a:cubicBezTo>
                  <a:pt x="-6741" y="195124"/>
                  <a:pt x="36996" y="409062"/>
                  <a:pt x="18288" y="618866"/>
                </a:cubicBezTo>
                <a:cubicBezTo>
                  <a:pt x="-420" y="828670"/>
                  <a:pt x="28345" y="1144651"/>
                  <a:pt x="18288" y="1316736"/>
                </a:cubicBezTo>
                <a:cubicBezTo>
                  <a:pt x="10476" y="1317615"/>
                  <a:pt x="8805" y="1316987"/>
                  <a:pt x="0" y="1316736"/>
                </a:cubicBezTo>
                <a:cubicBezTo>
                  <a:pt x="30302" y="1053606"/>
                  <a:pt x="-1997" y="890047"/>
                  <a:pt x="0" y="671535"/>
                </a:cubicBezTo>
                <a:cubicBezTo>
                  <a:pt x="1997" y="453023"/>
                  <a:pt x="-25538" y="322042"/>
                  <a:pt x="0" y="0"/>
                </a:cubicBezTo>
                <a:close/>
              </a:path>
            </a:pathLst>
          </a:custGeom>
          <a:solidFill>
            <a:srgbClr val="C34D5F"/>
          </a:solidFill>
          <a:ln w="34925">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xmlns="" id="{C507F911-12B1-47E8-9B3F-FDA5F5181136}"/>
              </a:ext>
            </a:extLst>
          </p:cNvPr>
          <p:cNvPicPr>
            <a:picLocks noGrp="1" noChangeAspect="1"/>
          </p:cNvPicPr>
          <p:nvPr>
            <p:ph idx="1"/>
          </p:nvPr>
        </p:nvPicPr>
        <p:blipFill>
          <a:blip r:embed="rId4"/>
          <a:stretch>
            <a:fillRect/>
          </a:stretch>
        </p:blipFill>
        <p:spPr>
          <a:xfrm>
            <a:off x="630936" y="2332678"/>
            <a:ext cx="10917936" cy="3875867"/>
          </a:xfrm>
          <a:prstGeom prst="rect">
            <a:avLst/>
          </a:prstGeom>
        </p:spPr>
      </p:pic>
    </p:spTree>
    <p:extLst>
      <p:ext uri="{BB962C8B-B14F-4D97-AF65-F5344CB8AC3E}">
        <p14:creationId xmlns:p14="http://schemas.microsoft.com/office/powerpoint/2010/main" val="1730618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AD3AEB8-FFD0-4560-A42B-D0A33E1D64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xmlns="" id="{F53AD421-C5C8-4C52-9DD0-6A594F21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5564" y="493776"/>
            <a:ext cx="11040872" cy="5722227"/>
          </a:xfrm>
          <a:custGeom>
            <a:avLst/>
            <a:gdLst>
              <a:gd name="connsiteX0" fmla="*/ 0 w 11040872"/>
              <a:gd name="connsiteY0" fmla="*/ 0 h 5722227"/>
              <a:gd name="connsiteX1" fmla="*/ 910872 w 11040872"/>
              <a:gd name="connsiteY1" fmla="*/ 0 h 5722227"/>
              <a:gd name="connsiteX2" fmla="*/ 1821744 w 11040872"/>
              <a:gd name="connsiteY2" fmla="*/ 0 h 5722227"/>
              <a:gd name="connsiteX3" fmla="*/ 2511798 w 11040872"/>
              <a:gd name="connsiteY3" fmla="*/ 0 h 5722227"/>
              <a:gd name="connsiteX4" fmla="*/ 3312262 w 11040872"/>
              <a:gd name="connsiteY4" fmla="*/ 0 h 5722227"/>
              <a:gd name="connsiteX5" fmla="*/ 4002316 w 11040872"/>
              <a:gd name="connsiteY5" fmla="*/ 0 h 5722227"/>
              <a:gd name="connsiteX6" fmla="*/ 4692371 w 11040872"/>
              <a:gd name="connsiteY6" fmla="*/ 0 h 5722227"/>
              <a:gd name="connsiteX7" fmla="*/ 5382425 w 11040872"/>
              <a:gd name="connsiteY7" fmla="*/ 0 h 5722227"/>
              <a:gd name="connsiteX8" fmla="*/ 5741253 w 11040872"/>
              <a:gd name="connsiteY8" fmla="*/ 0 h 5722227"/>
              <a:gd name="connsiteX9" fmla="*/ 6541717 w 11040872"/>
              <a:gd name="connsiteY9" fmla="*/ 0 h 5722227"/>
              <a:gd name="connsiteX10" fmla="*/ 6900545 w 11040872"/>
              <a:gd name="connsiteY10" fmla="*/ 0 h 5722227"/>
              <a:gd name="connsiteX11" fmla="*/ 7590600 w 11040872"/>
              <a:gd name="connsiteY11" fmla="*/ 0 h 5722227"/>
              <a:gd name="connsiteX12" fmla="*/ 8501471 w 11040872"/>
              <a:gd name="connsiteY12" fmla="*/ 0 h 5722227"/>
              <a:gd name="connsiteX13" fmla="*/ 9412343 w 11040872"/>
              <a:gd name="connsiteY13" fmla="*/ 0 h 5722227"/>
              <a:gd name="connsiteX14" fmla="*/ 10212807 w 11040872"/>
              <a:gd name="connsiteY14" fmla="*/ 0 h 5722227"/>
              <a:gd name="connsiteX15" fmla="*/ 11040872 w 11040872"/>
              <a:gd name="connsiteY15" fmla="*/ 0 h 5722227"/>
              <a:gd name="connsiteX16" fmla="*/ 11040872 w 11040872"/>
              <a:gd name="connsiteY16" fmla="*/ 464136 h 5722227"/>
              <a:gd name="connsiteX17" fmla="*/ 11040872 w 11040872"/>
              <a:gd name="connsiteY17" fmla="*/ 1099939 h 5722227"/>
              <a:gd name="connsiteX18" fmla="*/ 11040872 w 11040872"/>
              <a:gd name="connsiteY18" fmla="*/ 1735742 h 5722227"/>
              <a:gd name="connsiteX19" fmla="*/ 11040872 w 11040872"/>
              <a:gd name="connsiteY19" fmla="*/ 2314323 h 5722227"/>
              <a:gd name="connsiteX20" fmla="*/ 11040872 w 11040872"/>
              <a:gd name="connsiteY20" fmla="*/ 3064570 h 5722227"/>
              <a:gd name="connsiteX21" fmla="*/ 11040872 w 11040872"/>
              <a:gd name="connsiteY21" fmla="*/ 3585929 h 5722227"/>
              <a:gd name="connsiteX22" fmla="*/ 11040872 w 11040872"/>
              <a:gd name="connsiteY22" fmla="*/ 4336176 h 5722227"/>
              <a:gd name="connsiteX23" fmla="*/ 11040872 w 11040872"/>
              <a:gd name="connsiteY23" fmla="*/ 4857535 h 5722227"/>
              <a:gd name="connsiteX24" fmla="*/ 11040872 w 11040872"/>
              <a:gd name="connsiteY24" fmla="*/ 5722227 h 5722227"/>
              <a:gd name="connsiteX25" fmla="*/ 10130000 w 11040872"/>
              <a:gd name="connsiteY25" fmla="*/ 5722227 h 5722227"/>
              <a:gd name="connsiteX26" fmla="*/ 9550354 w 11040872"/>
              <a:gd name="connsiteY26" fmla="*/ 5722227 h 5722227"/>
              <a:gd name="connsiteX27" fmla="*/ 8749891 w 11040872"/>
              <a:gd name="connsiteY27" fmla="*/ 5722227 h 5722227"/>
              <a:gd name="connsiteX28" fmla="*/ 8391063 w 11040872"/>
              <a:gd name="connsiteY28" fmla="*/ 5722227 h 5722227"/>
              <a:gd name="connsiteX29" fmla="*/ 7480191 w 11040872"/>
              <a:gd name="connsiteY29" fmla="*/ 5722227 h 5722227"/>
              <a:gd name="connsiteX30" fmla="*/ 6900545 w 11040872"/>
              <a:gd name="connsiteY30" fmla="*/ 5722227 h 5722227"/>
              <a:gd name="connsiteX31" fmla="*/ 6210491 w 11040872"/>
              <a:gd name="connsiteY31" fmla="*/ 5722227 h 5722227"/>
              <a:gd name="connsiteX32" fmla="*/ 5741253 w 11040872"/>
              <a:gd name="connsiteY32" fmla="*/ 5722227 h 5722227"/>
              <a:gd name="connsiteX33" fmla="*/ 4940790 w 11040872"/>
              <a:gd name="connsiteY33" fmla="*/ 5722227 h 5722227"/>
              <a:gd name="connsiteX34" fmla="*/ 4029918 w 11040872"/>
              <a:gd name="connsiteY34" fmla="*/ 5722227 h 5722227"/>
              <a:gd name="connsiteX35" fmla="*/ 3450273 w 11040872"/>
              <a:gd name="connsiteY35" fmla="*/ 5722227 h 5722227"/>
              <a:gd name="connsiteX36" fmla="*/ 2539401 w 11040872"/>
              <a:gd name="connsiteY36" fmla="*/ 5722227 h 5722227"/>
              <a:gd name="connsiteX37" fmla="*/ 1849346 w 11040872"/>
              <a:gd name="connsiteY37" fmla="*/ 5722227 h 5722227"/>
              <a:gd name="connsiteX38" fmla="*/ 938474 w 11040872"/>
              <a:gd name="connsiteY38" fmla="*/ 5722227 h 5722227"/>
              <a:gd name="connsiteX39" fmla="*/ 0 w 11040872"/>
              <a:gd name="connsiteY39" fmla="*/ 5722227 h 5722227"/>
              <a:gd name="connsiteX40" fmla="*/ 0 w 11040872"/>
              <a:gd name="connsiteY40" fmla="*/ 5200869 h 5722227"/>
              <a:gd name="connsiteX41" fmla="*/ 0 w 11040872"/>
              <a:gd name="connsiteY41" fmla="*/ 4507843 h 5722227"/>
              <a:gd name="connsiteX42" fmla="*/ 0 w 11040872"/>
              <a:gd name="connsiteY42" fmla="*/ 3814818 h 5722227"/>
              <a:gd name="connsiteX43" fmla="*/ 0 w 11040872"/>
              <a:gd name="connsiteY43" fmla="*/ 3064570 h 5722227"/>
              <a:gd name="connsiteX44" fmla="*/ 0 w 11040872"/>
              <a:gd name="connsiteY44" fmla="*/ 2600434 h 5722227"/>
              <a:gd name="connsiteX45" fmla="*/ 0 w 11040872"/>
              <a:gd name="connsiteY45" fmla="*/ 2136298 h 5722227"/>
              <a:gd name="connsiteX46" fmla="*/ 0 w 11040872"/>
              <a:gd name="connsiteY46" fmla="*/ 1386051 h 5722227"/>
              <a:gd name="connsiteX47" fmla="*/ 0 w 11040872"/>
              <a:gd name="connsiteY47" fmla="*/ 807470 h 5722227"/>
              <a:gd name="connsiteX48" fmla="*/ 0 w 11040872"/>
              <a:gd name="connsiteY48"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0"/>
                </a:moveTo>
                <a:cubicBezTo>
                  <a:pt x="193592" y="6224"/>
                  <a:pt x="601481" y="42917"/>
                  <a:pt x="910872" y="0"/>
                </a:cubicBezTo>
                <a:cubicBezTo>
                  <a:pt x="1220263" y="-42917"/>
                  <a:pt x="1370975" y="12188"/>
                  <a:pt x="1821744" y="0"/>
                </a:cubicBezTo>
                <a:cubicBezTo>
                  <a:pt x="2272513" y="-12188"/>
                  <a:pt x="2243945" y="-6271"/>
                  <a:pt x="2511798" y="0"/>
                </a:cubicBezTo>
                <a:cubicBezTo>
                  <a:pt x="2779651" y="6271"/>
                  <a:pt x="2961954" y="-6589"/>
                  <a:pt x="3312262" y="0"/>
                </a:cubicBezTo>
                <a:cubicBezTo>
                  <a:pt x="3662570" y="6589"/>
                  <a:pt x="3695138" y="3008"/>
                  <a:pt x="4002316" y="0"/>
                </a:cubicBezTo>
                <a:cubicBezTo>
                  <a:pt x="4309494" y="-3008"/>
                  <a:pt x="4393447" y="-11115"/>
                  <a:pt x="4692371" y="0"/>
                </a:cubicBezTo>
                <a:cubicBezTo>
                  <a:pt x="4991295" y="11115"/>
                  <a:pt x="5213542" y="-5299"/>
                  <a:pt x="5382425" y="0"/>
                </a:cubicBezTo>
                <a:cubicBezTo>
                  <a:pt x="5551308" y="5299"/>
                  <a:pt x="5648021" y="11335"/>
                  <a:pt x="5741253" y="0"/>
                </a:cubicBezTo>
                <a:cubicBezTo>
                  <a:pt x="5834485" y="-11335"/>
                  <a:pt x="6259648" y="-13136"/>
                  <a:pt x="6541717" y="0"/>
                </a:cubicBezTo>
                <a:cubicBezTo>
                  <a:pt x="6823786" y="13136"/>
                  <a:pt x="6733802" y="-6108"/>
                  <a:pt x="6900545" y="0"/>
                </a:cubicBezTo>
                <a:cubicBezTo>
                  <a:pt x="7067288" y="6108"/>
                  <a:pt x="7323355" y="24168"/>
                  <a:pt x="7590600" y="0"/>
                </a:cubicBezTo>
                <a:cubicBezTo>
                  <a:pt x="7857845" y="-24168"/>
                  <a:pt x="8117504" y="38708"/>
                  <a:pt x="8501471" y="0"/>
                </a:cubicBezTo>
                <a:cubicBezTo>
                  <a:pt x="8885438" y="-38708"/>
                  <a:pt x="8998654" y="-37342"/>
                  <a:pt x="9412343" y="0"/>
                </a:cubicBezTo>
                <a:cubicBezTo>
                  <a:pt x="9826032" y="37342"/>
                  <a:pt x="9895725" y="7712"/>
                  <a:pt x="10212807" y="0"/>
                </a:cubicBezTo>
                <a:cubicBezTo>
                  <a:pt x="10529889" y="-7712"/>
                  <a:pt x="10868714" y="4378"/>
                  <a:pt x="11040872" y="0"/>
                </a:cubicBezTo>
                <a:cubicBezTo>
                  <a:pt x="11043731" y="126419"/>
                  <a:pt x="11023020" y="340205"/>
                  <a:pt x="11040872" y="464136"/>
                </a:cubicBezTo>
                <a:cubicBezTo>
                  <a:pt x="11058724" y="588067"/>
                  <a:pt x="11029141" y="954408"/>
                  <a:pt x="11040872" y="1099939"/>
                </a:cubicBezTo>
                <a:cubicBezTo>
                  <a:pt x="11052603" y="1245470"/>
                  <a:pt x="11062638" y="1462876"/>
                  <a:pt x="11040872" y="1735742"/>
                </a:cubicBezTo>
                <a:cubicBezTo>
                  <a:pt x="11019106" y="2008608"/>
                  <a:pt x="11024038" y="2070917"/>
                  <a:pt x="11040872" y="2314323"/>
                </a:cubicBezTo>
                <a:cubicBezTo>
                  <a:pt x="11057706" y="2557729"/>
                  <a:pt x="11069457" y="2766692"/>
                  <a:pt x="11040872" y="3064570"/>
                </a:cubicBezTo>
                <a:cubicBezTo>
                  <a:pt x="11012287" y="3362448"/>
                  <a:pt x="11046770" y="3457258"/>
                  <a:pt x="11040872" y="3585929"/>
                </a:cubicBezTo>
                <a:cubicBezTo>
                  <a:pt x="11034974" y="3714600"/>
                  <a:pt x="11008593" y="4061907"/>
                  <a:pt x="11040872" y="4336176"/>
                </a:cubicBezTo>
                <a:cubicBezTo>
                  <a:pt x="11073151" y="4610445"/>
                  <a:pt x="11024061" y="4741691"/>
                  <a:pt x="11040872" y="4857535"/>
                </a:cubicBezTo>
                <a:cubicBezTo>
                  <a:pt x="11057683" y="4973379"/>
                  <a:pt x="11061382" y="5390575"/>
                  <a:pt x="11040872" y="5722227"/>
                </a:cubicBezTo>
                <a:cubicBezTo>
                  <a:pt x="10705289" y="5754948"/>
                  <a:pt x="10500356" y="5715132"/>
                  <a:pt x="10130000" y="5722227"/>
                </a:cubicBezTo>
                <a:cubicBezTo>
                  <a:pt x="9759644" y="5729322"/>
                  <a:pt x="9690200" y="5718288"/>
                  <a:pt x="9550354" y="5722227"/>
                </a:cubicBezTo>
                <a:cubicBezTo>
                  <a:pt x="9410508" y="5726166"/>
                  <a:pt x="9085883" y="5714152"/>
                  <a:pt x="8749891" y="5722227"/>
                </a:cubicBezTo>
                <a:cubicBezTo>
                  <a:pt x="8413899" y="5730302"/>
                  <a:pt x="8487114" y="5705710"/>
                  <a:pt x="8391063" y="5722227"/>
                </a:cubicBezTo>
                <a:cubicBezTo>
                  <a:pt x="8295012" y="5738744"/>
                  <a:pt x="7670612" y="5701988"/>
                  <a:pt x="7480191" y="5722227"/>
                </a:cubicBezTo>
                <a:cubicBezTo>
                  <a:pt x="7289770" y="5742466"/>
                  <a:pt x="7167607" y="5741605"/>
                  <a:pt x="6900545" y="5722227"/>
                </a:cubicBezTo>
                <a:cubicBezTo>
                  <a:pt x="6633483" y="5702849"/>
                  <a:pt x="6439920" y="5728897"/>
                  <a:pt x="6210491" y="5722227"/>
                </a:cubicBezTo>
                <a:cubicBezTo>
                  <a:pt x="5981062" y="5715557"/>
                  <a:pt x="5915480" y="5731659"/>
                  <a:pt x="5741253" y="5722227"/>
                </a:cubicBezTo>
                <a:cubicBezTo>
                  <a:pt x="5567026" y="5712795"/>
                  <a:pt x="5278617" y="5707418"/>
                  <a:pt x="4940790" y="5722227"/>
                </a:cubicBezTo>
                <a:cubicBezTo>
                  <a:pt x="4602963" y="5737036"/>
                  <a:pt x="4321539" y="5753746"/>
                  <a:pt x="4029918" y="5722227"/>
                </a:cubicBezTo>
                <a:cubicBezTo>
                  <a:pt x="3738297" y="5690708"/>
                  <a:pt x="3717506" y="5732521"/>
                  <a:pt x="3450273" y="5722227"/>
                </a:cubicBezTo>
                <a:cubicBezTo>
                  <a:pt x="3183041" y="5711933"/>
                  <a:pt x="2913596" y="5698063"/>
                  <a:pt x="2539401" y="5722227"/>
                </a:cubicBezTo>
                <a:cubicBezTo>
                  <a:pt x="2165206" y="5746391"/>
                  <a:pt x="2032456" y="5707324"/>
                  <a:pt x="1849346" y="5722227"/>
                </a:cubicBezTo>
                <a:cubicBezTo>
                  <a:pt x="1666237" y="5737130"/>
                  <a:pt x="1209225" y="5720784"/>
                  <a:pt x="938474" y="5722227"/>
                </a:cubicBezTo>
                <a:cubicBezTo>
                  <a:pt x="667723" y="5723670"/>
                  <a:pt x="389175" y="5759320"/>
                  <a:pt x="0" y="5722227"/>
                </a:cubicBezTo>
                <a:cubicBezTo>
                  <a:pt x="-10554" y="5514969"/>
                  <a:pt x="-3520" y="5347189"/>
                  <a:pt x="0" y="5200869"/>
                </a:cubicBezTo>
                <a:cubicBezTo>
                  <a:pt x="3520" y="5054549"/>
                  <a:pt x="11246" y="4701970"/>
                  <a:pt x="0" y="4507843"/>
                </a:cubicBezTo>
                <a:cubicBezTo>
                  <a:pt x="-11246" y="4313716"/>
                  <a:pt x="10271" y="4091344"/>
                  <a:pt x="0" y="3814818"/>
                </a:cubicBezTo>
                <a:cubicBezTo>
                  <a:pt x="-10271" y="3538293"/>
                  <a:pt x="31723" y="3330628"/>
                  <a:pt x="0" y="3064570"/>
                </a:cubicBezTo>
                <a:cubicBezTo>
                  <a:pt x="-31723" y="2798512"/>
                  <a:pt x="-5483" y="2770126"/>
                  <a:pt x="0" y="2600434"/>
                </a:cubicBezTo>
                <a:cubicBezTo>
                  <a:pt x="5483" y="2430742"/>
                  <a:pt x="10642" y="2318769"/>
                  <a:pt x="0" y="2136298"/>
                </a:cubicBezTo>
                <a:cubicBezTo>
                  <a:pt x="-10642" y="1953827"/>
                  <a:pt x="-10005" y="1555188"/>
                  <a:pt x="0" y="1386051"/>
                </a:cubicBezTo>
                <a:cubicBezTo>
                  <a:pt x="10005" y="1216914"/>
                  <a:pt x="-22640" y="953234"/>
                  <a:pt x="0" y="807470"/>
                </a:cubicBezTo>
                <a:cubicBezTo>
                  <a:pt x="22640" y="661706"/>
                  <a:pt x="-32744" y="287432"/>
                  <a:pt x="0" y="0"/>
                </a:cubicBezTo>
                <a:close/>
              </a:path>
              <a:path w="11040872" h="5722227" stroke="0" extrusionOk="0">
                <a:moveTo>
                  <a:pt x="0" y="0"/>
                </a:moveTo>
                <a:cubicBezTo>
                  <a:pt x="169384" y="-10635"/>
                  <a:pt x="370826" y="9208"/>
                  <a:pt x="579646" y="0"/>
                </a:cubicBezTo>
                <a:cubicBezTo>
                  <a:pt x="788466" y="-9208"/>
                  <a:pt x="775343" y="6784"/>
                  <a:pt x="938474" y="0"/>
                </a:cubicBezTo>
                <a:cubicBezTo>
                  <a:pt x="1101605" y="-6784"/>
                  <a:pt x="1565487" y="3846"/>
                  <a:pt x="1849346" y="0"/>
                </a:cubicBezTo>
                <a:cubicBezTo>
                  <a:pt x="2133205" y="-3846"/>
                  <a:pt x="2146701" y="-4656"/>
                  <a:pt x="2428992" y="0"/>
                </a:cubicBezTo>
                <a:cubicBezTo>
                  <a:pt x="2711283" y="4656"/>
                  <a:pt x="2812175" y="-11466"/>
                  <a:pt x="3008638" y="0"/>
                </a:cubicBezTo>
                <a:cubicBezTo>
                  <a:pt x="3205101" y="11466"/>
                  <a:pt x="3727763" y="-32961"/>
                  <a:pt x="3919510" y="0"/>
                </a:cubicBezTo>
                <a:cubicBezTo>
                  <a:pt x="4111257" y="32961"/>
                  <a:pt x="4220253" y="-16430"/>
                  <a:pt x="4388747" y="0"/>
                </a:cubicBezTo>
                <a:cubicBezTo>
                  <a:pt x="4557241" y="16430"/>
                  <a:pt x="4940065" y="-21977"/>
                  <a:pt x="5299619" y="0"/>
                </a:cubicBezTo>
                <a:cubicBezTo>
                  <a:pt x="5659173" y="21977"/>
                  <a:pt x="5814444" y="26556"/>
                  <a:pt x="6210491" y="0"/>
                </a:cubicBezTo>
                <a:cubicBezTo>
                  <a:pt x="6606538" y="-26556"/>
                  <a:pt x="6659560" y="23104"/>
                  <a:pt x="6900545" y="0"/>
                </a:cubicBezTo>
                <a:cubicBezTo>
                  <a:pt x="7141530" y="-23104"/>
                  <a:pt x="7601869" y="-1869"/>
                  <a:pt x="7811417" y="0"/>
                </a:cubicBezTo>
                <a:cubicBezTo>
                  <a:pt x="8020965" y="1869"/>
                  <a:pt x="8256088" y="4201"/>
                  <a:pt x="8391063" y="0"/>
                </a:cubicBezTo>
                <a:cubicBezTo>
                  <a:pt x="8526038" y="-4201"/>
                  <a:pt x="8809082" y="7677"/>
                  <a:pt x="8970709" y="0"/>
                </a:cubicBezTo>
                <a:cubicBezTo>
                  <a:pt x="9132336" y="-7677"/>
                  <a:pt x="9528709" y="5380"/>
                  <a:pt x="9771172" y="0"/>
                </a:cubicBezTo>
                <a:cubicBezTo>
                  <a:pt x="10013635" y="-5380"/>
                  <a:pt x="10199269" y="-15922"/>
                  <a:pt x="10350818" y="0"/>
                </a:cubicBezTo>
                <a:cubicBezTo>
                  <a:pt x="10502367" y="15922"/>
                  <a:pt x="10835478" y="-34311"/>
                  <a:pt x="11040872" y="0"/>
                </a:cubicBezTo>
                <a:cubicBezTo>
                  <a:pt x="11027923" y="269490"/>
                  <a:pt x="11030065" y="500130"/>
                  <a:pt x="11040872" y="750248"/>
                </a:cubicBezTo>
                <a:cubicBezTo>
                  <a:pt x="11051679" y="1000366"/>
                  <a:pt x="11044602" y="1104921"/>
                  <a:pt x="11040872" y="1443273"/>
                </a:cubicBezTo>
                <a:cubicBezTo>
                  <a:pt x="11037142" y="1781626"/>
                  <a:pt x="11028369" y="1985731"/>
                  <a:pt x="11040872" y="2136298"/>
                </a:cubicBezTo>
                <a:cubicBezTo>
                  <a:pt x="11053375" y="2286866"/>
                  <a:pt x="11023547" y="2489209"/>
                  <a:pt x="11040872" y="2600434"/>
                </a:cubicBezTo>
                <a:cubicBezTo>
                  <a:pt x="11058197" y="2711659"/>
                  <a:pt x="11064151" y="2890371"/>
                  <a:pt x="11040872" y="3121793"/>
                </a:cubicBezTo>
                <a:cubicBezTo>
                  <a:pt x="11017593" y="3353215"/>
                  <a:pt x="11033741" y="3662012"/>
                  <a:pt x="11040872" y="3814818"/>
                </a:cubicBezTo>
                <a:cubicBezTo>
                  <a:pt x="11048003" y="3967624"/>
                  <a:pt x="11043927" y="4184559"/>
                  <a:pt x="11040872" y="4393399"/>
                </a:cubicBezTo>
                <a:cubicBezTo>
                  <a:pt x="11037817" y="4602239"/>
                  <a:pt x="11027191" y="4773425"/>
                  <a:pt x="11040872" y="4914757"/>
                </a:cubicBezTo>
                <a:cubicBezTo>
                  <a:pt x="11054553" y="5056089"/>
                  <a:pt x="11025188" y="5370964"/>
                  <a:pt x="11040872" y="5722227"/>
                </a:cubicBezTo>
                <a:cubicBezTo>
                  <a:pt x="10837462" y="5714031"/>
                  <a:pt x="10531754" y="5749541"/>
                  <a:pt x="10350818" y="5722227"/>
                </a:cubicBezTo>
                <a:cubicBezTo>
                  <a:pt x="10169882" y="5694913"/>
                  <a:pt x="9832506" y="5739195"/>
                  <a:pt x="9660763" y="5722227"/>
                </a:cubicBezTo>
                <a:cubicBezTo>
                  <a:pt x="9489020" y="5705259"/>
                  <a:pt x="9334558" y="5741830"/>
                  <a:pt x="9191526" y="5722227"/>
                </a:cubicBezTo>
                <a:cubicBezTo>
                  <a:pt x="9048494" y="5702624"/>
                  <a:pt x="8640605" y="5761665"/>
                  <a:pt x="8391063" y="5722227"/>
                </a:cubicBezTo>
                <a:cubicBezTo>
                  <a:pt x="8141521" y="5682789"/>
                  <a:pt x="8132030" y="5733336"/>
                  <a:pt x="7921826" y="5722227"/>
                </a:cubicBezTo>
                <a:cubicBezTo>
                  <a:pt x="7711622" y="5711118"/>
                  <a:pt x="7445489" y="5693555"/>
                  <a:pt x="7121362" y="5722227"/>
                </a:cubicBezTo>
                <a:cubicBezTo>
                  <a:pt x="6797235" y="5750899"/>
                  <a:pt x="6940489" y="5715190"/>
                  <a:pt x="6762534" y="5722227"/>
                </a:cubicBezTo>
                <a:cubicBezTo>
                  <a:pt x="6584579" y="5729264"/>
                  <a:pt x="6249483" y="5715060"/>
                  <a:pt x="5962071" y="5722227"/>
                </a:cubicBezTo>
                <a:cubicBezTo>
                  <a:pt x="5674659" y="5729394"/>
                  <a:pt x="5697457" y="5741242"/>
                  <a:pt x="5492834" y="5722227"/>
                </a:cubicBezTo>
                <a:cubicBezTo>
                  <a:pt x="5288211" y="5703212"/>
                  <a:pt x="5223354" y="5727530"/>
                  <a:pt x="5134005" y="5722227"/>
                </a:cubicBezTo>
                <a:cubicBezTo>
                  <a:pt x="5044656" y="5716924"/>
                  <a:pt x="4805771" y="5744749"/>
                  <a:pt x="4664768" y="5722227"/>
                </a:cubicBezTo>
                <a:cubicBezTo>
                  <a:pt x="4523765" y="5699705"/>
                  <a:pt x="4188901" y="5702568"/>
                  <a:pt x="3864305" y="5722227"/>
                </a:cubicBezTo>
                <a:cubicBezTo>
                  <a:pt x="3539709" y="5741886"/>
                  <a:pt x="3626652" y="5738369"/>
                  <a:pt x="3395068" y="5722227"/>
                </a:cubicBezTo>
                <a:cubicBezTo>
                  <a:pt x="3163484" y="5706085"/>
                  <a:pt x="3169858" y="5716523"/>
                  <a:pt x="3036240" y="5722227"/>
                </a:cubicBezTo>
                <a:cubicBezTo>
                  <a:pt x="2902622" y="5727931"/>
                  <a:pt x="2693943" y="5714168"/>
                  <a:pt x="2567003" y="5722227"/>
                </a:cubicBezTo>
                <a:cubicBezTo>
                  <a:pt x="2440063" y="5730286"/>
                  <a:pt x="2221419" y="5730788"/>
                  <a:pt x="1987357" y="5722227"/>
                </a:cubicBezTo>
                <a:cubicBezTo>
                  <a:pt x="1753295" y="5713666"/>
                  <a:pt x="1455082" y="5742374"/>
                  <a:pt x="1297302" y="5722227"/>
                </a:cubicBezTo>
                <a:cubicBezTo>
                  <a:pt x="1139522" y="5702080"/>
                  <a:pt x="1004973" y="5737277"/>
                  <a:pt x="828065" y="5722227"/>
                </a:cubicBezTo>
                <a:cubicBezTo>
                  <a:pt x="651157" y="5707177"/>
                  <a:pt x="277792" y="5734769"/>
                  <a:pt x="0" y="5722227"/>
                </a:cubicBezTo>
                <a:cubicBezTo>
                  <a:pt x="-17642" y="5580983"/>
                  <a:pt x="-4355" y="5260240"/>
                  <a:pt x="0" y="5086424"/>
                </a:cubicBezTo>
                <a:cubicBezTo>
                  <a:pt x="4355" y="4912608"/>
                  <a:pt x="-9208" y="4615040"/>
                  <a:pt x="0" y="4450621"/>
                </a:cubicBezTo>
                <a:cubicBezTo>
                  <a:pt x="9208" y="4286202"/>
                  <a:pt x="21220" y="3942849"/>
                  <a:pt x="0" y="3814818"/>
                </a:cubicBezTo>
                <a:cubicBezTo>
                  <a:pt x="-21220" y="3686787"/>
                  <a:pt x="24895" y="3410535"/>
                  <a:pt x="0" y="3179015"/>
                </a:cubicBezTo>
                <a:cubicBezTo>
                  <a:pt x="-24895" y="2947495"/>
                  <a:pt x="-4041" y="2734935"/>
                  <a:pt x="0" y="2600434"/>
                </a:cubicBezTo>
                <a:cubicBezTo>
                  <a:pt x="4041" y="2465933"/>
                  <a:pt x="-17582" y="2241550"/>
                  <a:pt x="0" y="1907409"/>
                </a:cubicBezTo>
                <a:cubicBezTo>
                  <a:pt x="17582" y="1573269"/>
                  <a:pt x="21210" y="1537696"/>
                  <a:pt x="0" y="1271606"/>
                </a:cubicBezTo>
                <a:cubicBezTo>
                  <a:pt x="-21210" y="1005516"/>
                  <a:pt x="13869" y="478336"/>
                  <a:pt x="0" y="0"/>
                </a:cubicBezTo>
                <a:close/>
              </a:path>
            </a:pathLst>
          </a:custGeom>
          <a:solidFill>
            <a:srgbClr val="C34D5F"/>
          </a:solidFill>
          <a:ln w="25400">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50D8F24-4C44-4304-A0E2-2CEDDD3F0078}"/>
              </a:ext>
            </a:extLst>
          </p:cNvPr>
          <p:cNvSpPr>
            <a:spLocks noGrp="1"/>
          </p:cNvSpPr>
          <p:nvPr>
            <p:ph type="title"/>
          </p:nvPr>
        </p:nvSpPr>
        <p:spPr>
          <a:xfrm>
            <a:off x="1151467" y="887973"/>
            <a:ext cx="9889067" cy="1325563"/>
          </a:xfrm>
        </p:spPr>
        <p:txBody>
          <a:bodyPr>
            <a:normAutofit/>
          </a:bodyPr>
          <a:lstStyle/>
          <a:p>
            <a:r>
              <a:rPr lang="en-US" sz="6600" dirty="0" err="1">
                <a:solidFill>
                  <a:schemeClr val="bg1"/>
                </a:solidFill>
              </a:rPr>
              <a:t>Kesimpulan</a:t>
            </a:r>
            <a:endParaRPr lang="en-ID" sz="6600" dirty="0">
              <a:solidFill>
                <a:schemeClr val="bg1"/>
              </a:solidFill>
            </a:endParaRPr>
          </a:p>
        </p:txBody>
      </p:sp>
      <p:sp>
        <p:nvSpPr>
          <p:cNvPr id="12" name="Rectangle 6">
            <a:extLst>
              <a:ext uri="{FF2B5EF4-FFF2-40B4-BE49-F238E27FC236}">
                <a16:creationId xmlns:a16="http://schemas.microsoft.com/office/drawing/2014/main" xmlns="" id="{6D7E5B0F-5185-440A-8222-321C1D118A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B72BE90-3181-4291-AB77-C0353C4F9D27}"/>
              </a:ext>
            </a:extLst>
          </p:cNvPr>
          <p:cNvSpPr>
            <a:spLocks noGrp="1"/>
          </p:cNvSpPr>
          <p:nvPr>
            <p:ph idx="1"/>
          </p:nvPr>
        </p:nvSpPr>
        <p:spPr>
          <a:xfrm>
            <a:off x="1151466" y="2483555"/>
            <a:ext cx="9889067" cy="3285067"/>
          </a:xfrm>
        </p:spPr>
        <p:txBody>
          <a:bodyPr>
            <a:noAutofit/>
          </a:bodyPr>
          <a:lstStyle/>
          <a:p>
            <a:r>
              <a:rPr lang="en-ID" dirty="0">
                <a:solidFill>
                  <a:schemeClr val="bg1"/>
                </a:solidFill>
              </a:rPr>
              <a:t>1. </a:t>
            </a:r>
            <a:r>
              <a:rPr lang="en-ID" dirty="0" err="1">
                <a:solidFill>
                  <a:schemeClr val="bg1"/>
                </a:solidFill>
              </a:rPr>
              <a:t>Perbaikan</a:t>
            </a:r>
            <a:r>
              <a:rPr lang="en-ID" dirty="0">
                <a:solidFill>
                  <a:schemeClr val="bg1"/>
                </a:solidFill>
              </a:rPr>
              <a:t> </a:t>
            </a:r>
            <a:r>
              <a:rPr lang="en-ID" dirty="0" err="1">
                <a:solidFill>
                  <a:schemeClr val="bg1"/>
                </a:solidFill>
              </a:rPr>
              <a:t>kualitas</a:t>
            </a:r>
            <a:r>
              <a:rPr lang="en-ID" dirty="0">
                <a:solidFill>
                  <a:schemeClr val="bg1"/>
                </a:solidFill>
              </a:rPr>
              <a:t> air </a:t>
            </a:r>
            <a:r>
              <a:rPr lang="en-ID" dirty="0" err="1">
                <a:solidFill>
                  <a:schemeClr val="bg1"/>
                </a:solidFill>
              </a:rPr>
              <a:t>hujan</a:t>
            </a:r>
            <a:r>
              <a:rPr lang="en-ID" dirty="0">
                <a:solidFill>
                  <a:schemeClr val="bg1"/>
                </a:solidFill>
              </a:rPr>
              <a:t> </a:t>
            </a:r>
            <a:r>
              <a:rPr lang="en-ID" dirty="0" err="1">
                <a:solidFill>
                  <a:schemeClr val="bg1"/>
                </a:solidFill>
              </a:rPr>
              <a:t>dapat</a:t>
            </a:r>
            <a:r>
              <a:rPr lang="en-ID" dirty="0">
                <a:solidFill>
                  <a:schemeClr val="bg1"/>
                </a:solidFill>
              </a:rPr>
              <a:t> </a:t>
            </a:r>
            <a:r>
              <a:rPr lang="en-ID" dirty="0" err="1">
                <a:solidFill>
                  <a:schemeClr val="bg1"/>
                </a:solidFill>
              </a:rPr>
              <a:t>dilakukan</a:t>
            </a:r>
            <a:r>
              <a:rPr lang="en-ID" dirty="0">
                <a:solidFill>
                  <a:schemeClr val="bg1"/>
                </a:solidFill>
              </a:rPr>
              <a:t> </a:t>
            </a:r>
            <a:r>
              <a:rPr lang="en-ID" dirty="0" err="1">
                <a:solidFill>
                  <a:schemeClr val="bg1"/>
                </a:solidFill>
              </a:rPr>
              <a:t>dengan</a:t>
            </a:r>
            <a:r>
              <a:rPr lang="en-ID" dirty="0">
                <a:solidFill>
                  <a:schemeClr val="bg1"/>
                </a:solidFill>
              </a:rPr>
              <a:t> proses </a:t>
            </a:r>
            <a:r>
              <a:rPr lang="en-ID" dirty="0" err="1">
                <a:solidFill>
                  <a:schemeClr val="bg1"/>
                </a:solidFill>
              </a:rPr>
              <a:t>mineralisasi</a:t>
            </a:r>
            <a:r>
              <a:rPr lang="en-ID" dirty="0">
                <a:solidFill>
                  <a:schemeClr val="bg1"/>
                </a:solidFill>
              </a:rPr>
              <a:t> dan </a:t>
            </a:r>
            <a:r>
              <a:rPr lang="en-ID" dirty="0" err="1">
                <a:solidFill>
                  <a:schemeClr val="bg1"/>
                </a:solidFill>
              </a:rPr>
              <a:t>desinfeksi</a:t>
            </a:r>
            <a:r>
              <a:rPr lang="en-ID" dirty="0">
                <a:solidFill>
                  <a:schemeClr val="bg1"/>
                </a:solidFill>
              </a:rPr>
              <a:t>. </a:t>
            </a:r>
          </a:p>
          <a:p>
            <a:r>
              <a:rPr lang="en-ID" dirty="0">
                <a:solidFill>
                  <a:schemeClr val="bg1"/>
                </a:solidFill>
              </a:rPr>
              <a:t>2. </a:t>
            </a:r>
            <a:r>
              <a:rPr lang="en-ID" dirty="0" err="1">
                <a:solidFill>
                  <a:schemeClr val="bg1"/>
                </a:solidFill>
              </a:rPr>
              <a:t>Kualitas</a:t>
            </a:r>
            <a:r>
              <a:rPr lang="en-ID" dirty="0">
                <a:solidFill>
                  <a:schemeClr val="bg1"/>
                </a:solidFill>
              </a:rPr>
              <a:t> air </a:t>
            </a:r>
            <a:r>
              <a:rPr lang="en-ID" dirty="0" err="1">
                <a:solidFill>
                  <a:schemeClr val="bg1"/>
                </a:solidFill>
              </a:rPr>
              <a:t>hujan</a:t>
            </a:r>
            <a:r>
              <a:rPr lang="en-ID" dirty="0">
                <a:solidFill>
                  <a:schemeClr val="bg1"/>
                </a:solidFill>
              </a:rPr>
              <a:t> </a:t>
            </a:r>
            <a:r>
              <a:rPr lang="en-ID" dirty="0" err="1">
                <a:solidFill>
                  <a:schemeClr val="bg1"/>
                </a:solidFill>
              </a:rPr>
              <a:t>terbaik</a:t>
            </a:r>
            <a:r>
              <a:rPr lang="en-ID" dirty="0">
                <a:solidFill>
                  <a:schemeClr val="bg1"/>
                </a:solidFill>
              </a:rPr>
              <a:t> </a:t>
            </a:r>
            <a:r>
              <a:rPr lang="en-ID" dirty="0" err="1">
                <a:solidFill>
                  <a:schemeClr val="bg1"/>
                </a:solidFill>
              </a:rPr>
              <a:t>terjadi</a:t>
            </a:r>
            <a:r>
              <a:rPr lang="en-ID" dirty="0">
                <a:solidFill>
                  <a:schemeClr val="bg1"/>
                </a:solidFill>
              </a:rPr>
              <a:t> pada </a:t>
            </a:r>
            <a:r>
              <a:rPr lang="en-ID" dirty="0" err="1">
                <a:solidFill>
                  <a:schemeClr val="bg1"/>
                </a:solidFill>
              </a:rPr>
              <a:t>komposisi</a:t>
            </a:r>
            <a:r>
              <a:rPr lang="en-ID" dirty="0">
                <a:solidFill>
                  <a:schemeClr val="bg1"/>
                </a:solidFill>
              </a:rPr>
              <a:t> media </a:t>
            </a:r>
            <a:r>
              <a:rPr lang="en-ID" dirty="0" err="1">
                <a:solidFill>
                  <a:schemeClr val="bg1"/>
                </a:solidFill>
              </a:rPr>
              <a:t>batuan</a:t>
            </a:r>
            <a:r>
              <a:rPr lang="en-ID" dirty="0">
                <a:solidFill>
                  <a:schemeClr val="bg1"/>
                </a:solidFill>
              </a:rPr>
              <a:t> </a:t>
            </a:r>
            <a:r>
              <a:rPr lang="en-ID" dirty="0" err="1">
                <a:solidFill>
                  <a:schemeClr val="bg1"/>
                </a:solidFill>
              </a:rPr>
              <a:t>kapur</a:t>
            </a:r>
            <a:r>
              <a:rPr lang="en-ID" dirty="0">
                <a:solidFill>
                  <a:schemeClr val="bg1"/>
                </a:solidFill>
              </a:rPr>
              <a:t> : </a:t>
            </a:r>
            <a:r>
              <a:rPr lang="en-ID" dirty="0" err="1">
                <a:solidFill>
                  <a:schemeClr val="bg1"/>
                </a:solidFill>
              </a:rPr>
              <a:t>pecahan</a:t>
            </a:r>
            <a:r>
              <a:rPr lang="en-ID" dirty="0">
                <a:solidFill>
                  <a:schemeClr val="bg1"/>
                </a:solidFill>
              </a:rPr>
              <a:t> </a:t>
            </a:r>
            <a:r>
              <a:rPr lang="en-ID" dirty="0" err="1">
                <a:solidFill>
                  <a:schemeClr val="bg1"/>
                </a:solidFill>
              </a:rPr>
              <a:t>genteng</a:t>
            </a:r>
            <a:r>
              <a:rPr lang="en-ID" dirty="0">
                <a:solidFill>
                  <a:schemeClr val="bg1"/>
                </a:solidFill>
              </a:rPr>
              <a:t> </a:t>
            </a:r>
            <a:r>
              <a:rPr lang="en-ID" dirty="0" err="1">
                <a:solidFill>
                  <a:schemeClr val="bg1"/>
                </a:solidFill>
              </a:rPr>
              <a:t>dengan</a:t>
            </a:r>
            <a:r>
              <a:rPr lang="en-ID" dirty="0">
                <a:solidFill>
                  <a:schemeClr val="bg1"/>
                </a:solidFill>
              </a:rPr>
              <a:t> </a:t>
            </a:r>
            <a:r>
              <a:rPr lang="en-ID" dirty="0" err="1">
                <a:solidFill>
                  <a:schemeClr val="bg1"/>
                </a:solidFill>
              </a:rPr>
              <a:t>perbandingan</a:t>
            </a:r>
            <a:r>
              <a:rPr lang="en-ID" dirty="0">
                <a:solidFill>
                  <a:schemeClr val="bg1"/>
                </a:solidFill>
              </a:rPr>
              <a:t> 45cm : 45cm.</a:t>
            </a:r>
          </a:p>
          <a:p>
            <a:r>
              <a:rPr lang="en-ID" dirty="0">
                <a:solidFill>
                  <a:schemeClr val="bg1"/>
                </a:solidFill>
              </a:rPr>
              <a:t>3. </a:t>
            </a:r>
            <a:r>
              <a:rPr lang="en-ID" dirty="0" err="1">
                <a:solidFill>
                  <a:schemeClr val="bg1"/>
                </a:solidFill>
              </a:rPr>
              <a:t>Dosis</a:t>
            </a:r>
            <a:r>
              <a:rPr lang="en-ID" dirty="0">
                <a:solidFill>
                  <a:schemeClr val="bg1"/>
                </a:solidFill>
              </a:rPr>
              <a:t> </a:t>
            </a:r>
            <a:r>
              <a:rPr lang="en-ID" dirty="0" err="1">
                <a:solidFill>
                  <a:schemeClr val="bg1"/>
                </a:solidFill>
              </a:rPr>
              <a:t>terbaik</a:t>
            </a:r>
            <a:r>
              <a:rPr lang="en-ID" dirty="0">
                <a:solidFill>
                  <a:schemeClr val="bg1"/>
                </a:solidFill>
              </a:rPr>
              <a:t> pada </a:t>
            </a:r>
            <a:r>
              <a:rPr lang="en-ID" dirty="0" err="1">
                <a:solidFill>
                  <a:schemeClr val="bg1"/>
                </a:solidFill>
              </a:rPr>
              <a:t>penurunan</a:t>
            </a:r>
            <a:r>
              <a:rPr lang="en-ID" dirty="0">
                <a:solidFill>
                  <a:schemeClr val="bg1"/>
                </a:solidFill>
              </a:rPr>
              <a:t> total coli </a:t>
            </a:r>
            <a:r>
              <a:rPr lang="en-ID" dirty="0" err="1">
                <a:solidFill>
                  <a:schemeClr val="bg1"/>
                </a:solidFill>
              </a:rPr>
              <a:t>terjadi</a:t>
            </a:r>
            <a:r>
              <a:rPr lang="en-ID" dirty="0">
                <a:solidFill>
                  <a:schemeClr val="bg1"/>
                </a:solidFill>
              </a:rPr>
              <a:t> pada </a:t>
            </a:r>
            <a:r>
              <a:rPr lang="en-ID" dirty="0" err="1">
                <a:solidFill>
                  <a:schemeClr val="bg1"/>
                </a:solidFill>
              </a:rPr>
              <a:t>dosis</a:t>
            </a:r>
            <a:r>
              <a:rPr lang="en-ID" dirty="0">
                <a:solidFill>
                  <a:schemeClr val="bg1"/>
                </a:solidFill>
              </a:rPr>
              <a:t> 30ml/l </a:t>
            </a:r>
            <a:r>
              <a:rPr lang="en-ID" dirty="0" err="1">
                <a:solidFill>
                  <a:schemeClr val="bg1"/>
                </a:solidFill>
              </a:rPr>
              <a:t>dengan</a:t>
            </a:r>
            <a:r>
              <a:rPr lang="en-ID" dirty="0">
                <a:solidFill>
                  <a:schemeClr val="bg1"/>
                </a:solidFill>
              </a:rPr>
              <a:t> </a:t>
            </a:r>
            <a:r>
              <a:rPr lang="en-ID" dirty="0" err="1">
                <a:solidFill>
                  <a:schemeClr val="bg1"/>
                </a:solidFill>
              </a:rPr>
              <a:t>efisiensi</a:t>
            </a:r>
            <a:r>
              <a:rPr lang="en-ID" dirty="0">
                <a:solidFill>
                  <a:schemeClr val="bg1"/>
                </a:solidFill>
              </a:rPr>
              <a:t> </a:t>
            </a:r>
            <a:r>
              <a:rPr lang="en-ID" dirty="0" err="1">
                <a:solidFill>
                  <a:schemeClr val="bg1"/>
                </a:solidFill>
              </a:rPr>
              <a:t>penurunan</a:t>
            </a:r>
            <a:r>
              <a:rPr lang="en-ID" dirty="0">
                <a:solidFill>
                  <a:schemeClr val="bg1"/>
                </a:solidFill>
              </a:rPr>
              <a:t> </a:t>
            </a:r>
            <a:r>
              <a:rPr lang="en-ID" dirty="0" err="1">
                <a:solidFill>
                  <a:schemeClr val="bg1"/>
                </a:solidFill>
              </a:rPr>
              <a:t>hingga</a:t>
            </a:r>
            <a:r>
              <a:rPr lang="en-ID" dirty="0">
                <a:solidFill>
                  <a:schemeClr val="bg1"/>
                </a:solidFill>
              </a:rPr>
              <a:t> 100%.</a:t>
            </a:r>
          </a:p>
        </p:txBody>
      </p:sp>
    </p:spTree>
    <p:extLst>
      <p:ext uri="{BB962C8B-B14F-4D97-AF65-F5344CB8AC3E}">
        <p14:creationId xmlns:p14="http://schemas.microsoft.com/office/powerpoint/2010/main" val="2541919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xmlns="" id="{289ED1AA-8684-4D37-B208-8777E1A77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1">
            <a:extLst>
              <a:ext uri="{FF2B5EF4-FFF2-40B4-BE49-F238E27FC236}">
                <a16:creationId xmlns:a16="http://schemas.microsoft.com/office/drawing/2014/main" xmlns="" id="{5E0D0E5A-6E97-46A9-AF74-EAEA1E0442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2">
            <a:extLst>
              <a:ext uri="{FF2B5EF4-FFF2-40B4-BE49-F238E27FC236}">
                <a16:creationId xmlns:a16="http://schemas.microsoft.com/office/drawing/2014/main" xmlns="" id="{E197A7FD-CD8D-4609-AE35-64C89063E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Graphic 33">
            <a:extLst>
              <a:ext uri="{FF2B5EF4-FFF2-40B4-BE49-F238E27FC236}">
                <a16:creationId xmlns:a16="http://schemas.microsoft.com/office/drawing/2014/main" xmlns="" id="{4180E01B-B1F4-437C-807D-1C930718E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34D5F"/>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86AF06CC-3023-41A8-9324-5C81114504F5}"/>
              </a:ext>
            </a:extLst>
          </p:cNvPr>
          <p:cNvSpPr>
            <a:spLocks noGrp="1"/>
          </p:cNvSpPr>
          <p:nvPr>
            <p:ph type="ctrTitle"/>
          </p:nvPr>
        </p:nvSpPr>
        <p:spPr>
          <a:xfrm>
            <a:off x="2566348" y="874699"/>
            <a:ext cx="7074568" cy="2898975"/>
          </a:xfrm>
        </p:spPr>
        <p:txBody>
          <a:bodyPr>
            <a:normAutofit fontScale="90000"/>
          </a:bodyPr>
          <a:lstStyle/>
          <a:p>
            <a:pPr algn="ctr">
              <a:lnSpc>
                <a:spcPct val="90000"/>
              </a:lnSpc>
            </a:pPr>
            <a:r>
              <a:rPr lang="en-US" sz="3500" dirty="0" err="1">
                <a:solidFill>
                  <a:srgbClr val="FFFFFF"/>
                </a:solidFill>
              </a:rPr>
              <a:t>Studi</a:t>
            </a:r>
            <a:r>
              <a:rPr lang="en-US" sz="3500" dirty="0">
                <a:solidFill>
                  <a:srgbClr val="FFFFFF"/>
                </a:solidFill>
              </a:rPr>
              <a:t> </a:t>
            </a:r>
            <a:r>
              <a:rPr lang="en-US" sz="3500" dirty="0" err="1">
                <a:solidFill>
                  <a:srgbClr val="FFFFFF"/>
                </a:solidFill>
              </a:rPr>
              <a:t>Kasus</a:t>
            </a:r>
            <a:r>
              <a:rPr lang="en-US" sz="3500" dirty="0">
                <a:solidFill>
                  <a:srgbClr val="FFFFFF"/>
                </a:solidFill>
              </a:rPr>
              <a:t> 2</a:t>
            </a:r>
            <a:br>
              <a:rPr lang="en-US" sz="3500" dirty="0">
                <a:solidFill>
                  <a:srgbClr val="FFFFFF"/>
                </a:solidFill>
              </a:rPr>
            </a:br>
            <a:r>
              <a:rPr lang="en-US" sz="3500" dirty="0">
                <a:solidFill>
                  <a:srgbClr val="FFFFFF"/>
                </a:solidFill>
              </a:rPr>
              <a:t/>
            </a:r>
            <a:br>
              <a:rPr lang="en-US" sz="3500" dirty="0">
                <a:solidFill>
                  <a:srgbClr val="FFFFFF"/>
                </a:solidFill>
              </a:rPr>
            </a:br>
            <a:r>
              <a:rPr lang="en-US" sz="3500" dirty="0">
                <a:solidFill>
                  <a:srgbClr val="FFFFFF"/>
                </a:solidFill>
              </a:rPr>
              <a:t>“</a:t>
            </a:r>
            <a:r>
              <a:rPr lang="en-ID" sz="3500" dirty="0">
                <a:solidFill>
                  <a:srgbClr val="FFFFFF"/>
                </a:solidFill>
              </a:rPr>
              <a:t>HIDROGEOKIMIA AIRTANAH PADA DAERAH PANTAI: STUDI KASUS DATARAN RENDAH KATAK, DESA SUMBER AGUNG, KABUPATEN BANYUWANGI”</a:t>
            </a:r>
          </a:p>
        </p:txBody>
      </p:sp>
      <p:sp>
        <p:nvSpPr>
          <p:cNvPr id="3" name="Subtitle 2">
            <a:extLst>
              <a:ext uri="{FF2B5EF4-FFF2-40B4-BE49-F238E27FC236}">
                <a16:creationId xmlns:a16="http://schemas.microsoft.com/office/drawing/2014/main" xmlns="" id="{889574E8-E721-4C0E-BFE6-62C857F5A458}"/>
              </a:ext>
            </a:extLst>
          </p:cNvPr>
          <p:cNvSpPr>
            <a:spLocks noGrp="1"/>
          </p:cNvSpPr>
          <p:nvPr>
            <p:ph type="subTitle" idx="1"/>
          </p:nvPr>
        </p:nvSpPr>
        <p:spPr>
          <a:xfrm>
            <a:off x="2634916" y="4533813"/>
            <a:ext cx="6930189" cy="938463"/>
          </a:xfrm>
        </p:spPr>
        <p:txBody>
          <a:bodyPr>
            <a:noAutofit/>
          </a:bodyPr>
          <a:lstStyle/>
          <a:p>
            <a:pPr algn="ctr">
              <a:lnSpc>
                <a:spcPct val="100000"/>
              </a:lnSpc>
            </a:pPr>
            <a:r>
              <a:rPr lang="en-US" dirty="0">
                <a:solidFill>
                  <a:srgbClr val="FFFFFF"/>
                </a:solidFill>
              </a:rPr>
              <a:t>Oleh:</a:t>
            </a:r>
          </a:p>
          <a:p>
            <a:pPr algn="ctr">
              <a:lnSpc>
                <a:spcPct val="100000"/>
              </a:lnSpc>
            </a:pPr>
            <a:r>
              <a:rPr lang="en-ID" dirty="0" err="1">
                <a:solidFill>
                  <a:schemeClr val="bg1"/>
                </a:solidFill>
              </a:rPr>
              <a:t>Arief</a:t>
            </a:r>
            <a:r>
              <a:rPr lang="en-ID" dirty="0">
                <a:solidFill>
                  <a:schemeClr val="bg1"/>
                </a:solidFill>
              </a:rPr>
              <a:t> Nur </a:t>
            </a:r>
            <a:r>
              <a:rPr lang="en-ID" dirty="0" err="1">
                <a:solidFill>
                  <a:schemeClr val="bg1"/>
                </a:solidFill>
              </a:rPr>
              <a:t>Muchamad</a:t>
            </a:r>
            <a:r>
              <a:rPr lang="en-ID" dirty="0">
                <a:solidFill>
                  <a:schemeClr val="bg1"/>
                </a:solidFill>
              </a:rPr>
              <a:t>, Boy </a:t>
            </a:r>
            <a:r>
              <a:rPr lang="en-ID" dirty="0" err="1">
                <a:solidFill>
                  <a:schemeClr val="bg1"/>
                </a:solidFill>
              </a:rPr>
              <a:t>Yoseph</a:t>
            </a:r>
            <a:r>
              <a:rPr lang="en-ID" dirty="0">
                <a:solidFill>
                  <a:schemeClr val="bg1"/>
                </a:solidFill>
              </a:rPr>
              <a:t> CSS </a:t>
            </a:r>
            <a:r>
              <a:rPr lang="en-ID" dirty="0" err="1">
                <a:solidFill>
                  <a:schemeClr val="bg1"/>
                </a:solidFill>
              </a:rPr>
              <a:t>Syah</a:t>
            </a:r>
            <a:r>
              <a:rPr lang="en-ID" dirty="0">
                <a:solidFill>
                  <a:schemeClr val="bg1"/>
                </a:solidFill>
              </a:rPr>
              <a:t> </a:t>
            </a:r>
            <a:r>
              <a:rPr lang="en-ID" dirty="0" err="1">
                <a:solidFill>
                  <a:schemeClr val="bg1"/>
                </a:solidFill>
              </a:rPr>
              <a:t>Alam</a:t>
            </a:r>
            <a:r>
              <a:rPr lang="en-ID" dirty="0">
                <a:solidFill>
                  <a:schemeClr val="bg1"/>
                </a:solidFill>
              </a:rPr>
              <a:t>, dan </a:t>
            </a:r>
            <a:r>
              <a:rPr lang="en-ID" dirty="0" err="1">
                <a:solidFill>
                  <a:schemeClr val="bg1"/>
                </a:solidFill>
              </a:rPr>
              <a:t>Euis</a:t>
            </a:r>
            <a:r>
              <a:rPr lang="en-ID" dirty="0">
                <a:solidFill>
                  <a:schemeClr val="bg1"/>
                </a:solidFill>
              </a:rPr>
              <a:t> </a:t>
            </a:r>
            <a:r>
              <a:rPr lang="en-ID" dirty="0" err="1">
                <a:solidFill>
                  <a:schemeClr val="bg1"/>
                </a:solidFill>
              </a:rPr>
              <a:t>TintinYuningsih</a:t>
            </a:r>
            <a:endParaRPr lang="en-ID" dirty="0">
              <a:solidFill>
                <a:schemeClr val="bg1"/>
              </a:solidFill>
            </a:endParaRPr>
          </a:p>
        </p:txBody>
      </p:sp>
      <p:sp>
        <p:nvSpPr>
          <p:cNvPr id="26" name="Rectangle 6">
            <a:extLst>
              <a:ext uri="{FF2B5EF4-FFF2-40B4-BE49-F238E27FC236}">
                <a16:creationId xmlns:a16="http://schemas.microsoft.com/office/drawing/2014/main" xmlns="" id="{C0B64B74-19BE-47D9-8BB8-7081BF0E0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2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3946F6A7-0B48-49A7-8E23-3C1F09939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ketchy content container">
            <a:extLst>
              <a:ext uri="{FF2B5EF4-FFF2-40B4-BE49-F238E27FC236}">
                <a16:creationId xmlns:a16="http://schemas.microsoft.com/office/drawing/2014/main" xmlns="" id="{F53AD421-C5C8-4C52-9DD0-6A594F21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C34D5F"/>
          </a:solidFill>
          <a:ln w="25400">
            <a:solidFill>
              <a:srgbClr val="C34D5F"/>
            </a:solidFill>
            <a:round/>
            <a:extLst>
              <a:ext uri="{C807C97D-BFC1-408E-A445-0C87EB9F89A2}">
                <ask:lineSketchStyleProps xmlns:ask="http://schemas.microsoft.com/office/drawing/2018/sketchyshapes" xmln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2CEF07-79E1-41C8-8407-31D2FB6DB769}"/>
              </a:ext>
            </a:extLst>
          </p:cNvPr>
          <p:cNvSpPr>
            <a:spLocks noGrp="1"/>
          </p:cNvSpPr>
          <p:nvPr>
            <p:ph type="title"/>
          </p:nvPr>
        </p:nvSpPr>
        <p:spPr>
          <a:xfrm>
            <a:off x="1151467" y="887973"/>
            <a:ext cx="9889067" cy="1325563"/>
          </a:xfrm>
        </p:spPr>
        <p:txBody>
          <a:bodyPr>
            <a:normAutofit/>
          </a:bodyPr>
          <a:lstStyle/>
          <a:p>
            <a:r>
              <a:rPr lang="en-US" sz="6600">
                <a:solidFill>
                  <a:schemeClr val="bg1"/>
                </a:solidFill>
              </a:rPr>
              <a:t>Pendahuluan</a:t>
            </a:r>
            <a:endParaRPr lang="en-ID" sz="6600">
              <a:solidFill>
                <a:schemeClr val="bg1"/>
              </a:solidFill>
            </a:endParaRPr>
          </a:p>
        </p:txBody>
      </p:sp>
      <p:sp>
        <p:nvSpPr>
          <p:cNvPr id="34" name="Rectangle 6">
            <a:extLst>
              <a:ext uri="{FF2B5EF4-FFF2-40B4-BE49-F238E27FC236}">
                <a16:creationId xmlns:a16="http://schemas.microsoft.com/office/drawing/2014/main" xmlns="" id="{6D7E5B0F-5185-440A-8222-321C1D118A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D4033A5B-F170-4070-AF70-FC55F98A76B4}"/>
              </a:ext>
            </a:extLst>
          </p:cNvPr>
          <p:cNvSpPr>
            <a:spLocks noGrp="1"/>
          </p:cNvSpPr>
          <p:nvPr>
            <p:ph idx="1"/>
          </p:nvPr>
        </p:nvSpPr>
        <p:spPr>
          <a:xfrm>
            <a:off x="1151467" y="2607733"/>
            <a:ext cx="9889067" cy="3285067"/>
          </a:xfrm>
        </p:spPr>
        <p:txBody>
          <a:bodyPr>
            <a:normAutofit fontScale="77500" lnSpcReduction="20000"/>
          </a:bodyPr>
          <a:lstStyle/>
          <a:p>
            <a:pPr marL="0" indent="0">
              <a:buNone/>
            </a:pPr>
            <a:r>
              <a:rPr lang="id-ID" sz="3200" b="1" dirty="0">
                <a:solidFill>
                  <a:schemeClr val="bg1"/>
                </a:solidFill>
                <a:effectLst/>
                <a:ea typeface="Calibri" panose="020F0502020204030204" pitchFamily="34" charset="0"/>
              </a:rPr>
              <a:t>Penelitian dilaksanakan di wilayah pesisir dan dataran Katak di Desa Pancer, Kecamatan </a:t>
            </a:r>
            <a:r>
              <a:rPr lang="id-ID" sz="3200" b="1" dirty="0" err="1">
                <a:solidFill>
                  <a:schemeClr val="bg1"/>
                </a:solidFill>
                <a:effectLst/>
                <a:ea typeface="Calibri" panose="020F0502020204030204" pitchFamily="34" charset="0"/>
              </a:rPr>
              <a:t>Pesanggaran</a:t>
            </a:r>
            <a:r>
              <a:rPr lang="id-ID" sz="3200" b="1" dirty="0">
                <a:solidFill>
                  <a:schemeClr val="bg1"/>
                </a:solidFill>
                <a:effectLst/>
                <a:ea typeface="Calibri" panose="020F0502020204030204" pitchFamily="34" charset="0"/>
              </a:rPr>
              <a:t>, Kabupaten Banyuwangi. Sebagian daerah penelitian merupakan daerah pertambangan dan berbatasan langsung dengan masyarakat pesisir pantai. Daerah penelitian merupakan dataran rendah dan terbentuk oleh endapan aluvial yang merupakan hasil erosi dari batuan sekitarnya. Batuan asal di daerah penelitian merupakan </a:t>
            </a:r>
            <a:r>
              <a:rPr lang="id-ID" sz="3200" b="1" dirty="0" err="1">
                <a:solidFill>
                  <a:schemeClr val="bg1"/>
                </a:solidFill>
                <a:effectLst/>
                <a:ea typeface="Calibri" panose="020F0502020204030204" pitchFamily="34" charset="0"/>
              </a:rPr>
              <a:t>batugamping</a:t>
            </a:r>
            <a:r>
              <a:rPr lang="id-ID" sz="3200" b="1" dirty="0">
                <a:solidFill>
                  <a:schemeClr val="bg1"/>
                </a:solidFill>
                <a:effectLst/>
                <a:ea typeface="Calibri" panose="020F0502020204030204" pitchFamily="34" charset="0"/>
              </a:rPr>
              <a:t>/ sedimen marine yang terangkat (</a:t>
            </a:r>
            <a:r>
              <a:rPr lang="id-ID" sz="3200" b="1" dirty="0" err="1">
                <a:solidFill>
                  <a:schemeClr val="bg1"/>
                </a:solidFill>
                <a:effectLst/>
                <a:ea typeface="Calibri" panose="020F0502020204030204" pitchFamily="34" charset="0"/>
              </a:rPr>
              <a:t>lifting</a:t>
            </a:r>
            <a:r>
              <a:rPr lang="id-ID" sz="3200" b="1" dirty="0">
                <a:solidFill>
                  <a:schemeClr val="bg1"/>
                </a:solidFill>
                <a:effectLst/>
                <a:ea typeface="Calibri" panose="020F0502020204030204" pitchFamily="34" charset="0"/>
              </a:rPr>
              <a:t>) akibat subduksi lempeng samudra.</a:t>
            </a:r>
            <a:endParaRPr lang="en-ID" sz="3200" b="1" dirty="0">
              <a:solidFill>
                <a:schemeClr val="bg1"/>
              </a:solidFill>
            </a:endParaRPr>
          </a:p>
        </p:txBody>
      </p:sp>
    </p:spTree>
    <p:extLst>
      <p:ext uri="{BB962C8B-B14F-4D97-AF65-F5344CB8AC3E}">
        <p14:creationId xmlns:p14="http://schemas.microsoft.com/office/powerpoint/2010/main" val="768472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D3868BEA-8280-4533-B989-91539294DC67}"/>
              </a:ext>
            </a:extLst>
          </p:cNvPr>
          <p:cNvPicPr>
            <a:picLocks noGrp="1" noChangeAspect="1"/>
          </p:cNvPicPr>
          <p:nvPr>
            <p:ph idx="1"/>
          </p:nvPr>
        </p:nvPicPr>
        <p:blipFill rotWithShape="1">
          <a:blip r:embed="rId2"/>
          <a:srcRect t="4936" r="1" b="24236"/>
          <a:stretch/>
        </p:blipFill>
        <p:spPr>
          <a:xfrm>
            <a:off x="180279" y="161490"/>
            <a:ext cx="11827082" cy="5901685"/>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5" name="TextBox 4">
            <a:extLst>
              <a:ext uri="{FF2B5EF4-FFF2-40B4-BE49-F238E27FC236}">
                <a16:creationId xmlns:a16="http://schemas.microsoft.com/office/drawing/2014/main" xmlns="" id="{57C5A509-E1B1-4612-B762-BC6E2A081157}"/>
              </a:ext>
            </a:extLst>
          </p:cNvPr>
          <p:cNvSpPr txBox="1"/>
          <p:nvPr/>
        </p:nvSpPr>
        <p:spPr>
          <a:xfrm>
            <a:off x="237067" y="6158520"/>
            <a:ext cx="11695289" cy="523220"/>
          </a:xfrm>
          <a:prstGeom prst="rect">
            <a:avLst/>
          </a:prstGeom>
          <a:noFill/>
        </p:spPr>
        <p:txBody>
          <a:bodyPr wrap="square" rtlCol="0">
            <a:spAutoFit/>
          </a:bodyPr>
          <a:lstStyle/>
          <a:p>
            <a:pPr algn="ctr"/>
            <a:r>
              <a:rPr lang="sv-SE" sz="2800" b="1" dirty="0"/>
              <a:t>Lokasi pengambilan sampel air (Muchamad, 2017)</a:t>
            </a:r>
            <a:endParaRPr lang="en-ID" sz="2800" b="1" dirty="0"/>
          </a:p>
        </p:txBody>
      </p:sp>
    </p:spTree>
    <p:extLst>
      <p:ext uri="{BB962C8B-B14F-4D97-AF65-F5344CB8AC3E}">
        <p14:creationId xmlns:p14="http://schemas.microsoft.com/office/powerpoint/2010/main" val="142197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A2E39B7-17D8-4009-A8BA-9E8D8EC1B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xmlns="" id="{967EEEC4-6120-428D-8FB5-916920AEC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34D5F"/>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15D5436D-611E-4D2D-BC4D-8575800F75B6}"/>
              </a:ext>
            </a:extLst>
          </p:cNvPr>
          <p:cNvSpPr>
            <a:spLocks noGrp="1"/>
          </p:cNvSpPr>
          <p:nvPr>
            <p:ph type="title"/>
          </p:nvPr>
        </p:nvSpPr>
        <p:spPr>
          <a:xfrm>
            <a:off x="4064569" y="244249"/>
            <a:ext cx="6809014" cy="1102860"/>
          </a:xfrm>
        </p:spPr>
        <p:txBody>
          <a:bodyPr anchor="b">
            <a:normAutofit/>
          </a:bodyPr>
          <a:lstStyle/>
          <a:p>
            <a:r>
              <a:rPr lang="en-US" sz="6600" dirty="0">
                <a:solidFill>
                  <a:srgbClr val="FFFFFF"/>
                </a:solidFill>
              </a:rPr>
              <a:t>Air </a:t>
            </a:r>
            <a:r>
              <a:rPr lang="en-US" sz="6600" dirty="0" err="1">
                <a:solidFill>
                  <a:srgbClr val="FFFFFF"/>
                </a:solidFill>
              </a:rPr>
              <a:t>tanah</a:t>
            </a:r>
            <a:endParaRPr lang="en-ID" sz="6600" dirty="0">
              <a:solidFill>
                <a:srgbClr val="FFFFFF"/>
              </a:solidFill>
            </a:endParaRPr>
          </a:p>
        </p:txBody>
      </p:sp>
      <p:sp>
        <p:nvSpPr>
          <p:cNvPr id="3" name="Content Placeholder 2">
            <a:extLst>
              <a:ext uri="{FF2B5EF4-FFF2-40B4-BE49-F238E27FC236}">
                <a16:creationId xmlns:a16="http://schemas.microsoft.com/office/drawing/2014/main" xmlns="" id="{4D2E49A4-8CC6-4A8E-A5C8-063BE3EFD948}"/>
              </a:ext>
            </a:extLst>
          </p:cNvPr>
          <p:cNvSpPr>
            <a:spLocks noGrp="1"/>
          </p:cNvSpPr>
          <p:nvPr>
            <p:ph idx="1"/>
          </p:nvPr>
        </p:nvSpPr>
        <p:spPr>
          <a:xfrm>
            <a:off x="2336800" y="1347110"/>
            <a:ext cx="7315200" cy="4686642"/>
          </a:xfrm>
        </p:spPr>
        <p:txBody>
          <a:bodyPr>
            <a:normAutofit fontScale="77500" lnSpcReduction="20000"/>
          </a:bodyPr>
          <a:lstStyle/>
          <a:p>
            <a:pPr>
              <a:lnSpc>
                <a:spcPct val="100000"/>
              </a:lnSpc>
            </a:pPr>
            <a:r>
              <a:rPr lang="en-ID" b="1" dirty="0" err="1">
                <a:solidFill>
                  <a:srgbClr val="FFFFFF"/>
                </a:solidFill>
              </a:rPr>
              <a:t>Menurut</a:t>
            </a:r>
            <a:r>
              <a:rPr lang="en-ID" b="1" dirty="0">
                <a:solidFill>
                  <a:srgbClr val="FFFFFF"/>
                </a:solidFill>
              </a:rPr>
              <a:t> Bouwer pada 1978, Air </a:t>
            </a:r>
            <a:r>
              <a:rPr lang="en-ID" b="1" dirty="0" err="1">
                <a:solidFill>
                  <a:srgbClr val="FFFFFF"/>
                </a:solidFill>
              </a:rPr>
              <a:t>tanah</a:t>
            </a:r>
            <a:r>
              <a:rPr lang="en-ID" b="1" dirty="0">
                <a:solidFill>
                  <a:srgbClr val="FFFFFF"/>
                </a:solidFill>
              </a:rPr>
              <a:t> </a:t>
            </a:r>
            <a:r>
              <a:rPr lang="en-ID" b="1" dirty="0" err="1">
                <a:solidFill>
                  <a:srgbClr val="FFFFFF"/>
                </a:solidFill>
              </a:rPr>
              <a:t>merupakan</a:t>
            </a:r>
            <a:r>
              <a:rPr lang="en-ID" b="1" dirty="0">
                <a:solidFill>
                  <a:srgbClr val="FFFFFF"/>
                </a:solidFill>
              </a:rPr>
              <a:t> </a:t>
            </a:r>
            <a:r>
              <a:rPr lang="en-ID" b="1" dirty="0" err="1">
                <a:solidFill>
                  <a:srgbClr val="FFFFFF"/>
                </a:solidFill>
              </a:rPr>
              <a:t>sejumlah</a:t>
            </a:r>
            <a:r>
              <a:rPr lang="en-ID" b="1" dirty="0">
                <a:solidFill>
                  <a:srgbClr val="FFFFFF"/>
                </a:solidFill>
              </a:rPr>
              <a:t> air di </a:t>
            </a:r>
            <a:r>
              <a:rPr lang="en-ID" b="1" dirty="0" err="1">
                <a:solidFill>
                  <a:srgbClr val="FFFFFF"/>
                </a:solidFill>
              </a:rPr>
              <a:t>bawah</a:t>
            </a:r>
            <a:r>
              <a:rPr lang="en-ID" b="1" dirty="0">
                <a:solidFill>
                  <a:srgbClr val="FFFFFF"/>
                </a:solidFill>
              </a:rPr>
              <a:t> </a:t>
            </a:r>
            <a:r>
              <a:rPr lang="en-ID" b="1" dirty="0" err="1">
                <a:solidFill>
                  <a:srgbClr val="FFFFFF"/>
                </a:solidFill>
              </a:rPr>
              <a:t>permukaan</a:t>
            </a:r>
            <a:r>
              <a:rPr lang="en-ID" b="1" dirty="0">
                <a:solidFill>
                  <a:srgbClr val="FFFFFF"/>
                </a:solidFill>
              </a:rPr>
              <a:t> </a:t>
            </a:r>
            <a:r>
              <a:rPr lang="en-ID" b="1" dirty="0" err="1">
                <a:solidFill>
                  <a:srgbClr val="FFFFFF"/>
                </a:solidFill>
              </a:rPr>
              <a:t>bumi</a:t>
            </a:r>
            <a:r>
              <a:rPr lang="en-ID" b="1" dirty="0">
                <a:solidFill>
                  <a:srgbClr val="FFFFFF"/>
                </a:solidFill>
              </a:rPr>
              <a:t> yang </a:t>
            </a:r>
            <a:r>
              <a:rPr lang="en-ID" b="1" dirty="0" err="1">
                <a:solidFill>
                  <a:srgbClr val="FFFFFF"/>
                </a:solidFill>
              </a:rPr>
              <a:t>kemudian</a:t>
            </a:r>
            <a:r>
              <a:rPr lang="en-ID" b="1" dirty="0">
                <a:solidFill>
                  <a:srgbClr val="FFFFFF"/>
                </a:solidFill>
              </a:rPr>
              <a:t> </a:t>
            </a:r>
            <a:r>
              <a:rPr lang="en-ID" b="1" dirty="0" err="1">
                <a:solidFill>
                  <a:srgbClr val="FFFFFF"/>
                </a:solidFill>
              </a:rPr>
              <a:t>dapat</a:t>
            </a:r>
            <a:r>
              <a:rPr lang="en-ID" b="1" dirty="0">
                <a:solidFill>
                  <a:srgbClr val="FFFFFF"/>
                </a:solidFill>
              </a:rPr>
              <a:t> </a:t>
            </a:r>
            <a:r>
              <a:rPr lang="en-ID" b="1" dirty="0" err="1">
                <a:solidFill>
                  <a:srgbClr val="FFFFFF"/>
                </a:solidFill>
              </a:rPr>
              <a:t>dikumpulkan</a:t>
            </a:r>
            <a:r>
              <a:rPr lang="en-ID" b="1" dirty="0">
                <a:solidFill>
                  <a:srgbClr val="FFFFFF"/>
                </a:solidFill>
              </a:rPr>
              <a:t> </a:t>
            </a:r>
            <a:r>
              <a:rPr lang="en-ID" b="1" dirty="0" err="1">
                <a:solidFill>
                  <a:srgbClr val="FFFFFF"/>
                </a:solidFill>
              </a:rPr>
              <a:t>dengan</a:t>
            </a:r>
            <a:r>
              <a:rPr lang="en-ID" b="1" dirty="0">
                <a:solidFill>
                  <a:srgbClr val="FFFFFF"/>
                </a:solidFill>
              </a:rPr>
              <a:t> </a:t>
            </a:r>
            <a:r>
              <a:rPr lang="en-ID" b="1" dirty="0" err="1">
                <a:solidFill>
                  <a:srgbClr val="FFFFFF"/>
                </a:solidFill>
              </a:rPr>
              <a:t>sumur-sumur</a:t>
            </a:r>
            <a:r>
              <a:rPr lang="en-ID" b="1" dirty="0">
                <a:solidFill>
                  <a:srgbClr val="FFFFFF"/>
                </a:solidFill>
              </a:rPr>
              <a:t>, </a:t>
            </a:r>
            <a:r>
              <a:rPr lang="en-ID" b="1" dirty="0" err="1">
                <a:solidFill>
                  <a:srgbClr val="FFFFFF"/>
                </a:solidFill>
              </a:rPr>
              <a:t>terowongan</a:t>
            </a:r>
            <a:r>
              <a:rPr lang="en-ID" b="1" dirty="0">
                <a:solidFill>
                  <a:srgbClr val="FFFFFF"/>
                </a:solidFill>
              </a:rPr>
              <a:t>, </a:t>
            </a:r>
            <a:r>
              <a:rPr lang="en-ID" b="1" dirty="0" err="1">
                <a:solidFill>
                  <a:srgbClr val="FFFFFF"/>
                </a:solidFill>
              </a:rPr>
              <a:t>atau</a:t>
            </a:r>
            <a:r>
              <a:rPr lang="en-ID" b="1" dirty="0">
                <a:solidFill>
                  <a:srgbClr val="FFFFFF"/>
                </a:solidFill>
              </a:rPr>
              <a:t> </a:t>
            </a:r>
            <a:r>
              <a:rPr lang="en-ID" b="1" dirty="0" err="1">
                <a:solidFill>
                  <a:srgbClr val="FFFFFF"/>
                </a:solidFill>
              </a:rPr>
              <a:t>sistem</a:t>
            </a:r>
            <a:r>
              <a:rPr lang="en-ID" b="1" dirty="0">
                <a:solidFill>
                  <a:srgbClr val="FFFFFF"/>
                </a:solidFill>
              </a:rPr>
              <a:t> </a:t>
            </a:r>
            <a:r>
              <a:rPr lang="en-ID" b="1" dirty="0" err="1">
                <a:solidFill>
                  <a:srgbClr val="FFFFFF"/>
                </a:solidFill>
              </a:rPr>
              <a:t>drainase</a:t>
            </a:r>
            <a:r>
              <a:rPr lang="en-ID" b="1" dirty="0">
                <a:solidFill>
                  <a:srgbClr val="FFFFFF"/>
                </a:solidFill>
              </a:rPr>
              <a:t> </a:t>
            </a:r>
            <a:r>
              <a:rPr lang="en-ID" b="1" dirty="0" err="1">
                <a:solidFill>
                  <a:srgbClr val="FFFFFF"/>
                </a:solidFill>
              </a:rPr>
              <a:t>dengan</a:t>
            </a:r>
            <a:r>
              <a:rPr lang="en-ID" b="1" dirty="0">
                <a:solidFill>
                  <a:srgbClr val="FFFFFF"/>
                </a:solidFill>
              </a:rPr>
              <a:t> </a:t>
            </a:r>
            <a:r>
              <a:rPr lang="en-ID" b="1" dirty="0" err="1">
                <a:solidFill>
                  <a:srgbClr val="FFFFFF"/>
                </a:solidFill>
              </a:rPr>
              <a:t>pemompaan</a:t>
            </a:r>
            <a:r>
              <a:rPr lang="en-ID" b="1" dirty="0">
                <a:solidFill>
                  <a:srgbClr val="FFFFFF"/>
                </a:solidFill>
              </a:rPr>
              <a:t>. </a:t>
            </a:r>
            <a:r>
              <a:rPr lang="en-ID" b="1" dirty="0" err="1">
                <a:solidFill>
                  <a:srgbClr val="FFFFFF"/>
                </a:solidFill>
              </a:rPr>
              <a:t>Dapat</a:t>
            </a:r>
            <a:r>
              <a:rPr lang="en-ID" b="1" dirty="0">
                <a:solidFill>
                  <a:srgbClr val="FFFFFF"/>
                </a:solidFill>
              </a:rPr>
              <a:t> juga </a:t>
            </a:r>
            <a:r>
              <a:rPr lang="en-ID" b="1" dirty="0" err="1">
                <a:solidFill>
                  <a:srgbClr val="FFFFFF"/>
                </a:solidFill>
              </a:rPr>
              <a:t>disebut</a:t>
            </a:r>
            <a:r>
              <a:rPr lang="en-ID" b="1" dirty="0">
                <a:solidFill>
                  <a:srgbClr val="FFFFFF"/>
                </a:solidFill>
              </a:rPr>
              <a:t> </a:t>
            </a:r>
            <a:r>
              <a:rPr lang="en-ID" b="1" dirty="0" err="1">
                <a:solidFill>
                  <a:srgbClr val="FFFFFF"/>
                </a:solidFill>
              </a:rPr>
              <a:t>aliran</a:t>
            </a:r>
            <a:r>
              <a:rPr lang="en-ID" b="1" dirty="0">
                <a:solidFill>
                  <a:srgbClr val="FFFFFF"/>
                </a:solidFill>
              </a:rPr>
              <a:t> yang </a:t>
            </a:r>
            <a:r>
              <a:rPr lang="en-ID" b="1" dirty="0" err="1">
                <a:solidFill>
                  <a:srgbClr val="FFFFFF"/>
                </a:solidFill>
              </a:rPr>
              <a:t>secara</a:t>
            </a:r>
            <a:r>
              <a:rPr lang="en-ID" b="1" dirty="0">
                <a:solidFill>
                  <a:srgbClr val="FFFFFF"/>
                </a:solidFill>
              </a:rPr>
              <a:t> </a:t>
            </a:r>
            <a:r>
              <a:rPr lang="en-ID" b="1" dirty="0" err="1">
                <a:solidFill>
                  <a:srgbClr val="FFFFFF"/>
                </a:solidFill>
              </a:rPr>
              <a:t>alami</a:t>
            </a:r>
            <a:r>
              <a:rPr lang="en-ID" b="1" dirty="0">
                <a:solidFill>
                  <a:srgbClr val="FFFFFF"/>
                </a:solidFill>
              </a:rPr>
              <a:t> </a:t>
            </a:r>
            <a:r>
              <a:rPr lang="en-ID" b="1" dirty="0" err="1">
                <a:solidFill>
                  <a:srgbClr val="FFFFFF"/>
                </a:solidFill>
              </a:rPr>
              <a:t>akan</a:t>
            </a:r>
            <a:r>
              <a:rPr lang="en-ID" b="1" dirty="0">
                <a:solidFill>
                  <a:srgbClr val="FFFFFF"/>
                </a:solidFill>
              </a:rPr>
              <a:t> </a:t>
            </a:r>
            <a:r>
              <a:rPr lang="en-ID" b="1" dirty="0" err="1">
                <a:solidFill>
                  <a:srgbClr val="FFFFFF"/>
                </a:solidFill>
              </a:rPr>
              <a:t>mengalir</a:t>
            </a:r>
            <a:r>
              <a:rPr lang="en-ID" b="1" dirty="0">
                <a:solidFill>
                  <a:srgbClr val="FFFFFF"/>
                </a:solidFill>
              </a:rPr>
              <a:t> </a:t>
            </a:r>
            <a:r>
              <a:rPr lang="en-ID" b="1" dirty="0" err="1">
                <a:solidFill>
                  <a:srgbClr val="FFFFFF"/>
                </a:solidFill>
              </a:rPr>
              <a:t>ke</a:t>
            </a:r>
            <a:r>
              <a:rPr lang="en-ID" b="1" dirty="0">
                <a:solidFill>
                  <a:srgbClr val="FFFFFF"/>
                </a:solidFill>
              </a:rPr>
              <a:t> </a:t>
            </a:r>
            <a:r>
              <a:rPr lang="en-ID" b="1" dirty="0" err="1">
                <a:solidFill>
                  <a:srgbClr val="FFFFFF"/>
                </a:solidFill>
              </a:rPr>
              <a:t>permukaan</a:t>
            </a:r>
            <a:r>
              <a:rPr lang="en-ID" b="1" dirty="0">
                <a:solidFill>
                  <a:srgbClr val="FFFFFF"/>
                </a:solidFill>
              </a:rPr>
              <a:t> </a:t>
            </a:r>
            <a:r>
              <a:rPr lang="en-ID" b="1" dirty="0" err="1">
                <a:solidFill>
                  <a:srgbClr val="FFFFFF"/>
                </a:solidFill>
              </a:rPr>
              <a:t>tanah</a:t>
            </a:r>
            <a:r>
              <a:rPr lang="en-ID" b="1" dirty="0">
                <a:solidFill>
                  <a:srgbClr val="FFFFFF"/>
                </a:solidFill>
              </a:rPr>
              <a:t> </a:t>
            </a:r>
            <a:r>
              <a:rPr lang="en-ID" b="1" dirty="0" err="1">
                <a:solidFill>
                  <a:srgbClr val="FFFFFF"/>
                </a:solidFill>
              </a:rPr>
              <a:t>melalui</a:t>
            </a:r>
            <a:r>
              <a:rPr lang="en-ID" b="1" dirty="0">
                <a:solidFill>
                  <a:srgbClr val="FFFFFF"/>
                </a:solidFill>
              </a:rPr>
              <a:t> </a:t>
            </a:r>
            <a:r>
              <a:rPr lang="en-ID" b="1" dirty="0" err="1">
                <a:solidFill>
                  <a:srgbClr val="FFFFFF"/>
                </a:solidFill>
              </a:rPr>
              <a:t>rembesan</a:t>
            </a:r>
            <a:r>
              <a:rPr lang="en-ID" b="1" dirty="0">
                <a:solidFill>
                  <a:srgbClr val="FFFFFF"/>
                </a:solidFill>
              </a:rPr>
              <a:t> </a:t>
            </a:r>
            <a:r>
              <a:rPr lang="en-ID" b="1" dirty="0" err="1">
                <a:solidFill>
                  <a:srgbClr val="FFFFFF"/>
                </a:solidFill>
              </a:rPr>
              <a:t>atau</a:t>
            </a:r>
            <a:r>
              <a:rPr lang="en-ID" b="1" dirty="0">
                <a:solidFill>
                  <a:srgbClr val="FFFFFF"/>
                </a:solidFill>
              </a:rPr>
              <a:t> </a:t>
            </a:r>
            <a:r>
              <a:rPr lang="en-ID" b="1" dirty="0" err="1">
                <a:solidFill>
                  <a:srgbClr val="FFFFFF"/>
                </a:solidFill>
              </a:rPr>
              <a:t>suatu</a:t>
            </a:r>
            <a:r>
              <a:rPr lang="en-ID" b="1" dirty="0">
                <a:solidFill>
                  <a:srgbClr val="FFFFFF"/>
                </a:solidFill>
              </a:rPr>
              <a:t> </a:t>
            </a:r>
            <a:r>
              <a:rPr lang="en-ID" b="1" dirty="0" err="1">
                <a:solidFill>
                  <a:srgbClr val="FFFFFF"/>
                </a:solidFill>
              </a:rPr>
              <a:t>pancaran</a:t>
            </a:r>
            <a:r>
              <a:rPr lang="en-ID" b="1" dirty="0">
                <a:solidFill>
                  <a:srgbClr val="FFFFFF"/>
                </a:solidFill>
              </a:rPr>
              <a:t>.</a:t>
            </a:r>
          </a:p>
          <a:p>
            <a:pPr>
              <a:lnSpc>
                <a:spcPct val="100000"/>
              </a:lnSpc>
            </a:pPr>
            <a:r>
              <a:rPr lang="en-ID" b="1" dirty="0" err="1">
                <a:solidFill>
                  <a:srgbClr val="FFFFFF"/>
                </a:solidFill>
              </a:rPr>
              <a:t>Menurut</a:t>
            </a:r>
            <a:r>
              <a:rPr lang="en-ID" b="1" dirty="0">
                <a:solidFill>
                  <a:srgbClr val="FFFFFF"/>
                </a:solidFill>
              </a:rPr>
              <a:t> </a:t>
            </a:r>
            <a:r>
              <a:rPr lang="en-ID" b="1" dirty="0" err="1">
                <a:solidFill>
                  <a:srgbClr val="FFFFFF"/>
                </a:solidFill>
              </a:rPr>
              <a:t>Soemarto</a:t>
            </a:r>
            <a:r>
              <a:rPr lang="en-ID" b="1" dirty="0">
                <a:solidFill>
                  <a:srgbClr val="FFFFFF"/>
                </a:solidFill>
              </a:rPr>
              <a:t>, 1989 Air </a:t>
            </a:r>
            <a:r>
              <a:rPr lang="en-ID" b="1" dirty="0" err="1">
                <a:solidFill>
                  <a:srgbClr val="FFFFFF"/>
                </a:solidFill>
              </a:rPr>
              <a:t>tanah</a:t>
            </a:r>
            <a:r>
              <a:rPr lang="en-ID" b="1" dirty="0">
                <a:solidFill>
                  <a:srgbClr val="FFFFFF"/>
                </a:solidFill>
              </a:rPr>
              <a:t> </a:t>
            </a:r>
            <a:r>
              <a:rPr lang="en-ID" b="1" dirty="0" err="1">
                <a:solidFill>
                  <a:srgbClr val="FFFFFF"/>
                </a:solidFill>
              </a:rPr>
              <a:t>merupakan</a:t>
            </a:r>
            <a:r>
              <a:rPr lang="en-ID" b="1" dirty="0">
                <a:solidFill>
                  <a:srgbClr val="FFFFFF"/>
                </a:solidFill>
              </a:rPr>
              <a:t> air yang </a:t>
            </a:r>
            <a:r>
              <a:rPr lang="en-ID" b="1" dirty="0" err="1">
                <a:solidFill>
                  <a:srgbClr val="FFFFFF"/>
                </a:solidFill>
              </a:rPr>
              <a:t>menempati</a:t>
            </a:r>
            <a:r>
              <a:rPr lang="en-ID" b="1" dirty="0">
                <a:solidFill>
                  <a:srgbClr val="FFFFFF"/>
                </a:solidFill>
              </a:rPr>
              <a:t> </a:t>
            </a:r>
            <a:r>
              <a:rPr lang="en-ID" b="1" dirty="0" err="1">
                <a:solidFill>
                  <a:srgbClr val="FFFFFF"/>
                </a:solidFill>
              </a:rPr>
              <a:t>rongga-rongga</a:t>
            </a:r>
            <a:r>
              <a:rPr lang="en-ID" b="1" dirty="0">
                <a:solidFill>
                  <a:srgbClr val="FFFFFF"/>
                </a:solidFill>
              </a:rPr>
              <a:t> </a:t>
            </a:r>
            <a:r>
              <a:rPr lang="en-ID" b="1" dirty="0" err="1">
                <a:solidFill>
                  <a:srgbClr val="FFFFFF"/>
                </a:solidFill>
              </a:rPr>
              <a:t>dalam</a:t>
            </a:r>
            <a:r>
              <a:rPr lang="en-ID" b="1" dirty="0">
                <a:solidFill>
                  <a:srgbClr val="FFFFFF"/>
                </a:solidFill>
              </a:rPr>
              <a:t> </a:t>
            </a:r>
            <a:r>
              <a:rPr lang="en-ID" b="1" dirty="0" err="1">
                <a:solidFill>
                  <a:srgbClr val="FFFFFF"/>
                </a:solidFill>
              </a:rPr>
              <a:t>lapisan</a:t>
            </a:r>
            <a:r>
              <a:rPr lang="en-ID" b="1" dirty="0">
                <a:solidFill>
                  <a:srgbClr val="FFFFFF"/>
                </a:solidFill>
              </a:rPr>
              <a:t> </a:t>
            </a:r>
            <a:r>
              <a:rPr lang="en-ID" b="1" dirty="0" err="1">
                <a:solidFill>
                  <a:srgbClr val="FFFFFF"/>
                </a:solidFill>
              </a:rPr>
              <a:t>geologi</a:t>
            </a:r>
            <a:r>
              <a:rPr lang="en-ID" b="1" dirty="0">
                <a:solidFill>
                  <a:srgbClr val="FFFFFF"/>
                </a:solidFill>
              </a:rPr>
              <a:t>. </a:t>
            </a:r>
            <a:r>
              <a:rPr lang="en-ID" b="1" dirty="0" err="1">
                <a:solidFill>
                  <a:srgbClr val="FFFFFF"/>
                </a:solidFill>
              </a:rPr>
              <a:t>Lapisan</a:t>
            </a:r>
            <a:r>
              <a:rPr lang="en-ID" b="1" dirty="0">
                <a:solidFill>
                  <a:srgbClr val="FFFFFF"/>
                </a:solidFill>
              </a:rPr>
              <a:t> </a:t>
            </a:r>
            <a:r>
              <a:rPr lang="en-ID" b="1" dirty="0" err="1">
                <a:solidFill>
                  <a:srgbClr val="FFFFFF"/>
                </a:solidFill>
              </a:rPr>
              <a:t>tanah</a:t>
            </a:r>
            <a:r>
              <a:rPr lang="en-ID" b="1" dirty="0">
                <a:solidFill>
                  <a:srgbClr val="FFFFFF"/>
                </a:solidFill>
              </a:rPr>
              <a:t> yang </a:t>
            </a:r>
            <a:r>
              <a:rPr lang="en-ID" b="1" dirty="0" err="1">
                <a:solidFill>
                  <a:srgbClr val="FFFFFF"/>
                </a:solidFill>
              </a:rPr>
              <a:t>terletak</a:t>
            </a:r>
            <a:r>
              <a:rPr lang="en-ID" b="1" dirty="0">
                <a:solidFill>
                  <a:srgbClr val="FFFFFF"/>
                </a:solidFill>
              </a:rPr>
              <a:t> di </a:t>
            </a:r>
            <a:r>
              <a:rPr lang="en-ID" b="1" dirty="0" err="1">
                <a:solidFill>
                  <a:srgbClr val="FFFFFF"/>
                </a:solidFill>
              </a:rPr>
              <a:t>bawah</a:t>
            </a:r>
            <a:r>
              <a:rPr lang="en-ID" b="1" dirty="0">
                <a:solidFill>
                  <a:srgbClr val="FFFFFF"/>
                </a:solidFill>
              </a:rPr>
              <a:t> </a:t>
            </a:r>
            <a:r>
              <a:rPr lang="en-ID" b="1" dirty="0" err="1">
                <a:solidFill>
                  <a:srgbClr val="FFFFFF"/>
                </a:solidFill>
              </a:rPr>
              <a:t>permukaan</a:t>
            </a:r>
            <a:r>
              <a:rPr lang="en-ID" b="1" dirty="0">
                <a:solidFill>
                  <a:srgbClr val="FFFFFF"/>
                </a:solidFill>
              </a:rPr>
              <a:t> </a:t>
            </a:r>
            <a:r>
              <a:rPr lang="en-ID" b="1" dirty="0" err="1">
                <a:solidFill>
                  <a:srgbClr val="FFFFFF"/>
                </a:solidFill>
              </a:rPr>
              <a:t>tanah</a:t>
            </a:r>
            <a:r>
              <a:rPr lang="en-ID" b="1" dirty="0">
                <a:solidFill>
                  <a:srgbClr val="FFFFFF"/>
                </a:solidFill>
              </a:rPr>
              <a:t> </a:t>
            </a:r>
            <a:r>
              <a:rPr lang="en-ID" b="1" dirty="0" err="1">
                <a:solidFill>
                  <a:srgbClr val="FFFFFF"/>
                </a:solidFill>
              </a:rPr>
              <a:t>dinamakan</a:t>
            </a:r>
            <a:r>
              <a:rPr lang="en-ID" b="1" dirty="0">
                <a:solidFill>
                  <a:srgbClr val="FFFFFF"/>
                </a:solidFill>
              </a:rPr>
              <a:t> juga </a:t>
            </a:r>
            <a:r>
              <a:rPr lang="en-ID" b="1" dirty="0" err="1">
                <a:solidFill>
                  <a:srgbClr val="FFFFFF"/>
                </a:solidFill>
              </a:rPr>
              <a:t>sebagai</a:t>
            </a:r>
            <a:r>
              <a:rPr lang="en-ID" b="1" dirty="0">
                <a:solidFill>
                  <a:srgbClr val="FFFFFF"/>
                </a:solidFill>
              </a:rPr>
              <a:t> </a:t>
            </a:r>
            <a:r>
              <a:rPr lang="en-ID" b="1" dirty="0" err="1">
                <a:solidFill>
                  <a:srgbClr val="FFFFFF"/>
                </a:solidFill>
              </a:rPr>
              <a:t>lajur</a:t>
            </a:r>
            <a:r>
              <a:rPr lang="en-ID" b="1" dirty="0">
                <a:solidFill>
                  <a:srgbClr val="FFFFFF"/>
                </a:solidFill>
              </a:rPr>
              <a:t> </a:t>
            </a:r>
            <a:r>
              <a:rPr lang="en-ID" b="1" dirty="0" err="1">
                <a:solidFill>
                  <a:srgbClr val="FFFFFF"/>
                </a:solidFill>
              </a:rPr>
              <a:t>jenuh</a:t>
            </a:r>
            <a:r>
              <a:rPr lang="en-ID" b="1" dirty="0">
                <a:solidFill>
                  <a:srgbClr val="FFFFFF"/>
                </a:solidFill>
              </a:rPr>
              <a:t> (saturated zone), </a:t>
            </a:r>
            <a:r>
              <a:rPr lang="en-ID" b="1" dirty="0" err="1">
                <a:solidFill>
                  <a:srgbClr val="FFFFFF"/>
                </a:solidFill>
              </a:rPr>
              <a:t>dengan</a:t>
            </a:r>
            <a:r>
              <a:rPr lang="en-ID" b="1" dirty="0">
                <a:solidFill>
                  <a:srgbClr val="FFFFFF"/>
                </a:solidFill>
              </a:rPr>
              <a:t> </a:t>
            </a:r>
            <a:r>
              <a:rPr lang="en-ID" b="1" dirty="0" err="1">
                <a:solidFill>
                  <a:srgbClr val="FFFFFF"/>
                </a:solidFill>
              </a:rPr>
              <a:t>lajur</a:t>
            </a:r>
            <a:r>
              <a:rPr lang="en-ID" b="1" dirty="0">
                <a:solidFill>
                  <a:srgbClr val="FFFFFF"/>
                </a:solidFill>
              </a:rPr>
              <a:t> </a:t>
            </a:r>
            <a:r>
              <a:rPr lang="en-ID" b="1" dirty="0" err="1">
                <a:solidFill>
                  <a:srgbClr val="FFFFFF"/>
                </a:solidFill>
              </a:rPr>
              <a:t>tidak</a:t>
            </a:r>
            <a:r>
              <a:rPr lang="en-ID" b="1" dirty="0">
                <a:solidFill>
                  <a:srgbClr val="FFFFFF"/>
                </a:solidFill>
              </a:rPr>
              <a:t> </a:t>
            </a:r>
            <a:r>
              <a:rPr lang="en-ID" b="1" dirty="0" err="1">
                <a:solidFill>
                  <a:srgbClr val="FFFFFF"/>
                </a:solidFill>
              </a:rPr>
              <a:t>jenuh</a:t>
            </a:r>
            <a:r>
              <a:rPr lang="en-ID" b="1" dirty="0">
                <a:solidFill>
                  <a:srgbClr val="FFFFFF"/>
                </a:solidFill>
              </a:rPr>
              <a:t> yang </a:t>
            </a:r>
            <a:r>
              <a:rPr lang="en-ID" b="1" dirty="0" err="1">
                <a:solidFill>
                  <a:srgbClr val="FFFFFF"/>
                </a:solidFill>
              </a:rPr>
              <a:t>berada</a:t>
            </a:r>
            <a:r>
              <a:rPr lang="en-ID" b="1" dirty="0">
                <a:solidFill>
                  <a:srgbClr val="FFFFFF"/>
                </a:solidFill>
              </a:rPr>
              <a:t> di </a:t>
            </a:r>
            <a:r>
              <a:rPr lang="en-ID" b="1" dirty="0" err="1">
                <a:solidFill>
                  <a:srgbClr val="FFFFFF"/>
                </a:solidFill>
              </a:rPr>
              <a:t>atas</a:t>
            </a:r>
            <a:r>
              <a:rPr lang="en-ID" b="1" dirty="0">
                <a:solidFill>
                  <a:srgbClr val="FFFFFF"/>
                </a:solidFill>
              </a:rPr>
              <a:t> </a:t>
            </a:r>
            <a:r>
              <a:rPr lang="en-ID" b="1" dirty="0" err="1">
                <a:solidFill>
                  <a:srgbClr val="FFFFFF"/>
                </a:solidFill>
              </a:rPr>
              <a:t>lajur</a:t>
            </a:r>
            <a:r>
              <a:rPr lang="en-ID" b="1" dirty="0">
                <a:solidFill>
                  <a:srgbClr val="FFFFFF"/>
                </a:solidFill>
              </a:rPr>
              <a:t> </a:t>
            </a:r>
            <a:r>
              <a:rPr lang="en-ID" b="1" dirty="0" err="1">
                <a:solidFill>
                  <a:srgbClr val="FFFFFF"/>
                </a:solidFill>
              </a:rPr>
              <a:t>jenuh</a:t>
            </a:r>
            <a:r>
              <a:rPr lang="en-ID" b="1" dirty="0">
                <a:solidFill>
                  <a:srgbClr val="FFFFFF"/>
                </a:solidFill>
              </a:rPr>
              <a:t> </a:t>
            </a:r>
            <a:r>
              <a:rPr lang="en-ID" b="1" dirty="0" err="1">
                <a:solidFill>
                  <a:srgbClr val="FFFFFF"/>
                </a:solidFill>
              </a:rPr>
              <a:t>sampai</a:t>
            </a:r>
            <a:r>
              <a:rPr lang="en-ID" b="1" dirty="0">
                <a:solidFill>
                  <a:srgbClr val="FFFFFF"/>
                </a:solidFill>
              </a:rPr>
              <a:t> </a:t>
            </a:r>
            <a:r>
              <a:rPr lang="en-ID" b="1" dirty="0" err="1">
                <a:solidFill>
                  <a:srgbClr val="FFFFFF"/>
                </a:solidFill>
              </a:rPr>
              <a:t>ke</a:t>
            </a:r>
            <a:r>
              <a:rPr lang="en-ID" b="1" dirty="0">
                <a:solidFill>
                  <a:srgbClr val="FFFFFF"/>
                </a:solidFill>
              </a:rPr>
              <a:t> </a:t>
            </a:r>
            <a:r>
              <a:rPr lang="en-ID" b="1" dirty="0" err="1">
                <a:solidFill>
                  <a:srgbClr val="FFFFFF"/>
                </a:solidFill>
              </a:rPr>
              <a:t>permukaan</a:t>
            </a:r>
            <a:r>
              <a:rPr lang="en-ID" b="1" dirty="0">
                <a:solidFill>
                  <a:srgbClr val="FFFFFF"/>
                </a:solidFill>
              </a:rPr>
              <a:t> </a:t>
            </a:r>
            <a:r>
              <a:rPr lang="en-ID" b="1" dirty="0" err="1">
                <a:solidFill>
                  <a:srgbClr val="FFFFFF"/>
                </a:solidFill>
              </a:rPr>
              <a:t>tanah</a:t>
            </a:r>
            <a:r>
              <a:rPr lang="en-ID" b="1" dirty="0">
                <a:solidFill>
                  <a:srgbClr val="FFFFFF"/>
                </a:solidFill>
              </a:rPr>
              <a:t>, </a:t>
            </a:r>
            <a:r>
              <a:rPr lang="en-ID" b="1" dirty="0" err="1">
                <a:solidFill>
                  <a:srgbClr val="FFFFFF"/>
                </a:solidFill>
              </a:rPr>
              <a:t>dengan</a:t>
            </a:r>
            <a:r>
              <a:rPr lang="en-ID" b="1" dirty="0">
                <a:solidFill>
                  <a:srgbClr val="FFFFFF"/>
                </a:solidFill>
              </a:rPr>
              <a:t> </a:t>
            </a:r>
            <a:r>
              <a:rPr lang="en-ID" b="1" dirty="0" err="1">
                <a:solidFill>
                  <a:srgbClr val="FFFFFF"/>
                </a:solidFill>
              </a:rPr>
              <a:t>rongga-rongganya</a:t>
            </a:r>
            <a:r>
              <a:rPr lang="en-ID" b="1" dirty="0">
                <a:solidFill>
                  <a:srgbClr val="FFFFFF"/>
                </a:solidFill>
              </a:rPr>
              <a:t> yang </a:t>
            </a:r>
            <a:r>
              <a:rPr lang="en-ID" b="1" dirty="0" err="1">
                <a:solidFill>
                  <a:srgbClr val="FFFFFF"/>
                </a:solidFill>
              </a:rPr>
              <a:t>berisi</a:t>
            </a:r>
            <a:r>
              <a:rPr lang="en-ID" b="1" dirty="0">
                <a:solidFill>
                  <a:srgbClr val="FFFFFF"/>
                </a:solidFill>
              </a:rPr>
              <a:t> </a:t>
            </a:r>
            <a:r>
              <a:rPr lang="en-ID" b="1" dirty="0" err="1">
                <a:solidFill>
                  <a:srgbClr val="FFFFFF"/>
                </a:solidFill>
              </a:rPr>
              <a:t>udara</a:t>
            </a:r>
            <a:r>
              <a:rPr lang="en-ID" b="1" dirty="0">
                <a:solidFill>
                  <a:srgbClr val="FFFFFF"/>
                </a:solidFill>
              </a:rPr>
              <a:t> dan air.</a:t>
            </a:r>
          </a:p>
          <a:p>
            <a:pPr>
              <a:lnSpc>
                <a:spcPct val="100000"/>
              </a:lnSpc>
            </a:pPr>
            <a:endParaRPr lang="en-ID" b="1" dirty="0">
              <a:solidFill>
                <a:srgbClr val="FFFFFF"/>
              </a:solidFill>
            </a:endParaRPr>
          </a:p>
        </p:txBody>
      </p:sp>
    </p:spTree>
    <p:extLst>
      <p:ext uri="{BB962C8B-B14F-4D97-AF65-F5344CB8AC3E}">
        <p14:creationId xmlns:p14="http://schemas.microsoft.com/office/powerpoint/2010/main" val="2780584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61811015-3868-4DF9-B69E-E6D7C5FDC5DE}"/>
              </a:ext>
            </a:extLst>
          </p:cNvPr>
          <p:cNvPicPr>
            <a:picLocks noGrp="1" noChangeAspect="1"/>
          </p:cNvPicPr>
          <p:nvPr>
            <p:ph idx="1"/>
          </p:nvPr>
        </p:nvPicPr>
        <p:blipFill rotWithShape="1">
          <a:blip r:embed="rId2"/>
          <a:srcRect r="1" b="1784"/>
          <a:stretch/>
        </p:blipFill>
        <p:spPr>
          <a:xfrm>
            <a:off x="180279" y="161490"/>
            <a:ext cx="11827082" cy="5962584"/>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5" name="TextBox 4">
            <a:extLst>
              <a:ext uri="{FF2B5EF4-FFF2-40B4-BE49-F238E27FC236}">
                <a16:creationId xmlns:a16="http://schemas.microsoft.com/office/drawing/2014/main" xmlns="" id="{60977D2C-8A1E-47A8-B3B2-3C042885A38F}"/>
              </a:ext>
            </a:extLst>
          </p:cNvPr>
          <p:cNvSpPr txBox="1"/>
          <p:nvPr/>
        </p:nvSpPr>
        <p:spPr>
          <a:xfrm>
            <a:off x="372533" y="6124074"/>
            <a:ext cx="11604978" cy="461665"/>
          </a:xfrm>
          <a:prstGeom prst="rect">
            <a:avLst/>
          </a:prstGeom>
          <a:noFill/>
        </p:spPr>
        <p:txBody>
          <a:bodyPr wrap="square" rtlCol="0">
            <a:spAutoFit/>
          </a:bodyPr>
          <a:lstStyle/>
          <a:p>
            <a:pPr algn="ctr"/>
            <a:r>
              <a:rPr lang="en-ID" sz="2400" b="1" dirty="0" err="1"/>
              <a:t>Kondisi</a:t>
            </a:r>
            <a:r>
              <a:rPr lang="en-ID" sz="2400" b="1" dirty="0"/>
              <a:t> </a:t>
            </a:r>
            <a:r>
              <a:rPr lang="en-ID" sz="2400" b="1" dirty="0" err="1"/>
              <a:t>Korelasi</a:t>
            </a:r>
            <a:r>
              <a:rPr lang="en-ID" sz="2400" b="1" dirty="0"/>
              <a:t> DHL vs </a:t>
            </a:r>
            <a:r>
              <a:rPr lang="en-ID" sz="2400" b="1" dirty="0" err="1"/>
              <a:t>Klorida</a:t>
            </a:r>
            <a:endParaRPr lang="en-ID" sz="2400" b="1" dirty="0"/>
          </a:p>
        </p:txBody>
      </p:sp>
    </p:spTree>
    <p:extLst>
      <p:ext uri="{BB962C8B-B14F-4D97-AF65-F5344CB8AC3E}">
        <p14:creationId xmlns:p14="http://schemas.microsoft.com/office/powerpoint/2010/main" val="1559844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0243573-C934-4F03-8A1D-39409B0C5D23}"/>
              </a:ext>
            </a:extLst>
          </p:cNvPr>
          <p:cNvPicPr>
            <a:picLocks noChangeAspect="1"/>
          </p:cNvPicPr>
          <p:nvPr/>
        </p:nvPicPr>
        <p:blipFill>
          <a:blip r:embed="rId2"/>
          <a:stretch>
            <a:fillRect/>
          </a:stretch>
        </p:blipFill>
        <p:spPr>
          <a:xfrm>
            <a:off x="1353629" y="428978"/>
            <a:ext cx="5792240" cy="6149862"/>
          </a:xfrm>
          <a:prstGeom prst="rect">
            <a:avLst/>
          </a:prstGeom>
        </p:spPr>
      </p:pic>
      <p:sp>
        <p:nvSpPr>
          <p:cNvPr id="3" name="TextBox 2">
            <a:extLst>
              <a:ext uri="{FF2B5EF4-FFF2-40B4-BE49-F238E27FC236}">
                <a16:creationId xmlns:a16="http://schemas.microsoft.com/office/drawing/2014/main" xmlns="" id="{8745E418-5A05-4746-AEFA-183430B7FEFB}"/>
              </a:ext>
            </a:extLst>
          </p:cNvPr>
          <p:cNvSpPr txBox="1"/>
          <p:nvPr/>
        </p:nvSpPr>
        <p:spPr>
          <a:xfrm>
            <a:off x="7291137" y="2676774"/>
            <a:ext cx="4438019" cy="1815882"/>
          </a:xfrm>
          <a:prstGeom prst="rect">
            <a:avLst/>
          </a:prstGeom>
          <a:noFill/>
        </p:spPr>
        <p:txBody>
          <a:bodyPr wrap="square" rtlCol="0">
            <a:spAutoFit/>
          </a:bodyPr>
          <a:lstStyle/>
          <a:p>
            <a:r>
              <a:rPr lang="en-ID" sz="2800" b="1" dirty="0" err="1"/>
              <a:t>Proyeksi</a:t>
            </a:r>
            <a:r>
              <a:rPr lang="en-ID" sz="2800" b="1" dirty="0"/>
              <a:t> </a:t>
            </a:r>
            <a:r>
              <a:rPr lang="en-ID" sz="2800" b="1" dirty="0" err="1"/>
              <a:t>perluasan</a:t>
            </a:r>
            <a:r>
              <a:rPr lang="en-ID" sz="2800" b="1" dirty="0"/>
              <a:t> </a:t>
            </a:r>
            <a:r>
              <a:rPr lang="en-ID" sz="2800" b="1" dirty="0" err="1"/>
              <a:t>sebaran</a:t>
            </a:r>
            <a:r>
              <a:rPr lang="en-ID" sz="2800" b="1" dirty="0"/>
              <a:t> </a:t>
            </a:r>
            <a:r>
              <a:rPr lang="en-ID" sz="2800" b="1" dirty="0" err="1"/>
              <a:t>salinitas</a:t>
            </a:r>
            <a:r>
              <a:rPr lang="en-ID" sz="2800" b="1" dirty="0"/>
              <a:t> </a:t>
            </a:r>
            <a:r>
              <a:rPr lang="en-ID" sz="2800" b="1" dirty="0" err="1"/>
              <a:t>berdasarkan</a:t>
            </a:r>
            <a:r>
              <a:rPr lang="en-ID" sz="2800" b="1" dirty="0"/>
              <a:t> </a:t>
            </a:r>
            <a:r>
              <a:rPr lang="en-ID" sz="2800" b="1" dirty="0" err="1"/>
              <a:t>perubahan</a:t>
            </a:r>
            <a:r>
              <a:rPr lang="en-ID" sz="2800" b="1" dirty="0"/>
              <a:t> </a:t>
            </a:r>
            <a:r>
              <a:rPr lang="en-ID" sz="2800" b="1" dirty="0" err="1"/>
              <a:t>hidrokimia</a:t>
            </a:r>
            <a:r>
              <a:rPr lang="en-ID" dirty="0"/>
              <a:t>. </a:t>
            </a:r>
          </a:p>
        </p:txBody>
      </p:sp>
    </p:spTree>
    <p:extLst>
      <p:ext uri="{BB962C8B-B14F-4D97-AF65-F5344CB8AC3E}">
        <p14:creationId xmlns:p14="http://schemas.microsoft.com/office/powerpoint/2010/main" val="2586978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xmlns="" id="{EAD3AEB8-FFD0-4560-A42B-D0A33E1D64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content container">
            <a:extLst>
              <a:ext uri="{FF2B5EF4-FFF2-40B4-BE49-F238E27FC236}">
                <a16:creationId xmlns:a16="http://schemas.microsoft.com/office/drawing/2014/main" xmlns="" id="{F53AD421-C5C8-4C52-9DD0-6A594F21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5564" y="493776"/>
            <a:ext cx="11040872" cy="5722227"/>
          </a:xfrm>
          <a:custGeom>
            <a:avLst/>
            <a:gdLst>
              <a:gd name="connsiteX0" fmla="*/ 0 w 11040872"/>
              <a:gd name="connsiteY0" fmla="*/ 0 h 5722227"/>
              <a:gd name="connsiteX1" fmla="*/ 910872 w 11040872"/>
              <a:gd name="connsiteY1" fmla="*/ 0 h 5722227"/>
              <a:gd name="connsiteX2" fmla="*/ 1821744 w 11040872"/>
              <a:gd name="connsiteY2" fmla="*/ 0 h 5722227"/>
              <a:gd name="connsiteX3" fmla="*/ 2511798 w 11040872"/>
              <a:gd name="connsiteY3" fmla="*/ 0 h 5722227"/>
              <a:gd name="connsiteX4" fmla="*/ 3312262 w 11040872"/>
              <a:gd name="connsiteY4" fmla="*/ 0 h 5722227"/>
              <a:gd name="connsiteX5" fmla="*/ 4002316 w 11040872"/>
              <a:gd name="connsiteY5" fmla="*/ 0 h 5722227"/>
              <a:gd name="connsiteX6" fmla="*/ 4692371 w 11040872"/>
              <a:gd name="connsiteY6" fmla="*/ 0 h 5722227"/>
              <a:gd name="connsiteX7" fmla="*/ 5382425 w 11040872"/>
              <a:gd name="connsiteY7" fmla="*/ 0 h 5722227"/>
              <a:gd name="connsiteX8" fmla="*/ 5741253 w 11040872"/>
              <a:gd name="connsiteY8" fmla="*/ 0 h 5722227"/>
              <a:gd name="connsiteX9" fmla="*/ 6541717 w 11040872"/>
              <a:gd name="connsiteY9" fmla="*/ 0 h 5722227"/>
              <a:gd name="connsiteX10" fmla="*/ 6900545 w 11040872"/>
              <a:gd name="connsiteY10" fmla="*/ 0 h 5722227"/>
              <a:gd name="connsiteX11" fmla="*/ 7590600 w 11040872"/>
              <a:gd name="connsiteY11" fmla="*/ 0 h 5722227"/>
              <a:gd name="connsiteX12" fmla="*/ 8501471 w 11040872"/>
              <a:gd name="connsiteY12" fmla="*/ 0 h 5722227"/>
              <a:gd name="connsiteX13" fmla="*/ 9412343 w 11040872"/>
              <a:gd name="connsiteY13" fmla="*/ 0 h 5722227"/>
              <a:gd name="connsiteX14" fmla="*/ 10212807 w 11040872"/>
              <a:gd name="connsiteY14" fmla="*/ 0 h 5722227"/>
              <a:gd name="connsiteX15" fmla="*/ 11040872 w 11040872"/>
              <a:gd name="connsiteY15" fmla="*/ 0 h 5722227"/>
              <a:gd name="connsiteX16" fmla="*/ 11040872 w 11040872"/>
              <a:gd name="connsiteY16" fmla="*/ 464136 h 5722227"/>
              <a:gd name="connsiteX17" fmla="*/ 11040872 w 11040872"/>
              <a:gd name="connsiteY17" fmla="*/ 1099939 h 5722227"/>
              <a:gd name="connsiteX18" fmla="*/ 11040872 w 11040872"/>
              <a:gd name="connsiteY18" fmla="*/ 1735742 h 5722227"/>
              <a:gd name="connsiteX19" fmla="*/ 11040872 w 11040872"/>
              <a:gd name="connsiteY19" fmla="*/ 2314323 h 5722227"/>
              <a:gd name="connsiteX20" fmla="*/ 11040872 w 11040872"/>
              <a:gd name="connsiteY20" fmla="*/ 3064570 h 5722227"/>
              <a:gd name="connsiteX21" fmla="*/ 11040872 w 11040872"/>
              <a:gd name="connsiteY21" fmla="*/ 3585929 h 5722227"/>
              <a:gd name="connsiteX22" fmla="*/ 11040872 w 11040872"/>
              <a:gd name="connsiteY22" fmla="*/ 4336176 h 5722227"/>
              <a:gd name="connsiteX23" fmla="*/ 11040872 w 11040872"/>
              <a:gd name="connsiteY23" fmla="*/ 4857535 h 5722227"/>
              <a:gd name="connsiteX24" fmla="*/ 11040872 w 11040872"/>
              <a:gd name="connsiteY24" fmla="*/ 5722227 h 5722227"/>
              <a:gd name="connsiteX25" fmla="*/ 10130000 w 11040872"/>
              <a:gd name="connsiteY25" fmla="*/ 5722227 h 5722227"/>
              <a:gd name="connsiteX26" fmla="*/ 9550354 w 11040872"/>
              <a:gd name="connsiteY26" fmla="*/ 5722227 h 5722227"/>
              <a:gd name="connsiteX27" fmla="*/ 8749891 w 11040872"/>
              <a:gd name="connsiteY27" fmla="*/ 5722227 h 5722227"/>
              <a:gd name="connsiteX28" fmla="*/ 8391063 w 11040872"/>
              <a:gd name="connsiteY28" fmla="*/ 5722227 h 5722227"/>
              <a:gd name="connsiteX29" fmla="*/ 7480191 w 11040872"/>
              <a:gd name="connsiteY29" fmla="*/ 5722227 h 5722227"/>
              <a:gd name="connsiteX30" fmla="*/ 6900545 w 11040872"/>
              <a:gd name="connsiteY30" fmla="*/ 5722227 h 5722227"/>
              <a:gd name="connsiteX31" fmla="*/ 6210491 w 11040872"/>
              <a:gd name="connsiteY31" fmla="*/ 5722227 h 5722227"/>
              <a:gd name="connsiteX32" fmla="*/ 5741253 w 11040872"/>
              <a:gd name="connsiteY32" fmla="*/ 5722227 h 5722227"/>
              <a:gd name="connsiteX33" fmla="*/ 4940790 w 11040872"/>
              <a:gd name="connsiteY33" fmla="*/ 5722227 h 5722227"/>
              <a:gd name="connsiteX34" fmla="*/ 4029918 w 11040872"/>
              <a:gd name="connsiteY34" fmla="*/ 5722227 h 5722227"/>
              <a:gd name="connsiteX35" fmla="*/ 3450273 w 11040872"/>
              <a:gd name="connsiteY35" fmla="*/ 5722227 h 5722227"/>
              <a:gd name="connsiteX36" fmla="*/ 2539401 w 11040872"/>
              <a:gd name="connsiteY36" fmla="*/ 5722227 h 5722227"/>
              <a:gd name="connsiteX37" fmla="*/ 1849346 w 11040872"/>
              <a:gd name="connsiteY37" fmla="*/ 5722227 h 5722227"/>
              <a:gd name="connsiteX38" fmla="*/ 938474 w 11040872"/>
              <a:gd name="connsiteY38" fmla="*/ 5722227 h 5722227"/>
              <a:gd name="connsiteX39" fmla="*/ 0 w 11040872"/>
              <a:gd name="connsiteY39" fmla="*/ 5722227 h 5722227"/>
              <a:gd name="connsiteX40" fmla="*/ 0 w 11040872"/>
              <a:gd name="connsiteY40" fmla="*/ 5200869 h 5722227"/>
              <a:gd name="connsiteX41" fmla="*/ 0 w 11040872"/>
              <a:gd name="connsiteY41" fmla="*/ 4507843 h 5722227"/>
              <a:gd name="connsiteX42" fmla="*/ 0 w 11040872"/>
              <a:gd name="connsiteY42" fmla="*/ 3814818 h 5722227"/>
              <a:gd name="connsiteX43" fmla="*/ 0 w 11040872"/>
              <a:gd name="connsiteY43" fmla="*/ 3064570 h 5722227"/>
              <a:gd name="connsiteX44" fmla="*/ 0 w 11040872"/>
              <a:gd name="connsiteY44" fmla="*/ 2600434 h 5722227"/>
              <a:gd name="connsiteX45" fmla="*/ 0 w 11040872"/>
              <a:gd name="connsiteY45" fmla="*/ 2136298 h 5722227"/>
              <a:gd name="connsiteX46" fmla="*/ 0 w 11040872"/>
              <a:gd name="connsiteY46" fmla="*/ 1386051 h 5722227"/>
              <a:gd name="connsiteX47" fmla="*/ 0 w 11040872"/>
              <a:gd name="connsiteY47" fmla="*/ 807470 h 5722227"/>
              <a:gd name="connsiteX48" fmla="*/ 0 w 11040872"/>
              <a:gd name="connsiteY48"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0"/>
                </a:moveTo>
                <a:cubicBezTo>
                  <a:pt x="193592" y="6224"/>
                  <a:pt x="601481" y="42917"/>
                  <a:pt x="910872" y="0"/>
                </a:cubicBezTo>
                <a:cubicBezTo>
                  <a:pt x="1220263" y="-42917"/>
                  <a:pt x="1370975" y="12188"/>
                  <a:pt x="1821744" y="0"/>
                </a:cubicBezTo>
                <a:cubicBezTo>
                  <a:pt x="2272513" y="-12188"/>
                  <a:pt x="2243945" y="-6271"/>
                  <a:pt x="2511798" y="0"/>
                </a:cubicBezTo>
                <a:cubicBezTo>
                  <a:pt x="2779651" y="6271"/>
                  <a:pt x="2961954" y="-6589"/>
                  <a:pt x="3312262" y="0"/>
                </a:cubicBezTo>
                <a:cubicBezTo>
                  <a:pt x="3662570" y="6589"/>
                  <a:pt x="3695138" y="3008"/>
                  <a:pt x="4002316" y="0"/>
                </a:cubicBezTo>
                <a:cubicBezTo>
                  <a:pt x="4309494" y="-3008"/>
                  <a:pt x="4393447" y="-11115"/>
                  <a:pt x="4692371" y="0"/>
                </a:cubicBezTo>
                <a:cubicBezTo>
                  <a:pt x="4991295" y="11115"/>
                  <a:pt x="5213542" y="-5299"/>
                  <a:pt x="5382425" y="0"/>
                </a:cubicBezTo>
                <a:cubicBezTo>
                  <a:pt x="5551308" y="5299"/>
                  <a:pt x="5648021" y="11335"/>
                  <a:pt x="5741253" y="0"/>
                </a:cubicBezTo>
                <a:cubicBezTo>
                  <a:pt x="5834485" y="-11335"/>
                  <a:pt x="6259648" y="-13136"/>
                  <a:pt x="6541717" y="0"/>
                </a:cubicBezTo>
                <a:cubicBezTo>
                  <a:pt x="6823786" y="13136"/>
                  <a:pt x="6733802" y="-6108"/>
                  <a:pt x="6900545" y="0"/>
                </a:cubicBezTo>
                <a:cubicBezTo>
                  <a:pt x="7067288" y="6108"/>
                  <a:pt x="7323355" y="24168"/>
                  <a:pt x="7590600" y="0"/>
                </a:cubicBezTo>
                <a:cubicBezTo>
                  <a:pt x="7857845" y="-24168"/>
                  <a:pt x="8117504" y="38708"/>
                  <a:pt x="8501471" y="0"/>
                </a:cubicBezTo>
                <a:cubicBezTo>
                  <a:pt x="8885438" y="-38708"/>
                  <a:pt x="8998654" y="-37342"/>
                  <a:pt x="9412343" y="0"/>
                </a:cubicBezTo>
                <a:cubicBezTo>
                  <a:pt x="9826032" y="37342"/>
                  <a:pt x="9895725" y="7712"/>
                  <a:pt x="10212807" y="0"/>
                </a:cubicBezTo>
                <a:cubicBezTo>
                  <a:pt x="10529889" y="-7712"/>
                  <a:pt x="10868714" y="4378"/>
                  <a:pt x="11040872" y="0"/>
                </a:cubicBezTo>
                <a:cubicBezTo>
                  <a:pt x="11043731" y="126419"/>
                  <a:pt x="11023020" y="340205"/>
                  <a:pt x="11040872" y="464136"/>
                </a:cubicBezTo>
                <a:cubicBezTo>
                  <a:pt x="11058724" y="588067"/>
                  <a:pt x="11029141" y="954408"/>
                  <a:pt x="11040872" y="1099939"/>
                </a:cubicBezTo>
                <a:cubicBezTo>
                  <a:pt x="11052603" y="1245470"/>
                  <a:pt x="11062638" y="1462876"/>
                  <a:pt x="11040872" y="1735742"/>
                </a:cubicBezTo>
                <a:cubicBezTo>
                  <a:pt x="11019106" y="2008608"/>
                  <a:pt x="11024038" y="2070917"/>
                  <a:pt x="11040872" y="2314323"/>
                </a:cubicBezTo>
                <a:cubicBezTo>
                  <a:pt x="11057706" y="2557729"/>
                  <a:pt x="11069457" y="2766692"/>
                  <a:pt x="11040872" y="3064570"/>
                </a:cubicBezTo>
                <a:cubicBezTo>
                  <a:pt x="11012287" y="3362448"/>
                  <a:pt x="11046770" y="3457258"/>
                  <a:pt x="11040872" y="3585929"/>
                </a:cubicBezTo>
                <a:cubicBezTo>
                  <a:pt x="11034974" y="3714600"/>
                  <a:pt x="11008593" y="4061907"/>
                  <a:pt x="11040872" y="4336176"/>
                </a:cubicBezTo>
                <a:cubicBezTo>
                  <a:pt x="11073151" y="4610445"/>
                  <a:pt x="11024061" y="4741691"/>
                  <a:pt x="11040872" y="4857535"/>
                </a:cubicBezTo>
                <a:cubicBezTo>
                  <a:pt x="11057683" y="4973379"/>
                  <a:pt x="11061382" y="5390575"/>
                  <a:pt x="11040872" y="5722227"/>
                </a:cubicBezTo>
                <a:cubicBezTo>
                  <a:pt x="10705289" y="5754948"/>
                  <a:pt x="10500356" y="5715132"/>
                  <a:pt x="10130000" y="5722227"/>
                </a:cubicBezTo>
                <a:cubicBezTo>
                  <a:pt x="9759644" y="5729322"/>
                  <a:pt x="9690200" y="5718288"/>
                  <a:pt x="9550354" y="5722227"/>
                </a:cubicBezTo>
                <a:cubicBezTo>
                  <a:pt x="9410508" y="5726166"/>
                  <a:pt x="9085883" y="5714152"/>
                  <a:pt x="8749891" y="5722227"/>
                </a:cubicBezTo>
                <a:cubicBezTo>
                  <a:pt x="8413899" y="5730302"/>
                  <a:pt x="8487114" y="5705710"/>
                  <a:pt x="8391063" y="5722227"/>
                </a:cubicBezTo>
                <a:cubicBezTo>
                  <a:pt x="8295012" y="5738744"/>
                  <a:pt x="7670612" y="5701988"/>
                  <a:pt x="7480191" y="5722227"/>
                </a:cubicBezTo>
                <a:cubicBezTo>
                  <a:pt x="7289770" y="5742466"/>
                  <a:pt x="7167607" y="5741605"/>
                  <a:pt x="6900545" y="5722227"/>
                </a:cubicBezTo>
                <a:cubicBezTo>
                  <a:pt x="6633483" y="5702849"/>
                  <a:pt x="6439920" y="5728897"/>
                  <a:pt x="6210491" y="5722227"/>
                </a:cubicBezTo>
                <a:cubicBezTo>
                  <a:pt x="5981062" y="5715557"/>
                  <a:pt x="5915480" y="5731659"/>
                  <a:pt x="5741253" y="5722227"/>
                </a:cubicBezTo>
                <a:cubicBezTo>
                  <a:pt x="5567026" y="5712795"/>
                  <a:pt x="5278617" y="5707418"/>
                  <a:pt x="4940790" y="5722227"/>
                </a:cubicBezTo>
                <a:cubicBezTo>
                  <a:pt x="4602963" y="5737036"/>
                  <a:pt x="4321539" y="5753746"/>
                  <a:pt x="4029918" y="5722227"/>
                </a:cubicBezTo>
                <a:cubicBezTo>
                  <a:pt x="3738297" y="5690708"/>
                  <a:pt x="3717506" y="5732521"/>
                  <a:pt x="3450273" y="5722227"/>
                </a:cubicBezTo>
                <a:cubicBezTo>
                  <a:pt x="3183041" y="5711933"/>
                  <a:pt x="2913596" y="5698063"/>
                  <a:pt x="2539401" y="5722227"/>
                </a:cubicBezTo>
                <a:cubicBezTo>
                  <a:pt x="2165206" y="5746391"/>
                  <a:pt x="2032456" y="5707324"/>
                  <a:pt x="1849346" y="5722227"/>
                </a:cubicBezTo>
                <a:cubicBezTo>
                  <a:pt x="1666237" y="5737130"/>
                  <a:pt x="1209225" y="5720784"/>
                  <a:pt x="938474" y="5722227"/>
                </a:cubicBezTo>
                <a:cubicBezTo>
                  <a:pt x="667723" y="5723670"/>
                  <a:pt x="389175" y="5759320"/>
                  <a:pt x="0" y="5722227"/>
                </a:cubicBezTo>
                <a:cubicBezTo>
                  <a:pt x="-10554" y="5514969"/>
                  <a:pt x="-3520" y="5347189"/>
                  <a:pt x="0" y="5200869"/>
                </a:cubicBezTo>
                <a:cubicBezTo>
                  <a:pt x="3520" y="5054549"/>
                  <a:pt x="11246" y="4701970"/>
                  <a:pt x="0" y="4507843"/>
                </a:cubicBezTo>
                <a:cubicBezTo>
                  <a:pt x="-11246" y="4313716"/>
                  <a:pt x="10271" y="4091344"/>
                  <a:pt x="0" y="3814818"/>
                </a:cubicBezTo>
                <a:cubicBezTo>
                  <a:pt x="-10271" y="3538293"/>
                  <a:pt x="31723" y="3330628"/>
                  <a:pt x="0" y="3064570"/>
                </a:cubicBezTo>
                <a:cubicBezTo>
                  <a:pt x="-31723" y="2798512"/>
                  <a:pt x="-5483" y="2770126"/>
                  <a:pt x="0" y="2600434"/>
                </a:cubicBezTo>
                <a:cubicBezTo>
                  <a:pt x="5483" y="2430742"/>
                  <a:pt x="10642" y="2318769"/>
                  <a:pt x="0" y="2136298"/>
                </a:cubicBezTo>
                <a:cubicBezTo>
                  <a:pt x="-10642" y="1953827"/>
                  <a:pt x="-10005" y="1555188"/>
                  <a:pt x="0" y="1386051"/>
                </a:cubicBezTo>
                <a:cubicBezTo>
                  <a:pt x="10005" y="1216914"/>
                  <a:pt x="-22640" y="953234"/>
                  <a:pt x="0" y="807470"/>
                </a:cubicBezTo>
                <a:cubicBezTo>
                  <a:pt x="22640" y="661706"/>
                  <a:pt x="-32744" y="287432"/>
                  <a:pt x="0" y="0"/>
                </a:cubicBezTo>
                <a:close/>
              </a:path>
              <a:path w="11040872" h="5722227" stroke="0" extrusionOk="0">
                <a:moveTo>
                  <a:pt x="0" y="0"/>
                </a:moveTo>
                <a:cubicBezTo>
                  <a:pt x="169384" y="-10635"/>
                  <a:pt x="370826" y="9208"/>
                  <a:pt x="579646" y="0"/>
                </a:cubicBezTo>
                <a:cubicBezTo>
                  <a:pt x="788466" y="-9208"/>
                  <a:pt x="775343" y="6784"/>
                  <a:pt x="938474" y="0"/>
                </a:cubicBezTo>
                <a:cubicBezTo>
                  <a:pt x="1101605" y="-6784"/>
                  <a:pt x="1565487" y="3846"/>
                  <a:pt x="1849346" y="0"/>
                </a:cubicBezTo>
                <a:cubicBezTo>
                  <a:pt x="2133205" y="-3846"/>
                  <a:pt x="2146701" y="-4656"/>
                  <a:pt x="2428992" y="0"/>
                </a:cubicBezTo>
                <a:cubicBezTo>
                  <a:pt x="2711283" y="4656"/>
                  <a:pt x="2812175" y="-11466"/>
                  <a:pt x="3008638" y="0"/>
                </a:cubicBezTo>
                <a:cubicBezTo>
                  <a:pt x="3205101" y="11466"/>
                  <a:pt x="3727763" y="-32961"/>
                  <a:pt x="3919510" y="0"/>
                </a:cubicBezTo>
                <a:cubicBezTo>
                  <a:pt x="4111257" y="32961"/>
                  <a:pt x="4220253" y="-16430"/>
                  <a:pt x="4388747" y="0"/>
                </a:cubicBezTo>
                <a:cubicBezTo>
                  <a:pt x="4557241" y="16430"/>
                  <a:pt x="4940065" y="-21977"/>
                  <a:pt x="5299619" y="0"/>
                </a:cubicBezTo>
                <a:cubicBezTo>
                  <a:pt x="5659173" y="21977"/>
                  <a:pt x="5814444" y="26556"/>
                  <a:pt x="6210491" y="0"/>
                </a:cubicBezTo>
                <a:cubicBezTo>
                  <a:pt x="6606538" y="-26556"/>
                  <a:pt x="6659560" y="23104"/>
                  <a:pt x="6900545" y="0"/>
                </a:cubicBezTo>
                <a:cubicBezTo>
                  <a:pt x="7141530" y="-23104"/>
                  <a:pt x="7601869" y="-1869"/>
                  <a:pt x="7811417" y="0"/>
                </a:cubicBezTo>
                <a:cubicBezTo>
                  <a:pt x="8020965" y="1869"/>
                  <a:pt x="8256088" y="4201"/>
                  <a:pt x="8391063" y="0"/>
                </a:cubicBezTo>
                <a:cubicBezTo>
                  <a:pt x="8526038" y="-4201"/>
                  <a:pt x="8809082" y="7677"/>
                  <a:pt x="8970709" y="0"/>
                </a:cubicBezTo>
                <a:cubicBezTo>
                  <a:pt x="9132336" y="-7677"/>
                  <a:pt x="9528709" y="5380"/>
                  <a:pt x="9771172" y="0"/>
                </a:cubicBezTo>
                <a:cubicBezTo>
                  <a:pt x="10013635" y="-5380"/>
                  <a:pt x="10199269" y="-15922"/>
                  <a:pt x="10350818" y="0"/>
                </a:cubicBezTo>
                <a:cubicBezTo>
                  <a:pt x="10502367" y="15922"/>
                  <a:pt x="10835478" y="-34311"/>
                  <a:pt x="11040872" y="0"/>
                </a:cubicBezTo>
                <a:cubicBezTo>
                  <a:pt x="11027923" y="269490"/>
                  <a:pt x="11030065" y="500130"/>
                  <a:pt x="11040872" y="750248"/>
                </a:cubicBezTo>
                <a:cubicBezTo>
                  <a:pt x="11051679" y="1000366"/>
                  <a:pt x="11044602" y="1104921"/>
                  <a:pt x="11040872" y="1443273"/>
                </a:cubicBezTo>
                <a:cubicBezTo>
                  <a:pt x="11037142" y="1781626"/>
                  <a:pt x="11028369" y="1985731"/>
                  <a:pt x="11040872" y="2136298"/>
                </a:cubicBezTo>
                <a:cubicBezTo>
                  <a:pt x="11053375" y="2286866"/>
                  <a:pt x="11023547" y="2489209"/>
                  <a:pt x="11040872" y="2600434"/>
                </a:cubicBezTo>
                <a:cubicBezTo>
                  <a:pt x="11058197" y="2711659"/>
                  <a:pt x="11064151" y="2890371"/>
                  <a:pt x="11040872" y="3121793"/>
                </a:cubicBezTo>
                <a:cubicBezTo>
                  <a:pt x="11017593" y="3353215"/>
                  <a:pt x="11033741" y="3662012"/>
                  <a:pt x="11040872" y="3814818"/>
                </a:cubicBezTo>
                <a:cubicBezTo>
                  <a:pt x="11048003" y="3967624"/>
                  <a:pt x="11043927" y="4184559"/>
                  <a:pt x="11040872" y="4393399"/>
                </a:cubicBezTo>
                <a:cubicBezTo>
                  <a:pt x="11037817" y="4602239"/>
                  <a:pt x="11027191" y="4773425"/>
                  <a:pt x="11040872" y="4914757"/>
                </a:cubicBezTo>
                <a:cubicBezTo>
                  <a:pt x="11054553" y="5056089"/>
                  <a:pt x="11025188" y="5370964"/>
                  <a:pt x="11040872" y="5722227"/>
                </a:cubicBezTo>
                <a:cubicBezTo>
                  <a:pt x="10837462" y="5714031"/>
                  <a:pt x="10531754" y="5749541"/>
                  <a:pt x="10350818" y="5722227"/>
                </a:cubicBezTo>
                <a:cubicBezTo>
                  <a:pt x="10169882" y="5694913"/>
                  <a:pt x="9832506" y="5739195"/>
                  <a:pt x="9660763" y="5722227"/>
                </a:cubicBezTo>
                <a:cubicBezTo>
                  <a:pt x="9489020" y="5705259"/>
                  <a:pt x="9334558" y="5741830"/>
                  <a:pt x="9191526" y="5722227"/>
                </a:cubicBezTo>
                <a:cubicBezTo>
                  <a:pt x="9048494" y="5702624"/>
                  <a:pt x="8640605" y="5761665"/>
                  <a:pt x="8391063" y="5722227"/>
                </a:cubicBezTo>
                <a:cubicBezTo>
                  <a:pt x="8141521" y="5682789"/>
                  <a:pt x="8132030" y="5733336"/>
                  <a:pt x="7921826" y="5722227"/>
                </a:cubicBezTo>
                <a:cubicBezTo>
                  <a:pt x="7711622" y="5711118"/>
                  <a:pt x="7445489" y="5693555"/>
                  <a:pt x="7121362" y="5722227"/>
                </a:cubicBezTo>
                <a:cubicBezTo>
                  <a:pt x="6797235" y="5750899"/>
                  <a:pt x="6940489" y="5715190"/>
                  <a:pt x="6762534" y="5722227"/>
                </a:cubicBezTo>
                <a:cubicBezTo>
                  <a:pt x="6584579" y="5729264"/>
                  <a:pt x="6249483" y="5715060"/>
                  <a:pt x="5962071" y="5722227"/>
                </a:cubicBezTo>
                <a:cubicBezTo>
                  <a:pt x="5674659" y="5729394"/>
                  <a:pt x="5697457" y="5741242"/>
                  <a:pt x="5492834" y="5722227"/>
                </a:cubicBezTo>
                <a:cubicBezTo>
                  <a:pt x="5288211" y="5703212"/>
                  <a:pt x="5223354" y="5727530"/>
                  <a:pt x="5134005" y="5722227"/>
                </a:cubicBezTo>
                <a:cubicBezTo>
                  <a:pt x="5044656" y="5716924"/>
                  <a:pt x="4805771" y="5744749"/>
                  <a:pt x="4664768" y="5722227"/>
                </a:cubicBezTo>
                <a:cubicBezTo>
                  <a:pt x="4523765" y="5699705"/>
                  <a:pt x="4188901" y="5702568"/>
                  <a:pt x="3864305" y="5722227"/>
                </a:cubicBezTo>
                <a:cubicBezTo>
                  <a:pt x="3539709" y="5741886"/>
                  <a:pt x="3626652" y="5738369"/>
                  <a:pt x="3395068" y="5722227"/>
                </a:cubicBezTo>
                <a:cubicBezTo>
                  <a:pt x="3163484" y="5706085"/>
                  <a:pt x="3169858" y="5716523"/>
                  <a:pt x="3036240" y="5722227"/>
                </a:cubicBezTo>
                <a:cubicBezTo>
                  <a:pt x="2902622" y="5727931"/>
                  <a:pt x="2693943" y="5714168"/>
                  <a:pt x="2567003" y="5722227"/>
                </a:cubicBezTo>
                <a:cubicBezTo>
                  <a:pt x="2440063" y="5730286"/>
                  <a:pt x="2221419" y="5730788"/>
                  <a:pt x="1987357" y="5722227"/>
                </a:cubicBezTo>
                <a:cubicBezTo>
                  <a:pt x="1753295" y="5713666"/>
                  <a:pt x="1455082" y="5742374"/>
                  <a:pt x="1297302" y="5722227"/>
                </a:cubicBezTo>
                <a:cubicBezTo>
                  <a:pt x="1139522" y="5702080"/>
                  <a:pt x="1004973" y="5737277"/>
                  <a:pt x="828065" y="5722227"/>
                </a:cubicBezTo>
                <a:cubicBezTo>
                  <a:pt x="651157" y="5707177"/>
                  <a:pt x="277792" y="5734769"/>
                  <a:pt x="0" y="5722227"/>
                </a:cubicBezTo>
                <a:cubicBezTo>
                  <a:pt x="-17642" y="5580983"/>
                  <a:pt x="-4355" y="5260240"/>
                  <a:pt x="0" y="5086424"/>
                </a:cubicBezTo>
                <a:cubicBezTo>
                  <a:pt x="4355" y="4912608"/>
                  <a:pt x="-9208" y="4615040"/>
                  <a:pt x="0" y="4450621"/>
                </a:cubicBezTo>
                <a:cubicBezTo>
                  <a:pt x="9208" y="4286202"/>
                  <a:pt x="21220" y="3942849"/>
                  <a:pt x="0" y="3814818"/>
                </a:cubicBezTo>
                <a:cubicBezTo>
                  <a:pt x="-21220" y="3686787"/>
                  <a:pt x="24895" y="3410535"/>
                  <a:pt x="0" y="3179015"/>
                </a:cubicBezTo>
                <a:cubicBezTo>
                  <a:pt x="-24895" y="2947495"/>
                  <a:pt x="-4041" y="2734935"/>
                  <a:pt x="0" y="2600434"/>
                </a:cubicBezTo>
                <a:cubicBezTo>
                  <a:pt x="4041" y="2465933"/>
                  <a:pt x="-17582" y="2241550"/>
                  <a:pt x="0" y="1907409"/>
                </a:cubicBezTo>
                <a:cubicBezTo>
                  <a:pt x="17582" y="1573269"/>
                  <a:pt x="21210" y="1537696"/>
                  <a:pt x="0" y="1271606"/>
                </a:cubicBezTo>
                <a:cubicBezTo>
                  <a:pt x="-21210" y="1005516"/>
                  <a:pt x="13869" y="478336"/>
                  <a:pt x="0" y="0"/>
                </a:cubicBezTo>
                <a:close/>
              </a:path>
            </a:pathLst>
          </a:custGeom>
          <a:solidFill>
            <a:srgbClr val="C34D5F"/>
          </a:solidFill>
          <a:ln w="25400">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FF357F-C515-4915-9421-7AAE2EC4F8F2}"/>
              </a:ext>
            </a:extLst>
          </p:cNvPr>
          <p:cNvSpPr>
            <a:spLocks noGrp="1"/>
          </p:cNvSpPr>
          <p:nvPr>
            <p:ph type="title"/>
          </p:nvPr>
        </p:nvSpPr>
        <p:spPr>
          <a:xfrm>
            <a:off x="1151467" y="887973"/>
            <a:ext cx="9889067" cy="1325563"/>
          </a:xfrm>
        </p:spPr>
        <p:txBody>
          <a:bodyPr>
            <a:normAutofit/>
          </a:bodyPr>
          <a:lstStyle/>
          <a:p>
            <a:r>
              <a:rPr lang="en-US" sz="6600">
                <a:solidFill>
                  <a:schemeClr val="bg1"/>
                </a:solidFill>
              </a:rPr>
              <a:t>Daftar Pustaka</a:t>
            </a:r>
            <a:endParaRPr lang="en-ID" sz="6600">
              <a:solidFill>
                <a:schemeClr val="bg1"/>
              </a:solidFill>
            </a:endParaRPr>
          </a:p>
        </p:txBody>
      </p:sp>
      <p:sp>
        <p:nvSpPr>
          <p:cNvPr id="23" name="Rectangle 6">
            <a:extLst>
              <a:ext uri="{FF2B5EF4-FFF2-40B4-BE49-F238E27FC236}">
                <a16:creationId xmlns:a16="http://schemas.microsoft.com/office/drawing/2014/main" xmlns="" id="{6D7E5B0F-5185-440A-8222-321C1D118A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6F01226-64CD-44DE-9B75-4AAF7F87E50F}"/>
              </a:ext>
            </a:extLst>
          </p:cNvPr>
          <p:cNvSpPr>
            <a:spLocks noGrp="1"/>
          </p:cNvSpPr>
          <p:nvPr>
            <p:ph idx="1"/>
          </p:nvPr>
        </p:nvSpPr>
        <p:spPr>
          <a:xfrm>
            <a:off x="1151467" y="2607733"/>
            <a:ext cx="9889067" cy="3285067"/>
          </a:xfrm>
        </p:spPr>
        <p:txBody>
          <a:bodyPr>
            <a:noAutofit/>
          </a:bodyPr>
          <a:lstStyle/>
          <a:p>
            <a:pPr>
              <a:lnSpc>
                <a:spcPct val="100000"/>
              </a:lnSpc>
            </a:pPr>
            <a:r>
              <a:rPr lang="en-ID" sz="1800" b="1" dirty="0" err="1">
                <a:solidFill>
                  <a:schemeClr val="bg1"/>
                </a:solidFill>
              </a:rPr>
              <a:t>Alaerts</a:t>
            </a:r>
            <a:r>
              <a:rPr lang="en-ID" sz="1800" b="1" dirty="0">
                <a:solidFill>
                  <a:schemeClr val="bg1"/>
                </a:solidFill>
              </a:rPr>
              <a:t> G &amp; Sri </a:t>
            </a:r>
            <a:r>
              <a:rPr lang="en-ID" sz="1800" b="1" dirty="0" err="1">
                <a:solidFill>
                  <a:schemeClr val="bg1"/>
                </a:solidFill>
              </a:rPr>
              <a:t>Sumestri</a:t>
            </a:r>
            <a:r>
              <a:rPr lang="en-ID" sz="1800" b="1" dirty="0">
                <a:solidFill>
                  <a:schemeClr val="bg1"/>
                </a:solidFill>
              </a:rPr>
              <a:t>, 1987, </a:t>
            </a:r>
            <a:r>
              <a:rPr lang="en-ID" sz="1800" b="1" i="1" dirty="0" err="1">
                <a:solidFill>
                  <a:schemeClr val="bg1"/>
                </a:solidFill>
              </a:rPr>
              <a:t>Metoda</a:t>
            </a:r>
            <a:r>
              <a:rPr lang="en-ID" sz="1800" b="1" i="1" dirty="0">
                <a:solidFill>
                  <a:schemeClr val="bg1"/>
                </a:solidFill>
              </a:rPr>
              <a:t> </a:t>
            </a:r>
            <a:r>
              <a:rPr lang="en-ID" sz="1800" b="1" i="1" dirty="0" err="1">
                <a:solidFill>
                  <a:schemeClr val="bg1"/>
                </a:solidFill>
              </a:rPr>
              <a:t>Penelitian</a:t>
            </a:r>
            <a:r>
              <a:rPr lang="en-ID" sz="1800" b="1" i="1" dirty="0">
                <a:solidFill>
                  <a:schemeClr val="bg1"/>
                </a:solidFill>
              </a:rPr>
              <a:t> Air</a:t>
            </a:r>
            <a:r>
              <a:rPr lang="en-ID" sz="1800" b="1" dirty="0">
                <a:solidFill>
                  <a:schemeClr val="bg1"/>
                </a:solidFill>
              </a:rPr>
              <a:t>, Usaha Nasional, Surabaya.</a:t>
            </a:r>
          </a:p>
          <a:p>
            <a:pPr>
              <a:lnSpc>
                <a:spcPct val="100000"/>
              </a:lnSpc>
            </a:pPr>
            <a:r>
              <a:rPr lang="en-ID" sz="1800" b="1" dirty="0">
                <a:solidFill>
                  <a:schemeClr val="bg1"/>
                </a:solidFill>
              </a:rPr>
              <a:t>Al-</a:t>
            </a:r>
            <a:r>
              <a:rPr lang="en-ID" sz="1800" b="1" dirty="0" err="1">
                <a:solidFill>
                  <a:schemeClr val="bg1"/>
                </a:solidFill>
              </a:rPr>
              <a:t>layla</a:t>
            </a:r>
            <a:r>
              <a:rPr lang="en-ID" sz="1800" b="1" dirty="0">
                <a:solidFill>
                  <a:schemeClr val="bg1"/>
                </a:solidFill>
              </a:rPr>
              <a:t> M.A.S, Ahmad dan E.J </a:t>
            </a:r>
            <a:r>
              <a:rPr lang="en-ID" sz="1800" b="1" dirty="0" err="1">
                <a:solidFill>
                  <a:schemeClr val="bg1"/>
                </a:solidFill>
              </a:rPr>
              <a:t>Midlebooks</a:t>
            </a:r>
            <a:r>
              <a:rPr lang="en-ID" sz="1800" b="1" dirty="0">
                <a:solidFill>
                  <a:schemeClr val="bg1"/>
                </a:solidFill>
              </a:rPr>
              <a:t> 1997, </a:t>
            </a:r>
            <a:r>
              <a:rPr lang="en-ID" sz="1800" b="1" i="1" dirty="0">
                <a:solidFill>
                  <a:schemeClr val="bg1"/>
                </a:solidFill>
              </a:rPr>
              <a:t>Water </a:t>
            </a:r>
            <a:r>
              <a:rPr lang="en-ID" sz="1800" b="1" i="1" dirty="0" err="1">
                <a:solidFill>
                  <a:schemeClr val="bg1"/>
                </a:solidFill>
              </a:rPr>
              <a:t>Supplay</a:t>
            </a:r>
            <a:r>
              <a:rPr lang="en-ID" sz="1800" b="1" i="1" dirty="0">
                <a:solidFill>
                  <a:schemeClr val="bg1"/>
                </a:solidFill>
              </a:rPr>
              <a:t> Engineering Design</a:t>
            </a:r>
            <a:r>
              <a:rPr lang="en-ID" sz="1800" b="1" dirty="0">
                <a:solidFill>
                  <a:schemeClr val="bg1"/>
                </a:solidFill>
              </a:rPr>
              <a:t>, Ann Arbor Science </a:t>
            </a:r>
            <a:r>
              <a:rPr lang="en-ID" sz="1800" b="1" dirty="0" err="1">
                <a:solidFill>
                  <a:schemeClr val="bg1"/>
                </a:solidFill>
              </a:rPr>
              <a:t>Publiser</a:t>
            </a:r>
            <a:r>
              <a:rPr lang="en-ID" sz="1800" b="1" dirty="0">
                <a:solidFill>
                  <a:schemeClr val="bg1"/>
                </a:solidFill>
              </a:rPr>
              <a:t>, inc. Michigan. </a:t>
            </a:r>
          </a:p>
          <a:p>
            <a:pPr>
              <a:lnSpc>
                <a:spcPct val="100000"/>
              </a:lnSpc>
            </a:pPr>
            <a:r>
              <a:rPr lang="en-ID" sz="1800" b="1" dirty="0" err="1">
                <a:solidFill>
                  <a:schemeClr val="bg1"/>
                </a:solidFill>
              </a:rPr>
              <a:t>Chotib</a:t>
            </a:r>
            <a:r>
              <a:rPr lang="en-ID" sz="1800" b="1" dirty="0">
                <a:solidFill>
                  <a:schemeClr val="bg1"/>
                </a:solidFill>
              </a:rPr>
              <a:t>, 1994, </a:t>
            </a:r>
            <a:r>
              <a:rPr lang="en-ID" sz="1800" b="1" i="1" dirty="0" err="1">
                <a:solidFill>
                  <a:schemeClr val="bg1"/>
                </a:solidFill>
              </a:rPr>
              <a:t>Pengolahan</a:t>
            </a:r>
            <a:r>
              <a:rPr lang="en-ID" sz="1800" b="1" i="1" dirty="0">
                <a:solidFill>
                  <a:schemeClr val="bg1"/>
                </a:solidFill>
              </a:rPr>
              <a:t> </a:t>
            </a:r>
            <a:r>
              <a:rPr lang="en-ID" sz="1800" b="1" i="1" dirty="0" err="1">
                <a:solidFill>
                  <a:schemeClr val="bg1"/>
                </a:solidFill>
              </a:rPr>
              <a:t>Fisik</a:t>
            </a:r>
            <a:r>
              <a:rPr lang="en-ID" sz="1800" b="1" i="1" dirty="0">
                <a:solidFill>
                  <a:schemeClr val="bg1"/>
                </a:solidFill>
              </a:rPr>
              <a:t> Kimia dan </a:t>
            </a:r>
            <a:r>
              <a:rPr lang="en-ID" sz="1800" b="1" i="1" dirty="0" err="1">
                <a:solidFill>
                  <a:schemeClr val="bg1"/>
                </a:solidFill>
              </a:rPr>
              <a:t>Biologi</a:t>
            </a:r>
            <a:r>
              <a:rPr lang="en-ID" sz="1800" b="1" dirty="0">
                <a:solidFill>
                  <a:schemeClr val="bg1"/>
                </a:solidFill>
              </a:rPr>
              <a:t>, ITB, Bandung</a:t>
            </a:r>
          </a:p>
          <a:p>
            <a:pPr>
              <a:lnSpc>
                <a:spcPct val="100000"/>
              </a:lnSpc>
            </a:pPr>
            <a:r>
              <a:rPr lang="en-ID" sz="1800" b="1" dirty="0">
                <a:solidFill>
                  <a:schemeClr val="bg1"/>
                </a:solidFill>
              </a:rPr>
              <a:t>Djoko </a:t>
            </a:r>
            <a:r>
              <a:rPr lang="en-ID" sz="1800" b="1" dirty="0" err="1">
                <a:solidFill>
                  <a:schemeClr val="bg1"/>
                </a:solidFill>
              </a:rPr>
              <a:t>Sasongko</a:t>
            </a:r>
            <a:r>
              <a:rPr lang="en-ID" sz="1800" b="1" dirty="0">
                <a:solidFill>
                  <a:schemeClr val="bg1"/>
                </a:solidFill>
              </a:rPr>
              <a:t>, 1991, </a:t>
            </a:r>
            <a:r>
              <a:rPr lang="en-ID" sz="1800" b="1" i="1" dirty="0" err="1">
                <a:solidFill>
                  <a:schemeClr val="bg1"/>
                </a:solidFill>
              </a:rPr>
              <a:t>Pedoman</a:t>
            </a:r>
            <a:r>
              <a:rPr lang="en-ID" sz="1800" b="1" i="1" dirty="0">
                <a:solidFill>
                  <a:schemeClr val="bg1"/>
                </a:solidFill>
              </a:rPr>
              <a:t> </a:t>
            </a:r>
            <a:r>
              <a:rPr lang="en-ID" sz="1800" b="1" i="1" dirty="0" err="1">
                <a:solidFill>
                  <a:schemeClr val="bg1"/>
                </a:solidFill>
              </a:rPr>
              <a:t>Bidang</a:t>
            </a:r>
            <a:r>
              <a:rPr lang="en-ID" sz="1800" b="1" i="1" dirty="0">
                <a:solidFill>
                  <a:schemeClr val="bg1"/>
                </a:solidFill>
              </a:rPr>
              <a:t> </a:t>
            </a:r>
            <a:r>
              <a:rPr lang="en-ID" sz="1800" b="1" i="1" dirty="0" err="1">
                <a:solidFill>
                  <a:schemeClr val="bg1"/>
                </a:solidFill>
              </a:rPr>
              <a:t>Studi</a:t>
            </a:r>
            <a:r>
              <a:rPr lang="en-ID" sz="1800" b="1" i="1" dirty="0">
                <a:solidFill>
                  <a:schemeClr val="bg1"/>
                </a:solidFill>
              </a:rPr>
              <a:t> </a:t>
            </a:r>
            <a:r>
              <a:rPr lang="en-ID" sz="1800" b="1" i="1" dirty="0" err="1">
                <a:solidFill>
                  <a:schemeClr val="bg1"/>
                </a:solidFill>
              </a:rPr>
              <a:t>Pengawasan</a:t>
            </a:r>
            <a:r>
              <a:rPr lang="en-ID" sz="1800" b="1" i="1" dirty="0">
                <a:solidFill>
                  <a:schemeClr val="bg1"/>
                </a:solidFill>
              </a:rPr>
              <a:t> </a:t>
            </a:r>
            <a:r>
              <a:rPr lang="en-ID" sz="1800" b="1" i="1" dirty="0" err="1">
                <a:solidFill>
                  <a:schemeClr val="bg1"/>
                </a:solidFill>
              </a:rPr>
              <a:t>Pencemaran</a:t>
            </a:r>
            <a:r>
              <a:rPr lang="en-ID" sz="1800" b="1" i="1" dirty="0">
                <a:solidFill>
                  <a:schemeClr val="bg1"/>
                </a:solidFill>
              </a:rPr>
              <a:t> </a:t>
            </a:r>
            <a:r>
              <a:rPr lang="en-ID" sz="1800" b="1" i="1" dirty="0" err="1">
                <a:solidFill>
                  <a:schemeClr val="bg1"/>
                </a:solidFill>
              </a:rPr>
              <a:t>Lingkungan</a:t>
            </a:r>
            <a:r>
              <a:rPr lang="en-ID" sz="1800" b="1" i="1" dirty="0">
                <a:solidFill>
                  <a:schemeClr val="bg1"/>
                </a:solidFill>
              </a:rPr>
              <a:t> </a:t>
            </a:r>
            <a:r>
              <a:rPr lang="en-ID" sz="1800" b="1" i="1" dirty="0" err="1">
                <a:solidFill>
                  <a:schemeClr val="bg1"/>
                </a:solidFill>
              </a:rPr>
              <a:t>Fisik</a:t>
            </a:r>
            <a:r>
              <a:rPr lang="en-ID" sz="1800" b="1" dirty="0">
                <a:solidFill>
                  <a:schemeClr val="bg1"/>
                </a:solidFill>
              </a:rPr>
              <a:t>, Jakarta. </a:t>
            </a:r>
            <a:r>
              <a:rPr lang="en-ID" sz="1800" b="1" dirty="0" err="1">
                <a:solidFill>
                  <a:schemeClr val="bg1"/>
                </a:solidFill>
              </a:rPr>
              <a:t>Fardiaz</a:t>
            </a:r>
            <a:r>
              <a:rPr lang="en-ID" sz="1800" b="1" dirty="0">
                <a:solidFill>
                  <a:schemeClr val="bg1"/>
                </a:solidFill>
              </a:rPr>
              <a:t>, S., 1992, </a:t>
            </a:r>
            <a:r>
              <a:rPr lang="en-ID" sz="1800" b="1" dirty="0" err="1">
                <a:solidFill>
                  <a:schemeClr val="bg1"/>
                </a:solidFill>
              </a:rPr>
              <a:t>Polusi</a:t>
            </a:r>
            <a:r>
              <a:rPr lang="en-ID" sz="1800" b="1" dirty="0">
                <a:solidFill>
                  <a:schemeClr val="bg1"/>
                </a:solidFill>
              </a:rPr>
              <a:t> Air dan Udara, </a:t>
            </a:r>
            <a:r>
              <a:rPr lang="en-ID" sz="1800" b="1" dirty="0" err="1">
                <a:solidFill>
                  <a:schemeClr val="bg1"/>
                </a:solidFill>
              </a:rPr>
              <a:t>Penerbit</a:t>
            </a:r>
            <a:r>
              <a:rPr lang="en-ID" sz="1800" b="1" dirty="0">
                <a:solidFill>
                  <a:schemeClr val="bg1"/>
                </a:solidFill>
              </a:rPr>
              <a:t> </a:t>
            </a:r>
            <a:r>
              <a:rPr lang="en-ID" sz="1800" b="1" dirty="0" err="1">
                <a:solidFill>
                  <a:schemeClr val="bg1"/>
                </a:solidFill>
              </a:rPr>
              <a:t>Kanisius</a:t>
            </a:r>
            <a:r>
              <a:rPr lang="en-ID" sz="1800" b="1" dirty="0">
                <a:solidFill>
                  <a:schemeClr val="bg1"/>
                </a:solidFill>
              </a:rPr>
              <a:t>, Yogyakarta. </a:t>
            </a:r>
          </a:p>
          <a:p>
            <a:pPr>
              <a:lnSpc>
                <a:spcPct val="100000"/>
              </a:lnSpc>
            </a:pPr>
            <a:r>
              <a:rPr lang="en-US" sz="1800" b="1" dirty="0">
                <a:solidFill>
                  <a:schemeClr val="bg1"/>
                </a:solidFill>
              </a:rPr>
              <a:t>Hammer J.J., 1986, </a:t>
            </a:r>
            <a:r>
              <a:rPr lang="en-US" sz="1800" b="1" i="1" dirty="0">
                <a:solidFill>
                  <a:schemeClr val="bg1"/>
                </a:solidFill>
              </a:rPr>
              <a:t>Technology Water and Waste Water Treatment</a:t>
            </a:r>
            <a:r>
              <a:rPr lang="en-US" sz="1800" b="1" dirty="0">
                <a:solidFill>
                  <a:schemeClr val="bg1"/>
                </a:solidFill>
              </a:rPr>
              <a:t>, Me Graw Hill Book Company, New York.</a:t>
            </a:r>
            <a:endParaRPr lang="en-ID" sz="1800" b="1" dirty="0">
              <a:solidFill>
                <a:schemeClr val="bg1"/>
              </a:solidFill>
            </a:endParaRPr>
          </a:p>
        </p:txBody>
      </p:sp>
    </p:spTree>
    <p:extLst>
      <p:ext uri="{BB962C8B-B14F-4D97-AF65-F5344CB8AC3E}">
        <p14:creationId xmlns:p14="http://schemas.microsoft.com/office/powerpoint/2010/main" val="3421022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xmlns="" id="{EAD3AEB8-FFD0-4560-A42B-D0A33E1D64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content container">
            <a:extLst>
              <a:ext uri="{FF2B5EF4-FFF2-40B4-BE49-F238E27FC236}">
                <a16:creationId xmlns:a16="http://schemas.microsoft.com/office/drawing/2014/main" xmlns="" id="{F53AD421-C5C8-4C52-9DD0-6A594F21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5564" y="493776"/>
            <a:ext cx="11040872" cy="5722227"/>
          </a:xfrm>
          <a:custGeom>
            <a:avLst/>
            <a:gdLst>
              <a:gd name="connsiteX0" fmla="*/ 0 w 11040872"/>
              <a:gd name="connsiteY0" fmla="*/ 0 h 5722227"/>
              <a:gd name="connsiteX1" fmla="*/ 910872 w 11040872"/>
              <a:gd name="connsiteY1" fmla="*/ 0 h 5722227"/>
              <a:gd name="connsiteX2" fmla="*/ 1821744 w 11040872"/>
              <a:gd name="connsiteY2" fmla="*/ 0 h 5722227"/>
              <a:gd name="connsiteX3" fmla="*/ 2511798 w 11040872"/>
              <a:gd name="connsiteY3" fmla="*/ 0 h 5722227"/>
              <a:gd name="connsiteX4" fmla="*/ 3312262 w 11040872"/>
              <a:gd name="connsiteY4" fmla="*/ 0 h 5722227"/>
              <a:gd name="connsiteX5" fmla="*/ 4002316 w 11040872"/>
              <a:gd name="connsiteY5" fmla="*/ 0 h 5722227"/>
              <a:gd name="connsiteX6" fmla="*/ 4692371 w 11040872"/>
              <a:gd name="connsiteY6" fmla="*/ 0 h 5722227"/>
              <a:gd name="connsiteX7" fmla="*/ 5382425 w 11040872"/>
              <a:gd name="connsiteY7" fmla="*/ 0 h 5722227"/>
              <a:gd name="connsiteX8" fmla="*/ 5741253 w 11040872"/>
              <a:gd name="connsiteY8" fmla="*/ 0 h 5722227"/>
              <a:gd name="connsiteX9" fmla="*/ 6541717 w 11040872"/>
              <a:gd name="connsiteY9" fmla="*/ 0 h 5722227"/>
              <a:gd name="connsiteX10" fmla="*/ 6900545 w 11040872"/>
              <a:gd name="connsiteY10" fmla="*/ 0 h 5722227"/>
              <a:gd name="connsiteX11" fmla="*/ 7590600 w 11040872"/>
              <a:gd name="connsiteY11" fmla="*/ 0 h 5722227"/>
              <a:gd name="connsiteX12" fmla="*/ 8501471 w 11040872"/>
              <a:gd name="connsiteY12" fmla="*/ 0 h 5722227"/>
              <a:gd name="connsiteX13" fmla="*/ 9412343 w 11040872"/>
              <a:gd name="connsiteY13" fmla="*/ 0 h 5722227"/>
              <a:gd name="connsiteX14" fmla="*/ 10212807 w 11040872"/>
              <a:gd name="connsiteY14" fmla="*/ 0 h 5722227"/>
              <a:gd name="connsiteX15" fmla="*/ 11040872 w 11040872"/>
              <a:gd name="connsiteY15" fmla="*/ 0 h 5722227"/>
              <a:gd name="connsiteX16" fmla="*/ 11040872 w 11040872"/>
              <a:gd name="connsiteY16" fmla="*/ 464136 h 5722227"/>
              <a:gd name="connsiteX17" fmla="*/ 11040872 w 11040872"/>
              <a:gd name="connsiteY17" fmla="*/ 1099939 h 5722227"/>
              <a:gd name="connsiteX18" fmla="*/ 11040872 w 11040872"/>
              <a:gd name="connsiteY18" fmla="*/ 1735742 h 5722227"/>
              <a:gd name="connsiteX19" fmla="*/ 11040872 w 11040872"/>
              <a:gd name="connsiteY19" fmla="*/ 2314323 h 5722227"/>
              <a:gd name="connsiteX20" fmla="*/ 11040872 w 11040872"/>
              <a:gd name="connsiteY20" fmla="*/ 3064570 h 5722227"/>
              <a:gd name="connsiteX21" fmla="*/ 11040872 w 11040872"/>
              <a:gd name="connsiteY21" fmla="*/ 3585929 h 5722227"/>
              <a:gd name="connsiteX22" fmla="*/ 11040872 w 11040872"/>
              <a:gd name="connsiteY22" fmla="*/ 4336176 h 5722227"/>
              <a:gd name="connsiteX23" fmla="*/ 11040872 w 11040872"/>
              <a:gd name="connsiteY23" fmla="*/ 4857535 h 5722227"/>
              <a:gd name="connsiteX24" fmla="*/ 11040872 w 11040872"/>
              <a:gd name="connsiteY24" fmla="*/ 5722227 h 5722227"/>
              <a:gd name="connsiteX25" fmla="*/ 10130000 w 11040872"/>
              <a:gd name="connsiteY25" fmla="*/ 5722227 h 5722227"/>
              <a:gd name="connsiteX26" fmla="*/ 9550354 w 11040872"/>
              <a:gd name="connsiteY26" fmla="*/ 5722227 h 5722227"/>
              <a:gd name="connsiteX27" fmla="*/ 8749891 w 11040872"/>
              <a:gd name="connsiteY27" fmla="*/ 5722227 h 5722227"/>
              <a:gd name="connsiteX28" fmla="*/ 8391063 w 11040872"/>
              <a:gd name="connsiteY28" fmla="*/ 5722227 h 5722227"/>
              <a:gd name="connsiteX29" fmla="*/ 7480191 w 11040872"/>
              <a:gd name="connsiteY29" fmla="*/ 5722227 h 5722227"/>
              <a:gd name="connsiteX30" fmla="*/ 6900545 w 11040872"/>
              <a:gd name="connsiteY30" fmla="*/ 5722227 h 5722227"/>
              <a:gd name="connsiteX31" fmla="*/ 6210491 w 11040872"/>
              <a:gd name="connsiteY31" fmla="*/ 5722227 h 5722227"/>
              <a:gd name="connsiteX32" fmla="*/ 5741253 w 11040872"/>
              <a:gd name="connsiteY32" fmla="*/ 5722227 h 5722227"/>
              <a:gd name="connsiteX33" fmla="*/ 4940790 w 11040872"/>
              <a:gd name="connsiteY33" fmla="*/ 5722227 h 5722227"/>
              <a:gd name="connsiteX34" fmla="*/ 4029918 w 11040872"/>
              <a:gd name="connsiteY34" fmla="*/ 5722227 h 5722227"/>
              <a:gd name="connsiteX35" fmla="*/ 3450273 w 11040872"/>
              <a:gd name="connsiteY35" fmla="*/ 5722227 h 5722227"/>
              <a:gd name="connsiteX36" fmla="*/ 2539401 w 11040872"/>
              <a:gd name="connsiteY36" fmla="*/ 5722227 h 5722227"/>
              <a:gd name="connsiteX37" fmla="*/ 1849346 w 11040872"/>
              <a:gd name="connsiteY37" fmla="*/ 5722227 h 5722227"/>
              <a:gd name="connsiteX38" fmla="*/ 938474 w 11040872"/>
              <a:gd name="connsiteY38" fmla="*/ 5722227 h 5722227"/>
              <a:gd name="connsiteX39" fmla="*/ 0 w 11040872"/>
              <a:gd name="connsiteY39" fmla="*/ 5722227 h 5722227"/>
              <a:gd name="connsiteX40" fmla="*/ 0 w 11040872"/>
              <a:gd name="connsiteY40" fmla="*/ 5200869 h 5722227"/>
              <a:gd name="connsiteX41" fmla="*/ 0 w 11040872"/>
              <a:gd name="connsiteY41" fmla="*/ 4507843 h 5722227"/>
              <a:gd name="connsiteX42" fmla="*/ 0 w 11040872"/>
              <a:gd name="connsiteY42" fmla="*/ 3814818 h 5722227"/>
              <a:gd name="connsiteX43" fmla="*/ 0 w 11040872"/>
              <a:gd name="connsiteY43" fmla="*/ 3064570 h 5722227"/>
              <a:gd name="connsiteX44" fmla="*/ 0 w 11040872"/>
              <a:gd name="connsiteY44" fmla="*/ 2600434 h 5722227"/>
              <a:gd name="connsiteX45" fmla="*/ 0 w 11040872"/>
              <a:gd name="connsiteY45" fmla="*/ 2136298 h 5722227"/>
              <a:gd name="connsiteX46" fmla="*/ 0 w 11040872"/>
              <a:gd name="connsiteY46" fmla="*/ 1386051 h 5722227"/>
              <a:gd name="connsiteX47" fmla="*/ 0 w 11040872"/>
              <a:gd name="connsiteY47" fmla="*/ 807470 h 5722227"/>
              <a:gd name="connsiteX48" fmla="*/ 0 w 11040872"/>
              <a:gd name="connsiteY48"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0"/>
                </a:moveTo>
                <a:cubicBezTo>
                  <a:pt x="193592" y="6224"/>
                  <a:pt x="601481" y="42917"/>
                  <a:pt x="910872" y="0"/>
                </a:cubicBezTo>
                <a:cubicBezTo>
                  <a:pt x="1220263" y="-42917"/>
                  <a:pt x="1370975" y="12188"/>
                  <a:pt x="1821744" y="0"/>
                </a:cubicBezTo>
                <a:cubicBezTo>
                  <a:pt x="2272513" y="-12188"/>
                  <a:pt x="2243945" y="-6271"/>
                  <a:pt x="2511798" y="0"/>
                </a:cubicBezTo>
                <a:cubicBezTo>
                  <a:pt x="2779651" y="6271"/>
                  <a:pt x="2961954" y="-6589"/>
                  <a:pt x="3312262" y="0"/>
                </a:cubicBezTo>
                <a:cubicBezTo>
                  <a:pt x="3662570" y="6589"/>
                  <a:pt x="3695138" y="3008"/>
                  <a:pt x="4002316" y="0"/>
                </a:cubicBezTo>
                <a:cubicBezTo>
                  <a:pt x="4309494" y="-3008"/>
                  <a:pt x="4393447" y="-11115"/>
                  <a:pt x="4692371" y="0"/>
                </a:cubicBezTo>
                <a:cubicBezTo>
                  <a:pt x="4991295" y="11115"/>
                  <a:pt x="5213542" y="-5299"/>
                  <a:pt x="5382425" y="0"/>
                </a:cubicBezTo>
                <a:cubicBezTo>
                  <a:pt x="5551308" y="5299"/>
                  <a:pt x="5648021" y="11335"/>
                  <a:pt x="5741253" y="0"/>
                </a:cubicBezTo>
                <a:cubicBezTo>
                  <a:pt x="5834485" y="-11335"/>
                  <a:pt x="6259648" y="-13136"/>
                  <a:pt x="6541717" y="0"/>
                </a:cubicBezTo>
                <a:cubicBezTo>
                  <a:pt x="6823786" y="13136"/>
                  <a:pt x="6733802" y="-6108"/>
                  <a:pt x="6900545" y="0"/>
                </a:cubicBezTo>
                <a:cubicBezTo>
                  <a:pt x="7067288" y="6108"/>
                  <a:pt x="7323355" y="24168"/>
                  <a:pt x="7590600" y="0"/>
                </a:cubicBezTo>
                <a:cubicBezTo>
                  <a:pt x="7857845" y="-24168"/>
                  <a:pt x="8117504" y="38708"/>
                  <a:pt x="8501471" y="0"/>
                </a:cubicBezTo>
                <a:cubicBezTo>
                  <a:pt x="8885438" y="-38708"/>
                  <a:pt x="8998654" y="-37342"/>
                  <a:pt x="9412343" y="0"/>
                </a:cubicBezTo>
                <a:cubicBezTo>
                  <a:pt x="9826032" y="37342"/>
                  <a:pt x="9895725" y="7712"/>
                  <a:pt x="10212807" y="0"/>
                </a:cubicBezTo>
                <a:cubicBezTo>
                  <a:pt x="10529889" y="-7712"/>
                  <a:pt x="10868714" y="4378"/>
                  <a:pt x="11040872" y="0"/>
                </a:cubicBezTo>
                <a:cubicBezTo>
                  <a:pt x="11043731" y="126419"/>
                  <a:pt x="11023020" y="340205"/>
                  <a:pt x="11040872" y="464136"/>
                </a:cubicBezTo>
                <a:cubicBezTo>
                  <a:pt x="11058724" y="588067"/>
                  <a:pt x="11029141" y="954408"/>
                  <a:pt x="11040872" y="1099939"/>
                </a:cubicBezTo>
                <a:cubicBezTo>
                  <a:pt x="11052603" y="1245470"/>
                  <a:pt x="11062638" y="1462876"/>
                  <a:pt x="11040872" y="1735742"/>
                </a:cubicBezTo>
                <a:cubicBezTo>
                  <a:pt x="11019106" y="2008608"/>
                  <a:pt x="11024038" y="2070917"/>
                  <a:pt x="11040872" y="2314323"/>
                </a:cubicBezTo>
                <a:cubicBezTo>
                  <a:pt x="11057706" y="2557729"/>
                  <a:pt x="11069457" y="2766692"/>
                  <a:pt x="11040872" y="3064570"/>
                </a:cubicBezTo>
                <a:cubicBezTo>
                  <a:pt x="11012287" y="3362448"/>
                  <a:pt x="11046770" y="3457258"/>
                  <a:pt x="11040872" y="3585929"/>
                </a:cubicBezTo>
                <a:cubicBezTo>
                  <a:pt x="11034974" y="3714600"/>
                  <a:pt x="11008593" y="4061907"/>
                  <a:pt x="11040872" y="4336176"/>
                </a:cubicBezTo>
                <a:cubicBezTo>
                  <a:pt x="11073151" y="4610445"/>
                  <a:pt x="11024061" y="4741691"/>
                  <a:pt x="11040872" y="4857535"/>
                </a:cubicBezTo>
                <a:cubicBezTo>
                  <a:pt x="11057683" y="4973379"/>
                  <a:pt x="11061382" y="5390575"/>
                  <a:pt x="11040872" y="5722227"/>
                </a:cubicBezTo>
                <a:cubicBezTo>
                  <a:pt x="10705289" y="5754948"/>
                  <a:pt x="10500356" y="5715132"/>
                  <a:pt x="10130000" y="5722227"/>
                </a:cubicBezTo>
                <a:cubicBezTo>
                  <a:pt x="9759644" y="5729322"/>
                  <a:pt x="9690200" y="5718288"/>
                  <a:pt x="9550354" y="5722227"/>
                </a:cubicBezTo>
                <a:cubicBezTo>
                  <a:pt x="9410508" y="5726166"/>
                  <a:pt x="9085883" y="5714152"/>
                  <a:pt x="8749891" y="5722227"/>
                </a:cubicBezTo>
                <a:cubicBezTo>
                  <a:pt x="8413899" y="5730302"/>
                  <a:pt x="8487114" y="5705710"/>
                  <a:pt x="8391063" y="5722227"/>
                </a:cubicBezTo>
                <a:cubicBezTo>
                  <a:pt x="8295012" y="5738744"/>
                  <a:pt x="7670612" y="5701988"/>
                  <a:pt x="7480191" y="5722227"/>
                </a:cubicBezTo>
                <a:cubicBezTo>
                  <a:pt x="7289770" y="5742466"/>
                  <a:pt x="7167607" y="5741605"/>
                  <a:pt x="6900545" y="5722227"/>
                </a:cubicBezTo>
                <a:cubicBezTo>
                  <a:pt x="6633483" y="5702849"/>
                  <a:pt x="6439920" y="5728897"/>
                  <a:pt x="6210491" y="5722227"/>
                </a:cubicBezTo>
                <a:cubicBezTo>
                  <a:pt x="5981062" y="5715557"/>
                  <a:pt x="5915480" y="5731659"/>
                  <a:pt x="5741253" y="5722227"/>
                </a:cubicBezTo>
                <a:cubicBezTo>
                  <a:pt x="5567026" y="5712795"/>
                  <a:pt x="5278617" y="5707418"/>
                  <a:pt x="4940790" y="5722227"/>
                </a:cubicBezTo>
                <a:cubicBezTo>
                  <a:pt x="4602963" y="5737036"/>
                  <a:pt x="4321539" y="5753746"/>
                  <a:pt x="4029918" y="5722227"/>
                </a:cubicBezTo>
                <a:cubicBezTo>
                  <a:pt x="3738297" y="5690708"/>
                  <a:pt x="3717506" y="5732521"/>
                  <a:pt x="3450273" y="5722227"/>
                </a:cubicBezTo>
                <a:cubicBezTo>
                  <a:pt x="3183041" y="5711933"/>
                  <a:pt x="2913596" y="5698063"/>
                  <a:pt x="2539401" y="5722227"/>
                </a:cubicBezTo>
                <a:cubicBezTo>
                  <a:pt x="2165206" y="5746391"/>
                  <a:pt x="2032456" y="5707324"/>
                  <a:pt x="1849346" y="5722227"/>
                </a:cubicBezTo>
                <a:cubicBezTo>
                  <a:pt x="1666237" y="5737130"/>
                  <a:pt x="1209225" y="5720784"/>
                  <a:pt x="938474" y="5722227"/>
                </a:cubicBezTo>
                <a:cubicBezTo>
                  <a:pt x="667723" y="5723670"/>
                  <a:pt x="389175" y="5759320"/>
                  <a:pt x="0" y="5722227"/>
                </a:cubicBezTo>
                <a:cubicBezTo>
                  <a:pt x="-10554" y="5514969"/>
                  <a:pt x="-3520" y="5347189"/>
                  <a:pt x="0" y="5200869"/>
                </a:cubicBezTo>
                <a:cubicBezTo>
                  <a:pt x="3520" y="5054549"/>
                  <a:pt x="11246" y="4701970"/>
                  <a:pt x="0" y="4507843"/>
                </a:cubicBezTo>
                <a:cubicBezTo>
                  <a:pt x="-11246" y="4313716"/>
                  <a:pt x="10271" y="4091344"/>
                  <a:pt x="0" y="3814818"/>
                </a:cubicBezTo>
                <a:cubicBezTo>
                  <a:pt x="-10271" y="3538293"/>
                  <a:pt x="31723" y="3330628"/>
                  <a:pt x="0" y="3064570"/>
                </a:cubicBezTo>
                <a:cubicBezTo>
                  <a:pt x="-31723" y="2798512"/>
                  <a:pt x="-5483" y="2770126"/>
                  <a:pt x="0" y="2600434"/>
                </a:cubicBezTo>
                <a:cubicBezTo>
                  <a:pt x="5483" y="2430742"/>
                  <a:pt x="10642" y="2318769"/>
                  <a:pt x="0" y="2136298"/>
                </a:cubicBezTo>
                <a:cubicBezTo>
                  <a:pt x="-10642" y="1953827"/>
                  <a:pt x="-10005" y="1555188"/>
                  <a:pt x="0" y="1386051"/>
                </a:cubicBezTo>
                <a:cubicBezTo>
                  <a:pt x="10005" y="1216914"/>
                  <a:pt x="-22640" y="953234"/>
                  <a:pt x="0" y="807470"/>
                </a:cubicBezTo>
                <a:cubicBezTo>
                  <a:pt x="22640" y="661706"/>
                  <a:pt x="-32744" y="287432"/>
                  <a:pt x="0" y="0"/>
                </a:cubicBezTo>
                <a:close/>
              </a:path>
              <a:path w="11040872" h="5722227" stroke="0" extrusionOk="0">
                <a:moveTo>
                  <a:pt x="0" y="0"/>
                </a:moveTo>
                <a:cubicBezTo>
                  <a:pt x="169384" y="-10635"/>
                  <a:pt x="370826" y="9208"/>
                  <a:pt x="579646" y="0"/>
                </a:cubicBezTo>
                <a:cubicBezTo>
                  <a:pt x="788466" y="-9208"/>
                  <a:pt x="775343" y="6784"/>
                  <a:pt x="938474" y="0"/>
                </a:cubicBezTo>
                <a:cubicBezTo>
                  <a:pt x="1101605" y="-6784"/>
                  <a:pt x="1565487" y="3846"/>
                  <a:pt x="1849346" y="0"/>
                </a:cubicBezTo>
                <a:cubicBezTo>
                  <a:pt x="2133205" y="-3846"/>
                  <a:pt x="2146701" y="-4656"/>
                  <a:pt x="2428992" y="0"/>
                </a:cubicBezTo>
                <a:cubicBezTo>
                  <a:pt x="2711283" y="4656"/>
                  <a:pt x="2812175" y="-11466"/>
                  <a:pt x="3008638" y="0"/>
                </a:cubicBezTo>
                <a:cubicBezTo>
                  <a:pt x="3205101" y="11466"/>
                  <a:pt x="3727763" y="-32961"/>
                  <a:pt x="3919510" y="0"/>
                </a:cubicBezTo>
                <a:cubicBezTo>
                  <a:pt x="4111257" y="32961"/>
                  <a:pt x="4220253" y="-16430"/>
                  <a:pt x="4388747" y="0"/>
                </a:cubicBezTo>
                <a:cubicBezTo>
                  <a:pt x="4557241" y="16430"/>
                  <a:pt x="4940065" y="-21977"/>
                  <a:pt x="5299619" y="0"/>
                </a:cubicBezTo>
                <a:cubicBezTo>
                  <a:pt x="5659173" y="21977"/>
                  <a:pt x="5814444" y="26556"/>
                  <a:pt x="6210491" y="0"/>
                </a:cubicBezTo>
                <a:cubicBezTo>
                  <a:pt x="6606538" y="-26556"/>
                  <a:pt x="6659560" y="23104"/>
                  <a:pt x="6900545" y="0"/>
                </a:cubicBezTo>
                <a:cubicBezTo>
                  <a:pt x="7141530" y="-23104"/>
                  <a:pt x="7601869" y="-1869"/>
                  <a:pt x="7811417" y="0"/>
                </a:cubicBezTo>
                <a:cubicBezTo>
                  <a:pt x="8020965" y="1869"/>
                  <a:pt x="8256088" y="4201"/>
                  <a:pt x="8391063" y="0"/>
                </a:cubicBezTo>
                <a:cubicBezTo>
                  <a:pt x="8526038" y="-4201"/>
                  <a:pt x="8809082" y="7677"/>
                  <a:pt x="8970709" y="0"/>
                </a:cubicBezTo>
                <a:cubicBezTo>
                  <a:pt x="9132336" y="-7677"/>
                  <a:pt x="9528709" y="5380"/>
                  <a:pt x="9771172" y="0"/>
                </a:cubicBezTo>
                <a:cubicBezTo>
                  <a:pt x="10013635" y="-5380"/>
                  <a:pt x="10199269" y="-15922"/>
                  <a:pt x="10350818" y="0"/>
                </a:cubicBezTo>
                <a:cubicBezTo>
                  <a:pt x="10502367" y="15922"/>
                  <a:pt x="10835478" y="-34311"/>
                  <a:pt x="11040872" y="0"/>
                </a:cubicBezTo>
                <a:cubicBezTo>
                  <a:pt x="11027923" y="269490"/>
                  <a:pt x="11030065" y="500130"/>
                  <a:pt x="11040872" y="750248"/>
                </a:cubicBezTo>
                <a:cubicBezTo>
                  <a:pt x="11051679" y="1000366"/>
                  <a:pt x="11044602" y="1104921"/>
                  <a:pt x="11040872" y="1443273"/>
                </a:cubicBezTo>
                <a:cubicBezTo>
                  <a:pt x="11037142" y="1781626"/>
                  <a:pt x="11028369" y="1985731"/>
                  <a:pt x="11040872" y="2136298"/>
                </a:cubicBezTo>
                <a:cubicBezTo>
                  <a:pt x="11053375" y="2286866"/>
                  <a:pt x="11023547" y="2489209"/>
                  <a:pt x="11040872" y="2600434"/>
                </a:cubicBezTo>
                <a:cubicBezTo>
                  <a:pt x="11058197" y="2711659"/>
                  <a:pt x="11064151" y="2890371"/>
                  <a:pt x="11040872" y="3121793"/>
                </a:cubicBezTo>
                <a:cubicBezTo>
                  <a:pt x="11017593" y="3353215"/>
                  <a:pt x="11033741" y="3662012"/>
                  <a:pt x="11040872" y="3814818"/>
                </a:cubicBezTo>
                <a:cubicBezTo>
                  <a:pt x="11048003" y="3967624"/>
                  <a:pt x="11043927" y="4184559"/>
                  <a:pt x="11040872" y="4393399"/>
                </a:cubicBezTo>
                <a:cubicBezTo>
                  <a:pt x="11037817" y="4602239"/>
                  <a:pt x="11027191" y="4773425"/>
                  <a:pt x="11040872" y="4914757"/>
                </a:cubicBezTo>
                <a:cubicBezTo>
                  <a:pt x="11054553" y="5056089"/>
                  <a:pt x="11025188" y="5370964"/>
                  <a:pt x="11040872" y="5722227"/>
                </a:cubicBezTo>
                <a:cubicBezTo>
                  <a:pt x="10837462" y="5714031"/>
                  <a:pt x="10531754" y="5749541"/>
                  <a:pt x="10350818" y="5722227"/>
                </a:cubicBezTo>
                <a:cubicBezTo>
                  <a:pt x="10169882" y="5694913"/>
                  <a:pt x="9832506" y="5739195"/>
                  <a:pt x="9660763" y="5722227"/>
                </a:cubicBezTo>
                <a:cubicBezTo>
                  <a:pt x="9489020" y="5705259"/>
                  <a:pt x="9334558" y="5741830"/>
                  <a:pt x="9191526" y="5722227"/>
                </a:cubicBezTo>
                <a:cubicBezTo>
                  <a:pt x="9048494" y="5702624"/>
                  <a:pt x="8640605" y="5761665"/>
                  <a:pt x="8391063" y="5722227"/>
                </a:cubicBezTo>
                <a:cubicBezTo>
                  <a:pt x="8141521" y="5682789"/>
                  <a:pt x="8132030" y="5733336"/>
                  <a:pt x="7921826" y="5722227"/>
                </a:cubicBezTo>
                <a:cubicBezTo>
                  <a:pt x="7711622" y="5711118"/>
                  <a:pt x="7445489" y="5693555"/>
                  <a:pt x="7121362" y="5722227"/>
                </a:cubicBezTo>
                <a:cubicBezTo>
                  <a:pt x="6797235" y="5750899"/>
                  <a:pt x="6940489" y="5715190"/>
                  <a:pt x="6762534" y="5722227"/>
                </a:cubicBezTo>
                <a:cubicBezTo>
                  <a:pt x="6584579" y="5729264"/>
                  <a:pt x="6249483" y="5715060"/>
                  <a:pt x="5962071" y="5722227"/>
                </a:cubicBezTo>
                <a:cubicBezTo>
                  <a:pt x="5674659" y="5729394"/>
                  <a:pt x="5697457" y="5741242"/>
                  <a:pt x="5492834" y="5722227"/>
                </a:cubicBezTo>
                <a:cubicBezTo>
                  <a:pt x="5288211" y="5703212"/>
                  <a:pt x="5223354" y="5727530"/>
                  <a:pt x="5134005" y="5722227"/>
                </a:cubicBezTo>
                <a:cubicBezTo>
                  <a:pt x="5044656" y="5716924"/>
                  <a:pt x="4805771" y="5744749"/>
                  <a:pt x="4664768" y="5722227"/>
                </a:cubicBezTo>
                <a:cubicBezTo>
                  <a:pt x="4523765" y="5699705"/>
                  <a:pt x="4188901" y="5702568"/>
                  <a:pt x="3864305" y="5722227"/>
                </a:cubicBezTo>
                <a:cubicBezTo>
                  <a:pt x="3539709" y="5741886"/>
                  <a:pt x="3626652" y="5738369"/>
                  <a:pt x="3395068" y="5722227"/>
                </a:cubicBezTo>
                <a:cubicBezTo>
                  <a:pt x="3163484" y="5706085"/>
                  <a:pt x="3169858" y="5716523"/>
                  <a:pt x="3036240" y="5722227"/>
                </a:cubicBezTo>
                <a:cubicBezTo>
                  <a:pt x="2902622" y="5727931"/>
                  <a:pt x="2693943" y="5714168"/>
                  <a:pt x="2567003" y="5722227"/>
                </a:cubicBezTo>
                <a:cubicBezTo>
                  <a:pt x="2440063" y="5730286"/>
                  <a:pt x="2221419" y="5730788"/>
                  <a:pt x="1987357" y="5722227"/>
                </a:cubicBezTo>
                <a:cubicBezTo>
                  <a:pt x="1753295" y="5713666"/>
                  <a:pt x="1455082" y="5742374"/>
                  <a:pt x="1297302" y="5722227"/>
                </a:cubicBezTo>
                <a:cubicBezTo>
                  <a:pt x="1139522" y="5702080"/>
                  <a:pt x="1004973" y="5737277"/>
                  <a:pt x="828065" y="5722227"/>
                </a:cubicBezTo>
                <a:cubicBezTo>
                  <a:pt x="651157" y="5707177"/>
                  <a:pt x="277792" y="5734769"/>
                  <a:pt x="0" y="5722227"/>
                </a:cubicBezTo>
                <a:cubicBezTo>
                  <a:pt x="-17642" y="5580983"/>
                  <a:pt x="-4355" y="5260240"/>
                  <a:pt x="0" y="5086424"/>
                </a:cubicBezTo>
                <a:cubicBezTo>
                  <a:pt x="4355" y="4912608"/>
                  <a:pt x="-9208" y="4615040"/>
                  <a:pt x="0" y="4450621"/>
                </a:cubicBezTo>
                <a:cubicBezTo>
                  <a:pt x="9208" y="4286202"/>
                  <a:pt x="21220" y="3942849"/>
                  <a:pt x="0" y="3814818"/>
                </a:cubicBezTo>
                <a:cubicBezTo>
                  <a:pt x="-21220" y="3686787"/>
                  <a:pt x="24895" y="3410535"/>
                  <a:pt x="0" y="3179015"/>
                </a:cubicBezTo>
                <a:cubicBezTo>
                  <a:pt x="-24895" y="2947495"/>
                  <a:pt x="-4041" y="2734935"/>
                  <a:pt x="0" y="2600434"/>
                </a:cubicBezTo>
                <a:cubicBezTo>
                  <a:pt x="4041" y="2465933"/>
                  <a:pt x="-17582" y="2241550"/>
                  <a:pt x="0" y="1907409"/>
                </a:cubicBezTo>
                <a:cubicBezTo>
                  <a:pt x="17582" y="1573269"/>
                  <a:pt x="21210" y="1537696"/>
                  <a:pt x="0" y="1271606"/>
                </a:cubicBezTo>
                <a:cubicBezTo>
                  <a:pt x="-21210" y="1005516"/>
                  <a:pt x="13869" y="478336"/>
                  <a:pt x="0" y="0"/>
                </a:cubicBezTo>
                <a:close/>
              </a:path>
            </a:pathLst>
          </a:custGeom>
          <a:solidFill>
            <a:srgbClr val="C34D5F"/>
          </a:solidFill>
          <a:ln w="25400">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FF357F-C515-4915-9421-7AAE2EC4F8F2}"/>
              </a:ext>
            </a:extLst>
          </p:cNvPr>
          <p:cNvSpPr>
            <a:spLocks noGrp="1"/>
          </p:cNvSpPr>
          <p:nvPr>
            <p:ph type="title"/>
          </p:nvPr>
        </p:nvSpPr>
        <p:spPr>
          <a:xfrm>
            <a:off x="1151467" y="887973"/>
            <a:ext cx="9889067" cy="1325563"/>
          </a:xfrm>
        </p:spPr>
        <p:txBody>
          <a:bodyPr>
            <a:normAutofit/>
          </a:bodyPr>
          <a:lstStyle/>
          <a:p>
            <a:r>
              <a:rPr lang="en-US" sz="6600">
                <a:solidFill>
                  <a:schemeClr val="bg1"/>
                </a:solidFill>
              </a:rPr>
              <a:t>Daftar Pustaka</a:t>
            </a:r>
            <a:endParaRPr lang="en-ID" sz="6600">
              <a:solidFill>
                <a:schemeClr val="bg1"/>
              </a:solidFill>
            </a:endParaRPr>
          </a:p>
        </p:txBody>
      </p:sp>
      <p:sp>
        <p:nvSpPr>
          <p:cNvPr id="23" name="Rectangle 6">
            <a:extLst>
              <a:ext uri="{FF2B5EF4-FFF2-40B4-BE49-F238E27FC236}">
                <a16:creationId xmlns:a16="http://schemas.microsoft.com/office/drawing/2014/main" xmlns="" id="{6D7E5B0F-5185-440A-8222-321C1D118A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6F01226-64CD-44DE-9B75-4AAF7F87E50F}"/>
              </a:ext>
            </a:extLst>
          </p:cNvPr>
          <p:cNvSpPr>
            <a:spLocks noGrp="1"/>
          </p:cNvSpPr>
          <p:nvPr>
            <p:ph idx="1"/>
          </p:nvPr>
        </p:nvSpPr>
        <p:spPr>
          <a:xfrm>
            <a:off x="1151467" y="2607733"/>
            <a:ext cx="9889067" cy="3285067"/>
          </a:xfrm>
        </p:spPr>
        <p:txBody>
          <a:bodyPr>
            <a:noAutofit/>
          </a:bodyPr>
          <a:lstStyle/>
          <a:p>
            <a:pPr>
              <a:lnSpc>
                <a:spcPct val="100000"/>
              </a:lnSpc>
            </a:pPr>
            <a:r>
              <a:rPr lang="en-US" sz="1800" b="1" dirty="0">
                <a:solidFill>
                  <a:schemeClr val="bg1"/>
                </a:solidFill>
              </a:rPr>
              <a:t>Lewis, 1980, </a:t>
            </a:r>
            <a:r>
              <a:rPr lang="en-US" sz="1800" b="1" i="1" dirty="0">
                <a:solidFill>
                  <a:schemeClr val="bg1"/>
                </a:solidFill>
              </a:rPr>
              <a:t>Water Quality and Treatment, 3th Edition</a:t>
            </a:r>
            <a:r>
              <a:rPr lang="en-US" sz="1800" b="1" dirty="0">
                <a:solidFill>
                  <a:schemeClr val="bg1"/>
                </a:solidFill>
              </a:rPr>
              <a:t>, Mc Graw-Hill Book Company, New York</a:t>
            </a:r>
            <a:endParaRPr lang="en-ID" sz="1800" b="1" dirty="0">
              <a:solidFill>
                <a:schemeClr val="bg1"/>
              </a:solidFill>
            </a:endParaRPr>
          </a:p>
          <a:p>
            <a:pPr>
              <a:lnSpc>
                <a:spcPct val="100000"/>
              </a:lnSpc>
            </a:pPr>
            <a:r>
              <a:rPr lang="en-ID" sz="1800" b="1" dirty="0">
                <a:solidFill>
                  <a:schemeClr val="bg1"/>
                </a:solidFill>
              </a:rPr>
              <a:t>Husain Muhammad, 2007, </a:t>
            </a:r>
            <a:r>
              <a:rPr lang="en-ID" sz="1800" b="1" i="1" dirty="0" err="1">
                <a:solidFill>
                  <a:schemeClr val="bg1"/>
                </a:solidFill>
              </a:rPr>
              <a:t>Pengolahan</a:t>
            </a:r>
            <a:r>
              <a:rPr lang="en-ID" sz="1800" b="1" i="1" dirty="0">
                <a:solidFill>
                  <a:schemeClr val="bg1"/>
                </a:solidFill>
              </a:rPr>
              <a:t> Air </a:t>
            </a:r>
            <a:r>
              <a:rPr lang="en-ID" sz="1800" b="1" i="1" dirty="0" err="1">
                <a:solidFill>
                  <a:schemeClr val="bg1"/>
                </a:solidFill>
              </a:rPr>
              <a:t>Hujan</a:t>
            </a:r>
            <a:r>
              <a:rPr lang="en-ID" sz="1800" b="1" i="1" dirty="0">
                <a:solidFill>
                  <a:schemeClr val="bg1"/>
                </a:solidFill>
              </a:rPr>
              <a:t> </a:t>
            </a:r>
            <a:r>
              <a:rPr lang="en-ID" sz="1800" b="1" i="1" dirty="0" err="1">
                <a:solidFill>
                  <a:schemeClr val="bg1"/>
                </a:solidFill>
              </a:rPr>
              <a:t>Secara</a:t>
            </a:r>
            <a:r>
              <a:rPr lang="en-ID" sz="1800" b="1" i="1" dirty="0">
                <a:solidFill>
                  <a:schemeClr val="bg1"/>
                </a:solidFill>
              </a:rPr>
              <a:t> </a:t>
            </a:r>
            <a:r>
              <a:rPr lang="en-ID" sz="1800" b="1" i="1" dirty="0" err="1">
                <a:solidFill>
                  <a:schemeClr val="bg1"/>
                </a:solidFill>
              </a:rPr>
              <a:t>Filtrasi</a:t>
            </a:r>
            <a:r>
              <a:rPr lang="en-ID" sz="1800" b="1" i="1" dirty="0">
                <a:solidFill>
                  <a:schemeClr val="bg1"/>
                </a:solidFill>
              </a:rPr>
              <a:t>, </a:t>
            </a:r>
            <a:r>
              <a:rPr lang="en-ID" sz="1800" b="1" i="1" dirty="0" err="1">
                <a:solidFill>
                  <a:schemeClr val="bg1"/>
                </a:solidFill>
              </a:rPr>
              <a:t>Mineralisasi</a:t>
            </a:r>
            <a:r>
              <a:rPr lang="en-ID" sz="1800" b="1" i="1" dirty="0">
                <a:solidFill>
                  <a:schemeClr val="bg1"/>
                </a:solidFill>
              </a:rPr>
              <a:t> dan </a:t>
            </a:r>
            <a:r>
              <a:rPr lang="en-ID" sz="1800" b="1" i="1" dirty="0" err="1">
                <a:solidFill>
                  <a:schemeClr val="bg1"/>
                </a:solidFill>
              </a:rPr>
              <a:t>Desinfeksi</a:t>
            </a:r>
            <a:r>
              <a:rPr lang="en-ID" sz="1800" b="1" i="1" dirty="0">
                <a:solidFill>
                  <a:schemeClr val="bg1"/>
                </a:solidFill>
              </a:rPr>
              <a:t> </a:t>
            </a:r>
            <a:r>
              <a:rPr lang="en-ID" sz="1800" b="1" i="1" dirty="0" err="1">
                <a:solidFill>
                  <a:schemeClr val="bg1"/>
                </a:solidFill>
              </a:rPr>
              <a:t>sebagai</a:t>
            </a:r>
            <a:r>
              <a:rPr lang="en-ID" sz="1800" b="1" i="1" dirty="0">
                <a:solidFill>
                  <a:schemeClr val="bg1"/>
                </a:solidFill>
              </a:rPr>
              <a:t> </a:t>
            </a:r>
            <a:r>
              <a:rPr lang="en-ID" sz="1800" b="1" i="1" dirty="0" err="1">
                <a:solidFill>
                  <a:schemeClr val="bg1"/>
                </a:solidFill>
              </a:rPr>
              <a:t>Alternatif</a:t>
            </a:r>
            <a:r>
              <a:rPr lang="en-ID" sz="1800" b="1" i="1" dirty="0">
                <a:solidFill>
                  <a:schemeClr val="bg1"/>
                </a:solidFill>
              </a:rPr>
              <a:t> Air </a:t>
            </a:r>
            <a:r>
              <a:rPr lang="en-ID" sz="1800" b="1" i="1" dirty="0" err="1">
                <a:solidFill>
                  <a:schemeClr val="bg1"/>
                </a:solidFill>
              </a:rPr>
              <a:t>Bersih</a:t>
            </a:r>
            <a:r>
              <a:rPr lang="en-ID" sz="1800" b="1" i="1" dirty="0">
                <a:solidFill>
                  <a:schemeClr val="bg1"/>
                </a:solidFill>
              </a:rPr>
              <a:t>. </a:t>
            </a:r>
            <a:r>
              <a:rPr lang="en-ID" sz="1800" b="1" i="1" dirty="0" err="1">
                <a:solidFill>
                  <a:schemeClr val="bg1"/>
                </a:solidFill>
              </a:rPr>
              <a:t>Sekolah</a:t>
            </a:r>
            <a:r>
              <a:rPr lang="en-ID" sz="1800" b="1" i="1" dirty="0">
                <a:solidFill>
                  <a:schemeClr val="bg1"/>
                </a:solidFill>
              </a:rPr>
              <a:t> Tinggi Teknik </a:t>
            </a:r>
            <a:r>
              <a:rPr lang="en-ID" sz="1800" b="1" i="1" dirty="0" err="1">
                <a:solidFill>
                  <a:schemeClr val="bg1"/>
                </a:solidFill>
              </a:rPr>
              <a:t>Lingkungan</a:t>
            </a:r>
            <a:r>
              <a:rPr lang="en-ID" sz="1800" b="1" i="1" dirty="0">
                <a:solidFill>
                  <a:schemeClr val="bg1"/>
                </a:solidFill>
              </a:rPr>
              <a:t> “Yayasan </a:t>
            </a:r>
            <a:r>
              <a:rPr lang="en-ID" sz="1800" b="1" i="1" dirty="0" err="1">
                <a:solidFill>
                  <a:schemeClr val="bg1"/>
                </a:solidFill>
              </a:rPr>
              <a:t>Lingkungan</a:t>
            </a:r>
            <a:r>
              <a:rPr lang="en-ID" sz="1800" b="1" i="1" dirty="0">
                <a:solidFill>
                  <a:schemeClr val="bg1"/>
                </a:solidFill>
              </a:rPr>
              <a:t> </a:t>
            </a:r>
            <a:r>
              <a:rPr lang="en-ID" sz="1800" b="1" i="1" dirty="0" err="1">
                <a:solidFill>
                  <a:schemeClr val="bg1"/>
                </a:solidFill>
              </a:rPr>
              <a:t>Hidup</a:t>
            </a:r>
            <a:r>
              <a:rPr lang="en-ID" sz="1800" b="1" dirty="0">
                <a:solidFill>
                  <a:schemeClr val="bg1"/>
                </a:solidFill>
              </a:rPr>
              <a:t>” Yogyakarta.</a:t>
            </a:r>
          </a:p>
          <a:p>
            <a:pPr>
              <a:lnSpc>
                <a:spcPct val="100000"/>
              </a:lnSpc>
            </a:pPr>
            <a:r>
              <a:rPr lang="en-ID" sz="1800" b="1" dirty="0" err="1">
                <a:solidFill>
                  <a:schemeClr val="bg1"/>
                </a:solidFill>
              </a:rPr>
              <a:t>Tjokrokusumo</a:t>
            </a:r>
            <a:r>
              <a:rPr lang="en-ID" sz="1800" b="1" dirty="0">
                <a:solidFill>
                  <a:schemeClr val="bg1"/>
                </a:solidFill>
              </a:rPr>
              <a:t>, KRT. Ir. 1995. </a:t>
            </a:r>
            <a:r>
              <a:rPr lang="en-ID" sz="1800" b="1" i="1" dirty="0">
                <a:solidFill>
                  <a:schemeClr val="bg1"/>
                </a:solidFill>
              </a:rPr>
              <a:t>“</a:t>
            </a:r>
            <a:r>
              <a:rPr lang="en-ID" sz="1800" b="1" i="1" dirty="0" err="1">
                <a:solidFill>
                  <a:schemeClr val="bg1"/>
                </a:solidFill>
              </a:rPr>
              <a:t>Pengantar</a:t>
            </a:r>
            <a:r>
              <a:rPr lang="en-ID" sz="1800" b="1" i="1" dirty="0">
                <a:solidFill>
                  <a:schemeClr val="bg1"/>
                </a:solidFill>
              </a:rPr>
              <a:t> </a:t>
            </a:r>
            <a:r>
              <a:rPr lang="en-ID" sz="1800" b="1" i="1" dirty="0" err="1">
                <a:solidFill>
                  <a:schemeClr val="bg1"/>
                </a:solidFill>
              </a:rPr>
              <a:t>Enjiniring</a:t>
            </a:r>
            <a:r>
              <a:rPr lang="en-ID" sz="1800" b="1" i="1" dirty="0">
                <a:solidFill>
                  <a:schemeClr val="bg1"/>
                </a:solidFill>
              </a:rPr>
              <a:t> </a:t>
            </a:r>
            <a:r>
              <a:rPr lang="en-ID" sz="1800" b="1" i="1" dirty="0" err="1">
                <a:solidFill>
                  <a:schemeClr val="bg1"/>
                </a:solidFill>
              </a:rPr>
              <a:t>Lingkungan</a:t>
            </a:r>
            <a:r>
              <a:rPr lang="en-ID" sz="1800" b="1" i="1" dirty="0">
                <a:solidFill>
                  <a:schemeClr val="bg1"/>
                </a:solidFill>
              </a:rPr>
              <a:t>”. </a:t>
            </a:r>
            <a:r>
              <a:rPr lang="en-ID" sz="1800" b="1" dirty="0" err="1">
                <a:solidFill>
                  <a:schemeClr val="bg1"/>
                </a:solidFill>
              </a:rPr>
              <a:t>Sekolah</a:t>
            </a:r>
            <a:r>
              <a:rPr lang="en-ID" sz="1800" b="1" dirty="0">
                <a:solidFill>
                  <a:schemeClr val="bg1"/>
                </a:solidFill>
              </a:rPr>
              <a:t> Tinggi Teknik </a:t>
            </a:r>
            <a:r>
              <a:rPr lang="en-ID" sz="1800" b="1" dirty="0" err="1">
                <a:solidFill>
                  <a:schemeClr val="bg1"/>
                </a:solidFill>
              </a:rPr>
              <a:t>Lingkungan</a:t>
            </a:r>
            <a:r>
              <a:rPr lang="en-ID" sz="1800" b="1" dirty="0">
                <a:solidFill>
                  <a:schemeClr val="bg1"/>
                </a:solidFill>
              </a:rPr>
              <a:t> “Yayasan </a:t>
            </a:r>
            <a:r>
              <a:rPr lang="en-ID" sz="1800" b="1" dirty="0" err="1">
                <a:solidFill>
                  <a:schemeClr val="bg1"/>
                </a:solidFill>
              </a:rPr>
              <a:t>Lingkungan</a:t>
            </a:r>
            <a:r>
              <a:rPr lang="en-ID" sz="1800" b="1" dirty="0">
                <a:solidFill>
                  <a:schemeClr val="bg1"/>
                </a:solidFill>
              </a:rPr>
              <a:t> </a:t>
            </a:r>
            <a:r>
              <a:rPr lang="en-ID" sz="1800" b="1" dirty="0" err="1">
                <a:solidFill>
                  <a:schemeClr val="bg1"/>
                </a:solidFill>
              </a:rPr>
              <a:t>Hidup</a:t>
            </a:r>
            <a:r>
              <a:rPr lang="en-ID" sz="1800" b="1" dirty="0">
                <a:solidFill>
                  <a:schemeClr val="bg1"/>
                </a:solidFill>
              </a:rPr>
              <a:t>” Yogyakarta</a:t>
            </a:r>
          </a:p>
          <a:p>
            <a:pPr>
              <a:lnSpc>
                <a:spcPct val="100000"/>
              </a:lnSpc>
            </a:pPr>
            <a:r>
              <a:rPr lang="en-ID" sz="1800" b="1" dirty="0" err="1">
                <a:solidFill>
                  <a:schemeClr val="bg1"/>
                </a:solidFill>
              </a:rPr>
              <a:t>Winarno</a:t>
            </a:r>
            <a:r>
              <a:rPr lang="en-ID" sz="1800" b="1" dirty="0">
                <a:solidFill>
                  <a:schemeClr val="bg1"/>
                </a:solidFill>
              </a:rPr>
              <a:t>, 1986, </a:t>
            </a:r>
            <a:r>
              <a:rPr lang="en-ID" sz="1800" b="1" i="1" dirty="0">
                <a:solidFill>
                  <a:schemeClr val="bg1"/>
                </a:solidFill>
              </a:rPr>
              <a:t>Air </a:t>
            </a:r>
            <a:r>
              <a:rPr lang="en-ID" sz="1800" b="1" i="1" dirty="0" err="1">
                <a:solidFill>
                  <a:schemeClr val="bg1"/>
                </a:solidFill>
              </a:rPr>
              <a:t>Untuk</a:t>
            </a:r>
            <a:r>
              <a:rPr lang="en-ID" sz="1800" b="1" i="1" dirty="0">
                <a:solidFill>
                  <a:schemeClr val="bg1"/>
                </a:solidFill>
              </a:rPr>
              <a:t> </a:t>
            </a:r>
            <a:r>
              <a:rPr lang="en-ID" sz="1800" b="1" i="1" dirty="0" err="1">
                <a:solidFill>
                  <a:schemeClr val="bg1"/>
                </a:solidFill>
              </a:rPr>
              <a:t>Industri</a:t>
            </a:r>
            <a:r>
              <a:rPr lang="en-ID" sz="1800" b="1" i="1" dirty="0">
                <a:solidFill>
                  <a:schemeClr val="bg1"/>
                </a:solidFill>
              </a:rPr>
              <a:t> </a:t>
            </a:r>
            <a:r>
              <a:rPr lang="en-ID" sz="1800" b="1" i="1" dirty="0" err="1">
                <a:solidFill>
                  <a:schemeClr val="bg1"/>
                </a:solidFill>
              </a:rPr>
              <a:t>Pangan</a:t>
            </a:r>
            <a:r>
              <a:rPr lang="en-ID" sz="1800" b="1" dirty="0">
                <a:solidFill>
                  <a:schemeClr val="bg1"/>
                </a:solidFill>
              </a:rPr>
              <a:t>, </a:t>
            </a:r>
            <a:r>
              <a:rPr lang="en-ID" sz="1800" b="1" dirty="0" err="1">
                <a:solidFill>
                  <a:schemeClr val="bg1"/>
                </a:solidFill>
              </a:rPr>
              <a:t>Penerbit</a:t>
            </a:r>
            <a:r>
              <a:rPr lang="en-ID" sz="1800" b="1" dirty="0">
                <a:solidFill>
                  <a:schemeClr val="bg1"/>
                </a:solidFill>
              </a:rPr>
              <a:t> Gramedia, Jakarta.</a:t>
            </a:r>
          </a:p>
          <a:p>
            <a:pPr>
              <a:lnSpc>
                <a:spcPct val="100000"/>
              </a:lnSpc>
            </a:pPr>
            <a:r>
              <a:rPr lang="en-ID" sz="1800" b="1" dirty="0" err="1">
                <a:solidFill>
                  <a:schemeClr val="bg1"/>
                </a:solidFill>
              </a:rPr>
              <a:t>Wuryadi</a:t>
            </a:r>
            <a:r>
              <a:rPr lang="en-ID" sz="1800" b="1" dirty="0">
                <a:solidFill>
                  <a:schemeClr val="bg1"/>
                </a:solidFill>
              </a:rPr>
              <a:t>, 1991, </a:t>
            </a:r>
            <a:r>
              <a:rPr lang="en-ID" sz="1800" b="1" i="1" dirty="0" err="1">
                <a:solidFill>
                  <a:schemeClr val="bg1"/>
                </a:solidFill>
              </a:rPr>
              <a:t>Kualitas</a:t>
            </a:r>
            <a:r>
              <a:rPr lang="en-ID" sz="1800" b="1" i="1" dirty="0">
                <a:solidFill>
                  <a:schemeClr val="bg1"/>
                </a:solidFill>
              </a:rPr>
              <a:t> Air</a:t>
            </a:r>
            <a:r>
              <a:rPr lang="en-ID" sz="1800" b="1" dirty="0">
                <a:solidFill>
                  <a:schemeClr val="bg1"/>
                </a:solidFill>
              </a:rPr>
              <a:t>, Pusat </a:t>
            </a:r>
            <a:r>
              <a:rPr lang="en-ID" sz="1800" b="1" dirty="0" err="1">
                <a:solidFill>
                  <a:schemeClr val="bg1"/>
                </a:solidFill>
              </a:rPr>
              <a:t>Antar</a:t>
            </a:r>
            <a:r>
              <a:rPr lang="en-ID" sz="1800" b="1" dirty="0">
                <a:solidFill>
                  <a:schemeClr val="bg1"/>
                </a:solidFill>
              </a:rPr>
              <a:t> Universitas </a:t>
            </a:r>
            <a:r>
              <a:rPr lang="en-ID" sz="1800" b="1" dirty="0" err="1">
                <a:solidFill>
                  <a:schemeClr val="bg1"/>
                </a:solidFill>
              </a:rPr>
              <a:t>Pangan</a:t>
            </a:r>
            <a:r>
              <a:rPr lang="en-ID" sz="1800" b="1" dirty="0">
                <a:solidFill>
                  <a:schemeClr val="bg1"/>
                </a:solidFill>
              </a:rPr>
              <a:t> dan </a:t>
            </a:r>
            <a:r>
              <a:rPr lang="en-ID" sz="1800" b="1" dirty="0" err="1">
                <a:solidFill>
                  <a:schemeClr val="bg1"/>
                </a:solidFill>
              </a:rPr>
              <a:t>Gizi</a:t>
            </a:r>
            <a:r>
              <a:rPr lang="en-ID" sz="1800" b="1" dirty="0">
                <a:solidFill>
                  <a:schemeClr val="bg1"/>
                </a:solidFill>
              </a:rPr>
              <a:t>, UGM Yogyakarta </a:t>
            </a:r>
            <a:r>
              <a:rPr lang="en-ID" sz="1800" b="1" dirty="0" err="1">
                <a:solidFill>
                  <a:schemeClr val="bg1"/>
                </a:solidFill>
              </a:rPr>
              <a:t>Laboratorium</a:t>
            </a:r>
            <a:r>
              <a:rPr lang="en-ID" sz="1800" b="1" dirty="0">
                <a:solidFill>
                  <a:schemeClr val="bg1"/>
                </a:solidFill>
              </a:rPr>
              <a:t> Teknik </a:t>
            </a:r>
            <a:r>
              <a:rPr lang="en-ID" sz="1800" b="1" dirty="0" err="1">
                <a:solidFill>
                  <a:schemeClr val="bg1"/>
                </a:solidFill>
              </a:rPr>
              <a:t>Lingkungan</a:t>
            </a:r>
            <a:endParaRPr lang="en-ID" sz="1800" b="1" dirty="0">
              <a:solidFill>
                <a:schemeClr val="bg1"/>
              </a:solidFill>
            </a:endParaRPr>
          </a:p>
          <a:p>
            <a:pPr>
              <a:lnSpc>
                <a:spcPct val="100000"/>
              </a:lnSpc>
            </a:pPr>
            <a:endParaRPr lang="en-ID" sz="2400" b="1" dirty="0">
              <a:solidFill>
                <a:schemeClr val="bg1"/>
              </a:solidFill>
            </a:endParaRPr>
          </a:p>
        </p:txBody>
      </p:sp>
    </p:spTree>
    <p:extLst>
      <p:ext uri="{BB962C8B-B14F-4D97-AF65-F5344CB8AC3E}">
        <p14:creationId xmlns:p14="http://schemas.microsoft.com/office/powerpoint/2010/main" val="1518636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xmlns="" id="{EAD3AEB8-FFD0-4560-A42B-D0A33E1D64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content container">
            <a:extLst>
              <a:ext uri="{FF2B5EF4-FFF2-40B4-BE49-F238E27FC236}">
                <a16:creationId xmlns:a16="http://schemas.microsoft.com/office/drawing/2014/main" xmlns="" id="{F53AD421-C5C8-4C52-9DD0-6A594F21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5564" y="493776"/>
            <a:ext cx="11040872" cy="5722227"/>
          </a:xfrm>
          <a:custGeom>
            <a:avLst/>
            <a:gdLst>
              <a:gd name="connsiteX0" fmla="*/ 0 w 11040872"/>
              <a:gd name="connsiteY0" fmla="*/ 0 h 5722227"/>
              <a:gd name="connsiteX1" fmla="*/ 910872 w 11040872"/>
              <a:gd name="connsiteY1" fmla="*/ 0 h 5722227"/>
              <a:gd name="connsiteX2" fmla="*/ 1821744 w 11040872"/>
              <a:gd name="connsiteY2" fmla="*/ 0 h 5722227"/>
              <a:gd name="connsiteX3" fmla="*/ 2511798 w 11040872"/>
              <a:gd name="connsiteY3" fmla="*/ 0 h 5722227"/>
              <a:gd name="connsiteX4" fmla="*/ 3312262 w 11040872"/>
              <a:gd name="connsiteY4" fmla="*/ 0 h 5722227"/>
              <a:gd name="connsiteX5" fmla="*/ 4002316 w 11040872"/>
              <a:gd name="connsiteY5" fmla="*/ 0 h 5722227"/>
              <a:gd name="connsiteX6" fmla="*/ 4692371 w 11040872"/>
              <a:gd name="connsiteY6" fmla="*/ 0 h 5722227"/>
              <a:gd name="connsiteX7" fmla="*/ 5382425 w 11040872"/>
              <a:gd name="connsiteY7" fmla="*/ 0 h 5722227"/>
              <a:gd name="connsiteX8" fmla="*/ 5741253 w 11040872"/>
              <a:gd name="connsiteY8" fmla="*/ 0 h 5722227"/>
              <a:gd name="connsiteX9" fmla="*/ 6541717 w 11040872"/>
              <a:gd name="connsiteY9" fmla="*/ 0 h 5722227"/>
              <a:gd name="connsiteX10" fmla="*/ 6900545 w 11040872"/>
              <a:gd name="connsiteY10" fmla="*/ 0 h 5722227"/>
              <a:gd name="connsiteX11" fmla="*/ 7590600 w 11040872"/>
              <a:gd name="connsiteY11" fmla="*/ 0 h 5722227"/>
              <a:gd name="connsiteX12" fmla="*/ 8501471 w 11040872"/>
              <a:gd name="connsiteY12" fmla="*/ 0 h 5722227"/>
              <a:gd name="connsiteX13" fmla="*/ 9412343 w 11040872"/>
              <a:gd name="connsiteY13" fmla="*/ 0 h 5722227"/>
              <a:gd name="connsiteX14" fmla="*/ 10212807 w 11040872"/>
              <a:gd name="connsiteY14" fmla="*/ 0 h 5722227"/>
              <a:gd name="connsiteX15" fmla="*/ 11040872 w 11040872"/>
              <a:gd name="connsiteY15" fmla="*/ 0 h 5722227"/>
              <a:gd name="connsiteX16" fmla="*/ 11040872 w 11040872"/>
              <a:gd name="connsiteY16" fmla="*/ 464136 h 5722227"/>
              <a:gd name="connsiteX17" fmla="*/ 11040872 w 11040872"/>
              <a:gd name="connsiteY17" fmla="*/ 1099939 h 5722227"/>
              <a:gd name="connsiteX18" fmla="*/ 11040872 w 11040872"/>
              <a:gd name="connsiteY18" fmla="*/ 1735742 h 5722227"/>
              <a:gd name="connsiteX19" fmla="*/ 11040872 w 11040872"/>
              <a:gd name="connsiteY19" fmla="*/ 2314323 h 5722227"/>
              <a:gd name="connsiteX20" fmla="*/ 11040872 w 11040872"/>
              <a:gd name="connsiteY20" fmla="*/ 3064570 h 5722227"/>
              <a:gd name="connsiteX21" fmla="*/ 11040872 w 11040872"/>
              <a:gd name="connsiteY21" fmla="*/ 3585929 h 5722227"/>
              <a:gd name="connsiteX22" fmla="*/ 11040872 w 11040872"/>
              <a:gd name="connsiteY22" fmla="*/ 4336176 h 5722227"/>
              <a:gd name="connsiteX23" fmla="*/ 11040872 w 11040872"/>
              <a:gd name="connsiteY23" fmla="*/ 4857535 h 5722227"/>
              <a:gd name="connsiteX24" fmla="*/ 11040872 w 11040872"/>
              <a:gd name="connsiteY24" fmla="*/ 5722227 h 5722227"/>
              <a:gd name="connsiteX25" fmla="*/ 10130000 w 11040872"/>
              <a:gd name="connsiteY25" fmla="*/ 5722227 h 5722227"/>
              <a:gd name="connsiteX26" fmla="*/ 9550354 w 11040872"/>
              <a:gd name="connsiteY26" fmla="*/ 5722227 h 5722227"/>
              <a:gd name="connsiteX27" fmla="*/ 8749891 w 11040872"/>
              <a:gd name="connsiteY27" fmla="*/ 5722227 h 5722227"/>
              <a:gd name="connsiteX28" fmla="*/ 8391063 w 11040872"/>
              <a:gd name="connsiteY28" fmla="*/ 5722227 h 5722227"/>
              <a:gd name="connsiteX29" fmla="*/ 7480191 w 11040872"/>
              <a:gd name="connsiteY29" fmla="*/ 5722227 h 5722227"/>
              <a:gd name="connsiteX30" fmla="*/ 6900545 w 11040872"/>
              <a:gd name="connsiteY30" fmla="*/ 5722227 h 5722227"/>
              <a:gd name="connsiteX31" fmla="*/ 6210491 w 11040872"/>
              <a:gd name="connsiteY31" fmla="*/ 5722227 h 5722227"/>
              <a:gd name="connsiteX32" fmla="*/ 5741253 w 11040872"/>
              <a:gd name="connsiteY32" fmla="*/ 5722227 h 5722227"/>
              <a:gd name="connsiteX33" fmla="*/ 4940790 w 11040872"/>
              <a:gd name="connsiteY33" fmla="*/ 5722227 h 5722227"/>
              <a:gd name="connsiteX34" fmla="*/ 4029918 w 11040872"/>
              <a:gd name="connsiteY34" fmla="*/ 5722227 h 5722227"/>
              <a:gd name="connsiteX35" fmla="*/ 3450273 w 11040872"/>
              <a:gd name="connsiteY35" fmla="*/ 5722227 h 5722227"/>
              <a:gd name="connsiteX36" fmla="*/ 2539401 w 11040872"/>
              <a:gd name="connsiteY36" fmla="*/ 5722227 h 5722227"/>
              <a:gd name="connsiteX37" fmla="*/ 1849346 w 11040872"/>
              <a:gd name="connsiteY37" fmla="*/ 5722227 h 5722227"/>
              <a:gd name="connsiteX38" fmla="*/ 938474 w 11040872"/>
              <a:gd name="connsiteY38" fmla="*/ 5722227 h 5722227"/>
              <a:gd name="connsiteX39" fmla="*/ 0 w 11040872"/>
              <a:gd name="connsiteY39" fmla="*/ 5722227 h 5722227"/>
              <a:gd name="connsiteX40" fmla="*/ 0 w 11040872"/>
              <a:gd name="connsiteY40" fmla="*/ 5200869 h 5722227"/>
              <a:gd name="connsiteX41" fmla="*/ 0 w 11040872"/>
              <a:gd name="connsiteY41" fmla="*/ 4507843 h 5722227"/>
              <a:gd name="connsiteX42" fmla="*/ 0 w 11040872"/>
              <a:gd name="connsiteY42" fmla="*/ 3814818 h 5722227"/>
              <a:gd name="connsiteX43" fmla="*/ 0 w 11040872"/>
              <a:gd name="connsiteY43" fmla="*/ 3064570 h 5722227"/>
              <a:gd name="connsiteX44" fmla="*/ 0 w 11040872"/>
              <a:gd name="connsiteY44" fmla="*/ 2600434 h 5722227"/>
              <a:gd name="connsiteX45" fmla="*/ 0 w 11040872"/>
              <a:gd name="connsiteY45" fmla="*/ 2136298 h 5722227"/>
              <a:gd name="connsiteX46" fmla="*/ 0 w 11040872"/>
              <a:gd name="connsiteY46" fmla="*/ 1386051 h 5722227"/>
              <a:gd name="connsiteX47" fmla="*/ 0 w 11040872"/>
              <a:gd name="connsiteY47" fmla="*/ 807470 h 5722227"/>
              <a:gd name="connsiteX48" fmla="*/ 0 w 11040872"/>
              <a:gd name="connsiteY48"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0"/>
                </a:moveTo>
                <a:cubicBezTo>
                  <a:pt x="193592" y="6224"/>
                  <a:pt x="601481" y="42917"/>
                  <a:pt x="910872" y="0"/>
                </a:cubicBezTo>
                <a:cubicBezTo>
                  <a:pt x="1220263" y="-42917"/>
                  <a:pt x="1370975" y="12188"/>
                  <a:pt x="1821744" y="0"/>
                </a:cubicBezTo>
                <a:cubicBezTo>
                  <a:pt x="2272513" y="-12188"/>
                  <a:pt x="2243945" y="-6271"/>
                  <a:pt x="2511798" y="0"/>
                </a:cubicBezTo>
                <a:cubicBezTo>
                  <a:pt x="2779651" y="6271"/>
                  <a:pt x="2961954" y="-6589"/>
                  <a:pt x="3312262" y="0"/>
                </a:cubicBezTo>
                <a:cubicBezTo>
                  <a:pt x="3662570" y="6589"/>
                  <a:pt x="3695138" y="3008"/>
                  <a:pt x="4002316" y="0"/>
                </a:cubicBezTo>
                <a:cubicBezTo>
                  <a:pt x="4309494" y="-3008"/>
                  <a:pt x="4393447" y="-11115"/>
                  <a:pt x="4692371" y="0"/>
                </a:cubicBezTo>
                <a:cubicBezTo>
                  <a:pt x="4991295" y="11115"/>
                  <a:pt x="5213542" y="-5299"/>
                  <a:pt x="5382425" y="0"/>
                </a:cubicBezTo>
                <a:cubicBezTo>
                  <a:pt x="5551308" y="5299"/>
                  <a:pt x="5648021" y="11335"/>
                  <a:pt x="5741253" y="0"/>
                </a:cubicBezTo>
                <a:cubicBezTo>
                  <a:pt x="5834485" y="-11335"/>
                  <a:pt x="6259648" y="-13136"/>
                  <a:pt x="6541717" y="0"/>
                </a:cubicBezTo>
                <a:cubicBezTo>
                  <a:pt x="6823786" y="13136"/>
                  <a:pt x="6733802" y="-6108"/>
                  <a:pt x="6900545" y="0"/>
                </a:cubicBezTo>
                <a:cubicBezTo>
                  <a:pt x="7067288" y="6108"/>
                  <a:pt x="7323355" y="24168"/>
                  <a:pt x="7590600" y="0"/>
                </a:cubicBezTo>
                <a:cubicBezTo>
                  <a:pt x="7857845" y="-24168"/>
                  <a:pt x="8117504" y="38708"/>
                  <a:pt x="8501471" y="0"/>
                </a:cubicBezTo>
                <a:cubicBezTo>
                  <a:pt x="8885438" y="-38708"/>
                  <a:pt x="8998654" y="-37342"/>
                  <a:pt x="9412343" y="0"/>
                </a:cubicBezTo>
                <a:cubicBezTo>
                  <a:pt x="9826032" y="37342"/>
                  <a:pt x="9895725" y="7712"/>
                  <a:pt x="10212807" y="0"/>
                </a:cubicBezTo>
                <a:cubicBezTo>
                  <a:pt x="10529889" y="-7712"/>
                  <a:pt x="10868714" y="4378"/>
                  <a:pt x="11040872" y="0"/>
                </a:cubicBezTo>
                <a:cubicBezTo>
                  <a:pt x="11043731" y="126419"/>
                  <a:pt x="11023020" y="340205"/>
                  <a:pt x="11040872" y="464136"/>
                </a:cubicBezTo>
                <a:cubicBezTo>
                  <a:pt x="11058724" y="588067"/>
                  <a:pt x="11029141" y="954408"/>
                  <a:pt x="11040872" y="1099939"/>
                </a:cubicBezTo>
                <a:cubicBezTo>
                  <a:pt x="11052603" y="1245470"/>
                  <a:pt x="11062638" y="1462876"/>
                  <a:pt x="11040872" y="1735742"/>
                </a:cubicBezTo>
                <a:cubicBezTo>
                  <a:pt x="11019106" y="2008608"/>
                  <a:pt x="11024038" y="2070917"/>
                  <a:pt x="11040872" y="2314323"/>
                </a:cubicBezTo>
                <a:cubicBezTo>
                  <a:pt x="11057706" y="2557729"/>
                  <a:pt x="11069457" y="2766692"/>
                  <a:pt x="11040872" y="3064570"/>
                </a:cubicBezTo>
                <a:cubicBezTo>
                  <a:pt x="11012287" y="3362448"/>
                  <a:pt x="11046770" y="3457258"/>
                  <a:pt x="11040872" y="3585929"/>
                </a:cubicBezTo>
                <a:cubicBezTo>
                  <a:pt x="11034974" y="3714600"/>
                  <a:pt x="11008593" y="4061907"/>
                  <a:pt x="11040872" y="4336176"/>
                </a:cubicBezTo>
                <a:cubicBezTo>
                  <a:pt x="11073151" y="4610445"/>
                  <a:pt x="11024061" y="4741691"/>
                  <a:pt x="11040872" y="4857535"/>
                </a:cubicBezTo>
                <a:cubicBezTo>
                  <a:pt x="11057683" y="4973379"/>
                  <a:pt x="11061382" y="5390575"/>
                  <a:pt x="11040872" y="5722227"/>
                </a:cubicBezTo>
                <a:cubicBezTo>
                  <a:pt x="10705289" y="5754948"/>
                  <a:pt x="10500356" y="5715132"/>
                  <a:pt x="10130000" y="5722227"/>
                </a:cubicBezTo>
                <a:cubicBezTo>
                  <a:pt x="9759644" y="5729322"/>
                  <a:pt x="9690200" y="5718288"/>
                  <a:pt x="9550354" y="5722227"/>
                </a:cubicBezTo>
                <a:cubicBezTo>
                  <a:pt x="9410508" y="5726166"/>
                  <a:pt x="9085883" y="5714152"/>
                  <a:pt x="8749891" y="5722227"/>
                </a:cubicBezTo>
                <a:cubicBezTo>
                  <a:pt x="8413899" y="5730302"/>
                  <a:pt x="8487114" y="5705710"/>
                  <a:pt x="8391063" y="5722227"/>
                </a:cubicBezTo>
                <a:cubicBezTo>
                  <a:pt x="8295012" y="5738744"/>
                  <a:pt x="7670612" y="5701988"/>
                  <a:pt x="7480191" y="5722227"/>
                </a:cubicBezTo>
                <a:cubicBezTo>
                  <a:pt x="7289770" y="5742466"/>
                  <a:pt x="7167607" y="5741605"/>
                  <a:pt x="6900545" y="5722227"/>
                </a:cubicBezTo>
                <a:cubicBezTo>
                  <a:pt x="6633483" y="5702849"/>
                  <a:pt x="6439920" y="5728897"/>
                  <a:pt x="6210491" y="5722227"/>
                </a:cubicBezTo>
                <a:cubicBezTo>
                  <a:pt x="5981062" y="5715557"/>
                  <a:pt x="5915480" y="5731659"/>
                  <a:pt x="5741253" y="5722227"/>
                </a:cubicBezTo>
                <a:cubicBezTo>
                  <a:pt x="5567026" y="5712795"/>
                  <a:pt x="5278617" y="5707418"/>
                  <a:pt x="4940790" y="5722227"/>
                </a:cubicBezTo>
                <a:cubicBezTo>
                  <a:pt x="4602963" y="5737036"/>
                  <a:pt x="4321539" y="5753746"/>
                  <a:pt x="4029918" y="5722227"/>
                </a:cubicBezTo>
                <a:cubicBezTo>
                  <a:pt x="3738297" y="5690708"/>
                  <a:pt x="3717506" y="5732521"/>
                  <a:pt x="3450273" y="5722227"/>
                </a:cubicBezTo>
                <a:cubicBezTo>
                  <a:pt x="3183041" y="5711933"/>
                  <a:pt x="2913596" y="5698063"/>
                  <a:pt x="2539401" y="5722227"/>
                </a:cubicBezTo>
                <a:cubicBezTo>
                  <a:pt x="2165206" y="5746391"/>
                  <a:pt x="2032456" y="5707324"/>
                  <a:pt x="1849346" y="5722227"/>
                </a:cubicBezTo>
                <a:cubicBezTo>
                  <a:pt x="1666237" y="5737130"/>
                  <a:pt x="1209225" y="5720784"/>
                  <a:pt x="938474" y="5722227"/>
                </a:cubicBezTo>
                <a:cubicBezTo>
                  <a:pt x="667723" y="5723670"/>
                  <a:pt x="389175" y="5759320"/>
                  <a:pt x="0" y="5722227"/>
                </a:cubicBezTo>
                <a:cubicBezTo>
                  <a:pt x="-10554" y="5514969"/>
                  <a:pt x="-3520" y="5347189"/>
                  <a:pt x="0" y="5200869"/>
                </a:cubicBezTo>
                <a:cubicBezTo>
                  <a:pt x="3520" y="5054549"/>
                  <a:pt x="11246" y="4701970"/>
                  <a:pt x="0" y="4507843"/>
                </a:cubicBezTo>
                <a:cubicBezTo>
                  <a:pt x="-11246" y="4313716"/>
                  <a:pt x="10271" y="4091344"/>
                  <a:pt x="0" y="3814818"/>
                </a:cubicBezTo>
                <a:cubicBezTo>
                  <a:pt x="-10271" y="3538293"/>
                  <a:pt x="31723" y="3330628"/>
                  <a:pt x="0" y="3064570"/>
                </a:cubicBezTo>
                <a:cubicBezTo>
                  <a:pt x="-31723" y="2798512"/>
                  <a:pt x="-5483" y="2770126"/>
                  <a:pt x="0" y="2600434"/>
                </a:cubicBezTo>
                <a:cubicBezTo>
                  <a:pt x="5483" y="2430742"/>
                  <a:pt x="10642" y="2318769"/>
                  <a:pt x="0" y="2136298"/>
                </a:cubicBezTo>
                <a:cubicBezTo>
                  <a:pt x="-10642" y="1953827"/>
                  <a:pt x="-10005" y="1555188"/>
                  <a:pt x="0" y="1386051"/>
                </a:cubicBezTo>
                <a:cubicBezTo>
                  <a:pt x="10005" y="1216914"/>
                  <a:pt x="-22640" y="953234"/>
                  <a:pt x="0" y="807470"/>
                </a:cubicBezTo>
                <a:cubicBezTo>
                  <a:pt x="22640" y="661706"/>
                  <a:pt x="-32744" y="287432"/>
                  <a:pt x="0" y="0"/>
                </a:cubicBezTo>
                <a:close/>
              </a:path>
              <a:path w="11040872" h="5722227" stroke="0" extrusionOk="0">
                <a:moveTo>
                  <a:pt x="0" y="0"/>
                </a:moveTo>
                <a:cubicBezTo>
                  <a:pt x="169384" y="-10635"/>
                  <a:pt x="370826" y="9208"/>
                  <a:pt x="579646" y="0"/>
                </a:cubicBezTo>
                <a:cubicBezTo>
                  <a:pt x="788466" y="-9208"/>
                  <a:pt x="775343" y="6784"/>
                  <a:pt x="938474" y="0"/>
                </a:cubicBezTo>
                <a:cubicBezTo>
                  <a:pt x="1101605" y="-6784"/>
                  <a:pt x="1565487" y="3846"/>
                  <a:pt x="1849346" y="0"/>
                </a:cubicBezTo>
                <a:cubicBezTo>
                  <a:pt x="2133205" y="-3846"/>
                  <a:pt x="2146701" y="-4656"/>
                  <a:pt x="2428992" y="0"/>
                </a:cubicBezTo>
                <a:cubicBezTo>
                  <a:pt x="2711283" y="4656"/>
                  <a:pt x="2812175" y="-11466"/>
                  <a:pt x="3008638" y="0"/>
                </a:cubicBezTo>
                <a:cubicBezTo>
                  <a:pt x="3205101" y="11466"/>
                  <a:pt x="3727763" y="-32961"/>
                  <a:pt x="3919510" y="0"/>
                </a:cubicBezTo>
                <a:cubicBezTo>
                  <a:pt x="4111257" y="32961"/>
                  <a:pt x="4220253" y="-16430"/>
                  <a:pt x="4388747" y="0"/>
                </a:cubicBezTo>
                <a:cubicBezTo>
                  <a:pt x="4557241" y="16430"/>
                  <a:pt x="4940065" y="-21977"/>
                  <a:pt x="5299619" y="0"/>
                </a:cubicBezTo>
                <a:cubicBezTo>
                  <a:pt x="5659173" y="21977"/>
                  <a:pt x="5814444" y="26556"/>
                  <a:pt x="6210491" y="0"/>
                </a:cubicBezTo>
                <a:cubicBezTo>
                  <a:pt x="6606538" y="-26556"/>
                  <a:pt x="6659560" y="23104"/>
                  <a:pt x="6900545" y="0"/>
                </a:cubicBezTo>
                <a:cubicBezTo>
                  <a:pt x="7141530" y="-23104"/>
                  <a:pt x="7601869" y="-1869"/>
                  <a:pt x="7811417" y="0"/>
                </a:cubicBezTo>
                <a:cubicBezTo>
                  <a:pt x="8020965" y="1869"/>
                  <a:pt x="8256088" y="4201"/>
                  <a:pt x="8391063" y="0"/>
                </a:cubicBezTo>
                <a:cubicBezTo>
                  <a:pt x="8526038" y="-4201"/>
                  <a:pt x="8809082" y="7677"/>
                  <a:pt x="8970709" y="0"/>
                </a:cubicBezTo>
                <a:cubicBezTo>
                  <a:pt x="9132336" y="-7677"/>
                  <a:pt x="9528709" y="5380"/>
                  <a:pt x="9771172" y="0"/>
                </a:cubicBezTo>
                <a:cubicBezTo>
                  <a:pt x="10013635" y="-5380"/>
                  <a:pt x="10199269" y="-15922"/>
                  <a:pt x="10350818" y="0"/>
                </a:cubicBezTo>
                <a:cubicBezTo>
                  <a:pt x="10502367" y="15922"/>
                  <a:pt x="10835478" y="-34311"/>
                  <a:pt x="11040872" y="0"/>
                </a:cubicBezTo>
                <a:cubicBezTo>
                  <a:pt x="11027923" y="269490"/>
                  <a:pt x="11030065" y="500130"/>
                  <a:pt x="11040872" y="750248"/>
                </a:cubicBezTo>
                <a:cubicBezTo>
                  <a:pt x="11051679" y="1000366"/>
                  <a:pt x="11044602" y="1104921"/>
                  <a:pt x="11040872" y="1443273"/>
                </a:cubicBezTo>
                <a:cubicBezTo>
                  <a:pt x="11037142" y="1781626"/>
                  <a:pt x="11028369" y="1985731"/>
                  <a:pt x="11040872" y="2136298"/>
                </a:cubicBezTo>
                <a:cubicBezTo>
                  <a:pt x="11053375" y="2286866"/>
                  <a:pt x="11023547" y="2489209"/>
                  <a:pt x="11040872" y="2600434"/>
                </a:cubicBezTo>
                <a:cubicBezTo>
                  <a:pt x="11058197" y="2711659"/>
                  <a:pt x="11064151" y="2890371"/>
                  <a:pt x="11040872" y="3121793"/>
                </a:cubicBezTo>
                <a:cubicBezTo>
                  <a:pt x="11017593" y="3353215"/>
                  <a:pt x="11033741" y="3662012"/>
                  <a:pt x="11040872" y="3814818"/>
                </a:cubicBezTo>
                <a:cubicBezTo>
                  <a:pt x="11048003" y="3967624"/>
                  <a:pt x="11043927" y="4184559"/>
                  <a:pt x="11040872" y="4393399"/>
                </a:cubicBezTo>
                <a:cubicBezTo>
                  <a:pt x="11037817" y="4602239"/>
                  <a:pt x="11027191" y="4773425"/>
                  <a:pt x="11040872" y="4914757"/>
                </a:cubicBezTo>
                <a:cubicBezTo>
                  <a:pt x="11054553" y="5056089"/>
                  <a:pt x="11025188" y="5370964"/>
                  <a:pt x="11040872" y="5722227"/>
                </a:cubicBezTo>
                <a:cubicBezTo>
                  <a:pt x="10837462" y="5714031"/>
                  <a:pt x="10531754" y="5749541"/>
                  <a:pt x="10350818" y="5722227"/>
                </a:cubicBezTo>
                <a:cubicBezTo>
                  <a:pt x="10169882" y="5694913"/>
                  <a:pt x="9832506" y="5739195"/>
                  <a:pt x="9660763" y="5722227"/>
                </a:cubicBezTo>
                <a:cubicBezTo>
                  <a:pt x="9489020" y="5705259"/>
                  <a:pt x="9334558" y="5741830"/>
                  <a:pt x="9191526" y="5722227"/>
                </a:cubicBezTo>
                <a:cubicBezTo>
                  <a:pt x="9048494" y="5702624"/>
                  <a:pt x="8640605" y="5761665"/>
                  <a:pt x="8391063" y="5722227"/>
                </a:cubicBezTo>
                <a:cubicBezTo>
                  <a:pt x="8141521" y="5682789"/>
                  <a:pt x="8132030" y="5733336"/>
                  <a:pt x="7921826" y="5722227"/>
                </a:cubicBezTo>
                <a:cubicBezTo>
                  <a:pt x="7711622" y="5711118"/>
                  <a:pt x="7445489" y="5693555"/>
                  <a:pt x="7121362" y="5722227"/>
                </a:cubicBezTo>
                <a:cubicBezTo>
                  <a:pt x="6797235" y="5750899"/>
                  <a:pt x="6940489" y="5715190"/>
                  <a:pt x="6762534" y="5722227"/>
                </a:cubicBezTo>
                <a:cubicBezTo>
                  <a:pt x="6584579" y="5729264"/>
                  <a:pt x="6249483" y="5715060"/>
                  <a:pt x="5962071" y="5722227"/>
                </a:cubicBezTo>
                <a:cubicBezTo>
                  <a:pt x="5674659" y="5729394"/>
                  <a:pt x="5697457" y="5741242"/>
                  <a:pt x="5492834" y="5722227"/>
                </a:cubicBezTo>
                <a:cubicBezTo>
                  <a:pt x="5288211" y="5703212"/>
                  <a:pt x="5223354" y="5727530"/>
                  <a:pt x="5134005" y="5722227"/>
                </a:cubicBezTo>
                <a:cubicBezTo>
                  <a:pt x="5044656" y="5716924"/>
                  <a:pt x="4805771" y="5744749"/>
                  <a:pt x="4664768" y="5722227"/>
                </a:cubicBezTo>
                <a:cubicBezTo>
                  <a:pt x="4523765" y="5699705"/>
                  <a:pt x="4188901" y="5702568"/>
                  <a:pt x="3864305" y="5722227"/>
                </a:cubicBezTo>
                <a:cubicBezTo>
                  <a:pt x="3539709" y="5741886"/>
                  <a:pt x="3626652" y="5738369"/>
                  <a:pt x="3395068" y="5722227"/>
                </a:cubicBezTo>
                <a:cubicBezTo>
                  <a:pt x="3163484" y="5706085"/>
                  <a:pt x="3169858" y="5716523"/>
                  <a:pt x="3036240" y="5722227"/>
                </a:cubicBezTo>
                <a:cubicBezTo>
                  <a:pt x="2902622" y="5727931"/>
                  <a:pt x="2693943" y="5714168"/>
                  <a:pt x="2567003" y="5722227"/>
                </a:cubicBezTo>
                <a:cubicBezTo>
                  <a:pt x="2440063" y="5730286"/>
                  <a:pt x="2221419" y="5730788"/>
                  <a:pt x="1987357" y="5722227"/>
                </a:cubicBezTo>
                <a:cubicBezTo>
                  <a:pt x="1753295" y="5713666"/>
                  <a:pt x="1455082" y="5742374"/>
                  <a:pt x="1297302" y="5722227"/>
                </a:cubicBezTo>
                <a:cubicBezTo>
                  <a:pt x="1139522" y="5702080"/>
                  <a:pt x="1004973" y="5737277"/>
                  <a:pt x="828065" y="5722227"/>
                </a:cubicBezTo>
                <a:cubicBezTo>
                  <a:pt x="651157" y="5707177"/>
                  <a:pt x="277792" y="5734769"/>
                  <a:pt x="0" y="5722227"/>
                </a:cubicBezTo>
                <a:cubicBezTo>
                  <a:pt x="-17642" y="5580983"/>
                  <a:pt x="-4355" y="5260240"/>
                  <a:pt x="0" y="5086424"/>
                </a:cubicBezTo>
                <a:cubicBezTo>
                  <a:pt x="4355" y="4912608"/>
                  <a:pt x="-9208" y="4615040"/>
                  <a:pt x="0" y="4450621"/>
                </a:cubicBezTo>
                <a:cubicBezTo>
                  <a:pt x="9208" y="4286202"/>
                  <a:pt x="21220" y="3942849"/>
                  <a:pt x="0" y="3814818"/>
                </a:cubicBezTo>
                <a:cubicBezTo>
                  <a:pt x="-21220" y="3686787"/>
                  <a:pt x="24895" y="3410535"/>
                  <a:pt x="0" y="3179015"/>
                </a:cubicBezTo>
                <a:cubicBezTo>
                  <a:pt x="-24895" y="2947495"/>
                  <a:pt x="-4041" y="2734935"/>
                  <a:pt x="0" y="2600434"/>
                </a:cubicBezTo>
                <a:cubicBezTo>
                  <a:pt x="4041" y="2465933"/>
                  <a:pt x="-17582" y="2241550"/>
                  <a:pt x="0" y="1907409"/>
                </a:cubicBezTo>
                <a:cubicBezTo>
                  <a:pt x="17582" y="1573269"/>
                  <a:pt x="21210" y="1537696"/>
                  <a:pt x="0" y="1271606"/>
                </a:cubicBezTo>
                <a:cubicBezTo>
                  <a:pt x="-21210" y="1005516"/>
                  <a:pt x="13869" y="478336"/>
                  <a:pt x="0" y="0"/>
                </a:cubicBezTo>
                <a:close/>
              </a:path>
            </a:pathLst>
          </a:custGeom>
          <a:solidFill>
            <a:srgbClr val="C34D5F"/>
          </a:solidFill>
          <a:ln w="25400">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FF357F-C515-4915-9421-7AAE2EC4F8F2}"/>
              </a:ext>
            </a:extLst>
          </p:cNvPr>
          <p:cNvSpPr>
            <a:spLocks noGrp="1"/>
          </p:cNvSpPr>
          <p:nvPr>
            <p:ph type="title"/>
          </p:nvPr>
        </p:nvSpPr>
        <p:spPr>
          <a:xfrm>
            <a:off x="1151466" y="887973"/>
            <a:ext cx="9889067" cy="1325563"/>
          </a:xfrm>
        </p:spPr>
        <p:txBody>
          <a:bodyPr>
            <a:normAutofit/>
          </a:bodyPr>
          <a:lstStyle/>
          <a:p>
            <a:r>
              <a:rPr lang="en-US" sz="6600">
                <a:solidFill>
                  <a:schemeClr val="bg1"/>
                </a:solidFill>
              </a:rPr>
              <a:t>Daftar Pustaka</a:t>
            </a:r>
            <a:endParaRPr lang="en-ID" sz="6600">
              <a:solidFill>
                <a:schemeClr val="bg1"/>
              </a:solidFill>
            </a:endParaRPr>
          </a:p>
        </p:txBody>
      </p:sp>
      <p:sp>
        <p:nvSpPr>
          <p:cNvPr id="23" name="Rectangle 6">
            <a:extLst>
              <a:ext uri="{FF2B5EF4-FFF2-40B4-BE49-F238E27FC236}">
                <a16:creationId xmlns:a16="http://schemas.microsoft.com/office/drawing/2014/main" xmlns="" id="{6D7E5B0F-5185-440A-8222-321C1D118A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6F01226-64CD-44DE-9B75-4AAF7F87E50F}"/>
              </a:ext>
            </a:extLst>
          </p:cNvPr>
          <p:cNvSpPr>
            <a:spLocks noGrp="1"/>
          </p:cNvSpPr>
          <p:nvPr>
            <p:ph idx="1"/>
          </p:nvPr>
        </p:nvSpPr>
        <p:spPr>
          <a:xfrm>
            <a:off x="1117092" y="2460978"/>
            <a:ext cx="9889067" cy="3285067"/>
          </a:xfrm>
        </p:spPr>
        <p:txBody>
          <a:bodyPr>
            <a:noAutofit/>
          </a:bodyPr>
          <a:lstStyle/>
          <a:p>
            <a:pPr>
              <a:lnSpc>
                <a:spcPct val="100000"/>
              </a:lnSpc>
            </a:pPr>
            <a:r>
              <a:rPr lang="en-ID" sz="1800" b="1" dirty="0" err="1">
                <a:solidFill>
                  <a:schemeClr val="bg1"/>
                </a:solidFill>
              </a:rPr>
              <a:t>Elango</a:t>
            </a:r>
            <a:r>
              <a:rPr lang="en-ID" sz="1800" b="1" dirty="0">
                <a:solidFill>
                  <a:schemeClr val="bg1"/>
                </a:solidFill>
              </a:rPr>
              <a:t>, L dan Kannan, R. 2007. </a:t>
            </a:r>
            <a:r>
              <a:rPr lang="en-ID" sz="1800" b="1" i="1" dirty="0">
                <a:solidFill>
                  <a:schemeClr val="bg1"/>
                </a:solidFill>
              </a:rPr>
              <a:t>Rock–water interaction and its control on chemical composition of groundwater.</a:t>
            </a:r>
            <a:r>
              <a:rPr lang="en-ID" sz="1800" b="1" dirty="0">
                <a:solidFill>
                  <a:schemeClr val="bg1"/>
                </a:solidFill>
              </a:rPr>
              <a:t> Chapter 11. Developments in Environmental Science, Volume 5, 229-243</a:t>
            </a:r>
          </a:p>
          <a:p>
            <a:pPr>
              <a:lnSpc>
                <a:spcPct val="100000"/>
              </a:lnSpc>
            </a:pPr>
            <a:r>
              <a:rPr lang="en-ID" sz="1800" b="1" dirty="0" err="1">
                <a:solidFill>
                  <a:schemeClr val="bg1"/>
                </a:solidFill>
              </a:rPr>
              <a:t>Nokikovm</a:t>
            </a:r>
            <a:r>
              <a:rPr lang="en-ID" sz="1800" b="1" dirty="0">
                <a:solidFill>
                  <a:schemeClr val="bg1"/>
                </a:solidFill>
              </a:rPr>
              <a:t>, D.A. 2019. </a:t>
            </a:r>
            <a:r>
              <a:rPr lang="en-ID" sz="1800" b="1" i="1" dirty="0">
                <a:solidFill>
                  <a:schemeClr val="bg1"/>
                </a:solidFill>
              </a:rPr>
              <a:t>Chemical equilibrium of groundwater with minerals of the host rocks in Upper Jurassic sediments (Arctic regions of Western Siberia)</a:t>
            </a:r>
            <a:r>
              <a:rPr lang="en-ID" sz="1800" b="1" dirty="0">
                <a:solidFill>
                  <a:schemeClr val="bg1"/>
                </a:solidFill>
              </a:rPr>
              <a:t>.E3S Web of Conferences 98, 01037, 1-5</a:t>
            </a:r>
          </a:p>
          <a:p>
            <a:pPr>
              <a:lnSpc>
                <a:spcPct val="100000"/>
              </a:lnSpc>
            </a:pPr>
            <a:r>
              <a:rPr lang="en-ID" sz="1800" b="1" dirty="0" err="1">
                <a:solidFill>
                  <a:schemeClr val="bg1"/>
                </a:solidFill>
              </a:rPr>
              <a:t>Hadipurwo</a:t>
            </a:r>
            <a:r>
              <a:rPr lang="en-ID" sz="1800" b="1" dirty="0">
                <a:solidFill>
                  <a:schemeClr val="bg1"/>
                </a:solidFill>
              </a:rPr>
              <a:t>. 2006</a:t>
            </a:r>
            <a:r>
              <a:rPr lang="en-ID" sz="1800" b="1" i="1" dirty="0">
                <a:solidFill>
                  <a:schemeClr val="bg1"/>
                </a:solidFill>
              </a:rPr>
              <a:t>. </a:t>
            </a:r>
            <a:r>
              <a:rPr lang="en-ID" sz="1800" b="1" i="1" dirty="0" err="1">
                <a:solidFill>
                  <a:schemeClr val="bg1"/>
                </a:solidFill>
              </a:rPr>
              <a:t>Konservasi</a:t>
            </a:r>
            <a:r>
              <a:rPr lang="en-ID" sz="1800" b="1" i="1" dirty="0">
                <a:solidFill>
                  <a:schemeClr val="bg1"/>
                </a:solidFill>
              </a:rPr>
              <a:t> </a:t>
            </a:r>
            <a:r>
              <a:rPr lang="en-ID" sz="1800" b="1" i="1" dirty="0" err="1">
                <a:solidFill>
                  <a:schemeClr val="bg1"/>
                </a:solidFill>
              </a:rPr>
              <a:t>sebagai</a:t>
            </a:r>
            <a:r>
              <a:rPr lang="en-ID" sz="1800" b="1" i="1" dirty="0">
                <a:solidFill>
                  <a:schemeClr val="bg1"/>
                </a:solidFill>
              </a:rPr>
              <a:t> </a:t>
            </a:r>
            <a:r>
              <a:rPr lang="en-ID" sz="1800" b="1" i="1" dirty="0" err="1">
                <a:solidFill>
                  <a:schemeClr val="bg1"/>
                </a:solidFill>
              </a:rPr>
              <a:t>Upaya</a:t>
            </a:r>
            <a:r>
              <a:rPr lang="en-ID" sz="1800" b="1" i="1" dirty="0">
                <a:solidFill>
                  <a:schemeClr val="bg1"/>
                </a:solidFill>
              </a:rPr>
              <a:t> </a:t>
            </a:r>
            <a:r>
              <a:rPr lang="en-ID" sz="1800" b="1" i="1" dirty="0" err="1">
                <a:solidFill>
                  <a:schemeClr val="bg1"/>
                </a:solidFill>
              </a:rPr>
              <a:t>Penyelamatan</a:t>
            </a:r>
            <a:r>
              <a:rPr lang="en-ID" sz="1800" b="1" i="1" dirty="0">
                <a:solidFill>
                  <a:schemeClr val="bg1"/>
                </a:solidFill>
              </a:rPr>
              <a:t> </a:t>
            </a:r>
            <a:r>
              <a:rPr lang="en-ID" sz="1800" b="1" i="1" dirty="0" err="1">
                <a:solidFill>
                  <a:schemeClr val="bg1"/>
                </a:solidFill>
              </a:rPr>
              <a:t>Airtanah</a:t>
            </a:r>
            <a:r>
              <a:rPr lang="en-ID" sz="1800" b="1" i="1" dirty="0">
                <a:solidFill>
                  <a:schemeClr val="bg1"/>
                </a:solidFill>
              </a:rPr>
              <a:t> di Indonesia. </a:t>
            </a:r>
            <a:r>
              <a:rPr lang="en-ID" sz="1800" b="1" i="1" dirty="0" err="1">
                <a:solidFill>
                  <a:schemeClr val="bg1"/>
                </a:solidFill>
              </a:rPr>
              <a:t>Direktorat</a:t>
            </a:r>
            <a:r>
              <a:rPr lang="en-ID" sz="1800" b="1" i="1" dirty="0">
                <a:solidFill>
                  <a:schemeClr val="bg1"/>
                </a:solidFill>
              </a:rPr>
              <a:t> </a:t>
            </a:r>
            <a:r>
              <a:rPr lang="en-ID" sz="1800" b="1" i="1" dirty="0" err="1">
                <a:solidFill>
                  <a:schemeClr val="bg1"/>
                </a:solidFill>
              </a:rPr>
              <a:t>Pembinaan</a:t>
            </a:r>
            <a:r>
              <a:rPr lang="en-ID" sz="1800" b="1" i="1" dirty="0">
                <a:solidFill>
                  <a:schemeClr val="bg1"/>
                </a:solidFill>
              </a:rPr>
              <a:t> </a:t>
            </a:r>
            <a:r>
              <a:rPr lang="en-ID" sz="1800" b="1" i="1" dirty="0" err="1">
                <a:solidFill>
                  <a:schemeClr val="bg1"/>
                </a:solidFill>
              </a:rPr>
              <a:t>Pengusahaan</a:t>
            </a:r>
            <a:r>
              <a:rPr lang="en-ID" sz="1800" b="1" i="1" dirty="0">
                <a:solidFill>
                  <a:schemeClr val="bg1"/>
                </a:solidFill>
              </a:rPr>
              <a:t> </a:t>
            </a:r>
            <a:r>
              <a:rPr lang="en-ID" sz="1800" b="1" i="1" dirty="0" err="1">
                <a:solidFill>
                  <a:schemeClr val="bg1"/>
                </a:solidFill>
              </a:rPr>
              <a:t>Panas</a:t>
            </a:r>
            <a:r>
              <a:rPr lang="en-ID" sz="1800" b="1" i="1" dirty="0">
                <a:solidFill>
                  <a:schemeClr val="bg1"/>
                </a:solidFill>
              </a:rPr>
              <a:t> </a:t>
            </a:r>
            <a:r>
              <a:rPr lang="en-ID" sz="1800" b="1" i="1" dirty="0" err="1">
                <a:solidFill>
                  <a:schemeClr val="bg1"/>
                </a:solidFill>
              </a:rPr>
              <a:t>Bumi</a:t>
            </a:r>
            <a:r>
              <a:rPr lang="en-ID" sz="1800" b="1" i="1" dirty="0">
                <a:solidFill>
                  <a:schemeClr val="bg1"/>
                </a:solidFill>
              </a:rPr>
              <a:t> dan </a:t>
            </a:r>
            <a:r>
              <a:rPr lang="en-ID" sz="1800" b="1" i="1" dirty="0" err="1">
                <a:solidFill>
                  <a:schemeClr val="bg1"/>
                </a:solidFill>
              </a:rPr>
              <a:t>Pengelolaan</a:t>
            </a:r>
            <a:r>
              <a:rPr lang="en-ID" sz="1800" b="1" i="1" dirty="0">
                <a:solidFill>
                  <a:schemeClr val="bg1"/>
                </a:solidFill>
              </a:rPr>
              <a:t> Air Tanah</a:t>
            </a:r>
            <a:r>
              <a:rPr lang="en-ID" sz="1800" b="1" dirty="0">
                <a:solidFill>
                  <a:schemeClr val="bg1"/>
                </a:solidFill>
              </a:rPr>
              <a:t>. </a:t>
            </a:r>
            <a:r>
              <a:rPr lang="en-ID" sz="1800" b="1" dirty="0" err="1">
                <a:solidFill>
                  <a:schemeClr val="bg1"/>
                </a:solidFill>
              </a:rPr>
              <a:t>Direktorat</a:t>
            </a:r>
            <a:r>
              <a:rPr lang="en-ID" sz="1800" b="1" dirty="0">
                <a:solidFill>
                  <a:schemeClr val="bg1"/>
                </a:solidFill>
              </a:rPr>
              <a:t> </a:t>
            </a:r>
            <a:r>
              <a:rPr lang="en-ID" sz="1800" b="1" dirty="0" err="1">
                <a:solidFill>
                  <a:schemeClr val="bg1"/>
                </a:solidFill>
              </a:rPr>
              <a:t>Jenderal</a:t>
            </a:r>
            <a:r>
              <a:rPr lang="en-ID" sz="1800" b="1" dirty="0">
                <a:solidFill>
                  <a:schemeClr val="bg1"/>
                </a:solidFill>
              </a:rPr>
              <a:t> Mineral Batubara dan </a:t>
            </a:r>
            <a:r>
              <a:rPr lang="en-ID" sz="1800" b="1" dirty="0" err="1">
                <a:solidFill>
                  <a:schemeClr val="bg1"/>
                </a:solidFill>
              </a:rPr>
              <a:t>Panas</a:t>
            </a:r>
            <a:r>
              <a:rPr lang="en-ID" sz="1800" b="1" dirty="0">
                <a:solidFill>
                  <a:schemeClr val="bg1"/>
                </a:solidFill>
              </a:rPr>
              <a:t> </a:t>
            </a:r>
            <a:r>
              <a:rPr lang="en-ID" sz="1800" b="1" dirty="0" err="1">
                <a:solidFill>
                  <a:schemeClr val="bg1"/>
                </a:solidFill>
              </a:rPr>
              <a:t>Bumi</a:t>
            </a:r>
            <a:r>
              <a:rPr lang="en-ID" sz="1800" b="1" dirty="0">
                <a:solidFill>
                  <a:schemeClr val="bg1"/>
                </a:solidFill>
              </a:rPr>
              <a:t>. </a:t>
            </a:r>
            <a:r>
              <a:rPr lang="en-ID" sz="1800" b="1" dirty="0" err="1">
                <a:solidFill>
                  <a:schemeClr val="bg1"/>
                </a:solidFill>
              </a:rPr>
              <a:t>Departemen</a:t>
            </a:r>
            <a:r>
              <a:rPr lang="en-ID" sz="1800" b="1" dirty="0">
                <a:solidFill>
                  <a:schemeClr val="bg1"/>
                </a:solidFill>
              </a:rPr>
              <a:t> </a:t>
            </a:r>
            <a:r>
              <a:rPr lang="en-ID" sz="1800" b="1" dirty="0" err="1">
                <a:solidFill>
                  <a:schemeClr val="bg1"/>
                </a:solidFill>
              </a:rPr>
              <a:t>Energi</a:t>
            </a:r>
            <a:r>
              <a:rPr lang="en-ID" sz="1800" b="1" dirty="0">
                <a:solidFill>
                  <a:schemeClr val="bg1"/>
                </a:solidFill>
              </a:rPr>
              <a:t> dan </a:t>
            </a:r>
            <a:r>
              <a:rPr lang="en-ID" sz="1800" b="1" dirty="0" err="1">
                <a:solidFill>
                  <a:schemeClr val="bg1"/>
                </a:solidFill>
              </a:rPr>
              <a:t>Sumberdaya</a:t>
            </a:r>
            <a:r>
              <a:rPr lang="en-ID" sz="1800" b="1" dirty="0">
                <a:solidFill>
                  <a:schemeClr val="bg1"/>
                </a:solidFill>
              </a:rPr>
              <a:t> Mineral. Bandung.</a:t>
            </a:r>
          </a:p>
          <a:p>
            <a:pPr>
              <a:lnSpc>
                <a:spcPct val="100000"/>
              </a:lnSpc>
            </a:pPr>
            <a:r>
              <a:rPr lang="en-ID" sz="1800" b="1" dirty="0" err="1">
                <a:solidFill>
                  <a:schemeClr val="bg1"/>
                </a:solidFill>
              </a:rPr>
              <a:t>Kodoatie</a:t>
            </a:r>
            <a:r>
              <a:rPr lang="en-ID" sz="1800" b="1" dirty="0">
                <a:solidFill>
                  <a:schemeClr val="bg1"/>
                </a:solidFill>
              </a:rPr>
              <a:t>, R.J dan </a:t>
            </a:r>
            <a:r>
              <a:rPr lang="en-ID" sz="1800" b="1" dirty="0" err="1">
                <a:solidFill>
                  <a:schemeClr val="bg1"/>
                </a:solidFill>
              </a:rPr>
              <a:t>Sugiyanto</a:t>
            </a:r>
            <a:r>
              <a:rPr lang="en-ID" sz="1800" b="1" dirty="0">
                <a:solidFill>
                  <a:schemeClr val="bg1"/>
                </a:solidFill>
              </a:rPr>
              <a:t>. 2002. </a:t>
            </a:r>
            <a:r>
              <a:rPr lang="en-ID" sz="1800" b="1" i="1" dirty="0" err="1">
                <a:solidFill>
                  <a:schemeClr val="bg1"/>
                </a:solidFill>
              </a:rPr>
              <a:t>Banjir</a:t>
            </a:r>
            <a:r>
              <a:rPr lang="en-ID" sz="1800" b="1" i="1" dirty="0">
                <a:solidFill>
                  <a:schemeClr val="bg1"/>
                </a:solidFill>
              </a:rPr>
              <a:t> </a:t>
            </a:r>
            <a:r>
              <a:rPr lang="en-ID" sz="1800" b="1" i="1" dirty="0" err="1">
                <a:solidFill>
                  <a:schemeClr val="bg1"/>
                </a:solidFill>
              </a:rPr>
              <a:t>Beberapa</a:t>
            </a:r>
            <a:r>
              <a:rPr lang="en-ID" sz="1800" b="1" i="1" dirty="0">
                <a:solidFill>
                  <a:schemeClr val="bg1"/>
                </a:solidFill>
              </a:rPr>
              <a:t> </a:t>
            </a:r>
            <a:r>
              <a:rPr lang="en-ID" sz="1800" b="1" i="1" dirty="0" err="1">
                <a:solidFill>
                  <a:schemeClr val="bg1"/>
                </a:solidFill>
              </a:rPr>
              <a:t>Penyebab</a:t>
            </a:r>
            <a:r>
              <a:rPr lang="en-ID" sz="1800" b="1" i="1" dirty="0">
                <a:solidFill>
                  <a:schemeClr val="bg1"/>
                </a:solidFill>
              </a:rPr>
              <a:t> dan </a:t>
            </a:r>
            <a:r>
              <a:rPr lang="en-ID" sz="1800" b="1" i="1" dirty="0" err="1">
                <a:solidFill>
                  <a:schemeClr val="bg1"/>
                </a:solidFill>
              </a:rPr>
              <a:t>Metode</a:t>
            </a:r>
            <a:r>
              <a:rPr lang="en-ID" sz="1800" b="1" i="1" dirty="0">
                <a:solidFill>
                  <a:schemeClr val="bg1"/>
                </a:solidFill>
              </a:rPr>
              <a:t> </a:t>
            </a:r>
            <a:r>
              <a:rPr lang="en-ID" sz="1800" b="1" i="1" dirty="0" err="1">
                <a:solidFill>
                  <a:schemeClr val="bg1"/>
                </a:solidFill>
              </a:rPr>
              <a:t>Pengendaliannya</a:t>
            </a:r>
            <a:r>
              <a:rPr lang="en-ID" sz="1800" b="1" i="1" dirty="0">
                <a:solidFill>
                  <a:schemeClr val="bg1"/>
                </a:solidFill>
              </a:rPr>
              <a:t> </a:t>
            </a:r>
            <a:r>
              <a:rPr lang="en-ID" sz="1800" b="1" i="1" dirty="0" err="1">
                <a:solidFill>
                  <a:schemeClr val="bg1"/>
                </a:solidFill>
              </a:rPr>
              <a:t>Dalam</a:t>
            </a:r>
            <a:r>
              <a:rPr lang="en-ID" sz="1800" b="1" i="1" dirty="0">
                <a:solidFill>
                  <a:schemeClr val="bg1"/>
                </a:solidFill>
              </a:rPr>
              <a:t> </a:t>
            </a:r>
            <a:r>
              <a:rPr lang="en-ID" sz="1800" b="1" i="1" dirty="0" err="1">
                <a:solidFill>
                  <a:schemeClr val="bg1"/>
                </a:solidFill>
              </a:rPr>
              <a:t>Perspektif</a:t>
            </a:r>
            <a:r>
              <a:rPr lang="en-ID" sz="1800" b="1" i="1" dirty="0">
                <a:solidFill>
                  <a:schemeClr val="bg1"/>
                </a:solidFill>
              </a:rPr>
              <a:t> </a:t>
            </a:r>
            <a:r>
              <a:rPr lang="en-ID" sz="1800" b="1" i="1" dirty="0" err="1">
                <a:solidFill>
                  <a:schemeClr val="bg1"/>
                </a:solidFill>
              </a:rPr>
              <a:t>Lingkungan</a:t>
            </a:r>
            <a:r>
              <a:rPr lang="en-ID" sz="1800" b="1" dirty="0">
                <a:solidFill>
                  <a:schemeClr val="bg1"/>
                </a:solidFill>
              </a:rPr>
              <a:t>. Yogyakarta: Pustaka </a:t>
            </a:r>
            <a:r>
              <a:rPr lang="en-ID" sz="1800" b="1" dirty="0" err="1">
                <a:solidFill>
                  <a:schemeClr val="bg1"/>
                </a:solidFill>
              </a:rPr>
              <a:t>Pelajar</a:t>
            </a:r>
            <a:r>
              <a:rPr lang="en-ID" sz="1800" b="1" dirty="0">
                <a:solidFill>
                  <a:schemeClr val="bg1"/>
                </a:solidFill>
              </a:rPr>
              <a:t>.</a:t>
            </a:r>
          </a:p>
        </p:txBody>
      </p:sp>
    </p:spTree>
    <p:extLst>
      <p:ext uri="{BB962C8B-B14F-4D97-AF65-F5344CB8AC3E}">
        <p14:creationId xmlns:p14="http://schemas.microsoft.com/office/powerpoint/2010/main" val="31599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xmlns="" id="{32D45EE4-C4F0-4F72-B1C6-39F596D13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7">
            <a:extLst>
              <a:ext uri="{FF2B5EF4-FFF2-40B4-BE49-F238E27FC236}">
                <a16:creationId xmlns:a16="http://schemas.microsoft.com/office/drawing/2014/main" xmlns="" id="{8C459BAD-4279-4A9D-B0C5-662C5F5ED2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34D5F"/>
          </a:solidFill>
          <a:ln w="57150">
            <a:solidFill>
              <a:srgbClr val="C34D5F"/>
            </a:solidFill>
            <a:extLst>
              <a:ext uri="{C807C97D-BFC1-408E-A445-0C87EB9F89A2}">
                <ask:lineSketchStyleProps xmlns:ask="http://schemas.microsoft.com/office/drawing/2018/sketchyshapes" xmln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BA78508-3697-4586-B0F8-44495B0C4076}"/>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lnSpc>
                <a:spcPct val="90000"/>
              </a:lnSpc>
            </a:pPr>
            <a:r>
              <a:rPr lang="en-US" sz="6800" dirty="0" err="1">
                <a:solidFill>
                  <a:srgbClr val="FFFFFF"/>
                </a:solidFill>
              </a:rPr>
              <a:t>Kandungan</a:t>
            </a:r>
            <a:r>
              <a:rPr lang="en-US" sz="6800" dirty="0">
                <a:solidFill>
                  <a:srgbClr val="FFFFFF"/>
                </a:solidFill>
              </a:rPr>
              <a:t> Air Tanah</a:t>
            </a:r>
          </a:p>
        </p:txBody>
      </p:sp>
      <p:sp>
        <p:nvSpPr>
          <p:cNvPr id="14" name="Rectangle 6">
            <a:extLst>
              <a:ext uri="{FF2B5EF4-FFF2-40B4-BE49-F238E27FC236}">
                <a16:creationId xmlns:a16="http://schemas.microsoft.com/office/drawing/2014/main" xmlns="" id="{0953BC39-9D68-40BE-BF3C-5C4EB782AF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93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43CAA20-3569-4189-9E48-239A229A8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3;p14"/>
          <p:cNvSpPr txBox="1">
            <a:spLocks/>
          </p:cNvSpPr>
          <p:nvPr/>
        </p:nvSpPr>
        <p:spPr>
          <a:xfrm>
            <a:off x="838200" y="451381"/>
            <a:ext cx="10512552" cy="4066540"/>
          </a:xfrm>
          <a:prstGeom prst="rect">
            <a:avLst/>
          </a:prstGeom>
        </p:spPr>
        <p:txBody>
          <a:bodyPr spcFirstLastPara="1" vert="horz" lIns="91440" tIns="45720" rIns="91440" bIns="45720" rtlCol="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spcBef>
                <a:spcPct val="0"/>
              </a:spcBef>
              <a:spcAft>
                <a:spcPts val="600"/>
              </a:spcAft>
              <a:buClr>
                <a:srgbClr val="000000"/>
              </a:buClr>
            </a:pPr>
            <a:r>
              <a:rPr lang="en-US" sz="8900" dirty="0" err="1">
                <a:solidFill>
                  <a:srgbClr val="C34D5F"/>
                </a:solidFill>
                <a:latin typeface="+mj-lt"/>
                <a:ea typeface="+mj-ea"/>
                <a:cs typeface="+mj-cs"/>
              </a:rPr>
              <a:t>Berdasarkan</a:t>
            </a:r>
            <a:r>
              <a:rPr lang="en-US" sz="8900" dirty="0">
                <a:solidFill>
                  <a:srgbClr val="C34D5F"/>
                </a:solidFill>
                <a:latin typeface="+mj-lt"/>
                <a:ea typeface="+mj-ea"/>
                <a:cs typeface="+mj-cs"/>
              </a:rPr>
              <a:t> </a:t>
            </a:r>
            <a:r>
              <a:rPr lang="en-US" sz="8900" dirty="0" err="1">
                <a:solidFill>
                  <a:srgbClr val="C34D5F"/>
                </a:solidFill>
                <a:latin typeface="+mj-lt"/>
                <a:ea typeface="+mj-ea"/>
                <a:cs typeface="+mj-cs"/>
              </a:rPr>
              <a:t>Sistem</a:t>
            </a:r>
            <a:r>
              <a:rPr lang="en-US" sz="8900" dirty="0">
                <a:solidFill>
                  <a:srgbClr val="C34D5F"/>
                </a:solidFill>
                <a:latin typeface="+mj-lt"/>
                <a:ea typeface="+mj-ea"/>
                <a:cs typeface="+mj-cs"/>
              </a:rPr>
              <a:t> </a:t>
            </a:r>
            <a:r>
              <a:rPr lang="en-US" sz="8900" dirty="0" err="1">
                <a:solidFill>
                  <a:srgbClr val="C34D5F"/>
                </a:solidFill>
                <a:latin typeface="+mj-lt"/>
                <a:ea typeface="+mj-ea"/>
                <a:cs typeface="+mj-cs"/>
              </a:rPr>
              <a:t>Alirannya</a:t>
            </a:r>
            <a:endParaRPr kumimoji="0" lang="en-US" sz="8900" b="1" i="0" u="none" strike="noStrike" cap="none" spc="0" normalizeH="0" baseline="0" noProof="0" dirty="0">
              <a:ln>
                <a:noFill/>
              </a:ln>
              <a:solidFill>
                <a:srgbClr val="C34D5F"/>
              </a:solidFill>
              <a:effectLst/>
              <a:uLnTx/>
              <a:uFillTx/>
              <a:latin typeface="+mj-lt"/>
              <a:ea typeface="+mj-ea"/>
              <a:cs typeface="+mj-cs"/>
              <a:sym typeface="Work Sans"/>
            </a:endParaRPr>
          </a:p>
        </p:txBody>
      </p:sp>
      <p:sp>
        <p:nvSpPr>
          <p:cNvPr id="12" name="Rectangle 6">
            <a:extLst>
              <a:ext uri="{FF2B5EF4-FFF2-40B4-BE49-F238E27FC236}">
                <a16:creationId xmlns:a16="http://schemas.microsoft.com/office/drawing/2014/main" xmlns="" id="{DA542B6D-E775-4832-91DC-2D20F85781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70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0644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64400" y="0"/>
            <a:ext cx="40644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28800" y="0"/>
            <a:ext cx="40644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83;p14"/>
          <p:cNvSpPr txBox="1">
            <a:spLocks/>
          </p:cNvSpPr>
          <p:nvPr/>
        </p:nvSpPr>
        <p:spPr>
          <a:xfrm>
            <a:off x="1" y="3090930"/>
            <a:ext cx="4064400" cy="759853"/>
          </a:xfrm>
          <a:prstGeom prst="rect">
            <a:avLst/>
          </a:prstGeom>
          <a:no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id-ID" sz="2400" noProof="0" dirty="0"/>
              <a:t>SISTEM LOKAL</a:t>
            </a:r>
            <a:endParaRPr kumimoji="0" lang="id-ID" sz="2400" b="1" i="0" u="none" strike="noStrike" kern="0" cap="none" spc="0" normalizeH="0" baseline="0" noProof="0" dirty="0">
              <a:ln>
                <a:noFill/>
              </a:ln>
              <a:solidFill>
                <a:srgbClr val="000000"/>
              </a:solidFill>
              <a:effectLst/>
              <a:uLnTx/>
              <a:uFillTx/>
              <a:sym typeface="Work Sans"/>
            </a:endParaRPr>
          </a:p>
        </p:txBody>
      </p:sp>
      <p:sp>
        <p:nvSpPr>
          <p:cNvPr id="13" name="Google Shape;83;p14"/>
          <p:cNvSpPr txBox="1">
            <a:spLocks/>
          </p:cNvSpPr>
          <p:nvPr/>
        </p:nvSpPr>
        <p:spPr>
          <a:xfrm>
            <a:off x="4064400" y="3090930"/>
            <a:ext cx="4064400" cy="759853"/>
          </a:xfrm>
          <a:prstGeom prst="rect">
            <a:avLst/>
          </a:prstGeom>
          <a:no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id-ID" sz="2400" noProof="0" dirty="0"/>
              <a:t>SISTEM ANTARA</a:t>
            </a:r>
            <a:endParaRPr kumimoji="0" lang="id-ID" sz="2400" b="1" i="0" u="none" strike="noStrike" kern="0" cap="none" spc="0" normalizeH="0" baseline="0" noProof="0" dirty="0">
              <a:ln>
                <a:noFill/>
              </a:ln>
              <a:solidFill>
                <a:srgbClr val="000000"/>
              </a:solidFill>
              <a:effectLst/>
              <a:uLnTx/>
              <a:uFillTx/>
              <a:sym typeface="Work Sans"/>
            </a:endParaRPr>
          </a:p>
        </p:txBody>
      </p:sp>
      <p:sp>
        <p:nvSpPr>
          <p:cNvPr id="14" name="Google Shape;83;p14"/>
          <p:cNvSpPr txBox="1">
            <a:spLocks/>
          </p:cNvSpPr>
          <p:nvPr/>
        </p:nvSpPr>
        <p:spPr>
          <a:xfrm>
            <a:off x="8128800" y="3090930"/>
            <a:ext cx="4064400" cy="759853"/>
          </a:xfrm>
          <a:prstGeom prst="rect">
            <a:avLst/>
          </a:prstGeom>
          <a:no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id-ID" sz="2400" noProof="0" dirty="0"/>
              <a:t>SISTEM REGIONAL</a:t>
            </a:r>
            <a:endParaRPr kumimoji="0" lang="id-ID" sz="2400" b="1" i="0" u="none" strike="noStrike" kern="0" cap="none" spc="0" normalizeH="0" baseline="0" noProof="0" dirty="0">
              <a:ln>
                <a:noFill/>
              </a:ln>
              <a:solidFill>
                <a:srgbClr val="000000"/>
              </a:solidFill>
              <a:effectLst/>
              <a:uLnTx/>
              <a:uFillTx/>
              <a:sym typeface="Work Sans"/>
            </a:endParaRPr>
          </a:p>
        </p:txBody>
      </p:sp>
      <p:pic>
        <p:nvPicPr>
          <p:cNvPr id="1028" name="Picture 4" descr="HCO3]- - Bicarbonate, hydrogen carbonate an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6" y="1209455"/>
            <a:ext cx="1480042" cy="14369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karbonat - Wikipedia bahasa Indonesia, ensiklopedia beb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00000">
            <a:off x="915546" y="326698"/>
            <a:ext cx="1045773" cy="7077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Rectangle 14"/>
              <p:cNvSpPr/>
              <p:nvPr/>
            </p:nvSpPr>
            <p:spPr>
              <a:xfrm>
                <a:off x="1635618" y="1360799"/>
                <a:ext cx="838627"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sSub>
                        <m:sSubPr>
                          <m:ctrlPr>
                            <a:rPr lang="id-ID" i="1" noProof="0" smtClean="0">
                              <a:latin typeface="Cambria Math"/>
                            </a:rPr>
                          </m:ctrlPr>
                        </m:sSubPr>
                        <m:e>
                          <m:r>
                            <a:rPr lang="id-ID" b="1" i="1" noProof="0" smtClean="0">
                              <a:latin typeface="Cambria Math" panose="02040503050406030204" pitchFamily="18" charset="0"/>
                            </a:rPr>
                            <m:t>𝑯𝑪𝑶</m:t>
                          </m:r>
                        </m:e>
                        <m:sub>
                          <m:r>
                            <a:rPr lang="id-ID" b="0" i="1" noProof="0" smtClean="0">
                              <a:latin typeface="Cambria Math" panose="02040503050406030204" pitchFamily="18" charset="0"/>
                            </a:rPr>
                            <m:t>3</m:t>
                          </m:r>
                        </m:sub>
                      </m:sSub>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15" name="Rectangle 14"/>
              <p:cNvSpPr>
                <a:spLocks noRot="1" noChangeAspect="1" noMove="1" noResize="1" noEditPoints="1" noAdjustHandles="1" noChangeArrowheads="1" noChangeShapeType="1" noTextEdit="1"/>
              </p:cNvSpPr>
              <p:nvPr/>
            </p:nvSpPr>
            <p:spPr>
              <a:xfrm>
                <a:off x="1635618" y="1360799"/>
                <a:ext cx="838627"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528942" y="2314648"/>
                <a:ext cx="524503"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rgbClr val="000000"/>
                          </a:solidFill>
                          <a:effectLst/>
                          <a:uLnTx/>
                          <a:uFillTx/>
                          <a:latin typeface="Cambria Math" panose="02040503050406030204" pitchFamily="18" charset="0"/>
                          <a:sym typeface="Work Sans"/>
                        </a:rPr>
                        <m:t>𝑪𝒂</m:t>
                      </m:r>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20" name="Rectangle 19"/>
              <p:cNvSpPr>
                <a:spLocks noRot="1" noChangeAspect="1" noMove="1" noResize="1" noEditPoints="1" noAdjustHandles="1" noChangeArrowheads="1" noChangeShapeType="1" noTextEdit="1"/>
              </p:cNvSpPr>
              <p:nvPr/>
            </p:nvSpPr>
            <p:spPr>
              <a:xfrm>
                <a:off x="1528942" y="2314648"/>
                <a:ext cx="524503" cy="369332"/>
              </a:xfrm>
              <a:prstGeom prst="rect">
                <a:avLst/>
              </a:prstGeom>
              <a:blipFill rotWithShape="0">
                <a:blip r:embed="rId5"/>
                <a:stretch>
                  <a:fillRect/>
                </a:stretch>
              </a:blipFill>
            </p:spPr>
            <p:txBody>
              <a:bodyPr/>
              <a:lstStyle/>
              <a:p>
                <a:r>
                  <a:rPr lang="en-US">
                    <a:noFill/>
                  </a:rPr>
                  <a:t> </a:t>
                </a:r>
              </a:p>
            </p:txBody>
          </p:sp>
        </mc:Fallback>
      </mc:AlternateContent>
      <p:pic>
        <p:nvPicPr>
          <p:cNvPr id="1036" name="Picture 12" descr="Kalsium (Ca): Fakta, Sifat, Kegunaan dan Efek Kesehatannya » Pengetahuan  Umum Popul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17" y="3850783"/>
            <a:ext cx="3888906" cy="14553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ectangle 21"/>
              <p:cNvSpPr/>
              <p:nvPr/>
            </p:nvSpPr>
            <p:spPr>
              <a:xfrm>
                <a:off x="2967797" y="1661151"/>
                <a:ext cx="603050"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rgbClr val="000000"/>
                          </a:solidFill>
                          <a:effectLst/>
                          <a:uLnTx/>
                          <a:uFillTx/>
                          <a:latin typeface="Cambria Math" panose="02040503050406030204" pitchFamily="18" charset="0"/>
                          <a:sym typeface="Work Sans"/>
                        </a:rPr>
                        <m:t>𝑴𝒈</m:t>
                      </m:r>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22" name="Rectangle 21"/>
              <p:cNvSpPr>
                <a:spLocks noRot="1" noChangeAspect="1" noMove="1" noResize="1" noEditPoints="1" noAdjustHandles="1" noChangeArrowheads="1" noChangeShapeType="1" noTextEdit="1"/>
              </p:cNvSpPr>
              <p:nvPr/>
            </p:nvSpPr>
            <p:spPr>
              <a:xfrm>
                <a:off x="2967797" y="1661151"/>
                <a:ext cx="603050" cy="369332"/>
              </a:xfrm>
              <a:prstGeom prst="rect">
                <a:avLst/>
              </a:prstGeom>
              <a:blipFill rotWithShape="0">
                <a:blip r:embed="rId7"/>
                <a:stretch>
                  <a:fillRect l="-2020" b="-11475"/>
                </a:stretch>
              </a:blipFill>
            </p:spPr>
            <p:txBody>
              <a:bodyPr/>
              <a:lstStyle/>
              <a:p>
                <a:r>
                  <a:rPr lang="en-US">
                    <a:noFill/>
                  </a:rPr>
                  <a:t> </a:t>
                </a:r>
              </a:p>
            </p:txBody>
          </p:sp>
        </mc:Fallback>
      </mc:AlternateContent>
      <p:pic>
        <p:nvPicPr>
          <p:cNvPr id="23" name="Picture 10" descr="Bikarbonat - Wikipedia bahasa Indonesia, ensiklopedia beb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800000">
            <a:off x="2345737" y="532095"/>
            <a:ext cx="1045773" cy="7077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Rectangle 23"/>
              <p:cNvSpPr/>
              <p:nvPr/>
            </p:nvSpPr>
            <p:spPr>
              <a:xfrm>
                <a:off x="152914" y="617840"/>
                <a:ext cx="838627"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sSub>
                        <m:sSubPr>
                          <m:ctrlPr>
                            <a:rPr lang="id-ID" i="1" noProof="0" smtClean="0">
                              <a:latin typeface="Cambria Math"/>
                            </a:rPr>
                          </m:ctrlPr>
                        </m:sSubPr>
                        <m:e>
                          <m:r>
                            <a:rPr lang="id-ID" b="1" i="1" noProof="0" smtClean="0">
                              <a:latin typeface="Cambria Math" panose="02040503050406030204" pitchFamily="18" charset="0"/>
                            </a:rPr>
                            <m:t>𝑯𝑪𝑶</m:t>
                          </m:r>
                        </m:e>
                        <m:sub>
                          <m:r>
                            <a:rPr lang="id-ID" b="0" i="1" noProof="0" smtClean="0">
                              <a:latin typeface="Cambria Math" panose="02040503050406030204" pitchFamily="18" charset="0"/>
                            </a:rPr>
                            <m:t>3</m:t>
                          </m:r>
                        </m:sub>
                      </m:sSub>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24" name="Rectangle 23"/>
              <p:cNvSpPr>
                <a:spLocks noRot="1" noChangeAspect="1" noMove="1" noResize="1" noEditPoints="1" noAdjustHandles="1" noChangeArrowheads="1" noChangeShapeType="1" noTextEdit="1"/>
              </p:cNvSpPr>
              <p:nvPr/>
            </p:nvSpPr>
            <p:spPr>
              <a:xfrm>
                <a:off x="152914" y="617840"/>
                <a:ext cx="838627" cy="369332"/>
              </a:xfrm>
              <a:prstGeom prst="rect">
                <a:avLst/>
              </a:prstGeom>
              <a:blipFill rotWithShape="0">
                <a:blip r:embed="rId9"/>
                <a:stretch>
                  <a:fillRect/>
                </a:stretch>
              </a:blipFill>
            </p:spPr>
            <p:txBody>
              <a:bodyPr/>
              <a:lstStyle/>
              <a:p>
                <a:r>
                  <a:rPr lang="en-US">
                    <a:noFill/>
                  </a:rPr>
                  <a:t> </a:t>
                </a:r>
              </a:p>
            </p:txBody>
          </p:sp>
        </mc:Fallback>
      </mc:AlternateContent>
      <p:pic>
        <p:nvPicPr>
          <p:cNvPr id="25" name="Picture 4" descr="HCO3]- - Bicarbonate, hydrogen carbonate anion"/>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3832" t="17851" r="21347" b="16720"/>
          <a:stretch/>
        </p:blipFill>
        <p:spPr bwMode="auto">
          <a:xfrm>
            <a:off x="2253802" y="1906073"/>
            <a:ext cx="811369" cy="9401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Rectangle 25"/>
              <p:cNvSpPr/>
              <p:nvPr/>
            </p:nvSpPr>
            <p:spPr>
              <a:xfrm>
                <a:off x="1808363" y="-8902"/>
                <a:ext cx="838627"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sSub>
                        <m:sSubPr>
                          <m:ctrlPr>
                            <a:rPr lang="id-ID" i="1" noProof="0" smtClean="0">
                              <a:latin typeface="Cambria Math"/>
                            </a:rPr>
                          </m:ctrlPr>
                        </m:sSubPr>
                        <m:e>
                          <m:r>
                            <a:rPr lang="id-ID" b="1" i="1" noProof="0" smtClean="0">
                              <a:latin typeface="Cambria Math" panose="02040503050406030204" pitchFamily="18" charset="0"/>
                            </a:rPr>
                            <m:t>𝑯𝑪𝑶</m:t>
                          </m:r>
                        </m:e>
                        <m:sub>
                          <m:r>
                            <a:rPr lang="id-ID" b="0" i="1" noProof="0" smtClean="0">
                              <a:latin typeface="Cambria Math" panose="02040503050406030204" pitchFamily="18" charset="0"/>
                            </a:rPr>
                            <m:t>3</m:t>
                          </m:r>
                        </m:sub>
                      </m:sSub>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26" name="Rectangle 25"/>
              <p:cNvSpPr>
                <a:spLocks noRot="1" noChangeAspect="1" noMove="1" noResize="1" noEditPoints="1" noAdjustHandles="1" noChangeArrowheads="1" noChangeShapeType="1" noTextEdit="1"/>
              </p:cNvSpPr>
              <p:nvPr/>
            </p:nvSpPr>
            <p:spPr>
              <a:xfrm>
                <a:off x="1808363" y="-8902"/>
                <a:ext cx="838627"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36712" y="2646363"/>
                <a:ext cx="603050"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rgbClr val="000000"/>
                          </a:solidFill>
                          <a:effectLst/>
                          <a:uLnTx/>
                          <a:uFillTx/>
                          <a:latin typeface="Cambria Math" panose="02040503050406030204" pitchFamily="18" charset="0"/>
                          <a:sym typeface="Work Sans"/>
                        </a:rPr>
                        <m:t>𝑴𝒈</m:t>
                      </m:r>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27" name="Rectangle 26"/>
              <p:cNvSpPr>
                <a:spLocks noRot="1" noChangeAspect="1" noMove="1" noResize="1" noEditPoints="1" noAdjustHandles="1" noChangeArrowheads="1" noChangeShapeType="1" noTextEdit="1"/>
              </p:cNvSpPr>
              <p:nvPr/>
            </p:nvSpPr>
            <p:spPr>
              <a:xfrm>
                <a:off x="336712" y="2646363"/>
                <a:ext cx="603050" cy="369332"/>
              </a:xfrm>
              <a:prstGeom prst="rect">
                <a:avLst/>
              </a:prstGeom>
              <a:blipFill rotWithShape="0">
                <a:blip r:embed="rId13"/>
                <a:stretch>
                  <a:fillRect l="-1010"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2878291" y="73364"/>
                <a:ext cx="524503"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rgbClr val="000000"/>
                          </a:solidFill>
                          <a:effectLst/>
                          <a:uLnTx/>
                          <a:uFillTx/>
                          <a:latin typeface="Cambria Math" panose="02040503050406030204" pitchFamily="18" charset="0"/>
                          <a:sym typeface="Work Sans"/>
                        </a:rPr>
                        <m:t>𝑪𝒂</m:t>
                      </m:r>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30" name="Rectangle 29"/>
              <p:cNvSpPr>
                <a:spLocks noRot="1" noChangeAspect="1" noMove="1" noResize="1" noEditPoints="1" noAdjustHandles="1" noChangeArrowheads="1" noChangeShapeType="1" noTextEdit="1"/>
              </p:cNvSpPr>
              <p:nvPr/>
            </p:nvSpPr>
            <p:spPr>
              <a:xfrm>
                <a:off x="2878291" y="73364"/>
                <a:ext cx="524503" cy="369332"/>
              </a:xfrm>
              <a:prstGeom prst="rect">
                <a:avLst/>
              </a:prstGeom>
              <a:blipFill rotWithShape="0">
                <a:blip r:embed="rId14"/>
                <a:stretch>
                  <a:fillRect/>
                </a:stretch>
              </a:blipFill>
            </p:spPr>
            <p:txBody>
              <a:bodyPr/>
              <a:lstStyle/>
              <a:p>
                <a:r>
                  <a:rPr lang="en-US">
                    <a:noFill/>
                  </a:rPr>
                  <a:t> </a:t>
                </a:r>
              </a:p>
            </p:txBody>
          </p:sp>
        </mc:Fallback>
      </mc:AlternateContent>
      <p:pic>
        <p:nvPicPr>
          <p:cNvPr id="1038" name="Picture 14" descr="simbol kimia dan nomor atom unsur magnesiu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716" y="5262686"/>
            <a:ext cx="3888907" cy="15808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Kalsium (Ca): Fakta, Sifat, Kegunaan dan Efek Kesehatannya » Pengetahuan  Umum Popul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7177" y="40715"/>
            <a:ext cx="3888906" cy="14553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simbol kimia dan nomor atom unsur magnesiu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67176" y="1452618"/>
            <a:ext cx="3888907" cy="15808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CO3]- - Bicarbonate, hydrogen carbonate an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211" y="5039120"/>
            <a:ext cx="1480042" cy="14369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Bikarbonat - Wikipedia bahasa Indonesia, ensiklopedia beb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800000">
            <a:off x="5046843" y="4156363"/>
            <a:ext cx="1045773" cy="7077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5" name="Rectangle 34"/>
              <p:cNvSpPr/>
              <p:nvPr/>
            </p:nvSpPr>
            <p:spPr>
              <a:xfrm>
                <a:off x="5766915" y="5190464"/>
                <a:ext cx="838627"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sSub>
                        <m:sSubPr>
                          <m:ctrlPr>
                            <a:rPr lang="id-ID" i="1" noProof="0" smtClean="0">
                              <a:latin typeface="Cambria Math"/>
                            </a:rPr>
                          </m:ctrlPr>
                        </m:sSubPr>
                        <m:e>
                          <m:r>
                            <a:rPr lang="id-ID" b="1" i="1" noProof="0" smtClean="0">
                              <a:latin typeface="Cambria Math" panose="02040503050406030204" pitchFamily="18" charset="0"/>
                            </a:rPr>
                            <m:t>𝑯𝑪𝑶</m:t>
                          </m:r>
                        </m:e>
                        <m:sub>
                          <m:r>
                            <a:rPr lang="id-ID" b="0" i="1" noProof="0" smtClean="0">
                              <a:latin typeface="Cambria Math" panose="02040503050406030204" pitchFamily="18" charset="0"/>
                            </a:rPr>
                            <m:t>3</m:t>
                          </m:r>
                        </m:sub>
                      </m:sSub>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35" name="Rectangle 34"/>
              <p:cNvSpPr>
                <a:spLocks noRot="1" noChangeAspect="1" noMove="1" noResize="1" noEditPoints="1" noAdjustHandles="1" noChangeArrowheads="1" noChangeShapeType="1" noTextEdit="1"/>
              </p:cNvSpPr>
              <p:nvPr/>
            </p:nvSpPr>
            <p:spPr>
              <a:xfrm>
                <a:off x="5766915" y="5190464"/>
                <a:ext cx="838627" cy="36933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5660239" y="6144313"/>
                <a:ext cx="524503"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rgbClr val="000000"/>
                          </a:solidFill>
                          <a:effectLst/>
                          <a:uLnTx/>
                          <a:uFillTx/>
                          <a:latin typeface="Cambria Math" panose="02040503050406030204" pitchFamily="18" charset="0"/>
                          <a:sym typeface="Work Sans"/>
                        </a:rPr>
                        <m:t>𝑪𝒂</m:t>
                      </m:r>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36" name="Rectangle 35"/>
              <p:cNvSpPr>
                <a:spLocks noRot="1" noChangeAspect="1" noMove="1" noResize="1" noEditPoints="1" noAdjustHandles="1" noChangeArrowheads="1" noChangeShapeType="1" noTextEdit="1"/>
              </p:cNvSpPr>
              <p:nvPr/>
            </p:nvSpPr>
            <p:spPr>
              <a:xfrm>
                <a:off x="5660239" y="6144313"/>
                <a:ext cx="524503" cy="369332"/>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7099094" y="5490816"/>
                <a:ext cx="603050"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rgbClr val="000000"/>
                          </a:solidFill>
                          <a:effectLst/>
                          <a:uLnTx/>
                          <a:uFillTx/>
                          <a:latin typeface="Cambria Math" panose="02040503050406030204" pitchFamily="18" charset="0"/>
                          <a:sym typeface="Work Sans"/>
                        </a:rPr>
                        <m:t>𝑴𝒈</m:t>
                      </m:r>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37" name="Rectangle 36"/>
              <p:cNvSpPr>
                <a:spLocks noRot="1" noChangeAspect="1" noMove="1" noResize="1" noEditPoints="1" noAdjustHandles="1" noChangeArrowheads="1" noChangeShapeType="1" noTextEdit="1"/>
              </p:cNvSpPr>
              <p:nvPr/>
            </p:nvSpPr>
            <p:spPr>
              <a:xfrm>
                <a:off x="7099094" y="5490816"/>
                <a:ext cx="603050" cy="369332"/>
              </a:xfrm>
              <a:prstGeom prst="rect">
                <a:avLst/>
              </a:prstGeom>
              <a:blipFill rotWithShape="0">
                <a:blip r:embed="rId18"/>
                <a:stretch>
                  <a:fillRect l="-2041" b="-13333"/>
                </a:stretch>
              </a:blipFill>
            </p:spPr>
            <p:txBody>
              <a:bodyPr/>
              <a:lstStyle/>
              <a:p>
                <a:r>
                  <a:rPr lang="en-US">
                    <a:noFill/>
                  </a:rPr>
                  <a:t> </a:t>
                </a:r>
              </a:p>
            </p:txBody>
          </p:sp>
        </mc:Fallback>
      </mc:AlternateContent>
      <p:pic>
        <p:nvPicPr>
          <p:cNvPr id="38" name="Picture 10" descr="Bikarbonat - Wikipedia bahasa Indonesia, ensiklopedia beb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800000">
            <a:off x="6477034" y="4361760"/>
            <a:ext cx="1045773" cy="7077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9" name="Rectangle 38"/>
              <p:cNvSpPr/>
              <p:nvPr/>
            </p:nvSpPr>
            <p:spPr>
              <a:xfrm>
                <a:off x="4284211" y="4447505"/>
                <a:ext cx="838627"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sSub>
                        <m:sSubPr>
                          <m:ctrlPr>
                            <a:rPr lang="id-ID" i="1" noProof="0" smtClean="0">
                              <a:latin typeface="Cambria Math"/>
                            </a:rPr>
                          </m:ctrlPr>
                        </m:sSubPr>
                        <m:e>
                          <m:r>
                            <a:rPr lang="id-ID" b="1" i="1" noProof="0" smtClean="0">
                              <a:latin typeface="Cambria Math" panose="02040503050406030204" pitchFamily="18" charset="0"/>
                            </a:rPr>
                            <m:t>𝑯𝑪𝑶</m:t>
                          </m:r>
                        </m:e>
                        <m:sub>
                          <m:r>
                            <a:rPr lang="id-ID" b="0" i="1" noProof="0" smtClean="0">
                              <a:latin typeface="Cambria Math" panose="02040503050406030204" pitchFamily="18" charset="0"/>
                            </a:rPr>
                            <m:t>3</m:t>
                          </m:r>
                        </m:sub>
                      </m:sSub>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39" name="Rectangle 38"/>
              <p:cNvSpPr>
                <a:spLocks noRot="1" noChangeAspect="1" noMove="1" noResize="1" noEditPoints="1" noAdjustHandles="1" noChangeArrowheads="1" noChangeShapeType="1" noTextEdit="1"/>
              </p:cNvSpPr>
              <p:nvPr/>
            </p:nvSpPr>
            <p:spPr>
              <a:xfrm>
                <a:off x="4284211" y="4447505"/>
                <a:ext cx="838627" cy="369332"/>
              </a:xfrm>
              <a:prstGeom prst="rect">
                <a:avLst/>
              </a:prstGeom>
              <a:blipFill rotWithShape="0">
                <a:blip r:embed="rId19"/>
                <a:stretch>
                  <a:fillRect/>
                </a:stretch>
              </a:blipFill>
            </p:spPr>
            <p:txBody>
              <a:bodyPr/>
              <a:lstStyle/>
              <a:p>
                <a:r>
                  <a:rPr lang="en-US">
                    <a:noFill/>
                  </a:rPr>
                  <a:t> </a:t>
                </a:r>
              </a:p>
            </p:txBody>
          </p:sp>
        </mc:Fallback>
      </mc:AlternateContent>
      <p:pic>
        <p:nvPicPr>
          <p:cNvPr id="40" name="Picture 4" descr="HCO3]- - Bicarbonate, hydrogen carbonate anion"/>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3832" t="17851" r="21347" b="16720"/>
          <a:stretch/>
        </p:blipFill>
        <p:spPr bwMode="auto">
          <a:xfrm>
            <a:off x="6385099" y="5735738"/>
            <a:ext cx="811369" cy="9401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1" name="Rectangle 40"/>
              <p:cNvSpPr/>
              <p:nvPr/>
            </p:nvSpPr>
            <p:spPr>
              <a:xfrm>
                <a:off x="5939660" y="3820763"/>
                <a:ext cx="838627"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sSub>
                        <m:sSubPr>
                          <m:ctrlPr>
                            <a:rPr lang="id-ID" i="1" noProof="0" smtClean="0">
                              <a:latin typeface="Cambria Math"/>
                            </a:rPr>
                          </m:ctrlPr>
                        </m:sSubPr>
                        <m:e>
                          <m:r>
                            <a:rPr lang="id-ID" b="1" i="1" noProof="0" smtClean="0">
                              <a:latin typeface="Cambria Math" panose="02040503050406030204" pitchFamily="18" charset="0"/>
                            </a:rPr>
                            <m:t>𝑯𝑪𝑶</m:t>
                          </m:r>
                        </m:e>
                        <m:sub>
                          <m:r>
                            <a:rPr lang="id-ID" b="0" i="1" noProof="0" smtClean="0">
                              <a:latin typeface="Cambria Math" panose="02040503050406030204" pitchFamily="18" charset="0"/>
                            </a:rPr>
                            <m:t>3</m:t>
                          </m:r>
                        </m:sub>
                      </m:sSub>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41" name="Rectangle 40"/>
              <p:cNvSpPr>
                <a:spLocks noRot="1" noChangeAspect="1" noMove="1" noResize="1" noEditPoints="1" noAdjustHandles="1" noChangeArrowheads="1" noChangeShapeType="1" noTextEdit="1"/>
              </p:cNvSpPr>
              <p:nvPr/>
            </p:nvSpPr>
            <p:spPr>
              <a:xfrm>
                <a:off x="5939660" y="3820763"/>
                <a:ext cx="838627" cy="369332"/>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4468009" y="6476028"/>
                <a:ext cx="603050"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rgbClr val="000000"/>
                          </a:solidFill>
                          <a:effectLst/>
                          <a:uLnTx/>
                          <a:uFillTx/>
                          <a:latin typeface="Cambria Math" panose="02040503050406030204" pitchFamily="18" charset="0"/>
                          <a:sym typeface="Work Sans"/>
                        </a:rPr>
                        <m:t>𝑴𝒈</m:t>
                      </m:r>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42" name="Rectangle 41"/>
              <p:cNvSpPr>
                <a:spLocks noRot="1" noChangeAspect="1" noMove="1" noResize="1" noEditPoints="1" noAdjustHandles="1" noChangeArrowheads="1" noChangeShapeType="1" noTextEdit="1"/>
              </p:cNvSpPr>
              <p:nvPr/>
            </p:nvSpPr>
            <p:spPr>
              <a:xfrm>
                <a:off x="4468009" y="6476028"/>
                <a:ext cx="603050" cy="369332"/>
              </a:xfrm>
              <a:prstGeom prst="rect">
                <a:avLst/>
              </a:prstGeom>
              <a:blipFill rotWithShape="0">
                <a:blip r:embed="rId21"/>
                <a:stretch>
                  <a:fillRect l="-2020"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009588" y="3903029"/>
                <a:ext cx="524503"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rgbClr val="000000"/>
                          </a:solidFill>
                          <a:effectLst/>
                          <a:uLnTx/>
                          <a:uFillTx/>
                          <a:latin typeface="Cambria Math" panose="02040503050406030204" pitchFamily="18" charset="0"/>
                          <a:sym typeface="Work Sans"/>
                        </a:rPr>
                        <m:t>𝑪𝒂</m:t>
                      </m:r>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43" name="Rectangle 42"/>
              <p:cNvSpPr>
                <a:spLocks noRot="1" noChangeAspect="1" noMove="1" noResize="1" noEditPoints="1" noAdjustHandles="1" noChangeArrowheads="1" noChangeShapeType="1" noTextEdit="1"/>
              </p:cNvSpPr>
              <p:nvPr/>
            </p:nvSpPr>
            <p:spPr>
              <a:xfrm>
                <a:off x="7009588" y="3903029"/>
                <a:ext cx="524503" cy="369332"/>
              </a:xfrm>
              <a:prstGeom prst="rect">
                <a:avLst/>
              </a:prstGeom>
              <a:blipFill rotWithShape="0">
                <a:blip r:embed="rId22"/>
                <a:stretch>
                  <a:fillRect/>
                </a:stretch>
              </a:blipFill>
            </p:spPr>
            <p:txBody>
              <a:bodyPr/>
              <a:lstStyle/>
              <a:p>
                <a:r>
                  <a:rPr lang="en-US">
                    <a:noFill/>
                  </a:rPr>
                  <a:t> </a:t>
                </a:r>
              </a:p>
            </p:txBody>
          </p:sp>
        </mc:Fallback>
      </mc:AlternateContent>
      <p:pic>
        <p:nvPicPr>
          <p:cNvPr id="45" name="Picture 10" descr="Bikarbonat - Wikipedia bahasa Indonesia, ensiklopedia beb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800000">
            <a:off x="5480265" y="5114981"/>
            <a:ext cx="1045773" cy="7077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6" name="Rectangle 45"/>
              <p:cNvSpPr/>
              <p:nvPr/>
            </p:nvSpPr>
            <p:spPr>
              <a:xfrm>
                <a:off x="5761302" y="4704361"/>
                <a:ext cx="838627"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sSub>
                        <m:sSubPr>
                          <m:ctrlPr>
                            <a:rPr lang="id-ID" i="1" noProof="0" smtClean="0">
                              <a:latin typeface="Cambria Math"/>
                            </a:rPr>
                          </m:ctrlPr>
                        </m:sSubPr>
                        <m:e>
                          <m:r>
                            <a:rPr lang="id-ID" b="1" i="1" noProof="0" smtClean="0">
                              <a:latin typeface="Cambria Math" panose="02040503050406030204" pitchFamily="18" charset="0"/>
                            </a:rPr>
                            <m:t>𝑯𝑪𝑶</m:t>
                          </m:r>
                        </m:e>
                        <m:sub>
                          <m:r>
                            <a:rPr lang="id-ID" b="0" i="1" noProof="0" smtClean="0">
                              <a:latin typeface="Cambria Math" panose="02040503050406030204" pitchFamily="18" charset="0"/>
                            </a:rPr>
                            <m:t>3</m:t>
                          </m:r>
                        </m:sub>
                      </m:sSub>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46" name="Rectangle 45"/>
              <p:cNvSpPr>
                <a:spLocks noRot="1" noChangeAspect="1" noMove="1" noResize="1" noEditPoints="1" noAdjustHandles="1" noChangeArrowheads="1" noChangeShapeType="1" noTextEdit="1"/>
              </p:cNvSpPr>
              <p:nvPr/>
            </p:nvSpPr>
            <p:spPr>
              <a:xfrm>
                <a:off x="5761302" y="4704361"/>
                <a:ext cx="838627" cy="369332"/>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4243943" y="3942331"/>
                <a:ext cx="838627"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sSub>
                        <m:sSubPr>
                          <m:ctrlPr>
                            <a:rPr lang="id-ID" i="1" noProof="0" smtClean="0">
                              <a:latin typeface="Cambria Math"/>
                            </a:rPr>
                          </m:ctrlPr>
                        </m:sSubPr>
                        <m:e>
                          <m:r>
                            <a:rPr lang="id-ID" b="1" i="1" noProof="0" smtClean="0">
                              <a:latin typeface="Cambria Math" panose="02040503050406030204" pitchFamily="18" charset="0"/>
                            </a:rPr>
                            <m:t>𝑯𝑪𝑶</m:t>
                          </m:r>
                        </m:e>
                        <m:sub>
                          <m:r>
                            <a:rPr lang="id-ID" b="0" i="1" noProof="0" smtClean="0">
                              <a:latin typeface="Cambria Math" panose="02040503050406030204" pitchFamily="18" charset="0"/>
                            </a:rPr>
                            <m:t>3</m:t>
                          </m:r>
                        </m:sub>
                      </m:sSub>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49" name="Rectangle 48"/>
              <p:cNvSpPr>
                <a:spLocks noRot="1" noChangeAspect="1" noMove="1" noResize="1" noEditPoints="1" noAdjustHandles="1" noChangeArrowheads="1" noChangeShapeType="1" noTextEdit="1"/>
              </p:cNvSpPr>
              <p:nvPr/>
            </p:nvSpPr>
            <p:spPr>
              <a:xfrm>
                <a:off x="4243943" y="3942331"/>
                <a:ext cx="838627" cy="369332"/>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7138794" y="6306021"/>
                <a:ext cx="838627"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sSub>
                        <m:sSubPr>
                          <m:ctrlPr>
                            <a:rPr lang="id-ID" i="1" noProof="0" smtClean="0">
                              <a:latin typeface="Cambria Math"/>
                            </a:rPr>
                          </m:ctrlPr>
                        </m:sSubPr>
                        <m:e>
                          <m:r>
                            <a:rPr lang="id-ID" b="1" i="1" noProof="0" smtClean="0">
                              <a:latin typeface="Cambria Math" panose="02040503050406030204" pitchFamily="18" charset="0"/>
                            </a:rPr>
                            <m:t>𝑯𝑪𝑶</m:t>
                          </m:r>
                        </m:e>
                        <m:sub>
                          <m:r>
                            <a:rPr lang="id-ID" b="0" i="1" noProof="0" smtClean="0">
                              <a:latin typeface="Cambria Math" panose="02040503050406030204" pitchFamily="18" charset="0"/>
                            </a:rPr>
                            <m:t>3</m:t>
                          </m:r>
                        </m:sub>
                      </m:sSub>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50" name="Rectangle 49"/>
              <p:cNvSpPr>
                <a:spLocks noRot="1" noChangeAspect="1" noMove="1" noResize="1" noEditPoints="1" noAdjustHandles="1" noChangeArrowheads="1" noChangeShapeType="1" noTextEdit="1"/>
              </p:cNvSpPr>
              <p:nvPr/>
            </p:nvSpPr>
            <p:spPr>
              <a:xfrm>
                <a:off x="7138794" y="6306021"/>
                <a:ext cx="838627" cy="369332"/>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7374371" y="4898548"/>
                <a:ext cx="603050"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rgbClr val="000000"/>
                          </a:solidFill>
                          <a:effectLst/>
                          <a:uLnTx/>
                          <a:uFillTx/>
                          <a:latin typeface="Cambria Math" panose="02040503050406030204" pitchFamily="18" charset="0"/>
                          <a:sym typeface="Work Sans"/>
                        </a:rPr>
                        <m:t>𝑴𝒈</m:t>
                      </m:r>
                    </m:oMath>
                  </m:oMathPara>
                </a14:m>
                <a:endParaRPr kumimoji="0" lang="id-ID" b="1" i="0" u="none" strike="noStrike" kern="0" cap="none" spc="0" normalizeH="0" baseline="0" noProof="0" dirty="0">
                  <a:ln>
                    <a:noFill/>
                  </a:ln>
                  <a:solidFill>
                    <a:srgbClr val="000000"/>
                  </a:solidFill>
                  <a:effectLst/>
                  <a:uLnTx/>
                  <a:uFillTx/>
                  <a:sym typeface="Work Sans"/>
                </a:endParaRPr>
              </a:p>
            </p:txBody>
          </p:sp>
        </mc:Choice>
        <mc:Fallback xmlns="">
          <p:sp>
            <p:nvSpPr>
              <p:cNvPr id="51" name="Rectangle 50"/>
              <p:cNvSpPr>
                <a:spLocks noRot="1" noChangeAspect="1" noMove="1" noResize="1" noEditPoints="1" noAdjustHandles="1" noChangeArrowheads="1" noChangeShapeType="1" noTextEdit="1"/>
              </p:cNvSpPr>
              <p:nvPr/>
            </p:nvSpPr>
            <p:spPr>
              <a:xfrm>
                <a:off x="7374371" y="4898548"/>
                <a:ext cx="603050" cy="369332"/>
              </a:xfrm>
              <a:prstGeom prst="rect">
                <a:avLst/>
              </a:prstGeom>
              <a:blipFill rotWithShape="0">
                <a:blip r:embed="rId26"/>
                <a:stretch>
                  <a:fillRect l="-2020" b="-13333"/>
                </a:stretch>
              </a:blipFill>
            </p:spPr>
            <p:txBody>
              <a:bodyPr/>
              <a:lstStyle/>
              <a:p>
                <a:r>
                  <a:rPr lang="en-US">
                    <a:noFill/>
                  </a:rPr>
                  <a:t> </a:t>
                </a:r>
              </a:p>
            </p:txBody>
          </p:sp>
        </mc:Fallback>
      </mc:AlternateContent>
      <p:pic>
        <p:nvPicPr>
          <p:cNvPr id="1026" name="Picture 2" descr="Natrium (Na): Fakta, Sifat, Kegunaan &amp;amp; Efek Kesehatannya » Pengetahuan Umum  Popule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845457" y="205346"/>
            <a:ext cx="2761139" cy="13805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lorin (Cl): Fakta, Sifat, Kegunaan &amp;amp; Efek Kesehatannya » Pengetahuan Umum  Popule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897509" y="1661151"/>
            <a:ext cx="2709087" cy="13545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Bikarbonat - Wikipedia bahasa Indonesia, ensiklopedia beb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4322">
            <a:off x="5127155" y="6011049"/>
            <a:ext cx="1045773" cy="7077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rbon Dioxide | UCAR Center for Science Education"/>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030585" y="3903029"/>
            <a:ext cx="2676368" cy="14868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ile:Oxygen O2.png - Wikimedia Commons"/>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262849" y="5416374"/>
            <a:ext cx="1998018" cy="1427156"/>
          </a:xfrm>
          <a:prstGeom prst="rect">
            <a:avLst/>
          </a:prstGeom>
          <a:noFill/>
          <a:extLst>
            <a:ext uri="{909E8E84-426E-40DD-AFC4-6F175D3DCCD1}">
              <a14:hiddenFill xmlns:a14="http://schemas.microsoft.com/office/drawing/2010/main">
                <a:solidFill>
                  <a:srgbClr val="FFFFFF"/>
                </a:solidFill>
              </a14:hiddenFill>
            </a:ext>
          </a:extLst>
        </p:spPr>
      </p:pic>
      <p:sp>
        <p:nvSpPr>
          <p:cNvPr id="53" name="Google Shape;83;p14"/>
          <p:cNvSpPr txBox="1">
            <a:spLocks/>
          </p:cNvSpPr>
          <p:nvPr/>
        </p:nvSpPr>
        <p:spPr>
          <a:xfrm rot="16200000">
            <a:off x="7067499" y="4960209"/>
            <a:ext cx="2955271" cy="759853"/>
          </a:xfrm>
          <a:prstGeom prst="rect">
            <a:avLst/>
          </a:prstGeom>
          <a:no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id-ID" sz="2400" noProof="0" dirty="0"/>
              <a:t>HILANG</a:t>
            </a:r>
            <a:endParaRPr kumimoji="0" lang="id-ID" sz="2400" b="1" i="0" u="none" strike="noStrike" kern="0" cap="none" spc="0" normalizeH="0" baseline="0" noProof="0" dirty="0">
              <a:ln>
                <a:noFill/>
              </a:ln>
              <a:solidFill>
                <a:srgbClr val="000000"/>
              </a:solidFill>
              <a:effectLst/>
              <a:uLnTx/>
              <a:uFillTx/>
              <a:sym typeface="Work Sans"/>
            </a:endParaRPr>
          </a:p>
        </p:txBody>
      </p:sp>
    </p:spTree>
    <p:extLst>
      <p:ext uri="{BB962C8B-B14F-4D97-AF65-F5344CB8AC3E}">
        <p14:creationId xmlns:p14="http://schemas.microsoft.com/office/powerpoint/2010/main" val="138056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43CAA20-3569-4189-9E48-239A229A8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3;p14"/>
          <p:cNvSpPr txBox="1">
            <a:spLocks/>
          </p:cNvSpPr>
          <p:nvPr/>
        </p:nvSpPr>
        <p:spPr>
          <a:xfrm>
            <a:off x="838200" y="451381"/>
            <a:ext cx="10512552" cy="4066540"/>
          </a:xfrm>
          <a:prstGeom prst="rect">
            <a:avLst/>
          </a:prstGeom>
        </p:spPr>
        <p:txBody>
          <a:bodyPr spcFirstLastPara="1" vert="horz" lIns="91440" tIns="45720" rIns="91440" bIns="45720" rtlCol="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nSpc>
                <a:spcPct val="90000"/>
              </a:lnSpc>
              <a:spcBef>
                <a:spcPct val="0"/>
              </a:spcBef>
              <a:spcAft>
                <a:spcPts val="600"/>
              </a:spcAft>
            </a:pPr>
            <a:r>
              <a:rPr lang="en-US" sz="8900" dirty="0" err="1">
                <a:solidFill>
                  <a:srgbClr val="C34D5F"/>
                </a:solidFill>
                <a:latin typeface="+mj-lt"/>
                <a:ea typeface="+mj-ea"/>
                <a:cs typeface="+mj-cs"/>
              </a:rPr>
              <a:t>Berdasarkan</a:t>
            </a:r>
            <a:r>
              <a:rPr lang="en-US" sz="8900" dirty="0">
                <a:solidFill>
                  <a:srgbClr val="C34D5F"/>
                </a:solidFill>
                <a:latin typeface="+mj-lt"/>
                <a:ea typeface="+mj-ea"/>
                <a:cs typeface="+mj-cs"/>
              </a:rPr>
              <a:t> </a:t>
            </a:r>
            <a:r>
              <a:rPr lang="en-US" sz="8900" dirty="0" err="1">
                <a:solidFill>
                  <a:srgbClr val="C34D5F"/>
                </a:solidFill>
                <a:latin typeface="+mj-lt"/>
                <a:ea typeface="+mj-ea"/>
                <a:cs typeface="+mj-cs"/>
              </a:rPr>
              <a:t>Komposisi</a:t>
            </a:r>
            <a:r>
              <a:rPr lang="en-US" sz="8900" dirty="0">
                <a:solidFill>
                  <a:srgbClr val="C34D5F"/>
                </a:solidFill>
                <a:latin typeface="+mj-lt"/>
                <a:ea typeface="+mj-ea"/>
                <a:cs typeface="+mj-cs"/>
              </a:rPr>
              <a:t> </a:t>
            </a:r>
            <a:r>
              <a:rPr lang="en-US" sz="8900" dirty="0" err="1">
                <a:solidFill>
                  <a:srgbClr val="C34D5F"/>
                </a:solidFill>
                <a:latin typeface="+mj-lt"/>
                <a:ea typeface="+mj-ea"/>
                <a:cs typeface="+mj-cs"/>
              </a:rPr>
              <a:t>Zat</a:t>
            </a:r>
            <a:r>
              <a:rPr lang="en-US" sz="8900" dirty="0">
                <a:solidFill>
                  <a:srgbClr val="C34D5F"/>
                </a:solidFill>
                <a:latin typeface="+mj-lt"/>
                <a:ea typeface="+mj-ea"/>
                <a:cs typeface="+mj-cs"/>
              </a:rPr>
              <a:t> </a:t>
            </a:r>
            <a:r>
              <a:rPr lang="en-US" sz="8900" dirty="0" err="1">
                <a:solidFill>
                  <a:srgbClr val="C34D5F"/>
                </a:solidFill>
                <a:latin typeface="+mj-lt"/>
                <a:ea typeface="+mj-ea"/>
                <a:cs typeface="+mj-cs"/>
              </a:rPr>
              <a:t>Terlarut</a:t>
            </a:r>
            <a:endParaRPr lang="en-US" sz="8900" dirty="0">
              <a:solidFill>
                <a:srgbClr val="C34D5F"/>
              </a:solidFill>
              <a:latin typeface="+mj-lt"/>
              <a:ea typeface="+mj-ea"/>
              <a:cs typeface="+mj-cs"/>
            </a:endParaRPr>
          </a:p>
        </p:txBody>
      </p:sp>
      <p:sp>
        <p:nvSpPr>
          <p:cNvPr id="12" name="Rectangle 6">
            <a:extLst>
              <a:ext uri="{FF2B5EF4-FFF2-40B4-BE49-F238E27FC236}">
                <a16:creationId xmlns:a16="http://schemas.microsoft.com/office/drawing/2014/main" xmlns="" id="{DA542B6D-E775-4832-91DC-2D20F85781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21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60984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98399" y="0"/>
            <a:ext cx="60984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0"/>
            <a:ext cx="12196800" cy="343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83;p14"/>
          <p:cNvSpPr txBox="1">
            <a:spLocks/>
          </p:cNvSpPr>
          <p:nvPr/>
        </p:nvSpPr>
        <p:spPr>
          <a:xfrm>
            <a:off x="-9597" y="2667347"/>
            <a:ext cx="6098399" cy="759853"/>
          </a:xfrm>
          <a:prstGeom prst="rect">
            <a:avLst/>
          </a:prstGeom>
          <a:no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id-ID" sz="2000" kern="0" dirty="0">
                <a:solidFill>
                  <a:srgbClr val="000000"/>
                </a:solidFill>
              </a:rPr>
              <a:t>Unsur Utama Air Tanah</a:t>
            </a:r>
          </a:p>
          <a:p>
            <a:pPr algn="ctr">
              <a:buClr>
                <a:srgbClr val="000000"/>
              </a:buClr>
            </a:pPr>
            <a:r>
              <a:rPr lang="id-ID" sz="2000" kern="0" dirty="0">
                <a:solidFill>
                  <a:srgbClr val="000000"/>
                </a:solidFill>
              </a:rPr>
              <a:t> (</a:t>
            </a:r>
            <a:r>
              <a:rPr lang="id-ID" sz="2000" i="1" kern="0" dirty="0">
                <a:solidFill>
                  <a:srgbClr val="000000"/>
                </a:solidFill>
              </a:rPr>
              <a:t>Major Constituents</a:t>
            </a:r>
            <a:r>
              <a:rPr lang="id-ID" sz="2000" kern="0" dirty="0">
                <a:solidFill>
                  <a:srgbClr val="000000"/>
                </a:solidFill>
              </a:rPr>
              <a:t>)</a:t>
            </a:r>
            <a:endParaRPr kumimoji="0" lang="id-ID" sz="2000" b="1" i="0" u="none" strike="noStrike" kern="0" cap="none" spc="0" normalizeH="0" baseline="0" noProof="0" dirty="0">
              <a:ln>
                <a:noFill/>
              </a:ln>
              <a:solidFill>
                <a:srgbClr val="000000"/>
              </a:solidFill>
              <a:effectLst/>
              <a:uLnTx/>
              <a:uFillTx/>
              <a:sym typeface="Work Sans"/>
            </a:endParaRPr>
          </a:p>
        </p:txBody>
      </p:sp>
      <p:sp>
        <p:nvSpPr>
          <p:cNvPr id="8" name="Google Shape;83;p14"/>
          <p:cNvSpPr txBox="1">
            <a:spLocks/>
          </p:cNvSpPr>
          <p:nvPr/>
        </p:nvSpPr>
        <p:spPr>
          <a:xfrm>
            <a:off x="6093601" y="2669147"/>
            <a:ext cx="6098399" cy="759853"/>
          </a:xfrm>
          <a:prstGeom prst="rect">
            <a:avLst/>
          </a:prstGeom>
          <a:no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fr-FR" sz="2000" kern="0" dirty="0" err="1">
                <a:solidFill>
                  <a:srgbClr val="000000"/>
                </a:solidFill>
              </a:rPr>
              <a:t>Unsur</a:t>
            </a:r>
            <a:r>
              <a:rPr lang="fr-FR" sz="2000" kern="0" dirty="0">
                <a:solidFill>
                  <a:srgbClr val="000000"/>
                </a:solidFill>
              </a:rPr>
              <a:t> </a:t>
            </a:r>
            <a:r>
              <a:rPr lang="id-ID" sz="2000" kern="0" dirty="0" err="1">
                <a:solidFill>
                  <a:srgbClr val="000000"/>
                </a:solidFill>
              </a:rPr>
              <a:t>S</a:t>
            </a:r>
            <a:r>
              <a:rPr lang="fr-FR" sz="2000" kern="0" dirty="0" err="1">
                <a:solidFill>
                  <a:srgbClr val="000000"/>
                </a:solidFill>
              </a:rPr>
              <a:t>ekunder</a:t>
            </a:r>
            <a:r>
              <a:rPr lang="fr-FR" sz="2000" kern="0" dirty="0">
                <a:solidFill>
                  <a:srgbClr val="000000"/>
                </a:solidFill>
              </a:rPr>
              <a:t> </a:t>
            </a:r>
            <a:r>
              <a:rPr lang="id-ID" sz="2000" kern="0" dirty="0">
                <a:solidFill>
                  <a:srgbClr val="000000"/>
                </a:solidFill>
              </a:rPr>
              <a:t>A</a:t>
            </a:r>
            <a:r>
              <a:rPr lang="fr-FR" sz="2000" kern="0" dirty="0" err="1">
                <a:solidFill>
                  <a:srgbClr val="000000"/>
                </a:solidFill>
              </a:rPr>
              <a:t>ir</a:t>
            </a:r>
            <a:r>
              <a:rPr lang="fr-FR" sz="2000" kern="0" dirty="0">
                <a:solidFill>
                  <a:srgbClr val="000000"/>
                </a:solidFill>
              </a:rPr>
              <a:t> </a:t>
            </a:r>
            <a:r>
              <a:rPr lang="id-ID" sz="2000" kern="0" dirty="0">
                <a:solidFill>
                  <a:srgbClr val="000000"/>
                </a:solidFill>
              </a:rPr>
              <a:t>T</a:t>
            </a:r>
            <a:r>
              <a:rPr lang="fr-FR" sz="2000" kern="0" dirty="0" err="1">
                <a:solidFill>
                  <a:srgbClr val="000000"/>
                </a:solidFill>
              </a:rPr>
              <a:t>anah</a:t>
            </a:r>
            <a:endParaRPr lang="id-ID" sz="2000" kern="0" dirty="0">
              <a:solidFill>
                <a:srgbClr val="000000"/>
              </a:solidFill>
            </a:endParaRPr>
          </a:p>
          <a:p>
            <a:pPr algn="ctr">
              <a:buClr>
                <a:srgbClr val="000000"/>
              </a:buClr>
            </a:pPr>
            <a:r>
              <a:rPr lang="fr-FR" sz="2000" kern="0" dirty="0">
                <a:solidFill>
                  <a:srgbClr val="000000"/>
                </a:solidFill>
              </a:rPr>
              <a:t>(</a:t>
            </a:r>
            <a:r>
              <a:rPr lang="id-ID" sz="2000" i="1" kern="0" dirty="0" err="1">
                <a:solidFill>
                  <a:srgbClr val="000000"/>
                </a:solidFill>
              </a:rPr>
              <a:t>S</a:t>
            </a:r>
            <a:r>
              <a:rPr lang="fr-FR" sz="2000" i="1" kern="0" dirty="0" err="1">
                <a:solidFill>
                  <a:srgbClr val="000000"/>
                </a:solidFill>
              </a:rPr>
              <a:t>econdary</a:t>
            </a:r>
            <a:r>
              <a:rPr lang="fr-FR" sz="2000" i="1" kern="0" dirty="0">
                <a:solidFill>
                  <a:srgbClr val="000000"/>
                </a:solidFill>
              </a:rPr>
              <a:t> </a:t>
            </a:r>
            <a:r>
              <a:rPr lang="id-ID" sz="2000" i="1" kern="0" dirty="0">
                <a:solidFill>
                  <a:srgbClr val="000000"/>
                </a:solidFill>
              </a:rPr>
              <a:t>C</a:t>
            </a:r>
            <a:r>
              <a:rPr lang="fr-FR" sz="2000" i="1" kern="0" dirty="0" err="1">
                <a:solidFill>
                  <a:srgbClr val="000000"/>
                </a:solidFill>
              </a:rPr>
              <a:t>onstituents</a:t>
            </a:r>
            <a:r>
              <a:rPr lang="fr-FR" sz="2000" kern="0" dirty="0">
                <a:solidFill>
                  <a:srgbClr val="000000"/>
                </a:solidFill>
              </a:rPr>
              <a:t>)</a:t>
            </a:r>
            <a:endParaRPr kumimoji="0" lang="id-ID" sz="2000" b="1" i="0" u="none" strike="noStrike" kern="0" cap="none" spc="0" normalizeH="0" baseline="0" noProof="0" dirty="0">
              <a:ln>
                <a:noFill/>
              </a:ln>
              <a:solidFill>
                <a:srgbClr val="000000"/>
              </a:solidFill>
              <a:effectLst/>
              <a:uLnTx/>
              <a:uFillTx/>
              <a:sym typeface="Work Sans"/>
            </a:endParaRPr>
          </a:p>
        </p:txBody>
      </p:sp>
      <p:sp>
        <p:nvSpPr>
          <p:cNvPr id="9" name="Google Shape;83;p14"/>
          <p:cNvSpPr txBox="1">
            <a:spLocks/>
          </p:cNvSpPr>
          <p:nvPr/>
        </p:nvSpPr>
        <p:spPr>
          <a:xfrm>
            <a:off x="-4799" y="3428999"/>
            <a:ext cx="6098399" cy="759853"/>
          </a:xfrm>
          <a:prstGeom prst="rect">
            <a:avLst/>
          </a:prstGeom>
          <a:no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fr-FR" sz="2000" kern="0" dirty="0" err="1">
                <a:solidFill>
                  <a:srgbClr val="000000"/>
                </a:solidFill>
              </a:rPr>
              <a:t>Unsur</a:t>
            </a:r>
            <a:r>
              <a:rPr lang="fr-FR" sz="2000" kern="0" dirty="0">
                <a:solidFill>
                  <a:srgbClr val="000000"/>
                </a:solidFill>
              </a:rPr>
              <a:t> </a:t>
            </a:r>
            <a:r>
              <a:rPr lang="id-ID" sz="2000" kern="0" dirty="0" err="1">
                <a:solidFill>
                  <a:srgbClr val="000000"/>
                </a:solidFill>
              </a:rPr>
              <a:t>M</a:t>
            </a:r>
            <a:r>
              <a:rPr lang="fr-FR" sz="2000" kern="0" dirty="0" err="1">
                <a:solidFill>
                  <a:srgbClr val="000000"/>
                </a:solidFill>
              </a:rPr>
              <a:t>inor</a:t>
            </a:r>
            <a:r>
              <a:rPr lang="fr-FR" sz="2000" kern="0" dirty="0">
                <a:solidFill>
                  <a:srgbClr val="000000"/>
                </a:solidFill>
              </a:rPr>
              <a:t> </a:t>
            </a:r>
            <a:r>
              <a:rPr lang="id-ID" sz="2000" kern="0" dirty="0">
                <a:solidFill>
                  <a:srgbClr val="000000"/>
                </a:solidFill>
              </a:rPr>
              <a:t>A</a:t>
            </a:r>
            <a:r>
              <a:rPr lang="fr-FR" sz="2000" kern="0" dirty="0" err="1">
                <a:solidFill>
                  <a:srgbClr val="000000"/>
                </a:solidFill>
              </a:rPr>
              <a:t>ir</a:t>
            </a:r>
            <a:r>
              <a:rPr lang="fr-FR" sz="2000" kern="0" dirty="0">
                <a:solidFill>
                  <a:srgbClr val="000000"/>
                </a:solidFill>
              </a:rPr>
              <a:t> </a:t>
            </a:r>
            <a:r>
              <a:rPr lang="id-ID" sz="2000" kern="0" dirty="0" err="1">
                <a:solidFill>
                  <a:srgbClr val="000000"/>
                </a:solidFill>
              </a:rPr>
              <a:t>T</a:t>
            </a:r>
            <a:r>
              <a:rPr lang="fr-FR" sz="2000" kern="0" dirty="0" err="1">
                <a:solidFill>
                  <a:srgbClr val="000000"/>
                </a:solidFill>
              </a:rPr>
              <a:t>anah</a:t>
            </a:r>
            <a:endParaRPr lang="id-ID" sz="2000" kern="0" dirty="0">
              <a:solidFill>
                <a:srgbClr val="000000"/>
              </a:solidFill>
            </a:endParaRPr>
          </a:p>
          <a:p>
            <a:pPr algn="ctr">
              <a:buClr>
                <a:srgbClr val="000000"/>
              </a:buClr>
            </a:pPr>
            <a:r>
              <a:rPr lang="fr-FR" sz="2000" kern="0" dirty="0">
                <a:solidFill>
                  <a:srgbClr val="000000"/>
                </a:solidFill>
              </a:rPr>
              <a:t>(</a:t>
            </a:r>
            <a:r>
              <a:rPr lang="id-ID" sz="2000" i="1" kern="0" dirty="0" err="1">
                <a:solidFill>
                  <a:srgbClr val="000000"/>
                </a:solidFill>
              </a:rPr>
              <a:t>M</a:t>
            </a:r>
            <a:r>
              <a:rPr lang="fr-FR" sz="2000" i="1" kern="0" dirty="0" err="1">
                <a:solidFill>
                  <a:srgbClr val="000000"/>
                </a:solidFill>
              </a:rPr>
              <a:t>inor</a:t>
            </a:r>
            <a:r>
              <a:rPr lang="fr-FR" sz="2000" i="1" kern="0" dirty="0">
                <a:solidFill>
                  <a:srgbClr val="000000"/>
                </a:solidFill>
              </a:rPr>
              <a:t> </a:t>
            </a:r>
            <a:r>
              <a:rPr lang="id-ID" sz="2000" i="1" kern="0" dirty="0" err="1">
                <a:solidFill>
                  <a:srgbClr val="000000"/>
                </a:solidFill>
              </a:rPr>
              <a:t>C</a:t>
            </a:r>
            <a:r>
              <a:rPr lang="fr-FR" sz="2000" i="1" kern="0" dirty="0" err="1">
                <a:solidFill>
                  <a:srgbClr val="000000"/>
                </a:solidFill>
              </a:rPr>
              <a:t>onstituents</a:t>
            </a:r>
            <a:r>
              <a:rPr lang="fr-FR" sz="2000" kern="0" dirty="0">
                <a:solidFill>
                  <a:srgbClr val="000000"/>
                </a:solidFill>
              </a:rPr>
              <a:t>)</a:t>
            </a:r>
            <a:endParaRPr kumimoji="0" lang="id-ID" sz="2000" b="1" i="0" u="none" strike="noStrike" kern="0" cap="none" spc="0" normalizeH="0" baseline="0" noProof="0" dirty="0">
              <a:ln>
                <a:noFill/>
              </a:ln>
              <a:solidFill>
                <a:srgbClr val="000000"/>
              </a:solidFill>
              <a:effectLst/>
              <a:uLnTx/>
              <a:uFillTx/>
              <a:sym typeface="Work Sans"/>
            </a:endParaRPr>
          </a:p>
        </p:txBody>
      </p:sp>
      <p:sp>
        <p:nvSpPr>
          <p:cNvPr id="10" name="Google Shape;83;p14"/>
          <p:cNvSpPr txBox="1">
            <a:spLocks/>
          </p:cNvSpPr>
          <p:nvPr/>
        </p:nvSpPr>
        <p:spPr>
          <a:xfrm>
            <a:off x="6084005" y="3428999"/>
            <a:ext cx="6098399" cy="759853"/>
          </a:xfrm>
          <a:prstGeom prst="rect">
            <a:avLst/>
          </a:prstGeom>
          <a:noFill/>
          <a:ln w="28575">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buClr>
                <a:srgbClr val="000000"/>
              </a:buClr>
            </a:pPr>
            <a:r>
              <a:rPr lang="fr-FR" sz="2000" kern="0" dirty="0" err="1">
                <a:solidFill>
                  <a:srgbClr val="000000"/>
                </a:solidFill>
              </a:rPr>
              <a:t>Unsur</a:t>
            </a:r>
            <a:r>
              <a:rPr lang="fr-FR" sz="2000" kern="0" dirty="0">
                <a:solidFill>
                  <a:srgbClr val="000000"/>
                </a:solidFill>
              </a:rPr>
              <a:t> </a:t>
            </a:r>
            <a:r>
              <a:rPr lang="id-ID" sz="2000" kern="0" dirty="0" err="1">
                <a:solidFill>
                  <a:srgbClr val="000000"/>
                </a:solidFill>
              </a:rPr>
              <a:t>L</a:t>
            </a:r>
            <a:r>
              <a:rPr lang="fr-FR" sz="2000" kern="0" dirty="0" err="1">
                <a:solidFill>
                  <a:srgbClr val="000000"/>
                </a:solidFill>
              </a:rPr>
              <a:t>angka</a:t>
            </a:r>
            <a:r>
              <a:rPr lang="fr-FR" sz="2000" kern="0" dirty="0">
                <a:solidFill>
                  <a:srgbClr val="000000"/>
                </a:solidFill>
              </a:rPr>
              <a:t> </a:t>
            </a:r>
            <a:r>
              <a:rPr lang="id-ID" sz="2000" kern="0" dirty="0">
                <a:solidFill>
                  <a:srgbClr val="000000"/>
                </a:solidFill>
              </a:rPr>
              <a:t>A</a:t>
            </a:r>
            <a:r>
              <a:rPr lang="fr-FR" sz="2000" kern="0" dirty="0" err="1">
                <a:solidFill>
                  <a:srgbClr val="000000"/>
                </a:solidFill>
              </a:rPr>
              <a:t>ir</a:t>
            </a:r>
            <a:r>
              <a:rPr lang="fr-FR" sz="2000" kern="0" dirty="0">
                <a:solidFill>
                  <a:srgbClr val="000000"/>
                </a:solidFill>
              </a:rPr>
              <a:t> </a:t>
            </a:r>
            <a:r>
              <a:rPr lang="id-ID" sz="2000" kern="0" dirty="0">
                <a:solidFill>
                  <a:srgbClr val="000000"/>
                </a:solidFill>
              </a:rPr>
              <a:t>T</a:t>
            </a:r>
            <a:r>
              <a:rPr lang="fr-FR" sz="2000" kern="0" dirty="0" err="1">
                <a:solidFill>
                  <a:srgbClr val="000000"/>
                </a:solidFill>
              </a:rPr>
              <a:t>anah</a:t>
            </a:r>
            <a:endParaRPr lang="id-ID" sz="2000" kern="0" dirty="0">
              <a:solidFill>
                <a:srgbClr val="000000"/>
              </a:solidFill>
            </a:endParaRPr>
          </a:p>
          <a:p>
            <a:pPr algn="ctr">
              <a:buClr>
                <a:srgbClr val="000000"/>
              </a:buClr>
            </a:pPr>
            <a:r>
              <a:rPr lang="fr-FR" sz="2000" kern="0" dirty="0">
                <a:solidFill>
                  <a:srgbClr val="000000"/>
                </a:solidFill>
              </a:rPr>
              <a:t>(</a:t>
            </a:r>
            <a:r>
              <a:rPr lang="id-ID" sz="2000" i="1" kern="0" dirty="0">
                <a:solidFill>
                  <a:srgbClr val="000000"/>
                </a:solidFill>
              </a:rPr>
              <a:t>T</a:t>
            </a:r>
            <a:r>
              <a:rPr lang="fr-FR" sz="2000" i="1" kern="0" dirty="0">
                <a:solidFill>
                  <a:srgbClr val="000000"/>
                </a:solidFill>
              </a:rPr>
              <a:t>race </a:t>
            </a:r>
            <a:r>
              <a:rPr lang="id-ID" sz="2000" i="1" kern="0" dirty="0" err="1">
                <a:solidFill>
                  <a:srgbClr val="000000"/>
                </a:solidFill>
              </a:rPr>
              <a:t>C</a:t>
            </a:r>
            <a:r>
              <a:rPr lang="fr-FR" sz="2000" i="1" kern="0" dirty="0" err="1">
                <a:solidFill>
                  <a:srgbClr val="000000"/>
                </a:solidFill>
              </a:rPr>
              <a:t>onstituents</a:t>
            </a:r>
            <a:r>
              <a:rPr lang="fr-FR" sz="2000" kern="0" dirty="0">
                <a:solidFill>
                  <a:srgbClr val="000000"/>
                </a:solidFill>
              </a:rPr>
              <a:t>)</a:t>
            </a:r>
            <a:endParaRPr kumimoji="0" lang="id-ID" sz="2000" b="1" i="0" u="none" strike="noStrike" kern="0" cap="none" spc="0" normalizeH="0" baseline="0" noProof="0" dirty="0">
              <a:ln>
                <a:noFill/>
              </a:ln>
              <a:solidFill>
                <a:srgbClr val="000000"/>
              </a:solidFill>
              <a:effectLst/>
              <a:uLnTx/>
              <a:uFillTx/>
              <a:sym typeface="Work Sans"/>
            </a:endParaRPr>
          </a:p>
        </p:txBody>
      </p:sp>
      <p:pic>
        <p:nvPicPr>
          <p:cNvPr id="2052" name="Picture 4" descr="Natrium - Wikipedia bahasa Indonesia, ensiklopedia beb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65" y="41738"/>
            <a:ext cx="871200" cy="26220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Rectangle 17"/>
              <p:cNvSpPr/>
              <p:nvPr/>
            </p:nvSpPr>
            <p:spPr>
              <a:xfrm>
                <a:off x="189785" y="38138"/>
                <a:ext cx="554960"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chemeClr val="bg1"/>
                          </a:solidFill>
                          <a:effectLst/>
                          <a:uLnTx/>
                          <a:uFillTx/>
                          <a:latin typeface="Cambria Math" panose="02040503050406030204" pitchFamily="18" charset="0"/>
                          <a:sym typeface="Work Sans"/>
                        </a:rPr>
                        <m:t>𝑵𝒂</m:t>
                      </m:r>
                    </m:oMath>
                  </m:oMathPara>
                </a14:m>
                <a:endParaRPr kumimoji="0" lang="id-ID" b="1" i="0" u="none" strike="noStrike" kern="0" cap="none" spc="0" normalizeH="0" baseline="0" noProof="0" dirty="0">
                  <a:ln>
                    <a:noFill/>
                  </a:ln>
                  <a:solidFill>
                    <a:schemeClr val="bg1"/>
                  </a:solidFill>
                  <a:effectLst/>
                  <a:uLnTx/>
                  <a:uFillTx/>
                  <a:sym typeface="Work Sans"/>
                </a:endParaRPr>
              </a:p>
            </p:txBody>
          </p:sp>
        </mc:Choice>
        <mc:Fallback xmlns="">
          <p:sp>
            <p:nvSpPr>
              <p:cNvPr id="18" name="Rectangle 17"/>
              <p:cNvSpPr>
                <a:spLocks noRot="1" noChangeAspect="1" noMove="1" noResize="1" noEditPoints="1" noAdjustHandles="1" noChangeArrowheads="1" noChangeShapeType="1" noTextEdit="1"/>
              </p:cNvSpPr>
              <p:nvPr/>
            </p:nvSpPr>
            <p:spPr>
              <a:xfrm>
                <a:off x="189785" y="38138"/>
                <a:ext cx="554960" cy="369332"/>
              </a:xfrm>
              <a:prstGeom prst="rect">
                <a:avLst/>
              </a:prstGeom>
              <a:blipFill rotWithShape="0">
                <a:blip r:embed="rId3"/>
                <a:stretch>
                  <a:fillRect/>
                </a:stretch>
              </a:blipFill>
            </p:spPr>
            <p:txBody>
              <a:bodyPr/>
              <a:lstStyle/>
              <a:p>
                <a:r>
                  <a:rPr lang="en-US">
                    <a:noFill/>
                  </a:rPr>
                  <a:t> </a:t>
                </a:r>
              </a:p>
            </p:txBody>
          </p:sp>
        </mc:Fallback>
      </mc:AlternateContent>
      <p:pic>
        <p:nvPicPr>
          <p:cNvPr id="2054" name="Picture 6" descr="Calcium Mineral Images, Stock Photos &amp;amp; Vectors | Shutterstock"/>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929" b="85000" l="9485" r="89973"/>
                    </a14:imgEffect>
                  </a14:imgLayer>
                </a14:imgProps>
              </a:ext>
              <a:ext uri="{28A0092B-C50C-407E-A947-70E740481C1C}">
                <a14:useLocalDpi xmlns:a14="http://schemas.microsoft.com/office/drawing/2010/main" val="0"/>
              </a:ext>
            </a:extLst>
          </a:blip>
          <a:srcRect b="10285"/>
          <a:stretch/>
        </p:blipFill>
        <p:spPr bwMode="auto">
          <a:xfrm>
            <a:off x="902865" y="38138"/>
            <a:ext cx="871200" cy="26256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Rectangle 19"/>
              <p:cNvSpPr/>
              <p:nvPr/>
            </p:nvSpPr>
            <p:spPr>
              <a:xfrm>
                <a:off x="1107879" y="34538"/>
                <a:ext cx="524503"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chemeClr val="tx1"/>
                          </a:solidFill>
                          <a:effectLst/>
                          <a:uLnTx/>
                          <a:uFillTx/>
                          <a:latin typeface="Cambria Math" panose="02040503050406030204" pitchFamily="18" charset="0"/>
                          <a:sym typeface="Work Sans"/>
                        </a:rPr>
                        <m:t>𝑪𝒂</m:t>
                      </m:r>
                    </m:oMath>
                  </m:oMathPara>
                </a14:m>
                <a:endParaRPr kumimoji="0" lang="id-ID" b="1" i="0" u="none" strike="noStrike" kern="0" cap="none" spc="0" normalizeH="0" baseline="0" noProof="0" dirty="0">
                  <a:ln>
                    <a:noFill/>
                  </a:ln>
                  <a:solidFill>
                    <a:schemeClr val="tx1"/>
                  </a:solidFill>
                  <a:effectLst/>
                  <a:uLnTx/>
                  <a:uFillTx/>
                  <a:sym typeface="Work Sans"/>
                </a:endParaRPr>
              </a:p>
            </p:txBody>
          </p:sp>
        </mc:Choice>
        <mc:Fallback xmlns="">
          <p:sp>
            <p:nvSpPr>
              <p:cNvPr id="20" name="Rectangle 19"/>
              <p:cNvSpPr>
                <a:spLocks noRot="1" noChangeAspect="1" noMove="1" noResize="1" noEditPoints="1" noAdjustHandles="1" noChangeArrowheads="1" noChangeShapeType="1" noTextEdit="1"/>
              </p:cNvSpPr>
              <p:nvPr/>
            </p:nvSpPr>
            <p:spPr>
              <a:xfrm>
                <a:off x="1107879" y="34538"/>
                <a:ext cx="524503" cy="369332"/>
              </a:xfrm>
              <a:prstGeom prst="rect">
                <a:avLst/>
              </a:prstGeom>
              <a:blipFill rotWithShape="0">
                <a:blip r:embed="rId6"/>
                <a:stretch>
                  <a:fillRect/>
                </a:stretch>
              </a:blipFill>
            </p:spPr>
            <p:txBody>
              <a:bodyPr/>
              <a:lstStyle/>
              <a:p>
                <a:r>
                  <a:rPr lang="en-US">
                    <a:noFill/>
                  </a:rPr>
                  <a:t> </a:t>
                </a:r>
              </a:p>
            </p:txBody>
          </p:sp>
        </mc:Fallback>
      </mc:AlternateContent>
      <p:pic>
        <p:nvPicPr>
          <p:cNvPr id="2056" name="Picture 8" descr="Magnesium - Wikipedia bahasa Indonesia, ensiklopedia beb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7823" y="41738"/>
            <a:ext cx="871200" cy="26220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ectangle 21"/>
              <p:cNvSpPr/>
              <p:nvPr/>
            </p:nvSpPr>
            <p:spPr>
              <a:xfrm>
                <a:off x="1982120" y="36837"/>
                <a:ext cx="603050"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chemeClr val="bg1"/>
                          </a:solidFill>
                          <a:effectLst/>
                          <a:uLnTx/>
                          <a:uFillTx/>
                          <a:latin typeface="Cambria Math" panose="02040503050406030204" pitchFamily="18" charset="0"/>
                          <a:sym typeface="Work Sans"/>
                        </a:rPr>
                        <m:t>𝑴𝒈</m:t>
                      </m:r>
                    </m:oMath>
                  </m:oMathPara>
                </a14:m>
                <a:endParaRPr kumimoji="0" lang="id-ID" b="1" i="0" u="none" strike="noStrike" kern="0" cap="none" spc="0" normalizeH="0" baseline="0" noProof="0" dirty="0">
                  <a:ln>
                    <a:noFill/>
                  </a:ln>
                  <a:solidFill>
                    <a:schemeClr val="bg1"/>
                  </a:solidFill>
                  <a:effectLst/>
                  <a:uLnTx/>
                  <a:uFillTx/>
                  <a:sym typeface="Work Sans"/>
                </a:endParaRPr>
              </a:p>
            </p:txBody>
          </p:sp>
        </mc:Choice>
        <mc:Fallback xmlns="">
          <p:sp>
            <p:nvSpPr>
              <p:cNvPr id="22" name="Rectangle 21"/>
              <p:cNvSpPr>
                <a:spLocks noRot="1" noChangeAspect="1" noMove="1" noResize="1" noEditPoints="1" noAdjustHandles="1" noChangeArrowheads="1" noChangeShapeType="1" noTextEdit="1"/>
              </p:cNvSpPr>
              <p:nvPr/>
            </p:nvSpPr>
            <p:spPr>
              <a:xfrm>
                <a:off x="1982120" y="36837"/>
                <a:ext cx="603050" cy="369332"/>
              </a:xfrm>
              <a:prstGeom prst="rect">
                <a:avLst/>
              </a:prstGeom>
              <a:blipFill rotWithShape="0">
                <a:blip r:embed="rId8"/>
                <a:stretch>
                  <a:fillRect l="-2020" b="-11475"/>
                </a:stretch>
              </a:blipFill>
            </p:spPr>
            <p:txBody>
              <a:bodyPr/>
              <a:lstStyle/>
              <a:p>
                <a:r>
                  <a:rPr lang="en-US">
                    <a:noFill/>
                  </a:rPr>
                  <a:t> </a:t>
                </a:r>
              </a:p>
            </p:txBody>
          </p:sp>
        </mc:Fallback>
      </mc:AlternateContent>
      <p:pic>
        <p:nvPicPr>
          <p:cNvPr id="2058" name="Picture 10" descr="Pradipta Blog: 4. Golongan Mineral Sulfa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9023" y="51902"/>
            <a:ext cx="871200" cy="26118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Rectangle 23"/>
              <p:cNvSpPr/>
              <p:nvPr/>
            </p:nvSpPr>
            <p:spPr>
              <a:xfrm>
                <a:off x="2673450" y="34538"/>
                <a:ext cx="971741"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chemeClr val="tx1"/>
                          </a:solidFill>
                          <a:effectLst/>
                          <a:uLnTx/>
                          <a:uFillTx/>
                          <a:latin typeface="Cambria Math" panose="02040503050406030204" pitchFamily="18" charset="0"/>
                          <a:sym typeface="Work Sans"/>
                        </a:rPr>
                        <m:t>𝑺𝒖𝒍𝒇𝒂𝒕</m:t>
                      </m:r>
                    </m:oMath>
                  </m:oMathPara>
                </a14:m>
                <a:endParaRPr kumimoji="0" lang="id-ID" b="1" i="0" u="none" strike="noStrike" kern="0" cap="none" spc="0" normalizeH="0" baseline="0" noProof="0" dirty="0">
                  <a:ln>
                    <a:noFill/>
                  </a:ln>
                  <a:solidFill>
                    <a:schemeClr val="tx1"/>
                  </a:solidFill>
                  <a:effectLst/>
                  <a:uLnTx/>
                  <a:uFillTx/>
                  <a:sym typeface="Work Sans"/>
                </a:endParaRPr>
              </a:p>
            </p:txBody>
          </p:sp>
        </mc:Choice>
        <mc:Fallback xmlns="">
          <p:sp>
            <p:nvSpPr>
              <p:cNvPr id="24" name="Rectangle 23"/>
              <p:cNvSpPr>
                <a:spLocks noRot="1" noChangeAspect="1" noMove="1" noResize="1" noEditPoints="1" noAdjustHandles="1" noChangeArrowheads="1" noChangeShapeType="1" noTextEdit="1"/>
              </p:cNvSpPr>
              <p:nvPr/>
            </p:nvSpPr>
            <p:spPr>
              <a:xfrm>
                <a:off x="2673450" y="34538"/>
                <a:ext cx="971741" cy="369332"/>
              </a:xfrm>
              <a:prstGeom prst="rect">
                <a:avLst/>
              </a:prstGeom>
              <a:blipFill rotWithShape="0">
                <a:blip r:embed="rId10"/>
                <a:stretch>
                  <a:fillRect l="-1887" b="-15000"/>
                </a:stretch>
              </a:blipFill>
            </p:spPr>
            <p:txBody>
              <a:bodyPr/>
              <a:lstStyle/>
              <a:p>
                <a:r>
                  <a:rPr lang="en-US">
                    <a:noFill/>
                  </a:rPr>
                  <a:t> </a:t>
                </a:r>
              </a:p>
            </p:txBody>
          </p:sp>
        </mc:Fallback>
      </mc:AlternateContent>
      <p:pic>
        <p:nvPicPr>
          <p:cNvPr id="2060" name="Picture 12" descr="Manfaat Elektrolit untuk Tubuh - Bisakim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9819" y="51902"/>
            <a:ext cx="871200" cy="26118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23316" y="39023"/>
            <a:ext cx="871200" cy="2611845"/>
          </a:xfrm>
          <a:prstGeom prst="rect">
            <a:avLst/>
          </a:prstGeom>
        </p:spPr>
      </p:pic>
      <mc:AlternateContent xmlns:mc="http://schemas.openxmlformats.org/markup-compatibility/2006" xmlns:a14="http://schemas.microsoft.com/office/drawing/2010/main">
        <mc:Choice Requires="a14">
          <p:sp>
            <p:nvSpPr>
              <p:cNvPr id="31" name="Rectangle 30"/>
              <p:cNvSpPr/>
              <p:nvPr/>
            </p:nvSpPr>
            <p:spPr>
              <a:xfrm>
                <a:off x="4542561" y="61444"/>
                <a:ext cx="603050"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chemeClr val="bg1"/>
                          </a:solidFill>
                          <a:effectLst/>
                          <a:uLnTx/>
                          <a:uFillTx/>
                          <a:latin typeface="Cambria Math" panose="02040503050406030204" pitchFamily="18" charset="0"/>
                          <a:sym typeface="Work Sans"/>
                        </a:rPr>
                        <m:t>𝑴𝒈</m:t>
                      </m:r>
                    </m:oMath>
                  </m:oMathPara>
                </a14:m>
                <a:endParaRPr kumimoji="0" lang="id-ID" b="1" i="0" u="none" strike="noStrike" kern="0" cap="none" spc="0" normalizeH="0" baseline="0" noProof="0" dirty="0">
                  <a:ln>
                    <a:noFill/>
                  </a:ln>
                  <a:solidFill>
                    <a:schemeClr val="bg1"/>
                  </a:solidFill>
                  <a:effectLst/>
                  <a:uLnTx/>
                  <a:uFillTx/>
                  <a:sym typeface="Work Sans"/>
                </a:endParaRPr>
              </a:p>
            </p:txBody>
          </p:sp>
        </mc:Choice>
        <mc:Fallback xmlns="">
          <p:sp>
            <p:nvSpPr>
              <p:cNvPr id="31" name="Rectangle 30"/>
              <p:cNvSpPr>
                <a:spLocks noRot="1" noChangeAspect="1" noMove="1" noResize="1" noEditPoints="1" noAdjustHandles="1" noChangeArrowheads="1" noChangeShapeType="1" noTextEdit="1"/>
              </p:cNvSpPr>
              <p:nvPr/>
            </p:nvSpPr>
            <p:spPr>
              <a:xfrm>
                <a:off x="4542561" y="61444"/>
                <a:ext cx="603050" cy="369332"/>
              </a:xfrm>
              <a:prstGeom prst="rect">
                <a:avLst/>
              </a:prstGeom>
              <a:blipFill rotWithShape="0">
                <a:blip r:embed="rId13"/>
                <a:stretch>
                  <a:fillRect l="-2020" b="-11475"/>
                </a:stretch>
              </a:blipFill>
            </p:spPr>
            <p:txBody>
              <a:bodyPr/>
              <a:lstStyle/>
              <a:p>
                <a:r>
                  <a:rPr lang="en-US">
                    <a:noFill/>
                  </a:rPr>
                  <a:t> </a:t>
                </a:r>
              </a:p>
            </p:txBody>
          </p:sp>
        </mc:Fallback>
      </mc:AlternateContent>
      <p:pic>
        <p:nvPicPr>
          <p:cNvPr id="2070" name="Picture 22" descr="Perbedaaan Bikarbonat dan Baking Sod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5148" y="38832"/>
            <a:ext cx="808453" cy="26120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3" name="Rectangle 32"/>
              <p:cNvSpPr/>
              <p:nvPr/>
            </p:nvSpPr>
            <p:spPr>
              <a:xfrm>
                <a:off x="5193015" y="66779"/>
                <a:ext cx="1027845" cy="261610"/>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sz="1100" b="1" i="1" u="none" strike="noStrike" kern="0" cap="none" spc="0" normalizeH="0" baseline="0" noProof="0" smtClean="0">
                          <a:ln>
                            <a:noFill/>
                          </a:ln>
                          <a:solidFill>
                            <a:schemeClr val="tx1"/>
                          </a:solidFill>
                          <a:effectLst/>
                          <a:uLnTx/>
                          <a:uFillTx/>
                          <a:latin typeface="Cambria Math" panose="02040503050406030204" pitchFamily="18" charset="0"/>
                          <a:sym typeface="Work Sans"/>
                        </a:rPr>
                        <m:t>𝑩𝒊𝒌𝒂𝒓𝒃𝒐𝒏𝒂𝒕</m:t>
                      </m:r>
                    </m:oMath>
                  </m:oMathPara>
                </a14:m>
                <a:endParaRPr kumimoji="0" lang="id-ID" sz="1100" b="1" i="0" u="none" strike="noStrike" kern="0" cap="none" spc="0" normalizeH="0" baseline="0" noProof="0" dirty="0">
                  <a:ln>
                    <a:noFill/>
                  </a:ln>
                  <a:solidFill>
                    <a:schemeClr val="tx1"/>
                  </a:solidFill>
                  <a:effectLst/>
                  <a:uLnTx/>
                  <a:uFillTx/>
                  <a:sym typeface="Work Sans"/>
                </a:endParaRPr>
              </a:p>
            </p:txBody>
          </p:sp>
        </mc:Choice>
        <mc:Fallback xmlns="">
          <p:sp>
            <p:nvSpPr>
              <p:cNvPr id="33" name="Rectangle 32"/>
              <p:cNvSpPr>
                <a:spLocks noRot="1" noChangeAspect="1" noMove="1" noResize="1" noEditPoints="1" noAdjustHandles="1" noChangeArrowheads="1" noChangeShapeType="1" noTextEdit="1"/>
              </p:cNvSpPr>
              <p:nvPr/>
            </p:nvSpPr>
            <p:spPr>
              <a:xfrm>
                <a:off x="5193015" y="66779"/>
                <a:ext cx="1027845" cy="261610"/>
              </a:xfrm>
              <a:prstGeom prst="rect">
                <a:avLst/>
              </a:prstGeom>
              <a:blipFill rotWithShape="0">
                <a:blip r:embed="rId15"/>
                <a:stretch>
                  <a:fillRect/>
                </a:stretch>
              </a:blipFill>
            </p:spPr>
            <p:txBody>
              <a:bodyPr/>
              <a:lstStyle/>
              <a:p>
                <a:r>
                  <a:rPr lang="en-US">
                    <a:noFill/>
                  </a:rPr>
                  <a:t> </a:t>
                </a:r>
              </a:p>
            </p:txBody>
          </p:sp>
        </mc:Fallback>
      </mc:AlternateContent>
      <p:sp>
        <p:nvSpPr>
          <p:cNvPr id="34" name="Round Same Side Corner Rectangle 33"/>
          <p:cNvSpPr/>
          <p:nvPr/>
        </p:nvSpPr>
        <p:spPr>
          <a:xfrm>
            <a:off x="1439340" y="2172929"/>
            <a:ext cx="3219718" cy="47793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Work Sans" panose="00000500000000000000" pitchFamily="2" charset="0"/>
              </a:rPr>
              <a:t>1,0 – 1000 mg/l</a:t>
            </a:r>
          </a:p>
        </p:txBody>
      </p:sp>
      <p:pic>
        <p:nvPicPr>
          <p:cNvPr id="2072" name="Picture 24" descr="Solid Mineral Iron Ore, 2% Max, Rs 15 /kg Gogga Minerals &amp;amp; Chemicals | ID:  116494664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45681" y="34537"/>
            <a:ext cx="871200" cy="26163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8" name="Rectangle 37"/>
              <p:cNvSpPr/>
              <p:nvPr/>
            </p:nvSpPr>
            <p:spPr>
              <a:xfrm>
                <a:off x="6325441" y="41738"/>
                <a:ext cx="511679"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chemeClr val="tx1"/>
                          </a:solidFill>
                          <a:effectLst/>
                          <a:uLnTx/>
                          <a:uFillTx/>
                          <a:latin typeface="Cambria Math" panose="02040503050406030204" pitchFamily="18" charset="0"/>
                          <a:sym typeface="Work Sans"/>
                        </a:rPr>
                        <m:t>𝑭𝒆</m:t>
                      </m:r>
                    </m:oMath>
                  </m:oMathPara>
                </a14:m>
                <a:endParaRPr kumimoji="0" lang="id-ID" b="1" i="0" u="none" strike="noStrike" kern="0" cap="none" spc="0" normalizeH="0" baseline="0" noProof="0" dirty="0">
                  <a:ln>
                    <a:noFill/>
                  </a:ln>
                  <a:solidFill>
                    <a:schemeClr val="tx1"/>
                  </a:solidFill>
                  <a:effectLst/>
                  <a:uLnTx/>
                  <a:uFillTx/>
                  <a:sym typeface="Work Sans"/>
                </a:endParaRPr>
              </a:p>
            </p:txBody>
          </p:sp>
        </mc:Choice>
        <mc:Fallback xmlns="">
          <p:sp>
            <p:nvSpPr>
              <p:cNvPr id="38" name="Rectangle 37"/>
              <p:cNvSpPr>
                <a:spLocks noRot="1" noChangeAspect="1" noMove="1" noResize="1" noEditPoints="1" noAdjustHandles="1" noChangeArrowheads="1" noChangeShapeType="1" noTextEdit="1"/>
              </p:cNvSpPr>
              <p:nvPr/>
            </p:nvSpPr>
            <p:spPr>
              <a:xfrm>
                <a:off x="6325441" y="41738"/>
                <a:ext cx="511679" cy="369332"/>
              </a:xfrm>
              <a:prstGeom prst="rect">
                <a:avLst/>
              </a:prstGeom>
              <a:blipFill rotWithShape="0">
                <a:blip r:embed="rId17"/>
                <a:stretch>
                  <a:fillRect/>
                </a:stretch>
              </a:blipFill>
            </p:spPr>
            <p:txBody>
              <a:bodyPr/>
              <a:lstStyle/>
              <a:p>
                <a:r>
                  <a:rPr lang="en-US">
                    <a:noFill/>
                  </a:rPr>
                  <a:t> </a:t>
                </a:r>
              </a:p>
            </p:txBody>
          </p:sp>
        </mc:Fallback>
      </mc:AlternateContent>
      <p:pic>
        <p:nvPicPr>
          <p:cNvPr id="2076" name="Picture 28" descr="strontium"/>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6880" y="41738"/>
            <a:ext cx="871200" cy="26091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1" name="Rectangle 40"/>
              <p:cNvSpPr/>
              <p:nvPr/>
            </p:nvSpPr>
            <p:spPr>
              <a:xfrm>
                <a:off x="7234380" y="34538"/>
                <a:ext cx="492443"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chemeClr val="bg1"/>
                          </a:solidFill>
                          <a:effectLst/>
                          <a:uLnTx/>
                          <a:uFillTx/>
                          <a:latin typeface="Cambria Math" panose="02040503050406030204" pitchFamily="18" charset="0"/>
                          <a:sym typeface="Work Sans"/>
                        </a:rPr>
                        <m:t>𝑺𝒓</m:t>
                      </m:r>
                    </m:oMath>
                  </m:oMathPara>
                </a14:m>
                <a:endParaRPr kumimoji="0" lang="id-ID" b="1" i="0" u="none" strike="noStrike" kern="0" cap="none" spc="0" normalizeH="0" baseline="0" noProof="0" dirty="0">
                  <a:ln>
                    <a:noFill/>
                  </a:ln>
                  <a:solidFill>
                    <a:schemeClr val="bg1"/>
                  </a:solidFill>
                  <a:effectLst/>
                  <a:uLnTx/>
                  <a:uFillTx/>
                  <a:sym typeface="Work Sans"/>
                </a:endParaRPr>
              </a:p>
            </p:txBody>
          </p:sp>
        </mc:Choice>
        <mc:Fallback xmlns="">
          <p:sp>
            <p:nvSpPr>
              <p:cNvPr id="41" name="Rectangle 40"/>
              <p:cNvSpPr>
                <a:spLocks noRot="1" noChangeAspect="1" noMove="1" noResize="1" noEditPoints="1" noAdjustHandles="1" noChangeArrowheads="1" noChangeShapeType="1" noTextEdit="1"/>
              </p:cNvSpPr>
              <p:nvPr/>
            </p:nvSpPr>
            <p:spPr>
              <a:xfrm>
                <a:off x="7234380" y="34538"/>
                <a:ext cx="492443" cy="369332"/>
              </a:xfrm>
              <a:prstGeom prst="rect">
                <a:avLst/>
              </a:prstGeom>
              <a:blipFill rotWithShape="0">
                <a:blip r:embed="rId19"/>
                <a:stretch>
                  <a:fillRect/>
                </a:stretch>
              </a:blipFill>
            </p:spPr>
            <p:txBody>
              <a:bodyPr/>
              <a:lstStyle/>
              <a:p>
                <a:r>
                  <a:rPr lang="en-US">
                    <a:noFill/>
                  </a:rPr>
                  <a:t> </a:t>
                </a:r>
              </a:p>
            </p:txBody>
          </p:sp>
        </mc:Fallback>
      </mc:AlternateContent>
      <p:pic>
        <p:nvPicPr>
          <p:cNvPr id="2078" name="Picture 30" descr="EKOGEO: KALIUM : LOGAM ALKALI PUTIH KEPERAKAN DAN LUNAK"/>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62903" y="0"/>
            <a:ext cx="871200" cy="26508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3" name="Rectangle 42"/>
              <p:cNvSpPr/>
              <p:nvPr/>
            </p:nvSpPr>
            <p:spPr>
              <a:xfrm>
                <a:off x="8079801" y="61444"/>
                <a:ext cx="413895"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chemeClr val="bg1"/>
                          </a:solidFill>
                          <a:effectLst/>
                          <a:uLnTx/>
                          <a:uFillTx/>
                          <a:latin typeface="Cambria Math" panose="02040503050406030204" pitchFamily="18" charset="0"/>
                          <a:sym typeface="Work Sans"/>
                        </a:rPr>
                        <m:t>𝑲</m:t>
                      </m:r>
                    </m:oMath>
                  </m:oMathPara>
                </a14:m>
                <a:endParaRPr kumimoji="0" lang="id-ID" b="1" i="0" u="none" strike="noStrike" kern="0" cap="none" spc="0" normalizeH="0" baseline="0" noProof="0" dirty="0">
                  <a:ln>
                    <a:noFill/>
                  </a:ln>
                  <a:solidFill>
                    <a:schemeClr val="bg1"/>
                  </a:solidFill>
                  <a:effectLst/>
                  <a:uLnTx/>
                  <a:uFillTx/>
                  <a:sym typeface="Work Sans"/>
                </a:endParaRPr>
              </a:p>
            </p:txBody>
          </p:sp>
        </mc:Choice>
        <mc:Fallback xmlns="">
          <p:sp>
            <p:nvSpPr>
              <p:cNvPr id="43" name="Rectangle 42"/>
              <p:cNvSpPr>
                <a:spLocks noRot="1" noChangeAspect="1" noMove="1" noResize="1" noEditPoints="1" noAdjustHandles="1" noChangeArrowheads="1" noChangeShapeType="1" noTextEdit="1"/>
              </p:cNvSpPr>
              <p:nvPr/>
            </p:nvSpPr>
            <p:spPr>
              <a:xfrm>
                <a:off x="8079801" y="61444"/>
                <a:ext cx="413895" cy="369332"/>
              </a:xfrm>
              <a:prstGeom prst="rect">
                <a:avLst/>
              </a:prstGeom>
              <a:blipFill rotWithShape="0">
                <a:blip r:embed="rId21"/>
                <a:stretch>
                  <a:fillRect/>
                </a:stretch>
              </a:blipFill>
            </p:spPr>
            <p:txBody>
              <a:bodyPr/>
              <a:lstStyle/>
              <a:p>
                <a:r>
                  <a:rPr lang="en-US">
                    <a:noFill/>
                  </a:rPr>
                  <a:t> </a:t>
                </a:r>
              </a:p>
            </p:txBody>
          </p:sp>
        </mc:Fallback>
      </mc:AlternateContent>
      <p:pic>
        <p:nvPicPr>
          <p:cNvPr id="2080" name="Picture 32" descr="Carbonate mineral - Wikipedi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704261" y="34537"/>
            <a:ext cx="871200" cy="26292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6" name="Rectangle 45"/>
              <p:cNvSpPr/>
              <p:nvPr/>
            </p:nvSpPr>
            <p:spPr>
              <a:xfrm>
                <a:off x="8690713" y="-25126"/>
                <a:ext cx="950901" cy="261610"/>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sz="1100" b="1" i="1" u="none" strike="noStrike" kern="0" cap="none" spc="0" normalizeH="0" baseline="0" noProof="0" smtClean="0">
                          <a:ln>
                            <a:noFill/>
                          </a:ln>
                          <a:solidFill>
                            <a:schemeClr val="tx1"/>
                          </a:solidFill>
                          <a:effectLst/>
                          <a:uLnTx/>
                          <a:uFillTx/>
                          <a:latin typeface="Cambria Math" panose="02040503050406030204" pitchFamily="18" charset="0"/>
                          <a:sym typeface="Work Sans"/>
                        </a:rPr>
                        <m:t>𝑪𝒂𝒓𝒃𝒐𝒏𝒂𝒕𝒆</m:t>
                      </m:r>
                    </m:oMath>
                  </m:oMathPara>
                </a14:m>
                <a:endParaRPr kumimoji="0" lang="id-ID" b="1" i="0" u="none" strike="noStrike" kern="0" cap="none" spc="0" normalizeH="0" baseline="0" noProof="0" dirty="0">
                  <a:ln>
                    <a:noFill/>
                  </a:ln>
                  <a:solidFill>
                    <a:schemeClr val="tx1"/>
                  </a:solidFill>
                  <a:effectLst/>
                  <a:uLnTx/>
                  <a:uFillTx/>
                  <a:sym typeface="Work Sans"/>
                </a:endParaRPr>
              </a:p>
            </p:txBody>
          </p:sp>
        </mc:Choice>
        <mc:Fallback xmlns="">
          <p:sp>
            <p:nvSpPr>
              <p:cNvPr id="46" name="Rectangle 45"/>
              <p:cNvSpPr>
                <a:spLocks noRot="1" noChangeAspect="1" noMove="1" noResize="1" noEditPoints="1" noAdjustHandles="1" noChangeArrowheads="1" noChangeShapeType="1" noTextEdit="1"/>
              </p:cNvSpPr>
              <p:nvPr/>
            </p:nvSpPr>
            <p:spPr>
              <a:xfrm>
                <a:off x="8690713" y="-25126"/>
                <a:ext cx="950901" cy="261610"/>
              </a:xfrm>
              <a:prstGeom prst="rect">
                <a:avLst/>
              </a:prstGeom>
              <a:blipFill rotWithShape="0">
                <a:blip r:embed="rId23"/>
                <a:stretch>
                  <a:fillRect/>
                </a:stretch>
              </a:blipFill>
            </p:spPr>
            <p:txBody>
              <a:bodyPr/>
              <a:lstStyle/>
              <a:p>
                <a:r>
                  <a:rPr lang="en-US">
                    <a:noFill/>
                  </a:rPr>
                  <a:t> </a:t>
                </a:r>
              </a:p>
            </p:txBody>
          </p:sp>
        </mc:Fallback>
      </mc:AlternateContent>
      <p:pic>
        <p:nvPicPr>
          <p:cNvPr id="2082" name="Picture 34" descr="mineral - Nitrates | Britannica"/>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585057" y="38994"/>
            <a:ext cx="871200" cy="26118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8" name="Rectangle 47"/>
              <p:cNvSpPr/>
              <p:nvPr/>
            </p:nvSpPr>
            <p:spPr>
              <a:xfrm>
                <a:off x="9541058" y="-40943"/>
                <a:ext cx="955711" cy="369332"/>
              </a:xfrm>
              <a:prstGeom prst="rect">
                <a:avLst/>
              </a:prstGeom>
            </p:spPr>
            <p:txBody>
              <a:bodyPr wrap="none">
                <a:spAutoFit/>
              </a:bodyPr>
              <a:lstStyle/>
              <a:p>
                <a:pPr algn="ctr">
                  <a:buClr>
                    <a:srgbClr val="000000"/>
                  </a:buClr>
                </a:pPr>
                <a14:m>
                  <m:oMathPara xmlns:m="http://schemas.openxmlformats.org/officeDocument/2006/math">
                    <m:oMathParaPr>
                      <m:jc m:val="centerGroup"/>
                    </m:oMathParaPr>
                    <m:oMath xmlns:m="http://schemas.openxmlformats.org/officeDocument/2006/math">
                      <m:r>
                        <a:rPr kumimoji="0" lang="id-ID" b="1" i="1" u="none" strike="noStrike" kern="0" cap="none" spc="0" normalizeH="0" baseline="0" noProof="0" smtClean="0">
                          <a:ln>
                            <a:noFill/>
                          </a:ln>
                          <a:solidFill>
                            <a:schemeClr val="tx1"/>
                          </a:solidFill>
                          <a:effectLst/>
                          <a:uLnTx/>
                          <a:uFillTx/>
                          <a:latin typeface="Cambria Math" panose="02040503050406030204" pitchFamily="18" charset="0"/>
                          <a:sym typeface="Work Sans"/>
                        </a:rPr>
                        <m:t>𝑵𝒊𝒕𝒓𝒂𝒕</m:t>
                      </m:r>
                    </m:oMath>
                  </m:oMathPara>
                </a14:m>
                <a:endParaRPr kumimoji="0" lang="id-ID" b="1" i="0" u="none" strike="noStrike" kern="0" cap="none" spc="0" normalizeH="0" baseline="0" noProof="0" dirty="0">
                  <a:ln>
                    <a:noFill/>
                  </a:ln>
                  <a:solidFill>
                    <a:schemeClr val="tx1"/>
                  </a:solidFill>
                  <a:effectLst/>
                  <a:uLnTx/>
                  <a:uFillTx/>
                  <a:sym typeface="Work Sans"/>
                </a:endParaRPr>
              </a:p>
            </p:txBody>
          </p:sp>
        </mc:Choice>
        <mc:Fallback xmlns="">
          <p:sp>
            <p:nvSpPr>
              <p:cNvPr id="48" name="Rectangle 47"/>
              <p:cNvSpPr>
                <a:spLocks noRot="1" noChangeAspect="1" noMove="1" noResize="1" noEditPoints="1" noAdjustHandles="1" noChangeArrowheads="1" noChangeShapeType="1" noTextEdit="1"/>
              </p:cNvSpPr>
              <p:nvPr/>
            </p:nvSpPr>
            <p:spPr>
              <a:xfrm>
                <a:off x="9541058" y="-40943"/>
                <a:ext cx="955711" cy="369332"/>
              </a:xfrm>
              <a:prstGeom prst="rect">
                <a:avLst/>
              </a:prstGeom>
              <a:blipFill rotWithShape="0">
                <a:blip r:embed="rId25"/>
                <a:stretch>
                  <a:fillRect/>
                </a:stretch>
              </a:blipFill>
            </p:spPr>
            <p:txBody>
              <a:bodyPr/>
              <a:lstStyle/>
              <a:p>
                <a:r>
                  <a:rPr lang="en-US">
                    <a:noFill/>
                  </a:rPr>
                  <a:t> </a:t>
                </a:r>
              </a:p>
            </p:txBody>
          </p:sp>
        </mc:Fallback>
      </mc:AlternateContent>
      <p:pic>
        <p:nvPicPr>
          <p:cNvPr id="2084" name="Picture 36" descr="Photos of boron-containing minerals: borax (a) and colemanite (b) |  Download Scientific Diagram"/>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456256" y="34537"/>
            <a:ext cx="871200" cy="261633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10514589" y="-25126"/>
            <a:ext cx="766557" cy="369332"/>
          </a:xfrm>
          <a:prstGeom prst="rect">
            <a:avLst/>
          </a:prstGeom>
        </p:spPr>
        <p:txBody>
          <a:bodyPr wrap="none">
            <a:spAutoFit/>
          </a:bodyPr>
          <a:lstStyle/>
          <a:p>
            <a:pPr algn="ctr">
              <a:buClr>
                <a:srgbClr val="000000"/>
              </a:buClr>
            </a:pPr>
            <a:r>
              <a:rPr kumimoji="0" lang="id-ID" b="1" i="0" u="none" strike="noStrike" kern="0" cap="none" spc="0" normalizeH="0" baseline="0" noProof="0" dirty="0">
                <a:ln>
                  <a:noFill/>
                </a:ln>
                <a:solidFill>
                  <a:schemeClr val="bg1"/>
                </a:solidFill>
                <a:effectLst/>
                <a:uLnTx/>
                <a:uFillTx/>
                <a:sym typeface="Work Sans"/>
              </a:rPr>
              <a:t>Boron</a:t>
            </a:r>
          </a:p>
        </p:txBody>
      </p:sp>
      <p:pic>
        <p:nvPicPr>
          <p:cNvPr id="2086" name="Picture 38" descr="Florida Rocks &amp;amp; Minerals | Florida Department of Environmental Protection"/>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310059" y="33721"/>
            <a:ext cx="871200" cy="2630025"/>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11323107" y="-22935"/>
            <a:ext cx="845104" cy="369332"/>
          </a:xfrm>
          <a:prstGeom prst="rect">
            <a:avLst/>
          </a:prstGeom>
        </p:spPr>
        <p:txBody>
          <a:bodyPr wrap="none">
            <a:spAutoFit/>
          </a:bodyPr>
          <a:lstStyle/>
          <a:p>
            <a:pPr algn="ctr">
              <a:buClr>
                <a:srgbClr val="000000"/>
              </a:buClr>
            </a:pPr>
            <a:r>
              <a:rPr lang="id-ID" b="1" kern="0" dirty="0">
                <a:solidFill>
                  <a:schemeClr val="bg1"/>
                </a:solidFill>
                <a:sym typeface="Work Sans"/>
              </a:rPr>
              <a:t>Florida</a:t>
            </a:r>
            <a:endParaRPr kumimoji="0" lang="id-ID" b="1" i="0" u="none" strike="noStrike" kern="0" cap="none" spc="0" normalizeH="0" baseline="0" noProof="0" dirty="0">
              <a:ln>
                <a:noFill/>
              </a:ln>
              <a:solidFill>
                <a:schemeClr val="bg1"/>
              </a:solidFill>
              <a:effectLst/>
              <a:uLnTx/>
              <a:uFillTx/>
              <a:sym typeface="Work Sans"/>
            </a:endParaRPr>
          </a:p>
        </p:txBody>
      </p:sp>
      <p:sp>
        <p:nvSpPr>
          <p:cNvPr id="53" name="Round Same Side Corner Rectangle 52"/>
          <p:cNvSpPr/>
          <p:nvPr/>
        </p:nvSpPr>
        <p:spPr>
          <a:xfrm>
            <a:off x="7468716" y="2193007"/>
            <a:ext cx="3219718" cy="47793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Work Sans" panose="00000500000000000000" pitchFamily="2" charset="0"/>
              </a:rPr>
              <a:t>0,01-10 mg/l</a:t>
            </a:r>
          </a:p>
        </p:txBody>
      </p:sp>
      <p:pic>
        <p:nvPicPr>
          <p:cNvPr id="57" name="Picture 40" descr="500+ Blackboard Pictures [HD] | Download Free Images on Unsplash"/>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241" y="4188853"/>
            <a:ext cx="6060576" cy="2669148"/>
          </a:xfrm>
          <a:prstGeom prst="rect">
            <a:avLst/>
          </a:prstGeom>
          <a:noFill/>
          <a:extLst>
            <a:ext uri="{909E8E84-426E-40DD-AFC4-6F175D3DCCD1}">
              <a14:hiddenFill xmlns:a14="http://schemas.microsoft.com/office/drawing/2010/main">
                <a:solidFill>
                  <a:srgbClr val="FFFFFF"/>
                </a:solidFill>
              </a14:hiddenFill>
            </a:ext>
          </a:extLst>
        </p:spPr>
      </p:pic>
      <p:sp>
        <p:nvSpPr>
          <p:cNvPr id="58" name="Round Same Side Corner Rectangle 57"/>
          <p:cNvSpPr/>
          <p:nvPr/>
        </p:nvSpPr>
        <p:spPr>
          <a:xfrm>
            <a:off x="1424946" y="4154051"/>
            <a:ext cx="3219718" cy="477939"/>
          </a:xfrm>
          <a:prstGeom prst="round2SameRect">
            <a:avLst>
              <a:gd name="adj1" fmla="val 0"/>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Work Sans" panose="00000500000000000000" pitchFamily="2" charset="0"/>
              </a:rPr>
              <a:t>0,0001-0,1 mg/l</a:t>
            </a:r>
          </a:p>
        </p:txBody>
      </p:sp>
      <p:pic>
        <p:nvPicPr>
          <p:cNvPr id="59" name="Picture 40" descr="500+ Blackboard Pictures [HD] | Download Free Images on Unsplash"/>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31424" y="4202010"/>
            <a:ext cx="6060576" cy="2669148"/>
          </a:xfrm>
          <a:prstGeom prst="rect">
            <a:avLst/>
          </a:prstGeom>
          <a:noFill/>
          <a:extLst>
            <a:ext uri="{909E8E84-426E-40DD-AFC4-6F175D3DCCD1}">
              <a14:hiddenFill xmlns:a14="http://schemas.microsoft.com/office/drawing/2010/main">
                <a:solidFill>
                  <a:srgbClr val="FFFFFF"/>
                </a:solidFill>
              </a14:hiddenFill>
            </a:ext>
          </a:extLst>
        </p:spPr>
      </p:pic>
      <p:sp>
        <p:nvSpPr>
          <p:cNvPr id="60" name="Round Same Side Corner Rectangle 59"/>
          <p:cNvSpPr/>
          <p:nvPr/>
        </p:nvSpPr>
        <p:spPr>
          <a:xfrm>
            <a:off x="7459690" y="4165527"/>
            <a:ext cx="3219718" cy="477939"/>
          </a:xfrm>
          <a:prstGeom prst="round2SameRect">
            <a:avLst>
              <a:gd name="adj1" fmla="val 0"/>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latin typeface="Work Sans" panose="00000500000000000000" pitchFamily="2" charset="0"/>
              </a:rPr>
              <a:t>&lt;</a:t>
            </a:r>
            <a:r>
              <a:rPr lang="en-US" dirty="0">
                <a:solidFill>
                  <a:schemeClr val="tx1"/>
                </a:solidFill>
                <a:latin typeface="Work Sans" panose="00000500000000000000" pitchFamily="2" charset="0"/>
              </a:rPr>
              <a:t>0,001 mg/l</a:t>
            </a:r>
          </a:p>
        </p:txBody>
      </p:sp>
      <p:sp>
        <p:nvSpPr>
          <p:cNvPr id="62" name="TextBox 61"/>
          <p:cNvSpPr txBox="1"/>
          <p:nvPr/>
        </p:nvSpPr>
        <p:spPr>
          <a:xfrm>
            <a:off x="152706" y="5084011"/>
            <a:ext cx="1674379"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Alumunium</a:t>
            </a:r>
            <a:endParaRPr lang="en-US" dirty="0">
              <a:solidFill>
                <a:schemeClr val="bg1"/>
              </a:solidFill>
              <a:latin typeface="Montserrat Light" panose="00000400000000000000" pitchFamily="50" charset="0"/>
            </a:endParaRPr>
          </a:p>
        </p:txBody>
      </p:sp>
      <p:sp>
        <p:nvSpPr>
          <p:cNvPr id="65" name="TextBox 64"/>
          <p:cNvSpPr txBox="1"/>
          <p:nvPr/>
        </p:nvSpPr>
        <p:spPr>
          <a:xfrm>
            <a:off x="2512555" y="5033888"/>
            <a:ext cx="115694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Atimon</a:t>
            </a:r>
            <a:endParaRPr lang="en-US" dirty="0">
              <a:solidFill>
                <a:schemeClr val="bg1"/>
              </a:solidFill>
              <a:latin typeface="Montserrat Light" panose="00000400000000000000" pitchFamily="50" charset="0"/>
            </a:endParaRPr>
          </a:p>
        </p:txBody>
      </p:sp>
      <p:sp>
        <p:nvSpPr>
          <p:cNvPr id="66" name="TextBox 65"/>
          <p:cNvSpPr txBox="1"/>
          <p:nvPr/>
        </p:nvSpPr>
        <p:spPr>
          <a:xfrm>
            <a:off x="2512554" y="5020711"/>
            <a:ext cx="115694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Atimon</a:t>
            </a:r>
            <a:endParaRPr lang="en-US" dirty="0">
              <a:solidFill>
                <a:schemeClr val="bg1"/>
              </a:solidFill>
              <a:latin typeface="Montserrat Light" panose="00000400000000000000" pitchFamily="50" charset="0"/>
            </a:endParaRPr>
          </a:p>
        </p:txBody>
      </p:sp>
      <p:sp>
        <p:nvSpPr>
          <p:cNvPr id="67" name="TextBox 66"/>
          <p:cNvSpPr txBox="1"/>
          <p:nvPr/>
        </p:nvSpPr>
        <p:spPr>
          <a:xfrm>
            <a:off x="1144931" y="5875123"/>
            <a:ext cx="837190"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Arsen</a:t>
            </a:r>
            <a:endParaRPr lang="en-US" dirty="0">
              <a:solidFill>
                <a:schemeClr val="bg1"/>
              </a:solidFill>
              <a:latin typeface="Montserrat Light" panose="00000400000000000000" pitchFamily="50" charset="0"/>
            </a:endParaRPr>
          </a:p>
        </p:txBody>
      </p:sp>
      <p:sp>
        <p:nvSpPr>
          <p:cNvPr id="68" name="TextBox 67"/>
          <p:cNvSpPr txBox="1"/>
          <p:nvPr/>
        </p:nvSpPr>
        <p:spPr>
          <a:xfrm>
            <a:off x="2779286" y="5869283"/>
            <a:ext cx="115694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Barium</a:t>
            </a:r>
            <a:endParaRPr lang="en-US" dirty="0">
              <a:solidFill>
                <a:schemeClr val="bg1"/>
              </a:solidFill>
              <a:latin typeface="Montserrat Light" panose="00000400000000000000" pitchFamily="50" charset="0"/>
            </a:endParaRPr>
          </a:p>
        </p:txBody>
      </p:sp>
      <p:sp>
        <p:nvSpPr>
          <p:cNvPr id="69" name="TextBox 68"/>
          <p:cNvSpPr txBox="1"/>
          <p:nvPr/>
        </p:nvSpPr>
        <p:spPr>
          <a:xfrm>
            <a:off x="3763311" y="5084538"/>
            <a:ext cx="1382299"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Cadmium</a:t>
            </a:r>
            <a:endParaRPr lang="en-US" dirty="0">
              <a:solidFill>
                <a:schemeClr val="bg1"/>
              </a:solidFill>
              <a:latin typeface="Montserrat Light" panose="00000400000000000000" pitchFamily="50" charset="0"/>
            </a:endParaRPr>
          </a:p>
        </p:txBody>
      </p:sp>
      <p:sp>
        <p:nvSpPr>
          <p:cNvPr id="70" name="TextBox 69"/>
          <p:cNvSpPr txBox="1"/>
          <p:nvPr/>
        </p:nvSpPr>
        <p:spPr>
          <a:xfrm>
            <a:off x="3996429" y="5684617"/>
            <a:ext cx="1382299"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Krom</a:t>
            </a:r>
            <a:endParaRPr lang="en-US" dirty="0">
              <a:solidFill>
                <a:schemeClr val="bg1"/>
              </a:solidFill>
              <a:latin typeface="Montserrat Light" panose="00000400000000000000" pitchFamily="50" charset="0"/>
            </a:endParaRPr>
          </a:p>
        </p:txBody>
      </p:sp>
      <p:sp>
        <p:nvSpPr>
          <p:cNvPr id="71" name="TextBox 70"/>
          <p:cNvSpPr txBox="1"/>
          <p:nvPr/>
        </p:nvSpPr>
        <p:spPr>
          <a:xfrm>
            <a:off x="4787343" y="5485386"/>
            <a:ext cx="830907" cy="383897"/>
          </a:xfrm>
          <a:prstGeom prst="rect">
            <a:avLst/>
          </a:prstGeom>
          <a:noFill/>
        </p:spPr>
        <p:txBody>
          <a:bodyPr wrap="square" rtlCol="0">
            <a:spAutoFit/>
          </a:bodyPr>
          <a:lstStyle/>
          <a:p>
            <a:r>
              <a:rPr lang="id-ID" dirty="0">
                <a:solidFill>
                  <a:schemeClr val="bg1"/>
                </a:solidFill>
                <a:latin typeface="Montserrat Light" panose="00000400000000000000" pitchFamily="50" charset="0"/>
              </a:rPr>
              <a:t>Brom</a:t>
            </a:r>
            <a:endParaRPr lang="en-US" dirty="0">
              <a:solidFill>
                <a:schemeClr val="bg1"/>
              </a:solidFill>
              <a:latin typeface="Montserrat Light" panose="00000400000000000000" pitchFamily="50" charset="0"/>
            </a:endParaRPr>
          </a:p>
        </p:txBody>
      </p:sp>
      <p:sp>
        <p:nvSpPr>
          <p:cNvPr id="72" name="TextBox 71"/>
          <p:cNvSpPr txBox="1"/>
          <p:nvPr/>
        </p:nvSpPr>
        <p:spPr>
          <a:xfrm>
            <a:off x="4644664" y="4729745"/>
            <a:ext cx="108352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Kobalt</a:t>
            </a:r>
            <a:endParaRPr lang="en-US" dirty="0">
              <a:solidFill>
                <a:schemeClr val="bg1"/>
              </a:solidFill>
              <a:latin typeface="Montserrat Light" panose="00000400000000000000" pitchFamily="50" charset="0"/>
            </a:endParaRPr>
          </a:p>
        </p:txBody>
      </p:sp>
      <p:sp>
        <p:nvSpPr>
          <p:cNvPr id="73" name="TextBox 72"/>
          <p:cNvSpPr txBox="1"/>
          <p:nvPr/>
        </p:nvSpPr>
        <p:spPr>
          <a:xfrm>
            <a:off x="359920" y="5477923"/>
            <a:ext cx="1408580"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Tembaga</a:t>
            </a:r>
            <a:endParaRPr lang="en-US" dirty="0">
              <a:solidFill>
                <a:schemeClr val="bg1"/>
              </a:solidFill>
              <a:latin typeface="Montserrat Light" panose="00000400000000000000" pitchFamily="50" charset="0"/>
            </a:endParaRPr>
          </a:p>
        </p:txBody>
      </p:sp>
      <p:sp>
        <p:nvSpPr>
          <p:cNvPr id="75" name="TextBox 74"/>
          <p:cNvSpPr txBox="1"/>
          <p:nvPr/>
        </p:nvSpPr>
        <p:spPr>
          <a:xfrm>
            <a:off x="354841" y="5488390"/>
            <a:ext cx="1408580"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Tembaga</a:t>
            </a:r>
            <a:endParaRPr lang="en-US" dirty="0">
              <a:solidFill>
                <a:schemeClr val="bg1"/>
              </a:solidFill>
              <a:latin typeface="Montserrat Light" panose="00000400000000000000" pitchFamily="50" charset="0"/>
            </a:endParaRPr>
          </a:p>
        </p:txBody>
      </p:sp>
      <p:sp>
        <p:nvSpPr>
          <p:cNvPr id="76" name="TextBox 75"/>
          <p:cNvSpPr txBox="1"/>
          <p:nvPr/>
        </p:nvSpPr>
        <p:spPr>
          <a:xfrm>
            <a:off x="1739777" y="5472216"/>
            <a:ext cx="1408580"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Titanium</a:t>
            </a:r>
            <a:endParaRPr lang="en-US" dirty="0">
              <a:solidFill>
                <a:schemeClr val="bg1"/>
              </a:solidFill>
              <a:latin typeface="Montserrat Light" panose="00000400000000000000" pitchFamily="50" charset="0"/>
            </a:endParaRPr>
          </a:p>
        </p:txBody>
      </p:sp>
      <p:sp>
        <p:nvSpPr>
          <p:cNvPr id="77" name="TextBox 76"/>
          <p:cNvSpPr txBox="1"/>
          <p:nvPr/>
        </p:nvSpPr>
        <p:spPr>
          <a:xfrm>
            <a:off x="1623872" y="6339573"/>
            <a:ext cx="170375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Vandanium</a:t>
            </a:r>
            <a:endParaRPr lang="en-US" dirty="0">
              <a:solidFill>
                <a:schemeClr val="bg1"/>
              </a:solidFill>
              <a:latin typeface="Montserrat Light" panose="00000400000000000000" pitchFamily="50" charset="0"/>
            </a:endParaRPr>
          </a:p>
        </p:txBody>
      </p:sp>
      <p:sp>
        <p:nvSpPr>
          <p:cNvPr id="78" name="TextBox 77"/>
          <p:cNvSpPr txBox="1"/>
          <p:nvPr/>
        </p:nvSpPr>
        <p:spPr>
          <a:xfrm>
            <a:off x="1800337" y="4689964"/>
            <a:ext cx="1708346" cy="369332"/>
          </a:xfrm>
          <a:prstGeom prst="rect">
            <a:avLst/>
          </a:prstGeom>
          <a:noFill/>
        </p:spPr>
        <p:txBody>
          <a:bodyPr wrap="square" rtlCol="0">
            <a:spAutoFit/>
          </a:bodyPr>
          <a:lstStyle/>
          <a:p>
            <a:r>
              <a:rPr lang="id-ID" b="1" dirty="0">
                <a:solidFill>
                  <a:schemeClr val="bg1"/>
                </a:solidFill>
                <a:latin typeface="Montserrat Light" panose="00000400000000000000" pitchFamily="50" charset="0"/>
              </a:rPr>
              <a:t>Germanium</a:t>
            </a:r>
            <a:endParaRPr lang="en-US" b="1" dirty="0">
              <a:solidFill>
                <a:schemeClr val="bg1"/>
              </a:solidFill>
              <a:latin typeface="Montserrat Light" panose="00000400000000000000" pitchFamily="50" charset="0"/>
            </a:endParaRPr>
          </a:p>
        </p:txBody>
      </p:sp>
      <p:sp>
        <p:nvSpPr>
          <p:cNvPr id="79" name="TextBox 78"/>
          <p:cNvSpPr txBox="1"/>
          <p:nvPr/>
        </p:nvSpPr>
        <p:spPr>
          <a:xfrm>
            <a:off x="239703" y="6282551"/>
            <a:ext cx="1080959"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Jodium</a:t>
            </a:r>
            <a:endParaRPr lang="en-US" dirty="0">
              <a:solidFill>
                <a:schemeClr val="bg1"/>
              </a:solidFill>
              <a:latin typeface="Montserrat Light" panose="00000400000000000000" pitchFamily="50" charset="0"/>
            </a:endParaRPr>
          </a:p>
        </p:txBody>
      </p:sp>
      <p:sp>
        <p:nvSpPr>
          <p:cNvPr id="80" name="TextBox 79"/>
          <p:cNvSpPr txBox="1"/>
          <p:nvPr/>
        </p:nvSpPr>
        <p:spPr>
          <a:xfrm>
            <a:off x="3317146" y="6304003"/>
            <a:ext cx="115694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Fosfat</a:t>
            </a:r>
            <a:endParaRPr lang="en-US" dirty="0">
              <a:solidFill>
                <a:schemeClr val="bg1"/>
              </a:solidFill>
              <a:latin typeface="Montserrat Light" panose="00000400000000000000" pitchFamily="50" charset="0"/>
            </a:endParaRPr>
          </a:p>
        </p:txBody>
      </p:sp>
      <p:sp>
        <p:nvSpPr>
          <p:cNvPr id="81" name="TextBox 80"/>
          <p:cNvSpPr txBox="1"/>
          <p:nvPr/>
        </p:nvSpPr>
        <p:spPr>
          <a:xfrm>
            <a:off x="4365133" y="6101936"/>
            <a:ext cx="1461671"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Rubidium</a:t>
            </a:r>
            <a:endParaRPr lang="en-US" dirty="0">
              <a:solidFill>
                <a:schemeClr val="bg1"/>
              </a:solidFill>
              <a:latin typeface="Montserrat Light" panose="00000400000000000000" pitchFamily="50" charset="0"/>
            </a:endParaRPr>
          </a:p>
        </p:txBody>
      </p:sp>
      <p:sp>
        <p:nvSpPr>
          <p:cNvPr id="82" name="TextBox 81"/>
          <p:cNvSpPr txBox="1"/>
          <p:nvPr/>
        </p:nvSpPr>
        <p:spPr>
          <a:xfrm>
            <a:off x="4517494" y="6472881"/>
            <a:ext cx="1378309"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Selenium</a:t>
            </a:r>
            <a:endParaRPr lang="en-US" dirty="0">
              <a:solidFill>
                <a:schemeClr val="bg1"/>
              </a:solidFill>
              <a:latin typeface="Montserrat Light" panose="00000400000000000000" pitchFamily="50" charset="0"/>
            </a:endParaRPr>
          </a:p>
        </p:txBody>
      </p:sp>
      <p:sp>
        <p:nvSpPr>
          <p:cNvPr id="83" name="TextBox 82"/>
          <p:cNvSpPr txBox="1"/>
          <p:nvPr/>
        </p:nvSpPr>
        <p:spPr>
          <a:xfrm>
            <a:off x="213184" y="4361929"/>
            <a:ext cx="115694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Litium</a:t>
            </a:r>
            <a:endParaRPr lang="en-US" dirty="0">
              <a:solidFill>
                <a:schemeClr val="bg1"/>
              </a:solidFill>
              <a:latin typeface="Montserrat Light" panose="00000400000000000000" pitchFamily="50" charset="0"/>
            </a:endParaRPr>
          </a:p>
        </p:txBody>
      </p:sp>
      <p:sp>
        <p:nvSpPr>
          <p:cNvPr id="84" name="TextBox 83"/>
          <p:cNvSpPr txBox="1"/>
          <p:nvPr/>
        </p:nvSpPr>
        <p:spPr>
          <a:xfrm>
            <a:off x="2981868" y="5444481"/>
            <a:ext cx="2039280" cy="369332"/>
          </a:xfrm>
          <a:prstGeom prst="rect">
            <a:avLst/>
          </a:prstGeom>
          <a:noFill/>
        </p:spPr>
        <p:txBody>
          <a:bodyPr wrap="square" rtlCol="0">
            <a:spAutoFit/>
          </a:bodyPr>
          <a:lstStyle/>
          <a:p>
            <a:r>
              <a:rPr lang="id-ID" b="1" dirty="0">
                <a:solidFill>
                  <a:schemeClr val="bg1"/>
                </a:solidFill>
                <a:latin typeface="Montserrat Light" panose="00000400000000000000" pitchFamily="50" charset="0"/>
              </a:rPr>
              <a:t>Molibdiunium</a:t>
            </a:r>
            <a:endParaRPr lang="en-US" b="1" dirty="0">
              <a:solidFill>
                <a:schemeClr val="bg1"/>
              </a:solidFill>
              <a:latin typeface="Montserrat Light" panose="00000400000000000000" pitchFamily="50" charset="0"/>
            </a:endParaRPr>
          </a:p>
        </p:txBody>
      </p:sp>
      <p:sp>
        <p:nvSpPr>
          <p:cNvPr id="85" name="TextBox 84"/>
          <p:cNvSpPr txBox="1"/>
          <p:nvPr/>
        </p:nvSpPr>
        <p:spPr>
          <a:xfrm>
            <a:off x="3481530" y="4727759"/>
            <a:ext cx="115694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Nikel</a:t>
            </a:r>
            <a:endParaRPr lang="en-US" dirty="0">
              <a:solidFill>
                <a:schemeClr val="bg1"/>
              </a:solidFill>
              <a:latin typeface="Montserrat Light" panose="00000400000000000000" pitchFamily="50" charset="0"/>
            </a:endParaRPr>
          </a:p>
        </p:txBody>
      </p:sp>
      <p:sp>
        <p:nvSpPr>
          <p:cNvPr id="86" name="TextBox 85"/>
          <p:cNvSpPr txBox="1"/>
          <p:nvPr/>
        </p:nvSpPr>
        <p:spPr>
          <a:xfrm>
            <a:off x="4748987" y="4328474"/>
            <a:ext cx="115694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Mangan</a:t>
            </a:r>
            <a:endParaRPr lang="en-US" dirty="0">
              <a:solidFill>
                <a:schemeClr val="bg1"/>
              </a:solidFill>
              <a:latin typeface="Montserrat Light" panose="00000400000000000000" pitchFamily="50" charset="0"/>
            </a:endParaRPr>
          </a:p>
        </p:txBody>
      </p:sp>
      <p:sp>
        <p:nvSpPr>
          <p:cNvPr id="89" name="TextBox 88"/>
          <p:cNvSpPr txBox="1"/>
          <p:nvPr/>
        </p:nvSpPr>
        <p:spPr>
          <a:xfrm>
            <a:off x="560033" y="4694229"/>
            <a:ext cx="1408580"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Uranium</a:t>
            </a:r>
            <a:endParaRPr lang="en-US" dirty="0">
              <a:solidFill>
                <a:schemeClr val="bg1"/>
              </a:solidFill>
              <a:latin typeface="Montserrat Light" panose="00000400000000000000" pitchFamily="50" charset="0"/>
            </a:endParaRPr>
          </a:p>
        </p:txBody>
      </p:sp>
      <p:sp>
        <p:nvSpPr>
          <p:cNvPr id="90" name="TextBox 89"/>
          <p:cNvSpPr txBox="1"/>
          <p:nvPr/>
        </p:nvSpPr>
        <p:spPr>
          <a:xfrm>
            <a:off x="135785" y="5892524"/>
            <a:ext cx="837190"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Seng</a:t>
            </a:r>
            <a:endParaRPr lang="en-US" dirty="0">
              <a:solidFill>
                <a:schemeClr val="bg1"/>
              </a:solidFill>
              <a:latin typeface="Montserrat Light" panose="00000400000000000000" pitchFamily="50" charset="0"/>
            </a:endParaRPr>
          </a:p>
        </p:txBody>
      </p:sp>
      <p:sp>
        <p:nvSpPr>
          <p:cNvPr id="91" name="TextBox 90"/>
          <p:cNvSpPr txBox="1"/>
          <p:nvPr/>
        </p:nvSpPr>
        <p:spPr>
          <a:xfrm>
            <a:off x="6137886" y="5004514"/>
            <a:ext cx="1674379"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Cerium</a:t>
            </a:r>
            <a:endParaRPr lang="en-US" dirty="0">
              <a:solidFill>
                <a:schemeClr val="bg1"/>
              </a:solidFill>
              <a:latin typeface="Montserrat Light" panose="00000400000000000000" pitchFamily="50" charset="0"/>
            </a:endParaRPr>
          </a:p>
        </p:txBody>
      </p:sp>
      <p:sp>
        <p:nvSpPr>
          <p:cNvPr id="92" name="TextBox 91"/>
          <p:cNvSpPr txBox="1"/>
          <p:nvPr/>
        </p:nvSpPr>
        <p:spPr>
          <a:xfrm>
            <a:off x="8295993" y="5050707"/>
            <a:ext cx="1797909" cy="369332"/>
          </a:xfrm>
          <a:prstGeom prst="rect">
            <a:avLst/>
          </a:prstGeom>
          <a:noFill/>
        </p:spPr>
        <p:txBody>
          <a:bodyPr wrap="square" rtlCol="0">
            <a:spAutoFit/>
          </a:bodyPr>
          <a:lstStyle/>
          <a:p>
            <a:r>
              <a:rPr lang="en-US" dirty="0">
                <a:solidFill>
                  <a:schemeClr val="bg1"/>
                </a:solidFill>
                <a:latin typeface="Montserrat Light" panose="00000400000000000000" pitchFamily="50" charset="0"/>
              </a:rPr>
              <a:t>lanthanum</a:t>
            </a:r>
          </a:p>
        </p:txBody>
      </p:sp>
      <p:sp>
        <p:nvSpPr>
          <p:cNvPr id="94" name="TextBox 93"/>
          <p:cNvSpPr txBox="1"/>
          <p:nvPr/>
        </p:nvSpPr>
        <p:spPr>
          <a:xfrm>
            <a:off x="7248006" y="5879388"/>
            <a:ext cx="1245690" cy="369332"/>
          </a:xfrm>
          <a:prstGeom prst="rect">
            <a:avLst/>
          </a:prstGeom>
          <a:noFill/>
        </p:spPr>
        <p:txBody>
          <a:bodyPr wrap="square" rtlCol="0">
            <a:spAutoFit/>
          </a:bodyPr>
          <a:lstStyle/>
          <a:p>
            <a:r>
              <a:rPr lang="en-US" dirty="0" err="1">
                <a:solidFill>
                  <a:schemeClr val="bg1"/>
                </a:solidFill>
                <a:latin typeface="Montserrat Light" panose="00000400000000000000" pitchFamily="50" charset="0"/>
              </a:rPr>
              <a:t>platina</a:t>
            </a:r>
            <a:endParaRPr lang="en-US" dirty="0">
              <a:solidFill>
                <a:schemeClr val="bg1"/>
              </a:solidFill>
              <a:latin typeface="Montserrat Light" panose="00000400000000000000" pitchFamily="50" charset="0"/>
            </a:endParaRPr>
          </a:p>
        </p:txBody>
      </p:sp>
      <p:sp>
        <p:nvSpPr>
          <p:cNvPr id="95" name="TextBox 94"/>
          <p:cNvSpPr txBox="1"/>
          <p:nvPr/>
        </p:nvSpPr>
        <p:spPr>
          <a:xfrm>
            <a:off x="8295993" y="5873548"/>
            <a:ext cx="1743314" cy="369332"/>
          </a:xfrm>
          <a:prstGeom prst="rect">
            <a:avLst/>
          </a:prstGeom>
          <a:noFill/>
        </p:spPr>
        <p:txBody>
          <a:bodyPr wrap="square" rtlCol="0">
            <a:spAutoFit/>
          </a:bodyPr>
          <a:lstStyle/>
          <a:p>
            <a:r>
              <a:rPr lang="en-US" dirty="0">
                <a:solidFill>
                  <a:schemeClr val="bg1"/>
                </a:solidFill>
                <a:latin typeface="Montserrat Light" panose="00000400000000000000" pitchFamily="50" charset="0"/>
              </a:rPr>
              <a:t>ruthenium</a:t>
            </a:r>
          </a:p>
        </p:txBody>
      </p:sp>
      <p:sp>
        <p:nvSpPr>
          <p:cNvPr id="96" name="TextBox 95"/>
          <p:cNvSpPr txBox="1"/>
          <p:nvPr/>
        </p:nvSpPr>
        <p:spPr>
          <a:xfrm>
            <a:off x="9866386" y="5088803"/>
            <a:ext cx="1382299" cy="369332"/>
          </a:xfrm>
          <a:prstGeom prst="rect">
            <a:avLst/>
          </a:prstGeom>
          <a:noFill/>
        </p:spPr>
        <p:txBody>
          <a:bodyPr wrap="square" rtlCol="0">
            <a:spAutoFit/>
          </a:bodyPr>
          <a:lstStyle/>
          <a:p>
            <a:r>
              <a:rPr lang="en-US" dirty="0" err="1">
                <a:solidFill>
                  <a:schemeClr val="bg1"/>
                </a:solidFill>
                <a:latin typeface="Montserrat Light" panose="00000400000000000000" pitchFamily="50" charset="0"/>
              </a:rPr>
              <a:t>timah</a:t>
            </a:r>
            <a:endParaRPr lang="en-US" dirty="0">
              <a:solidFill>
                <a:schemeClr val="bg1"/>
              </a:solidFill>
              <a:latin typeface="Montserrat Light" panose="00000400000000000000" pitchFamily="50" charset="0"/>
            </a:endParaRPr>
          </a:p>
        </p:txBody>
      </p:sp>
      <p:sp>
        <p:nvSpPr>
          <p:cNvPr id="97" name="TextBox 96"/>
          <p:cNvSpPr txBox="1"/>
          <p:nvPr/>
        </p:nvSpPr>
        <p:spPr>
          <a:xfrm>
            <a:off x="10557535" y="6238173"/>
            <a:ext cx="1382299" cy="369332"/>
          </a:xfrm>
          <a:prstGeom prst="rect">
            <a:avLst/>
          </a:prstGeom>
          <a:noFill/>
        </p:spPr>
        <p:txBody>
          <a:bodyPr wrap="square" rtlCol="0">
            <a:spAutoFit/>
          </a:bodyPr>
          <a:lstStyle/>
          <a:p>
            <a:r>
              <a:rPr lang="en-US" dirty="0">
                <a:solidFill>
                  <a:schemeClr val="bg1"/>
                </a:solidFill>
                <a:latin typeface="Montserrat Light" panose="00000400000000000000" pitchFamily="50" charset="0"/>
              </a:rPr>
              <a:t>tungsten</a:t>
            </a:r>
          </a:p>
        </p:txBody>
      </p:sp>
      <p:sp>
        <p:nvSpPr>
          <p:cNvPr id="98" name="TextBox 97"/>
          <p:cNvSpPr txBox="1"/>
          <p:nvPr/>
        </p:nvSpPr>
        <p:spPr>
          <a:xfrm>
            <a:off x="10938812" y="5536584"/>
            <a:ext cx="1093068" cy="369332"/>
          </a:xfrm>
          <a:prstGeom prst="rect">
            <a:avLst/>
          </a:prstGeom>
          <a:noFill/>
        </p:spPr>
        <p:txBody>
          <a:bodyPr wrap="square" rtlCol="0">
            <a:spAutoFit/>
          </a:bodyPr>
          <a:lstStyle/>
          <a:p>
            <a:r>
              <a:rPr lang="en-US" dirty="0" err="1">
                <a:solidFill>
                  <a:schemeClr val="bg1"/>
                </a:solidFill>
                <a:latin typeface="Montserrat Light" panose="00000400000000000000" pitchFamily="50" charset="0"/>
              </a:rPr>
              <a:t>zirkon</a:t>
            </a:r>
            <a:endParaRPr lang="en-US" dirty="0">
              <a:solidFill>
                <a:schemeClr val="bg1"/>
              </a:solidFill>
              <a:latin typeface="Montserrat Light" panose="00000400000000000000" pitchFamily="50" charset="0"/>
            </a:endParaRPr>
          </a:p>
        </p:txBody>
      </p:sp>
      <p:sp>
        <p:nvSpPr>
          <p:cNvPr id="99" name="TextBox 98"/>
          <p:cNvSpPr txBox="1"/>
          <p:nvPr/>
        </p:nvSpPr>
        <p:spPr>
          <a:xfrm>
            <a:off x="10747738" y="4734010"/>
            <a:ext cx="1363593" cy="369332"/>
          </a:xfrm>
          <a:prstGeom prst="rect">
            <a:avLst/>
          </a:prstGeom>
          <a:noFill/>
        </p:spPr>
        <p:txBody>
          <a:bodyPr wrap="square" rtlCol="0">
            <a:spAutoFit/>
          </a:bodyPr>
          <a:lstStyle/>
          <a:p>
            <a:r>
              <a:rPr lang="en-US" dirty="0" err="1">
                <a:solidFill>
                  <a:schemeClr val="bg1"/>
                </a:solidFill>
                <a:latin typeface="Montserrat Light" panose="00000400000000000000" pitchFamily="50" charset="0"/>
              </a:rPr>
              <a:t>tharium</a:t>
            </a:r>
            <a:endParaRPr lang="en-US" dirty="0">
              <a:solidFill>
                <a:schemeClr val="bg1"/>
              </a:solidFill>
              <a:latin typeface="Montserrat Light" panose="00000400000000000000" pitchFamily="50" charset="0"/>
            </a:endParaRPr>
          </a:p>
        </p:txBody>
      </p:sp>
      <p:sp>
        <p:nvSpPr>
          <p:cNvPr id="100" name="TextBox 99"/>
          <p:cNvSpPr txBox="1"/>
          <p:nvPr/>
        </p:nvSpPr>
        <p:spPr>
          <a:xfrm>
            <a:off x="6703730" y="5369581"/>
            <a:ext cx="1408580"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Cesium</a:t>
            </a:r>
            <a:endParaRPr lang="en-US" dirty="0">
              <a:solidFill>
                <a:schemeClr val="bg1"/>
              </a:solidFill>
              <a:latin typeface="Montserrat Light" panose="00000400000000000000" pitchFamily="50" charset="0"/>
            </a:endParaRPr>
          </a:p>
        </p:txBody>
      </p:sp>
      <p:sp>
        <p:nvSpPr>
          <p:cNvPr id="102" name="TextBox 101"/>
          <p:cNvSpPr txBox="1"/>
          <p:nvPr/>
        </p:nvSpPr>
        <p:spPr>
          <a:xfrm>
            <a:off x="7662785" y="5476161"/>
            <a:ext cx="1408580" cy="369332"/>
          </a:xfrm>
          <a:prstGeom prst="rect">
            <a:avLst/>
          </a:prstGeom>
          <a:noFill/>
        </p:spPr>
        <p:txBody>
          <a:bodyPr wrap="square" rtlCol="0">
            <a:spAutoFit/>
          </a:bodyPr>
          <a:lstStyle/>
          <a:p>
            <a:r>
              <a:rPr lang="en-US" b="1" dirty="0">
                <a:solidFill>
                  <a:schemeClr val="bg1"/>
                </a:solidFill>
                <a:latin typeface="Montserrat Light" panose="00000400000000000000" pitchFamily="50" charset="0"/>
              </a:rPr>
              <a:t>niobium</a:t>
            </a:r>
          </a:p>
        </p:txBody>
      </p:sp>
      <p:sp>
        <p:nvSpPr>
          <p:cNvPr id="103" name="TextBox 102"/>
          <p:cNvSpPr txBox="1"/>
          <p:nvPr/>
        </p:nvSpPr>
        <p:spPr>
          <a:xfrm>
            <a:off x="7726947" y="6343838"/>
            <a:ext cx="1703756" cy="369332"/>
          </a:xfrm>
          <a:prstGeom prst="rect">
            <a:avLst/>
          </a:prstGeom>
          <a:noFill/>
        </p:spPr>
        <p:txBody>
          <a:bodyPr wrap="square" rtlCol="0">
            <a:spAutoFit/>
          </a:bodyPr>
          <a:lstStyle/>
          <a:p>
            <a:r>
              <a:rPr lang="en-US" dirty="0">
                <a:solidFill>
                  <a:schemeClr val="bg1"/>
                </a:solidFill>
                <a:latin typeface="Montserrat Light" panose="00000400000000000000" pitchFamily="50" charset="0"/>
              </a:rPr>
              <a:t>radium</a:t>
            </a:r>
          </a:p>
        </p:txBody>
      </p:sp>
      <p:sp>
        <p:nvSpPr>
          <p:cNvPr id="104" name="TextBox 103"/>
          <p:cNvSpPr txBox="1"/>
          <p:nvPr/>
        </p:nvSpPr>
        <p:spPr>
          <a:xfrm>
            <a:off x="7903412" y="4694229"/>
            <a:ext cx="170834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Indium</a:t>
            </a:r>
            <a:endParaRPr lang="en-US" dirty="0">
              <a:solidFill>
                <a:schemeClr val="bg1"/>
              </a:solidFill>
              <a:latin typeface="Montserrat Light" panose="00000400000000000000" pitchFamily="50" charset="0"/>
            </a:endParaRPr>
          </a:p>
        </p:txBody>
      </p:sp>
      <p:sp>
        <p:nvSpPr>
          <p:cNvPr id="105" name="TextBox 104"/>
          <p:cNvSpPr txBox="1"/>
          <p:nvPr/>
        </p:nvSpPr>
        <p:spPr>
          <a:xfrm>
            <a:off x="6342778" y="6286816"/>
            <a:ext cx="1080959"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Emas</a:t>
            </a:r>
            <a:endParaRPr lang="en-US" dirty="0">
              <a:solidFill>
                <a:schemeClr val="bg1"/>
              </a:solidFill>
              <a:latin typeface="Montserrat Light" panose="00000400000000000000" pitchFamily="50" charset="0"/>
            </a:endParaRPr>
          </a:p>
        </p:txBody>
      </p:sp>
      <p:sp>
        <p:nvSpPr>
          <p:cNvPr id="106" name="TextBox 105"/>
          <p:cNvSpPr txBox="1"/>
          <p:nvPr/>
        </p:nvSpPr>
        <p:spPr>
          <a:xfrm>
            <a:off x="9420221" y="6308268"/>
            <a:ext cx="1156946" cy="369332"/>
          </a:xfrm>
          <a:prstGeom prst="rect">
            <a:avLst/>
          </a:prstGeom>
          <a:noFill/>
        </p:spPr>
        <p:txBody>
          <a:bodyPr wrap="square" rtlCol="0">
            <a:spAutoFit/>
          </a:bodyPr>
          <a:lstStyle/>
          <a:p>
            <a:r>
              <a:rPr lang="en-US" dirty="0" err="1">
                <a:solidFill>
                  <a:schemeClr val="bg1"/>
                </a:solidFill>
                <a:latin typeface="Montserrat Light" panose="00000400000000000000" pitchFamily="50" charset="0"/>
              </a:rPr>
              <a:t>perak</a:t>
            </a:r>
            <a:endParaRPr lang="en-US" dirty="0">
              <a:solidFill>
                <a:schemeClr val="bg1"/>
              </a:solidFill>
              <a:latin typeface="Montserrat Light" panose="00000400000000000000" pitchFamily="50" charset="0"/>
            </a:endParaRPr>
          </a:p>
        </p:txBody>
      </p:sp>
      <p:sp>
        <p:nvSpPr>
          <p:cNvPr id="109" name="TextBox 108"/>
          <p:cNvSpPr txBox="1"/>
          <p:nvPr/>
        </p:nvSpPr>
        <p:spPr>
          <a:xfrm>
            <a:off x="6316259" y="4366194"/>
            <a:ext cx="115694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Bismut</a:t>
            </a:r>
            <a:endParaRPr lang="en-US" dirty="0">
              <a:solidFill>
                <a:schemeClr val="bg1"/>
              </a:solidFill>
              <a:latin typeface="Montserrat Light" panose="00000400000000000000" pitchFamily="50" charset="0"/>
            </a:endParaRPr>
          </a:p>
        </p:txBody>
      </p:sp>
      <p:sp>
        <p:nvSpPr>
          <p:cNvPr id="110" name="TextBox 109"/>
          <p:cNvSpPr txBox="1"/>
          <p:nvPr/>
        </p:nvSpPr>
        <p:spPr>
          <a:xfrm>
            <a:off x="9603644" y="5564845"/>
            <a:ext cx="2039280" cy="369332"/>
          </a:xfrm>
          <a:prstGeom prst="rect">
            <a:avLst/>
          </a:prstGeom>
          <a:noFill/>
        </p:spPr>
        <p:txBody>
          <a:bodyPr wrap="square" rtlCol="0">
            <a:spAutoFit/>
          </a:bodyPr>
          <a:lstStyle/>
          <a:p>
            <a:r>
              <a:rPr lang="en-US" b="1" dirty="0">
                <a:solidFill>
                  <a:schemeClr val="bg1"/>
                </a:solidFill>
                <a:latin typeface="Montserrat Light" panose="00000400000000000000" pitchFamily="50" charset="0"/>
              </a:rPr>
              <a:t>scandium</a:t>
            </a:r>
          </a:p>
        </p:txBody>
      </p:sp>
      <p:sp>
        <p:nvSpPr>
          <p:cNvPr id="111" name="TextBox 110"/>
          <p:cNvSpPr txBox="1"/>
          <p:nvPr/>
        </p:nvSpPr>
        <p:spPr>
          <a:xfrm>
            <a:off x="9584605" y="4732024"/>
            <a:ext cx="1156946" cy="369332"/>
          </a:xfrm>
          <a:prstGeom prst="rect">
            <a:avLst/>
          </a:prstGeom>
          <a:noFill/>
        </p:spPr>
        <p:txBody>
          <a:bodyPr wrap="square" rtlCol="0">
            <a:spAutoFit/>
          </a:bodyPr>
          <a:lstStyle/>
          <a:p>
            <a:r>
              <a:rPr lang="en-US" dirty="0" err="1">
                <a:solidFill>
                  <a:schemeClr val="bg1"/>
                </a:solidFill>
                <a:latin typeface="Montserrat Light" panose="00000400000000000000" pitchFamily="50" charset="0"/>
              </a:rPr>
              <a:t>thalium</a:t>
            </a:r>
            <a:endParaRPr lang="en-US" dirty="0">
              <a:solidFill>
                <a:schemeClr val="bg1"/>
              </a:solidFill>
              <a:latin typeface="Montserrat Light" panose="00000400000000000000" pitchFamily="50" charset="0"/>
            </a:endParaRPr>
          </a:p>
        </p:txBody>
      </p:sp>
      <p:sp>
        <p:nvSpPr>
          <p:cNvPr id="112" name="TextBox 111"/>
          <p:cNvSpPr txBox="1"/>
          <p:nvPr/>
        </p:nvSpPr>
        <p:spPr>
          <a:xfrm>
            <a:off x="10852062" y="4332739"/>
            <a:ext cx="1156946" cy="369332"/>
          </a:xfrm>
          <a:prstGeom prst="rect">
            <a:avLst/>
          </a:prstGeom>
          <a:noFill/>
        </p:spPr>
        <p:txBody>
          <a:bodyPr wrap="square" rtlCol="0">
            <a:spAutoFit/>
          </a:bodyPr>
          <a:lstStyle/>
          <a:p>
            <a:r>
              <a:rPr lang="en-US" dirty="0">
                <a:solidFill>
                  <a:schemeClr val="bg1"/>
                </a:solidFill>
                <a:latin typeface="Montserrat Light" panose="00000400000000000000" pitchFamily="50" charset="0"/>
              </a:rPr>
              <a:t>yttrium</a:t>
            </a:r>
          </a:p>
        </p:txBody>
      </p:sp>
      <p:sp>
        <p:nvSpPr>
          <p:cNvPr id="113" name="TextBox 112"/>
          <p:cNvSpPr txBox="1"/>
          <p:nvPr/>
        </p:nvSpPr>
        <p:spPr>
          <a:xfrm>
            <a:off x="6663108" y="4698494"/>
            <a:ext cx="1408580"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Berilium</a:t>
            </a:r>
            <a:endParaRPr lang="en-US" dirty="0">
              <a:solidFill>
                <a:schemeClr val="bg1"/>
              </a:solidFill>
              <a:latin typeface="Montserrat Light" panose="00000400000000000000" pitchFamily="50" charset="0"/>
            </a:endParaRPr>
          </a:p>
        </p:txBody>
      </p:sp>
      <p:sp>
        <p:nvSpPr>
          <p:cNvPr id="114" name="TextBox 113"/>
          <p:cNvSpPr txBox="1"/>
          <p:nvPr/>
        </p:nvSpPr>
        <p:spPr>
          <a:xfrm>
            <a:off x="6238084" y="5696063"/>
            <a:ext cx="1009146" cy="369332"/>
          </a:xfrm>
          <a:prstGeom prst="rect">
            <a:avLst/>
          </a:prstGeom>
          <a:noFill/>
        </p:spPr>
        <p:txBody>
          <a:bodyPr wrap="square" rtlCol="0">
            <a:spAutoFit/>
          </a:bodyPr>
          <a:lstStyle/>
          <a:p>
            <a:r>
              <a:rPr lang="id-ID" dirty="0">
                <a:solidFill>
                  <a:schemeClr val="bg1"/>
                </a:solidFill>
                <a:latin typeface="Montserrat Light" panose="00000400000000000000" pitchFamily="50" charset="0"/>
              </a:rPr>
              <a:t>Galium</a:t>
            </a:r>
            <a:endParaRPr lang="en-US" dirty="0">
              <a:solidFill>
                <a:schemeClr val="bg1"/>
              </a:solidFill>
              <a:latin typeface="Montserrat Light" panose="00000400000000000000" pitchFamily="50" charset="0"/>
            </a:endParaRPr>
          </a:p>
        </p:txBody>
      </p:sp>
    </p:spTree>
    <p:extLst>
      <p:ext uri="{BB962C8B-B14F-4D97-AF65-F5344CB8AC3E}">
        <p14:creationId xmlns:p14="http://schemas.microsoft.com/office/powerpoint/2010/main" val="92342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p:tgtEl>
                                          <p:spTgt spid="62"/>
                                        </p:tgtEl>
                                        <p:attrNameLst>
                                          <p:attrName>ppt_x</p:attrName>
                                        </p:attrNameLst>
                                      </p:cBhvr>
                                      <p:tavLst>
                                        <p:tav tm="0">
                                          <p:val>
                                            <p:strVal val="#ppt_x-#ppt_w*1.125000"/>
                                          </p:val>
                                        </p:tav>
                                        <p:tav tm="100000">
                                          <p:val>
                                            <p:strVal val="#ppt_x"/>
                                          </p:val>
                                        </p:tav>
                                      </p:tavLst>
                                    </p:anim>
                                    <p:animEffect transition="in" filter="wipe(right)">
                                      <p:cBhvr>
                                        <p:cTn id="8" dur="500"/>
                                        <p:tgtEl>
                                          <p:spTgt spid="62"/>
                                        </p:tgtEl>
                                      </p:cBhvr>
                                    </p:animEffect>
                                  </p:childTnLst>
                                </p:cTn>
                              </p:par>
                              <p:par>
                                <p:cTn id="9" presetID="31" presetClass="exit" presetSubtype="0" fill="hold" grpId="1" nodeType="withEffect">
                                  <p:stCondLst>
                                    <p:cond delay="0"/>
                                  </p:stCondLst>
                                  <p:childTnLst>
                                    <p:anim calcmode="lin" valueType="num">
                                      <p:cBhvr>
                                        <p:cTn id="10" dur="1000"/>
                                        <p:tgtEl>
                                          <p:spTgt spid="62"/>
                                        </p:tgtEl>
                                        <p:attrNameLst>
                                          <p:attrName>ppt_w</p:attrName>
                                        </p:attrNameLst>
                                      </p:cBhvr>
                                      <p:tavLst>
                                        <p:tav tm="0">
                                          <p:val>
                                            <p:strVal val="ppt_w"/>
                                          </p:val>
                                        </p:tav>
                                        <p:tav tm="100000">
                                          <p:val>
                                            <p:fltVal val="0"/>
                                          </p:val>
                                        </p:tav>
                                      </p:tavLst>
                                    </p:anim>
                                    <p:anim calcmode="lin" valueType="num">
                                      <p:cBhvr>
                                        <p:cTn id="11" dur="1000"/>
                                        <p:tgtEl>
                                          <p:spTgt spid="62"/>
                                        </p:tgtEl>
                                        <p:attrNameLst>
                                          <p:attrName>ppt_h</p:attrName>
                                        </p:attrNameLst>
                                      </p:cBhvr>
                                      <p:tavLst>
                                        <p:tav tm="0">
                                          <p:val>
                                            <p:strVal val="ppt_h"/>
                                          </p:val>
                                        </p:tav>
                                        <p:tav tm="100000">
                                          <p:val>
                                            <p:fltVal val="0"/>
                                          </p:val>
                                        </p:tav>
                                      </p:tavLst>
                                    </p:anim>
                                    <p:anim calcmode="lin" valueType="num">
                                      <p:cBhvr>
                                        <p:cTn id="12" dur="1000"/>
                                        <p:tgtEl>
                                          <p:spTgt spid="62"/>
                                        </p:tgtEl>
                                        <p:attrNameLst>
                                          <p:attrName>style.rotation</p:attrName>
                                        </p:attrNameLst>
                                      </p:cBhvr>
                                      <p:tavLst>
                                        <p:tav tm="0">
                                          <p:val>
                                            <p:fltVal val="0"/>
                                          </p:val>
                                        </p:tav>
                                        <p:tav tm="100000">
                                          <p:val>
                                            <p:fltVal val="90"/>
                                          </p:val>
                                        </p:tav>
                                      </p:tavLst>
                                    </p:anim>
                                    <p:animEffect transition="out" filter="fade">
                                      <p:cBhvr>
                                        <p:cTn id="13" dur="1000"/>
                                        <p:tgtEl>
                                          <p:spTgt spid="62"/>
                                        </p:tgtEl>
                                      </p:cBhvr>
                                    </p:animEffect>
                                    <p:set>
                                      <p:cBhvr>
                                        <p:cTn id="14" dur="1" fill="hold">
                                          <p:stCondLst>
                                            <p:cond delay="999"/>
                                          </p:stCondLst>
                                        </p:cTn>
                                        <p:tgtEl>
                                          <p:spTgt spid="6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p:tgtEl>
                                          <p:spTgt spid="65"/>
                                        </p:tgtEl>
                                        <p:attrNameLst>
                                          <p:attrName>ppt_x</p:attrName>
                                        </p:attrNameLst>
                                      </p:cBhvr>
                                      <p:tavLst>
                                        <p:tav tm="0">
                                          <p:val>
                                            <p:strVal val="#ppt_x-#ppt_w*1.125000"/>
                                          </p:val>
                                        </p:tav>
                                        <p:tav tm="100000">
                                          <p:val>
                                            <p:strVal val="#ppt_x"/>
                                          </p:val>
                                        </p:tav>
                                      </p:tavLst>
                                    </p:anim>
                                    <p:animEffect transition="in" filter="wipe(right)">
                                      <p:cBhvr>
                                        <p:cTn id="20" dur="500"/>
                                        <p:tgtEl>
                                          <p:spTgt spid="65"/>
                                        </p:tgtEl>
                                      </p:cBhvr>
                                    </p:animEffect>
                                  </p:childTnLst>
                                </p:cTn>
                              </p:par>
                              <p:par>
                                <p:cTn id="21" presetID="31" presetClass="exit" presetSubtype="0" fill="hold" grpId="1" nodeType="withEffect">
                                  <p:stCondLst>
                                    <p:cond delay="0"/>
                                  </p:stCondLst>
                                  <p:childTnLst>
                                    <p:anim calcmode="lin" valueType="num">
                                      <p:cBhvr>
                                        <p:cTn id="22" dur="1000"/>
                                        <p:tgtEl>
                                          <p:spTgt spid="65"/>
                                        </p:tgtEl>
                                        <p:attrNameLst>
                                          <p:attrName>ppt_w</p:attrName>
                                        </p:attrNameLst>
                                      </p:cBhvr>
                                      <p:tavLst>
                                        <p:tav tm="0">
                                          <p:val>
                                            <p:strVal val="ppt_w"/>
                                          </p:val>
                                        </p:tav>
                                        <p:tav tm="100000">
                                          <p:val>
                                            <p:fltVal val="0"/>
                                          </p:val>
                                        </p:tav>
                                      </p:tavLst>
                                    </p:anim>
                                    <p:anim calcmode="lin" valueType="num">
                                      <p:cBhvr>
                                        <p:cTn id="23" dur="1000"/>
                                        <p:tgtEl>
                                          <p:spTgt spid="65"/>
                                        </p:tgtEl>
                                        <p:attrNameLst>
                                          <p:attrName>ppt_h</p:attrName>
                                        </p:attrNameLst>
                                      </p:cBhvr>
                                      <p:tavLst>
                                        <p:tav tm="0">
                                          <p:val>
                                            <p:strVal val="ppt_h"/>
                                          </p:val>
                                        </p:tav>
                                        <p:tav tm="100000">
                                          <p:val>
                                            <p:fltVal val="0"/>
                                          </p:val>
                                        </p:tav>
                                      </p:tavLst>
                                    </p:anim>
                                    <p:anim calcmode="lin" valueType="num">
                                      <p:cBhvr>
                                        <p:cTn id="24" dur="1000"/>
                                        <p:tgtEl>
                                          <p:spTgt spid="65"/>
                                        </p:tgtEl>
                                        <p:attrNameLst>
                                          <p:attrName>style.rotation</p:attrName>
                                        </p:attrNameLst>
                                      </p:cBhvr>
                                      <p:tavLst>
                                        <p:tav tm="0">
                                          <p:val>
                                            <p:fltVal val="0"/>
                                          </p:val>
                                        </p:tav>
                                        <p:tav tm="100000">
                                          <p:val>
                                            <p:fltVal val="90"/>
                                          </p:val>
                                        </p:tav>
                                      </p:tavLst>
                                    </p:anim>
                                    <p:animEffect transition="out" filter="fade">
                                      <p:cBhvr>
                                        <p:cTn id="25" dur="1000"/>
                                        <p:tgtEl>
                                          <p:spTgt spid="65"/>
                                        </p:tgtEl>
                                      </p:cBhvr>
                                    </p:animEffect>
                                    <p:set>
                                      <p:cBhvr>
                                        <p:cTn id="26" dur="1" fill="hold">
                                          <p:stCondLst>
                                            <p:cond delay="999"/>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p:tgtEl>
                                          <p:spTgt spid="66"/>
                                        </p:tgtEl>
                                        <p:attrNameLst>
                                          <p:attrName>ppt_x</p:attrName>
                                        </p:attrNameLst>
                                      </p:cBhvr>
                                      <p:tavLst>
                                        <p:tav tm="0">
                                          <p:val>
                                            <p:strVal val="#ppt_x-#ppt_w*1.125000"/>
                                          </p:val>
                                        </p:tav>
                                        <p:tav tm="100000">
                                          <p:val>
                                            <p:strVal val="#ppt_x"/>
                                          </p:val>
                                        </p:tav>
                                      </p:tavLst>
                                    </p:anim>
                                    <p:animEffect transition="in" filter="wipe(right)">
                                      <p:cBhvr>
                                        <p:cTn id="32" dur="500"/>
                                        <p:tgtEl>
                                          <p:spTgt spid="66"/>
                                        </p:tgtEl>
                                      </p:cBhvr>
                                    </p:animEffect>
                                  </p:childTnLst>
                                </p:cTn>
                              </p:par>
                              <p:par>
                                <p:cTn id="33" presetID="31" presetClass="exit" presetSubtype="0" fill="hold" grpId="1" nodeType="withEffect">
                                  <p:stCondLst>
                                    <p:cond delay="0"/>
                                  </p:stCondLst>
                                  <p:childTnLst>
                                    <p:anim calcmode="lin" valueType="num">
                                      <p:cBhvr>
                                        <p:cTn id="34" dur="1000"/>
                                        <p:tgtEl>
                                          <p:spTgt spid="66"/>
                                        </p:tgtEl>
                                        <p:attrNameLst>
                                          <p:attrName>ppt_w</p:attrName>
                                        </p:attrNameLst>
                                      </p:cBhvr>
                                      <p:tavLst>
                                        <p:tav tm="0">
                                          <p:val>
                                            <p:strVal val="ppt_w"/>
                                          </p:val>
                                        </p:tav>
                                        <p:tav tm="100000">
                                          <p:val>
                                            <p:fltVal val="0"/>
                                          </p:val>
                                        </p:tav>
                                      </p:tavLst>
                                    </p:anim>
                                    <p:anim calcmode="lin" valueType="num">
                                      <p:cBhvr>
                                        <p:cTn id="35" dur="1000"/>
                                        <p:tgtEl>
                                          <p:spTgt spid="66"/>
                                        </p:tgtEl>
                                        <p:attrNameLst>
                                          <p:attrName>ppt_h</p:attrName>
                                        </p:attrNameLst>
                                      </p:cBhvr>
                                      <p:tavLst>
                                        <p:tav tm="0">
                                          <p:val>
                                            <p:strVal val="ppt_h"/>
                                          </p:val>
                                        </p:tav>
                                        <p:tav tm="100000">
                                          <p:val>
                                            <p:fltVal val="0"/>
                                          </p:val>
                                        </p:tav>
                                      </p:tavLst>
                                    </p:anim>
                                    <p:anim calcmode="lin" valueType="num">
                                      <p:cBhvr>
                                        <p:cTn id="36" dur="1000"/>
                                        <p:tgtEl>
                                          <p:spTgt spid="66"/>
                                        </p:tgtEl>
                                        <p:attrNameLst>
                                          <p:attrName>style.rotation</p:attrName>
                                        </p:attrNameLst>
                                      </p:cBhvr>
                                      <p:tavLst>
                                        <p:tav tm="0">
                                          <p:val>
                                            <p:fltVal val="0"/>
                                          </p:val>
                                        </p:tav>
                                        <p:tav tm="100000">
                                          <p:val>
                                            <p:fltVal val="90"/>
                                          </p:val>
                                        </p:tav>
                                      </p:tavLst>
                                    </p:anim>
                                    <p:animEffect transition="out" filter="fade">
                                      <p:cBhvr>
                                        <p:cTn id="37" dur="1000"/>
                                        <p:tgtEl>
                                          <p:spTgt spid="66"/>
                                        </p:tgtEl>
                                      </p:cBhvr>
                                    </p:animEffect>
                                    <p:set>
                                      <p:cBhvr>
                                        <p:cTn id="38" dur="1" fill="hold">
                                          <p:stCondLst>
                                            <p:cond delay="999"/>
                                          </p:stCondLst>
                                        </p:cTn>
                                        <p:tgtEl>
                                          <p:spTgt spid="6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p:tgtEl>
                                          <p:spTgt spid="67"/>
                                        </p:tgtEl>
                                        <p:attrNameLst>
                                          <p:attrName>ppt_x</p:attrName>
                                        </p:attrNameLst>
                                      </p:cBhvr>
                                      <p:tavLst>
                                        <p:tav tm="0">
                                          <p:val>
                                            <p:strVal val="#ppt_x-#ppt_w*1.125000"/>
                                          </p:val>
                                        </p:tav>
                                        <p:tav tm="100000">
                                          <p:val>
                                            <p:strVal val="#ppt_x"/>
                                          </p:val>
                                        </p:tav>
                                      </p:tavLst>
                                    </p:anim>
                                    <p:animEffect transition="in" filter="wipe(right)">
                                      <p:cBhvr>
                                        <p:cTn id="44" dur="500"/>
                                        <p:tgtEl>
                                          <p:spTgt spid="67"/>
                                        </p:tgtEl>
                                      </p:cBhvr>
                                    </p:animEffect>
                                  </p:childTnLst>
                                </p:cTn>
                              </p:par>
                              <p:par>
                                <p:cTn id="45" presetID="31" presetClass="exit" presetSubtype="0" fill="hold" grpId="1" nodeType="withEffect">
                                  <p:stCondLst>
                                    <p:cond delay="0"/>
                                  </p:stCondLst>
                                  <p:childTnLst>
                                    <p:anim calcmode="lin" valueType="num">
                                      <p:cBhvr>
                                        <p:cTn id="46" dur="1000"/>
                                        <p:tgtEl>
                                          <p:spTgt spid="67"/>
                                        </p:tgtEl>
                                        <p:attrNameLst>
                                          <p:attrName>ppt_w</p:attrName>
                                        </p:attrNameLst>
                                      </p:cBhvr>
                                      <p:tavLst>
                                        <p:tav tm="0">
                                          <p:val>
                                            <p:strVal val="ppt_w"/>
                                          </p:val>
                                        </p:tav>
                                        <p:tav tm="100000">
                                          <p:val>
                                            <p:fltVal val="0"/>
                                          </p:val>
                                        </p:tav>
                                      </p:tavLst>
                                    </p:anim>
                                    <p:anim calcmode="lin" valueType="num">
                                      <p:cBhvr>
                                        <p:cTn id="47" dur="1000"/>
                                        <p:tgtEl>
                                          <p:spTgt spid="67"/>
                                        </p:tgtEl>
                                        <p:attrNameLst>
                                          <p:attrName>ppt_h</p:attrName>
                                        </p:attrNameLst>
                                      </p:cBhvr>
                                      <p:tavLst>
                                        <p:tav tm="0">
                                          <p:val>
                                            <p:strVal val="ppt_h"/>
                                          </p:val>
                                        </p:tav>
                                        <p:tav tm="100000">
                                          <p:val>
                                            <p:fltVal val="0"/>
                                          </p:val>
                                        </p:tav>
                                      </p:tavLst>
                                    </p:anim>
                                    <p:anim calcmode="lin" valueType="num">
                                      <p:cBhvr>
                                        <p:cTn id="48" dur="1000"/>
                                        <p:tgtEl>
                                          <p:spTgt spid="67"/>
                                        </p:tgtEl>
                                        <p:attrNameLst>
                                          <p:attrName>style.rotation</p:attrName>
                                        </p:attrNameLst>
                                      </p:cBhvr>
                                      <p:tavLst>
                                        <p:tav tm="0">
                                          <p:val>
                                            <p:fltVal val="0"/>
                                          </p:val>
                                        </p:tav>
                                        <p:tav tm="100000">
                                          <p:val>
                                            <p:fltVal val="90"/>
                                          </p:val>
                                        </p:tav>
                                      </p:tavLst>
                                    </p:anim>
                                    <p:animEffect transition="out" filter="fade">
                                      <p:cBhvr>
                                        <p:cTn id="49" dur="1000"/>
                                        <p:tgtEl>
                                          <p:spTgt spid="67"/>
                                        </p:tgtEl>
                                      </p:cBhvr>
                                    </p:animEffect>
                                    <p:set>
                                      <p:cBhvr>
                                        <p:cTn id="50" dur="1" fill="hold">
                                          <p:stCondLst>
                                            <p:cond delay="999"/>
                                          </p:stCondLst>
                                        </p:cTn>
                                        <p:tgtEl>
                                          <p:spTgt spid="6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p:tgtEl>
                                          <p:spTgt spid="68"/>
                                        </p:tgtEl>
                                        <p:attrNameLst>
                                          <p:attrName>ppt_x</p:attrName>
                                        </p:attrNameLst>
                                      </p:cBhvr>
                                      <p:tavLst>
                                        <p:tav tm="0">
                                          <p:val>
                                            <p:strVal val="#ppt_x-#ppt_w*1.125000"/>
                                          </p:val>
                                        </p:tav>
                                        <p:tav tm="100000">
                                          <p:val>
                                            <p:strVal val="#ppt_x"/>
                                          </p:val>
                                        </p:tav>
                                      </p:tavLst>
                                    </p:anim>
                                    <p:animEffect transition="in" filter="wipe(right)">
                                      <p:cBhvr>
                                        <p:cTn id="56" dur="500"/>
                                        <p:tgtEl>
                                          <p:spTgt spid="68"/>
                                        </p:tgtEl>
                                      </p:cBhvr>
                                    </p:animEffect>
                                  </p:childTnLst>
                                </p:cTn>
                              </p:par>
                              <p:par>
                                <p:cTn id="57" presetID="31" presetClass="exit" presetSubtype="0" fill="hold" grpId="1" nodeType="withEffect">
                                  <p:stCondLst>
                                    <p:cond delay="0"/>
                                  </p:stCondLst>
                                  <p:childTnLst>
                                    <p:anim calcmode="lin" valueType="num">
                                      <p:cBhvr>
                                        <p:cTn id="58" dur="1000"/>
                                        <p:tgtEl>
                                          <p:spTgt spid="68"/>
                                        </p:tgtEl>
                                        <p:attrNameLst>
                                          <p:attrName>ppt_w</p:attrName>
                                        </p:attrNameLst>
                                      </p:cBhvr>
                                      <p:tavLst>
                                        <p:tav tm="0">
                                          <p:val>
                                            <p:strVal val="ppt_w"/>
                                          </p:val>
                                        </p:tav>
                                        <p:tav tm="100000">
                                          <p:val>
                                            <p:fltVal val="0"/>
                                          </p:val>
                                        </p:tav>
                                      </p:tavLst>
                                    </p:anim>
                                    <p:anim calcmode="lin" valueType="num">
                                      <p:cBhvr>
                                        <p:cTn id="59" dur="1000"/>
                                        <p:tgtEl>
                                          <p:spTgt spid="68"/>
                                        </p:tgtEl>
                                        <p:attrNameLst>
                                          <p:attrName>ppt_h</p:attrName>
                                        </p:attrNameLst>
                                      </p:cBhvr>
                                      <p:tavLst>
                                        <p:tav tm="0">
                                          <p:val>
                                            <p:strVal val="ppt_h"/>
                                          </p:val>
                                        </p:tav>
                                        <p:tav tm="100000">
                                          <p:val>
                                            <p:fltVal val="0"/>
                                          </p:val>
                                        </p:tav>
                                      </p:tavLst>
                                    </p:anim>
                                    <p:anim calcmode="lin" valueType="num">
                                      <p:cBhvr>
                                        <p:cTn id="60" dur="1000"/>
                                        <p:tgtEl>
                                          <p:spTgt spid="68"/>
                                        </p:tgtEl>
                                        <p:attrNameLst>
                                          <p:attrName>style.rotation</p:attrName>
                                        </p:attrNameLst>
                                      </p:cBhvr>
                                      <p:tavLst>
                                        <p:tav tm="0">
                                          <p:val>
                                            <p:fltVal val="0"/>
                                          </p:val>
                                        </p:tav>
                                        <p:tav tm="100000">
                                          <p:val>
                                            <p:fltVal val="90"/>
                                          </p:val>
                                        </p:tav>
                                      </p:tavLst>
                                    </p:anim>
                                    <p:animEffect transition="out" filter="fade">
                                      <p:cBhvr>
                                        <p:cTn id="61" dur="1000"/>
                                        <p:tgtEl>
                                          <p:spTgt spid="68"/>
                                        </p:tgtEl>
                                      </p:cBhvr>
                                    </p:animEffect>
                                    <p:set>
                                      <p:cBhvr>
                                        <p:cTn id="62" dur="1" fill="hold">
                                          <p:stCondLst>
                                            <p:cond delay="999"/>
                                          </p:stCondLst>
                                        </p:cTn>
                                        <p:tgtEl>
                                          <p:spTgt spid="6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p:tgtEl>
                                          <p:spTgt spid="69"/>
                                        </p:tgtEl>
                                        <p:attrNameLst>
                                          <p:attrName>ppt_x</p:attrName>
                                        </p:attrNameLst>
                                      </p:cBhvr>
                                      <p:tavLst>
                                        <p:tav tm="0">
                                          <p:val>
                                            <p:strVal val="#ppt_x-#ppt_w*1.125000"/>
                                          </p:val>
                                        </p:tav>
                                        <p:tav tm="100000">
                                          <p:val>
                                            <p:strVal val="#ppt_x"/>
                                          </p:val>
                                        </p:tav>
                                      </p:tavLst>
                                    </p:anim>
                                    <p:animEffect transition="in" filter="wipe(right)">
                                      <p:cBhvr>
                                        <p:cTn id="68" dur="500"/>
                                        <p:tgtEl>
                                          <p:spTgt spid="69"/>
                                        </p:tgtEl>
                                      </p:cBhvr>
                                    </p:animEffect>
                                  </p:childTnLst>
                                </p:cTn>
                              </p:par>
                              <p:par>
                                <p:cTn id="69" presetID="31" presetClass="exit" presetSubtype="0" fill="hold" grpId="1" nodeType="withEffect">
                                  <p:stCondLst>
                                    <p:cond delay="0"/>
                                  </p:stCondLst>
                                  <p:childTnLst>
                                    <p:anim calcmode="lin" valueType="num">
                                      <p:cBhvr>
                                        <p:cTn id="70" dur="1000"/>
                                        <p:tgtEl>
                                          <p:spTgt spid="69"/>
                                        </p:tgtEl>
                                        <p:attrNameLst>
                                          <p:attrName>ppt_w</p:attrName>
                                        </p:attrNameLst>
                                      </p:cBhvr>
                                      <p:tavLst>
                                        <p:tav tm="0">
                                          <p:val>
                                            <p:strVal val="ppt_w"/>
                                          </p:val>
                                        </p:tav>
                                        <p:tav tm="100000">
                                          <p:val>
                                            <p:fltVal val="0"/>
                                          </p:val>
                                        </p:tav>
                                      </p:tavLst>
                                    </p:anim>
                                    <p:anim calcmode="lin" valueType="num">
                                      <p:cBhvr>
                                        <p:cTn id="71" dur="1000"/>
                                        <p:tgtEl>
                                          <p:spTgt spid="69"/>
                                        </p:tgtEl>
                                        <p:attrNameLst>
                                          <p:attrName>ppt_h</p:attrName>
                                        </p:attrNameLst>
                                      </p:cBhvr>
                                      <p:tavLst>
                                        <p:tav tm="0">
                                          <p:val>
                                            <p:strVal val="ppt_h"/>
                                          </p:val>
                                        </p:tav>
                                        <p:tav tm="100000">
                                          <p:val>
                                            <p:fltVal val="0"/>
                                          </p:val>
                                        </p:tav>
                                      </p:tavLst>
                                    </p:anim>
                                    <p:anim calcmode="lin" valueType="num">
                                      <p:cBhvr>
                                        <p:cTn id="72" dur="1000"/>
                                        <p:tgtEl>
                                          <p:spTgt spid="69"/>
                                        </p:tgtEl>
                                        <p:attrNameLst>
                                          <p:attrName>style.rotation</p:attrName>
                                        </p:attrNameLst>
                                      </p:cBhvr>
                                      <p:tavLst>
                                        <p:tav tm="0">
                                          <p:val>
                                            <p:fltVal val="0"/>
                                          </p:val>
                                        </p:tav>
                                        <p:tav tm="100000">
                                          <p:val>
                                            <p:fltVal val="90"/>
                                          </p:val>
                                        </p:tav>
                                      </p:tavLst>
                                    </p:anim>
                                    <p:animEffect transition="out" filter="fade">
                                      <p:cBhvr>
                                        <p:cTn id="73" dur="1000"/>
                                        <p:tgtEl>
                                          <p:spTgt spid="69"/>
                                        </p:tgtEl>
                                      </p:cBhvr>
                                    </p:animEffect>
                                    <p:set>
                                      <p:cBhvr>
                                        <p:cTn id="74" dur="1" fill="hold">
                                          <p:stCondLst>
                                            <p:cond delay="999"/>
                                          </p:stCondLst>
                                        </p:cTn>
                                        <p:tgtEl>
                                          <p:spTgt spid="6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p:tgtEl>
                                          <p:spTgt spid="70"/>
                                        </p:tgtEl>
                                        <p:attrNameLst>
                                          <p:attrName>ppt_x</p:attrName>
                                        </p:attrNameLst>
                                      </p:cBhvr>
                                      <p:tavLst>
                                        <p:tav tm="0">
                                          <p:val>
                                            <p:strVal val="#ppt_x-#ppt_w*1.125000"/>
                                          </p:val>
                                        </p:tav>
                                        <p:tav tm="100000">
                                          <p:val>
                                            <p:strVal val="#ppt_x"/>
                                          </p:val>
                                        </p:tav>
                                      </p:tavLst>
                                    </p:anim>
                                    <p:animEffect transition="in" filter="wipe(right)">
                                      <p:cBhvr>
                                        <p:cTn id="80" dur="500"/>
                                        <p:tgtEl>
                                          <p:spTgt spid="70"/>
                                        </p:tgtEl>
                                      </p:cBhvr>
                                    </p:animEffect>
                                  </p:childTnLst>
                                </p:cTn>
                              </p:par>
                              <p:par>
                                <p:cTn id="81" presetID="31" presetClass="exit" presetSubtype="0" fill="hold" grpId="1" nodeType="withEffect">
                                  <p:stCondLst>
                                    <p:cond delay="0"/>
                                  </p:stCondLst>
                                  <p:childTnLst>
                                    <p:anim calcmode="lin" valueType="num">
                                      <p:cBhvr>
                                        <p:cTn id="82" dur="1000"/>
                                        <p:tgtEl>
                                          <p:spTgt spid="70"/>
                                        </p:tgtEl>
                                        <p:attrNameLst>
                                          <p:attrName>ppt_w</p:attrName>
                                        </p:attrNameLst>
                                      </p:cBhvr>
                                      <p:tavLst>
                                        <p:tav tm="0">
                                          <p:val>
                                            <p:strVal val="ppt_w"/>
                                          </p:val>
                                        </p:tav>
                                        <p:tav tm="100000">
                                          <p:val>
                                            <p:fltVal val="0"/>
                                          </p:val>
                                        </p:tav>
                                      </p:tavLst>
                                    </p:anim>
                                    <p:anim calcmode="lin" valueType="num">
                                      <p:cBhvr>
                                        <p:cTn id="83" dur="1000"/>
                                        <p:tgtEl>
                                          <p:spTgt spid="70"/>
                                        </p:tgtEl>
                                        <p:attrNameLst>
                                          <p:attrName>ppt_h</p:attrName>
                                        </p:attrNameLst>
                                      </p:cBhvr>
                                      <p:tavLst>
                                        <p:tav tm="0">
                                          <p:val>
                                            <p:strVal val="ppt_h"/>
                                          </p:val>
                                        </p:tav>
                                        <p:tav tm="100000">
                                          <p:val>
                                            <p:fltVal val="0"/>
                                          </p:val>
                                        </p:tav>
                                      </p:tavLst>
                                    </p:anim>
                                    <p:anim calcmode="lin" valueType="num">
                                      <p:cBhvr>
                                        <p:cTn id="84" dur="1000"/>
                                        <p:tgtEl>
                                          <p:spTgt spid="70"/>
                                        </p:tgtEl>
                                        <p:attrNameLst>
                                          <p:attrName>style.rotation</p:attrName>
                                        </p:attrNameLst>
                                      </p:cBhvr>
                                      <p:tavLst>
                                        <p:tav tm="0">
                                          <p:val>
                                            <p:fltVal val="0"/>
                                          </p:val>
                                        </p:tav>
                                        <p:tav tm="100000">
                                          <p:val>
                                            <p:fltVal val="90"/>
                                          </p:val>
                                        </p:tav>
                                      </p:tavLst>
                                    </p:anim>
                                    <p:animEffect transition="out" filter="fade">
                                      <p:cBhvr>
                                        <p:cTn id="85" dur="1000"/>
                                        <p:tgtEl>
                                          <p:spTgt spid="70"/>
                                        </p:tgtEl>
                                      </p:cBhvr>
                                    </p:animEffect>
                                    <p:set>
                                      <p:cBhvr>
                                        <p:cTn id="86" dur="1" fill="hold">
                                          <p:stCondLst>
                                            <p:cond delay="999"/>
                                          </p:stCondLst>
                                        </p:cTn>
                                        <p:tgtEl>
                                          <p:spTgt spid="7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2" presetClass="entr" presetSubtype="8" fill="hold" grpId="0" nodeType="clickEffect">
                                  <p:stCondLst>
                                    <p:cond delay="0"/>
                                  </p:stCondLst>
                                  <p:childTnLst>
                                    <p:set>
                                      <p:cBhvr>
                                        <p:cTn id="90" dur="1" fill="hold">
                                          <p:stCondLst>
                                            <p:cond delay="0"/>
                                          </p:stCondLst>
                                        </p:cTn>
                                        <p:tgtEl>
                                          <p:spTgt spid="71"/>
                                        </p:tgtEl>
                                        <p:attrNameLst>
                                          <p:attrName>style.visibility</p:attrName>
                                        </p:attrNameLst>
                                      </p:cBhvr>
                                      <p:to>
                                        <p:strVal val="visible"/>
                                      </p:to>
                                    </p:set>
                                    <p:anim calcmode="lin" valueType="num">
                                      <p:cBhvr additive="base">
                                        <p:cTn id="91" dur="500"/>
                                        <p:tgtEl>
                                          <p:spTgt spid="71"/>
                                        </p:tgtEl>
                                        <p:attrNameLst>
                                          <p:attrName>ppt_x</p:attrName>
                                        </p:attrNameLst>
                                      </p:cBhvr>
                                      <p:tavLst>
                                        <p:tav tm="0">
                                          <p:val>
                                            <p:strVal val="#ppt_x-#ppt_w*1.125000"/>
                                          </p:val>
                                        </p:tav>
                                        <p:tav tm="100000">
                                          <p:val>
                                            <p:strVal val="#ppt_x"/>
                                          </p:val>
                                        </p:tav>
                                      </p:tavLst>
                                    </p:anim>
                                    <p:animEffect transition="in" filter="wipe(right)">
                                      <p:cBhvr>
                                        <p:cTn id="92" dur="500"/>
                                        <p:tgtEl>
                                          <p:spTgt spid="71"/>
                                        </p:tgtEl>
                                      </p:cBhvr>
                                    </p:animEffect>
                                  </p:childTnLst>
                                </p:cTn>
                              </p:par>
                              <p:par>
                                <p:cTn id="93" presetID="31" presetClass="exit" presetSubtype="0" fill="hold" grpId="1" nodeType="withEffect">
                                  <p:stCondLst>
                                    <p:cond delay="0"/>
                                  </p:stCondLst>
                                  <p:childTnLst>
                                    <p:anim calcmode="lin" valueType="num">
                                      <p:cBhvr>
                                        <p:cTn id="94" dur="1000"/>
                                        <p:tgtEl>
                                          <p:spTgt spid="71"/>
                                        </p:tgtEl>
                                        <p:attrNameLst>
                                          <p:attrName>ppt_w</p:attrName>
                                        </p:attrNameLst>
                                      </p:cBhvr>
                                      <p:tavLst>
                                        <p:tav tm="0">
                                          <p:val>
                                            <p:strVal val="ppt_w"/>
                                          </p:val>
                                        </p:tav>
                                        <p:tav tm="100000">
                                          <p:val>
                                            <p:fltVal val="0"/>
                                          </p:val>
                                        </p:tav>
                                      </p:tavLst>
                                    </p:anim>
                                    <p:anim calcmode="lin" valueType="num">
                                      <p:cBhvr>
                                        <p:cTn id="95" dur="1000"/>
                                        <p:tgtEl>
                                          <p:spTgt spid="71"/>
                                        </p:tgtEl>
                                        <p:attrNameLst>
                                          <p:attrName>ppt_h</p:attrName>
                                        </p:attrNameLst>
                                      </p:cBhvr>
                                      <p:tavLst>
                                        <p:tav tm="0">
                                          <p:val>
                                            <p:strVal val="ppt_h"/>
                                          </p:val>
                                        </p:tav>
                                        <p:tav tm="100000">
                                          <p:val>
                                            <p:fltVal val="0"/>
                                          </p:val>
                                        </p:tav>
                                      </p:tavLst>
                                    </p:anim>
                                    <p:anim calcmode="lin" valueType="num">
                                      <p:cBhvr>
                                        <p:cTn id="96" dur="1000"/>
                                        <p:tgtEl>
                                          <p:spTgt spid="71"/>
                                        </p:tgtEl>
                                        <p:attrNameLst>
                                          <p:attrName>style.rotation</p:attrName>
                                        </p:attrNameLst>
                                      </p:cBhvr>
                                      <p:tavLst>
                                        <p:tav tm="0">
                                          <p:val>
                                            <p:fltVal val="0"/>
                                          </p:val>
                                        </p:tav>
                                        <p:tav tm="100000">
                                          <p:val>
                                            <p:fltVal val="90"/>
                                          </p:val>
                                        </p:tav>
                                      </p:tavLst>
                                    </p:anim>
                                    <p:animEffect transition="out" filter="fade">
                                      <p:cBhvr>
                                        <p:cTn id="97" dur="1000"/>
                                        <p:tgtEl>
                                          <p:spTgt spid="71"/>
                                        </p:tgtEl>
                                      </p:cBhvr>
                                    </p:animEffect>
                                    <p:set>
                                      <p:cBhvr>
                                        <p:cTn id="98" dur="1" fill="hold">
                                          <p:stCondLst>
                                            <p:cond delay="999"/>
                                          </p:stCondLst>
                                        </p:cTn>
                                        <p:tgtEl>
                                          <p:spTgt spid="7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2" presetClass="entr" presetSubtype="8" fill="hold" grpId="0" nodeType="clickEffect">
                                  <p:stCondLst>
                                    <p:cond delay="0"/>
                                  </p:stCondLst>
                                  <p:childTnLst>
                                    <p:set>
                                      <p:cBhvr>
                                        <p:cTn id="102" dur="1" fill="hold">
                                          <p:stCondLst>
                                            <p:cond delay="0"/>
                                          </p:stCondLst>
                                        </p:cTn>
                                        <p:tgtEl>
                                          <p:spTgt spid="72"/>
                                        </p:tgtEl>
                                        <p:attrNameLst>
                                          <p:attrName>style.visibility</p:attrName>
                                        </p:attrNameLst>
                                      </p:cBhvr>
                                      <p:to>
                                        <p:strVal val="visible"/>
                                      </p:to>
                                    </p:set>
                                    <p:anim calcmode="lin" valueType="num">
                                      <p:cBhvr additive="base">
                                        <p:cTn id="103" dur="500"/>
                                        <p:tgtEl>
                                          <p:spTgt spid="72"/>
                                        </p:tgtEl>
                                        <p:attrNameLst>
                                          <p:attrName>ppt_x</p:attrName>
                                        </p:attrNameLst>
                                      </p:cBhvr>
                                      <p:tavLst>
                                        <p:tav tm="0">
                                          <p:val>
                                            <p:strVal val="#ppt_x-#ppt_w*1.125000"/>
                                          </p:val>
                                        </p:tav>
                                        <p:tav tm="100000">
                                          <p:val>
                                            <p:strVal val="#ppt_x"/>
                                          </p:val>
                                        </p:tav>
                                      </p:tavLst>
                                    </p:anim>
                                    <p:animEffect transition="in" filter="wipe(right)">
                                      <p:cBhvr>
                                        <p:cTn id="104" dur="500"/>
                                        <p:tgtEl>
                                          <p:spTgt spid="72"/>
                                        </p:tgtEl>
                                      </p:cBhvr>
                                    </p:animEffect>
                                  </p:childTnLst>
                                </p:cTn>
                              </p:par>
                              <p:par>
                                <p:cTn id="105" presetID="31" presetClass="exit" presetSubtype="0" fill="hold" grpId="1" nodeType="withEffect">
                                  <p:stCondLst>
                                    <p:cond delay="0"/>
                                  </p:stCondLst>
                                  <p:childTnLst>
                                    <p:anim calcmode="lin" valueType="num">
                                      <p:cBhvr>
                                        <p:cTn id="106" dur="1000"/>
                                        <p:tgtEl>
                                          <p:spTgt spid="72"/>
                                        </p:tgtEl>
                                        <p:attrNameLst>
                                          <p:attrName>ppt_w</p:attrName>
                                        </p:attrNameLst>
                                      </p:cBhvr>
                                      <p:tavLst>
                                        <p:tav tm="0">
                                          <p:val>
                                            <p:strVal val="ppt_w"/>
                                          </p:val>
                                        </p:tav>
                                        <p:tav tm="100000">
                                          <p:val>
                                            <p:fltVal val="0"/>
                                          </p:val>
                                        </p:tav>
                                      </p:tavLst>
                                    </p:anim>
                                    <p:anim calcmode="lin" valueType="num">
                                      <p:cBhvr>
                                        <p:cTn id="107" dur="1000"/>
                                        <p:tgtEl>
                                          <p:spTgt spid="72"/>
                                        </p:tgtEl>
                                        <p:attrNameLst>
                                          <p:attrName>ppt_h</p:attrName>
                                        </p:attrNameLst>
                                      </p:cBhvr>
                                      <p:tavLst>
                                        <p:tav tm="0">
                                          <p:val>
                                            <p:strVal val="ppt_h"/>
                                          </p:val>
                                        </p:tav>
                                        <p:tav tm="100000">
                                          <p:val>
                                            <p:fltVal val="0"/>
                                          </p:val>
                                        </p:tav>
                                      </p:tavLst>
                                    </p:anim>
                                    <p:anim calcmode="lin" valueType="num">
                                      <p:cBhvr>
                                        <p:cTn id="108" dur="1000"/>
                                        <p:tgtEl>
                                          <p:spTgt spid="72"/>
                                        </p:tgtEl>
                                        <p:attrNameLst>
                                          <p:attrName>style.rotation</p:attrName>
                                        </p:attrNameLst>
                                      </p:cBhvr>
                                      <p:tavLst>
                                        <p:tav tm="0">
                                          <p:val>
                                            <p:fltVal val="0"/>
                                          </p:val>
                                        </p:tav>
                                        <p:tav tm="100000">
                                          <p:val>
                                            <p:fltVal val="90"/>
                                          </p:val>
                                        </p:tav>
                                      </p:tavLst>
                                    </p:anim>
                                    <p:animEffect transition="out" filter="fade">
                                      <p:cBhvr>
                                        <p:cTn id="109" dur="1000"/>
                                        <p:tgtEl>
                                          <p:spTgt spid="72"/>
                                        </p:tgtEl>
                                      </p:cBhvr>
                                    </p:animEffect>
                                    <p:set>
                                      <p:cBhvr>
                                        <p:cTn id="110" dur="1" fill="hold">
                                          <p:stCondLst>
                                            <p:cond delay="999"/>
                                          </p:stCondLst>
                                        </p:cTn>
                                        <p:tgtEl>
                                          <p:spTgt spid="7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2" presetClass="entr" presetSubtype="8" fill="hold" grpId="0" nodeType="clickEffect">
                                  <p:stCondLst>
                                    <p:cond delay="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p:tgtEl>
                                          <p:spTgt spid="73"/>
                                        </p:tgtEl>
                                        <p:attrNameLst>
                                          <p:attrName>ppt_x</p:attrName>
                                        </p:attrNameLst>
                                      </p:cBhvr>
                                      <p:tavLst>
                                        <p:tav tm="0">
                                          <p:val>
                                            <p:strVal val="#ppt_x-#ppt_w*1.125000"/>
                                          </p:val>
                                        </p:tav>
                                        <p:tav tm="100000">
                                          <p:val>
                                            <p:strVal val="#ppt_x"/>
                                          </p:val>
                                        </p:tav>
                                      </p:tavLst>
                                    </p:anim>
                                    <p:animEffect transition="in" filter="wipe(right)">
                                      <p:cBhvr>
                                        <p:cTn id="116" dur="500"/>
                                        <p:tgtEl>
                                          <p:spTgt spid="73"/>
                                        </p:tgtEl>
                                      </p:cBhvr>
                                    </p:animEffect>
                                  </p:childTnLst>
                                </p:cTn>
                              </p:par>
                              <p:par>
                                <p:cTn id="117" presetID="31" presetClass="exit" presetSubtype="0" fill="hold" grpId="1" nodeType="withEffect">
                                  <p:stCondLst>
                                    <p:cond delay="0"/>
                                  </p:stCondLst>
                                  <p:childTnLst>
                                    <p:anim calcmode="lin" valueType="num">
                                      <p:cBhvr>
                                        <p:cTn id="118" dur="1000"/>
                                        <p:tgtEl>
                                          <p:spTgt spid="73"/>
                                        </p:tgtEl>
                                        <p:attrNameLst>
                                          <p:attrName>ppt_w</p:attrName>
                                        </p:attrNameLst>
                                      </p:cBhvr>
                                      <p:tavLst>
                                        <p:tav tm="0">
                                          <p:val>
                                            <p:strVal val="ppt_w"/>
                                          </p:val>
                                        </p:tav>
                                        <p:tav tm="100000">
                                          <p:val>
                                            <p:fltVal val="0"/>
                                          </p:val>
                                        </p:tav>
                                      </p:tavLst>
                                    </p:anim>
                                    <p:anim calcmode="lin" valueType="num">
                                      <p:cBhvr>
                                        <p:cTn id="119" dur="1000"/>
                                        <p:tgtEl>
                                          <p:spTgt spid="73"/>
                                        </p:tgtEl>
                                        <p:attrNameLst>
                                          <p:attrName>ppt_h</p:attrName>
                                        </p:attrNameLst>
                                      </p:cBhvr>
                                      <p:tavLst>
                                        <p:tav tm="0">
                                          <p:val>
                                            <p:strVal val="ppt_h"/>
                                          </p:val>
                                        </p:tav>
                                        <p:tav tm="100000">
                                          <p:val>
                                            <p:fltVal val="0"/>
                                          </p:val>
                                        </p:tav>
                                      </p:tavLst>
                                    </p:anim>
                                    <p:anim calcmode="lin" valueType="num">
                                      <p:cBhvr>
                                        <p:cTn id="120" dur="1000"/>
                                        <p:tgtEl>
                                          <p:spTgt spid="73"/>
                                        </p:tgtEl>
                                        <p:attrNameLst>
                                          <p:attrName>style.rotation</p:attrName>
                                        </p:attrNameLst>
                                      </p:cBhvr>
                                      <p:tavLst>
                                        <p:tav tm="0">
                                          <p:val>
                                            <p:fltVal val="0"/>
                                          </p:val>
                                        </p:tav>
                                        <p:tav tm="100000">
                                          <p:val>
                                            <p:fltVal val="90"/>
                                          </p:val>
                                        </p:tav>
                                      </p:tavLst>
                                    </p:anim>
                                    <p:animEffect transition="out" filter="fade">
                                      <p:cBhvr>
                                        <p:cTn id="121" dur="1000"/>
                                        <p:tgtEl>
                                          <p:spTgt spid="73"/>
                                        </p:tgtEl>
                                      </p:cBhvr>
                                    </p:animEffect>
                                    <p:set>
                                      <p:cBhvr>
                                        <p:cTn id="122" dur="1" fill="hold">
                                          <p:stCondLst>
                                            <p:cond delay="999"/>
                                          </p:stCondLst>
                                        </p:cTn>
                                        <p:tgtEl>
                                          <p:spTgt spid="7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2" presetClass="entr" presetSubtype="8" fill="hold" grpId="0" nodeType="click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500"/>
                                        <p:tgtEl>
                                          <p:spTgt spid="75"/>
                                        </p:tgtEl>
                                        <p:attrNameLst>
                                          <p:attrName>ppt_x</p:attrName>
                                        </p:attrNameLst>
                                      </p:cBhvr>
                                      <p:tavLst>
                                        <p:tav tm="0">
                                          <p:val>
                                            <p:strVal val="#ppt_x-#ppt_w*1.125000"/>
                                          </p:val>
                                        </p:tav>
                                        <p:tav tm="100000">
                                          <p:val>
                                            <p:strVal val="#ppt_x"/>
                                          </p:val>
                                        </p:tav>
                                      </p:tavLst>
                                    </p:anim>
                                    <p:animEffect transition="in" filter="wipe(right)">
                                      <p:cBhvr>
                                        <p:cTn id="128" dur="500"/>
                                        <p:tgtEl>
                                          <p:spTgt spid="75"/>
                                        </p:tgtEl>
                                      </p:cBhvr>
                                    </p:animEffect>
                                  </p:childTnLst>
                                </p:cTn>
                              </p:par>
                              <p:par>
                                <p:cTn id="129" presetID="31" presetClass="exit" presetSubtype="0" fill="hold" grpId="1" nodeType="withEffect">
                                  <p:stCondLst>
                                    <p:cond delay="0"/>
                                  </p:stCondLst>
                                  <p:childTnLst>
                                    <p:anim calcmode="lin" valueType="num">
                                      <p:cBhvr>
                                        <p:cTn id="130" dur="1000"/>
                                        <p:tgtEl>
                                          <p:spTgt spid="75"/>
                                        </p:tgtEl>
                                        <p:attrNameLst>
                                          <p:attrName>ppt_w</p:attrName>
                                        </p:attrNameLst>
                                      </p:cBhvr>
                                      <p:tavLst>
                                        <p:tav tm="0">
                                          <p:val>
                                            <p:strVal val="ppt_w"/>
                                          </p:val>
                                        </p:tav>
                                        <p:tav tm="100000">
                                          <p:val>
                                            <p:fltVal val="0"/>
                                          </p:val>
                                        </p:tav>
                                      </p:tavLst>
                                    </p:anim>
                                    <p:anim calcmode="lin" valueType="num">
                                      <p:cBhvr>
                                        <p:cTn id="131" dur="1000"/>
                                        <p:tgtEl>
                                          <p:spTgt spid="75"/>
                                        </p:tgtEl>
                                        <p:attrNameLst>
                                          <p:attrName>ppt_h</p:attrName>
                                        </p:attrNameLst>
                                      </p:cBhvr>
                                      <p:tavLst>
                                        <p:tav tm="0">
                                          <p:val>
                                            <p:strVal val="ppt_h"/>
                                          </p:val>
                                        </p:tav>
                                        <p:tav tm="100000">
                                          <p:val>
                                            <p:fltVal val="0"/>
                                          </p:val>
                                        </p:tav>
                                      </p:tavLst>
                                    </p:anim>
                                    <p:anim calcmode="lin" valueType="num">
                                      <p:cBhvr>
                                        <p:cTn id="132" dur="1000"/>
                                        <p:tgtEl>
                                          <p:spTgt spid="75"/>
                                        </p:tgtEl>
                                        <p:attrNameLst>
                                          <p:attrName>style.rotation</p:attrName>
                                        </p:attrNameLst>
                                      </p:cBhvr>
                                      <p:tavLst>
                                        <p:tav tm="0">
                                          <p:val>
                                            <p:fltVal val="0"/>
                                          </p:val>
                                        </p:tav>
                                        <p:tav tm="100000">
                                          <p:val>
                                            <p:fltVal val="90"/>
                                          </p:val>
                                        </p:tav>
                                      </p:tavLst>
                                    </p:anim>
                                    <p:animEffect transition="out" filter="fade">
                                      <p:cBhvr>
                                        <p:cTn id="133" dur="1000"/>
                                        <p:tgtEl>
                                          <p:spTgt spid="75"/>
                                        </p:tgtEl>
                                      </p:cBhvr>
                                    </p:animEffect>
                                    <p:set>
                                      <p:cBhvr>
                                        <p:cTn id="134" dur="1" fill="hold">
                                          <p:stCondLst>
                                            <p:cond delay="999"/>
                                          </p:stCondLst>
                                        </p:cTn>
                                        <p:tgtEl>
                                          <p:spTgt spid="7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2" presetClass="entr" presetSubtype="8" fill="hold" grpId="0" nodeType="clickEffect">
                                  <p:stCondLst>
                                    <p:cond delay="0"/>
                                  </p:stCondLst>
                                  <p:childTnLst>
                                    <p:set>
                                      <p:cBhvr>
                                        <p:cTn id="138" dur="1" fill="hold">
                                          <p:stCondLst>
                                            <p:cond delay="0"/>
                                          </p:stCondLst>
                                        </p:cTn>
                                        <p:tgtEl>
                                          <p:spTgt spid="76"/>
                                        </p:tgtEl>
                                        <p:attrNameLst>
                                          <p:attrName>style.visibility</p:attrName>
                                        </p:attrNameLst>
                                      </p:cBhvr>
                                      <p:to>
                                        <p:strVal val="visible"/>
                                      </p:to>
                                    </p:set>
                                    <p:anim calcmode="lin" valueType="num">
                                      <p:cBhvr additive="base">
                                        <p:cTn id="139" dur="500"/>
                                        <p:tgtEl>
                                          <p:spTgt spid="76"/>
                                        </p:tgtEl>
                                        <p:attrNameLst>
                                          <p:attrName>ppt_x</p:attrName>
                                        </p:attrNameLst>
                                      </p:cBhvr>
                                      <p:tavLst>
                                        <p:tav tm="0">
                                          <p:val>
                                            <p:strVal val="#ppt_x-#ppt_w*1.125000"/>
                                          </p:val>
                                        </p:tav>
                                        <p:tav tm="100000">
                                          <p:val>
                                            <p:strVal val="#ppt_x"/>
                                          </p:val>
                                        </p:tav>
                                      </p:tavLst>
                                    </p:anim>
                                    <p:animEffect transition="in" filter="wipe(right)">
                                      <p:cBhvr>
                                        <p:cTn id="140" dur="500"/>
                                        <p:tgtEl>
                                          <p:spTgt spid="76"/>
                                        </p:tgtEl>
                                      </p:cBhvr>
                                    </p:animEffect>
                                  </p:childTnLst>
                                </p:cTn>
                              </p:par>
                              <p:par>
                                <p:cTn id="141" presetID="31" presetClass="exit" presetSubtype="0" fill="hold" grpId="1" nodeType="withEffect">
                                  <p:stCondLst>
                                    <p:cond delay="0"/>
                                  </p:stCondLst>
                                  <p:childTnLst>
                                    <p:anim calcmode="lin" valueType="num">
                                      <p:cBhvr>
                                        <p:cTn id="142" dur="1000"/>
                                        <p:tgtEl>
                                          <p:spTgt spid="76"/>
                                        </p:tgtEl>
                                        <p:attrNameLst>
                                          <p:attrName>ppt_w</p:attrName>
                                        </p:attrNameLst>
                                      </p:cBhvr>
                                      <p:tavLst>
                                        <p:tav tm="0">
                                          <p:val>
                                            <p:strVal val="ppt_w"/>
                                          </p:val>
                                        </p:tav>
                                        <p:tav tm="100000">
                                          <p:val>
                                            <p:fltVal val="0"/>
                                          </p:val>
                                        </p:tav>
                                      </p:tavLst>
                                    </p:anim>
                                    <p:anim calcmode="lin" valueType="num">
                                      <p:cBhvr>
                                        <p:cTn id="143" dur="1000"/>
                                        <p:tgtEl>
                                          <p:spTgt spid="76"/>
                                        </p:tgtEl>
                                        <p:attrNameLst>
                                          <p:attrName>ppt_h</p:attrName>
                                        </p:attrNameLst>
                                      </p:cBhvr>
                                      <p:tavLst>
                                        <p:tav tm="0">
                                          <p:val>
                                            <p:strVal val="ppt_h"/>
                                          </p:val>
                                        </p:tav>
                                        <p:tav tm="100000">
                                          <p:val>
                                            <p:fltVal val="0"/>
                                          </p:val>
                                        </p:tav>
                                      </p:tavLst>
                                    </p:anim>
                                    <p:anim calcmode="lin" valueType="num">
                                      <p:cBhvr>
                                        <p:cTn id="144" dur="1000"/>
                                        <p:tgtEl>
                                          <p:spTgt spid="76"/>
                                        </p:tgtEl>
                                        <p:attrNameLst>
                                          <p:attrName>style.rotation</p:attrName>
                                        </p:attrNameLst>
                                      </p:cBhvr>
                                      <p:tavLst>
                                        <p:tav tm="0">
                                          <p:val>
                                            <p:fltVal val="0"/>
                                          </p:val>
                                        </p:tav>
                                        <p:tav tm="100000">
                                          <p:val>
                                            <p:fltVal val="90"/>
                                          </p:val>
                                        </p:tav>
                                      </p:tavLst>
                                    </p:anim>
                                    <p:animEffect transition="out" filter="fade">
                                      <p:cBhvr>
                                        <p:cTn id="145" dur="1000"/>
                                        <p:tgtEl>
                                          <p:spTgt spid="76"/>
                                        </p:tgtEl>
                                      </p:cBhvr>
                                    </p:animEffect>
                                    <p:set>
                                      <p:cBhvr>
                                        <p:cTn id="146" dur="1" fill="hold">
                                          <p:stCondLst>
                                            <p:cond delay="999"/>
                                          </p:stCondLst>
                                        </p:cTn>
                                        <p:tgtEl>
                                          <p:spTgt spid="7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77"/>
                                        </p:tgtEl>
                                        <p:attrNameLst>
                                          <p:attrName>style.visibility</p:attrName>
                                        </p:attrNameLst>
                                      </p:cBhvr>
                                      <p:to>
                                        <p:strVal val="visible"/>
                                      </p:to>
                                    </p:set>
                                    <p:anim calcmode="lin" valueType="num">
                                      <p:cBhvr additive="base">
                                        <p:cTn id="151" dur="500"/>
                                        <p:tgtEl>
                                          <p:spTgt spid="77"/>
                                        </p:tgtEl>
                                        <p:attrNameLst>
                                          <p:attrName>ppt_x</p:attrName>
                                        </p:attrNameLst>
                                      </p:cBhvr>
                                      <p:tavLst>
                                        <p:tav tm="0">
                                          <p:val>
                                            <p:strVal val="#ppt_x-#ppt_w*1.125000"/>
                                          </p:val>
                                        </p:tav>
                                        <p:tav tm="100000">
                                          <p:val>
                                            <p:strVal val="#ppt_x"/>
                                          </p:val>
                                        </p:tav>
                                      </p:tavLst>
                                    </p:anim>
                                    <p:animEffect transition="in" filter="wipe(right)">
                                      <p:cBhvr>
                                        <p:cTn id="152" dur="500"/>
                                        <p:tgtEl>
                                          <p:spTgt spid="77"/>
                                        </p:tgtEl>
                                      </p:cBhvr>
                                    </p:animEffect>
                                  </p:childTnLst>
                                </p:cTn>
                              </p:par>
                              <p:par>
                                <p:cTn id="153" presetID="31" presetClass="exit" presetSubtype="0" fill="hold" grpId="1" nodeType="withEffect">
                                  <p:stCondLst>
                                    <p:cond delay="0"/>
                                  </p:stCondLst>
                                  <p:childTnLst>
                                    <p:anim calcmode="lin" valueType="num">
                                      <p:cBhvr>
                                        <p:cTn id="154" dur="1000"/>
                                        <p:tgtEl>
                                          <p:spTgt spid="77"/>
                                        </p:tgtEl>
                                        <p:attrNameLst>
                                          <p:attrName>ppt_w</p:attrName>
                                        </p:attrNameLst>
                                      </p:cBhvr>
                                      <p:tavLst>
                                        <p:tav tm="0">
                                          <p:val>
                                            <p:strVal val="ppt_w"/>
                                          </p:val>
                                        </p:tav>
                                        <p:tav tm="100000">
                                          <p:val>
                                            <p:fltVal val="0"/>
                                          </p:val>
                                        </p:tav>
                                      </p:tavLst>
                                    </p:anim>
                                    <p:anim calcmode="lin" valueType="num">
                                      <p:cBhvr>
                                        <p:cTn id="155" dur="1000"/>
                                        <p:tgtEl>
                                          <p:spTgt spid="77"/>
                                        </p:tgtEl>
                                        <p:attrNameLst>
                                          <p:attrName>ppt_h</p:attrName>
                                        </p:attrNameLst>
                                      </p:cBhvr>
                                      <p:tavLst>
                                        <p:tav tm="0">
                                          <p:val>
                                            <p:strVal val="ppt_h"/>
                                          </p:val>
                                        </p:tav>
                                        <p:tav tm="100000">
                                          <p:val>
                                            <p:fltVal val="0"/>
                                          </p:val>
                                        </p:tav>
                                      </p:tavLst>
                                    </p:anim>
                                    <p:anim calcmode="lin" valueType="num">
                                      <p:cBhvr>
                                        <p:cTn id="156" dur="1000"/>
                                        <p:tgtEl>
                                          <p:spTgt spid="77"/>
                                        </p:tgtEl>
                                        <p:attrNameLst>
                                          <p:attrName>style.rotation</p:attrName>
                                        </p:attrNameLst>
                                      </p:cBhvr>
                                      <p:tavLst>
                                        <p:tav tm="0">
                                          <p:val>
                                            <p:fltVal val="0"/>
                                          </p:val>
                                        </p:tav>
                                        <p:tav tm="100000">
                                          <p:val>
                                            <p:fltVal val="90"/>
                                          </p:val>
                                        </p:tav>
                                      </p:tavLst>
                                    </p:anim>
                                    <p:animEffect transition="out" filter="fade">
                                      <p:cBhvr>
                                        <p:cTn id="157" dur="1000"/>
                                        <p:tgtEl>
                                          <p:spTgt spid="77"/>
                                        </p:tgtEl>
                                      </p:cBhvr>
                                    </p:animEffect>
                                    <p:set>
                                      <p:cBhvr>
                                        <p:cTn id="158" dur="1" fill="hold">
                                          <p:stCondLst>
                                            <p:cond delay="999"/>
                                          </p:stCondLst>
                                        </p:cTn>
                                        <p:tgtEl>
                                          <p:spTgt spid="77"/>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2" presetClass="entr" presetSubtype="8" fill="hold" grpId="0" nodeType="clickEffect">
                                  <p:stCondLst>
                                    <p:cond delay="0"/>
                                  </p:stCondLst>
                                  <p:childTnLst>
                                    <p:set>
                                      <p:cBhvr>
                                        <p:cTn id="162" dur="1" fill="hold">
                                          <p:stCondLst>
                                            <p:cond delay="0"/>
                                          </p:stCondLst>
                                        </p:cTn>
                                        <p:tgtEl>
                                          <p:spTgt spid="78"/>
                                        </p:tgtEl>
                                        <p:attrNameLst>
                                          <p:attrName>style.visibility</p:attrName>
                                        </p:attrNameLst>
                                      </p:cBhvr>
                                      <p:to>
                                        <p:strVal val="visible"/>
                                      </p:to>
                                    </p:set>
                                    <p:anim calcmode="lin" valueType="num">
                                      <p:cBhvr additive="base">
                                        <p:cTn id="163" dur="500"/>
                                        <p:tgtEl>
                                          <p:spTgt spid="78"/>
                                        </p:tgtEl>
                                        <p:attrNameLst>
                                          <p:attrName>ppt_x</p:attrName>
                                        </p:attrNameLst>
                                      </p:cBhvr>
                                      <p:tavLst>
                                        <p:tav tm="0">
                                          <p:val>
                                            <p:strVal val="#ppt_x-#ppt_w*1.125000"/>
                                          </p:val>
                                        </p:tav>
                                        <p:tav tm="100000">
                                          <p:val>
                                            <p:strVal val="#ppt_x"/>
                                          </p:val>
                                        </p:tav>
                                      </p:tavLst>
                                    </p:anim>
                                    <p:animEffect transition="in" filter="wipe(right)">
                                      <p:cBhvr>
                                        <p:cTn id="164" dur="500"/>
                                        <p:tgtEl>
                                          <p:spTgt spid="78"/>
                                        </p:tgtEl>
                                      </p:cBhvr>
                                    </p:animEffect>
                                  </p:childTnLst>
                                </p:cTn>
                              </p:par>
                              <p:par>
                                <p:cTn id="165" presetID="31" presetClass="exit" presetSubtype="0" fill="hold" grpId="1" nodeType="withEffect">
                                  <p:stCondLst>
                                    <p:cond delay="0"/>
                                  </p:stCondLst>
                                  <p:childTnLst>
                                    <p:anim calcmode="lin" valueType="num">
                                      <p:cBhvr>
                                        <p:cTn id="166" dur="1000"/>
                                        <p:tgtEl>
                                          <p:spTgt spid="78"/>
                                        </p:tgtEl>
                                        <p:attrNameLst>
                                          <p:attrName>ppt_w</p:attrName>
                                        </p:attrNameLst>
                                      </p:cBhvr>
                                      <p:tavLst>
                                        <p:tav tm="0">
                                          <p:val>
                                            <p:strVal val="ppt_w"/>
                                          </p:val>
                                        </p:tav>
                                        <p:tav tm="100000">
                                          <p:val>
                                            <p:fltVal val="0"/>
                                          </p:val>
                                        </p:tav>
                                      </p:tavLst>
                                    </p:anim>
                                    <p:anim calcmode="lin" valueType="num">
                                      <p:cBhvr>
                                        <p:cTn id="167" dur="1000"/>
                                        <p:tgtEl>
                                          <p:spTgt spid="78"/>
                                        </p:tgtEl>
                                        <p:attrNameLst>
                                          <p:attrName>ppt_h</p:attrName>
                                        </p:attrNameLst>
                                      </p:cBhvr>
                                      <p:tavLst>
                                        <p:tav tm="0">
                                          <p:val>
                                            <p:strVal val="ppt_h"/>
                                          </p:val>
                                        </p:tav>
                                        <p:tav tm="100000">
                                          <p:val>
                                            <p:fltVal val="0"/>
                                          </p:val>
                                        </p:tav>
                                      </p:tavLst>
                                    </p:anim>
                                    <p:anim calcmode="lin" valueType="num">
                                      <p:cBhvr>
                                        <p:cTn id="168" dur="1000"/>
                                        <p:tgtEl>
                                          <p:spTgt spid="78"/>
                                        </p:tgtEl>
                                        <p:attrNameLst>
                                          <p:attrName>style.rotation</p:attrName>
                                        </p:attrNameLst>
                                      </p:cBhvr>
                                      <p:tavLst>
                                        <p:tav tm="0">
                                          <p:val>
                                            <p:fltVal val="0"/>
                                          </p:val>
                                        </p:tav>
                                        <p:tav tm="100000">
                                          <p:val>
                                            <p:fltVal val="90"/>
                                          </p:val>
                                        </p:tav>
                                      </p:tavLst>
                                    </p:anim>
                                    <p:animEffect transition="out" filter="fade">
                                      <p:cBhvr>
                                        <p:cTn id="169" dur="1000"/>
                                        <p:tgtEl>
                                          <p:spTgt spid="78"/>
                                        </p:tgtEl>
                                      </p:cBhvr>
                                    </p:animEffect>
                                    <p:set>
                                      <p:cBhvr>
                                        <p:cTn id="170" dur="1" fill="hold">
                                          <p:stCondLst>
                                            <p:cond delay="999"/>
                                          </p:stCondLst>
                                        </p:cTn>
                                        <p:tgtEl>
                                          <p:spTgt spid="78"/>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2" presetClass="entr" presetSubtype="8" fill="hold" grpId="0" nodeType="clickEffect">
                                  <p:stCondLst>
                                    <p:cond delay="0"/>
                                  </p:stCondLst>
                                  <p:childTnLst>
                                    <p:set>
                                      <p:cBhvr>
                                        <p:cTn id="174" dur="1" fill="hold">
                                          <p:stCondLst>
                                            <p:cond delay="0"/>
                                          </p:stCondLst>
                                        </p:cTn>
                                        <p:tgtEl>
                                          <p:spTgt spid="79"/>
                                        </p:tgtEl>
                                        <p:attrNameLst>
                                          <p:attrName>style.visibility</p:attrName>
                                        </p:attrNameLst>
                                      </p:cBhvr>
                                      <p:to>
                                        <p:strVal val="visible"/>
                                      </p:to>
                                    </p:set>
                                    <p:anim calcmode="lin" valueType="num">
                                      <p:cBhvr additive="base">
                                        <p:cTn id="175" dur="500"/>
                                        <p:tgtEl>
                                          <p:spTgt spid="79"/>
                                        </p:tgtEl>
                                        <p:attrNameLst>
                                          <p:attrName>ppt_x</p:attrName>
                                        </p:attrNameLst>
                                      </p:cBhvr>
                                      <p:tavLst>
                                        <p:tav tm="0">
                                          <p:val>
                                            <p:strVal val="#ppt_x-#ppt_w*1.125000"/>
                                          </p:val>
                                        </p:tav>
                                        <p:tav tm="100000">
                                          <p:val>
                                            <p:strVal val="#ppt_x"/>
                                          </p:val>
                                        </p:tav>
                                      </p:tavLst>
                                    </p:anim>
                                    <p:animEffect transition="in" filter="wipe(right)">
                                      <p:cBhvr>
                                        <p:cTn id="176" dur="500"/>
                                        <p:tgtEl>
                                          <p:spTgt spid="79"/>
                                        </p:tgtEl>
                                      </p:cBhvr>
                                    </p:animEffect>
                                  </p:childTnLst>
                                </p:cTn>
                              </p:par>
                              <p:par>
                                <p:cTn id="177" presetID="31" presetClass="exit" presetSubtype="0" fill="hold" grpId="1" nodeType="withEffect">
                                  <p:stCondLst>
                                    <p:cond delay="0"/>
                                  </p:stCondLst>
                                  <p:childTnLst>
                                    <p:anim calcmode="lin" valueType="num">
                                      <p:cBhvr>
                                        <p:cTn id="178" dur="1000"/>
                                        <p:tgtEl>
                                          <p:spTgt spid="79"/>
                                        </p:tgtEl>
                                        <p:attrNameLst>
                                          <p:attrName>ppt_w</p:attrName>
                                        </p:attrNameLst>
                                      </p:cBhvr>
                                      <p:tavLst>
                                        <p:tav tm="0">
                                          <p:val>
                                            <p:strVal val="ppt_w"/>
                                          </p:val>
                                        </p:tav>
                                        <p:tav tm="100000">
                                          <p:val>
                                            <p:fltVal val="0"/>
                                          </p:val>
                                        </p:tav>
                                      </p:tavLst>
                                    </p:anim>
                                    <p:anim calcmode="lin" valueType="num">
                                      <p:cBhvr>
                                        <p:cTn id="179" dur="1000"/>
                                        <p:tgtEl>
                                          <p:spTgt spid="79"/>
                                        </p:tgtEl>
                                        <p:attrNameLst>
                                          <p:attrName>ppt_h</p:attrName>
                                        </p:attrNameLst>
                                      </p:cBhvr>
                                      <p:tavLst>
                                        <p:tav tm="0">
                                          <p:val>
                                            <p:strVal val="ppt_h"/>
                                          </p:val>
                                        </p:tav>
                                        <p:tav tm="100000">
                                          <p:val>
                                            <p:fltVal val="0"/>
                                          </p:val>
                                        </p:tav>
                                      </p:tavLst>
                                    </p:anim>
                                    <p:anim calcmode="lin" valueType="num">
                                      <p:cBhvr>
                                        <p:cTn id="180" dur="1000"/>
                                        <p:tgtEl>
                                          <p:spTgt spid="79"/>
                                        </p:tgtEl>
                                        <p:attrNameLst>
                                          <p:attrName>style.rotation</p:attrName>
                                        </p:attrNameLst>
                                      </p:cBhvr>
                                      <p:tavLst>
                                        <p:tav tm="0">
                                          <p:val>
                                            <p:fltVal val="0"/>
                                          </p:val>
                                        </p:tav>
                                        <p:tav tm="100000">
                                          <p:val>
                                            <p:fltVal val="90"/>
                                          </p:val>
                                        </p:tav>
                                      </p:tavLst>
                                    </p:anim>
                                    <p:animEffect transition="out" filter="fade">
                                      <p:cBhvr>
                                        <p:cTn id="181" dur="1000"/>
                                        <p:tgtEl>
                                          <p:spTgt spid="79"/>
                                        </p:tgtEl>
                                      </p:cBhvr>
                                    </p:animEffect>
                                    <p:set>
                                      <p:cBhvr>
                                        <p:cTn id="182" dur="1" fill="hold">
                                          <p:stCondLst>
                                            <p:cond delay="999"/>
                                          </p:stCondLst>
                                        </p:cTn>
                                        <p:tgtEl>
                                          <p:spTgt spid="79"/>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2" presetClass="entr" presetSubtype="8" fill="hold" grpId="0" nodeType="clickEffect">
                                  <p:stCondLst>
                                    <p:cond delay="0"/>
                                  </p:stCondLst>
                                  <p:childTnLst>
                                    <p:set>
                                      <p:cBhvr>
                                        <p:cTn id="186" dur="1" fill="hold">
                                          <p:stCondLst>
                                            <p:cond delay="0"/>
                                          </p:stCondLst>
                                        </p:cTn>
                                        <p:tgtEl>
                                          <p:spTgt spid="80"/>
                                        </p:tgtEl>
                                        <p:attrNameLst>
                                          <p:attrName>style.visibility</p:attrName>
                                        </p:attrNameLst>
                                      </p:cBhvr>
                                      <p:to>
                                        <p:strVal val="visible"/>
                                      </p:to>
                                    </p:set>
                                    <p:anim calcmode="lin" valueType="num">
                                      <p:cBhvr additive="base">
                                        <p:cTn id="187" dur="500"/>
                                        <p:tgtEl>
                                          <p:spTgt spid="80"/>
                                        </p:tgtEl>
                                        <p:attrNameLst>
                                          <p:attrName>ppt_x</p:attrName>
                                        </p:attrNameLst>
                                      </p:cBhvr>
                                      <p:tavLst>
                                        <p:tav tm="0">
                                          <p:val>
                                            <p:strVal val="#ppt_x-#ppt_w*1.125000"/>
                                          </p:val>
                                        </p:tav>
                                        <p:tav tm="100000">
                                          <p:val>
                                            <p:strVal val="#ppt_x"/>
                                          </p:val>
                                        </p:tav>
                                      </p:tavLst>
                                    </p:anim>
                                    <p:animEffect transition="in" filter="wipe(right)">
                                      <p:cBhvr>
                                        <p:cTn id="188" dur="500"/>
                                        <p:tgtEl>
                                          <p:spTgt spid="80"/>
                                        </p:tgtEl>
                                      </p:cBhvr>
                                    </p:animEffect>
                                  </p:childTnLst>
                                </p:cTn>
                              </p:par>
                              <p:par>
                                <p:cTn id="189" presetID="31" presetClass="exit" presetSubtype="0" fill="hold" grpId="1" nodeType="withEffect">
                                  <p:stCondLst>
                                    <p:cond delay="0"/>
                                  </p:stCondLst>
                                  <p:childTnLst>
                                    <p:anim calcmode="lin" valueType="num">
                                      <p:cBhvr>
                                        <p:cTn id="190" dur="1000"/>
                                        <p:tgtEl>
                                          <p:spTgt spid="80"/>
                                        </p:tgtEl>
                                        <p:attrNameLst>
                                          <p:attrName>ppt_w</p:attrName>
                                        </p:attrNameLst>
                                      </p:cBhvr>
                                      <p:tavLst>
                                        <p:tav tm="0">
                                          <p:val>
                                            <p:strVal val="ppt_w"/>
                                          </p:val>
                                        </p:tav>
                                        <p:tav tm="100000">
                                          <p:val>
                                            <p:fltVal val="0"/>
                                          </p:val>
                                        </p:tav>
                                      </p:tavLst>
                                    </p:anim>
                                    <p:anim calcmode="lin" valueType="num">
                                      <p:cBhvr>
                                        <p:cTn id="191" dur="1000"/>
                                        <p:tgtEl>
                                          <p:spTgt spid="80"/>
                                        </p:tgtEl>
                                        <p:attrNameLst>
                                          <p:attrName>ppt_h</p:attrName>
                                        </p:attrNameLst>
                                      </p:cBhvr>
                                      <p:tavLst>
                                        <p:tav tm="0">
                                          <p:val>
                                            <p:strVal val="ppt_h"/>
                                          </p:val>
                                        </p:tav>
                                        <p:tav tm="100000">
                                          <p:val>
                                            <p:fltVal val="0"/>
                                          </p:val>
                                        </p:tav>
                                      </p:tavLst>
                                    </p:anim>
                                    <p:anim calcmode="lin" valueType="num">
                                      <p:cBhvr>
                                        <p:cTn id="192" dur="1000"/>
                                        <p:tgtEl>
                                          <p:spTgt spid="80"/>
                                        </p:tgtEl>
                                        <p:attrNameLst>
                                          <p:attrName>style.rotation</p:attrName>
                                        </p:attrNameLst>
                                      </p:cBhvr>
                                      <p:tavLst>
                                        <p:tav tm="0">
                                          <p:val>
                                            <p:fltVal val="0"/>
                                          </p:val>
                                        </p:tav>
                                        <p:tav tm="100000">
                                          <p:val>
                                            <p:fltVal val="90"/>
                                          </p:val>
                                        </p:tav>
                                      </p:tavLst>
                                    </p:anim>
                                    <p:animEffect transition="out" filter="fade">
                                      <p:cBhvr>
                                        <p:cTn id="193" dur="1000"/>
                                        <p:tgtEl>
                                          <p:spTgt spid="80"/>
                                        </p:tgtEl>
                                      </p:cBhvr>
                                    </p:animEffect>
                                    <p:set>
                                      <p:cBhvr>
                                        <p:cTn id="194" dur="1" fill="hold">
                                          <p:stCondLst>
                                            <p:cond delay="999"/>
                                          </p:stCondLst>
                                        </p:cTn>
                                        <p:tgtEl>
                                          <p:spTgt spid="80"/>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2" presetClass="entr" presetSubtype="8" fill="hold" grpId="0" nodeType="clickEffect">
                                  <p:stCondLst>
                                    <p:cond delay="0"/>
                                  </p:stCondLst>
                                  <p:childTnLst>
                                    <p:set>
                                      <p:cBhvr>
                                        <p:cTn id="198" dur="1" fill="hold">
                                          <p:stCondLst>
                                            <p:cond delay="0"/>
                                          </p:stCondLst>
                                        </p:cTn>
                                        <p:tgtEl>
                                          <p:spTgt spid="81"/>
                                        </p:tgtEl>
                                        <p:attrNameLst>
                                          <p:attrName>style.visibility</p:attrName>
                                        </p:attrNameLst>
                                      </p:cBhvr>
                                      <p:to>
                                        <p:strVal val="visible"/>
                                      </p:to>
                                    </p:set>
                                    <p:anim calcmode="lin" valueType="num">
                                      <p:cBhvr additive="base">
                                        <p:cTn id="199" dur="500"/>
                                        <p:tgtEl>
                                          <p:spTgt spid="81"/>
                                        </p:tgtEl>
                                        <p:attrNameLst>
                                          <p:attrName>ppt_x</p:attrName>
                                        </p:attrNameLst>
                                      </p:cBhvr>
                                      <p:tavLst>
                                        <p:tav tm="0">
                                          <p:val>
                                            <p:strVal val="#ppt_x-#ppt_w*1.125000"/>
                                          </p:val>
                                        </p:tav>
                                        <p:tav tm="100000">
                                          <p:val>
                                            <p:strVal val="#ppt_x"/>
                                          </p:val>
                                        </p:tav>
                                      </p:tavLst>
                                    </p:anim>
                                    <p:animEffect transition="in" filter="wipe(right)">
                                      <p:cBhvr>
                                        <p:cTn id="200" dur="500"/>
                                        <p:tgtEl>
                                          <p:spTgt spid="81"/>
                                        </p:tgtEl>
                                      </p:cBhvr>
                                    </p:animEffect>
                                  </p:childTnLst>
                                </p:cTn>
                              </p:par>
                              <p:par>
                                <p:cTn id="201" presetID="31" presetClass="exit" presetSubtype="0" fill="hold" grpId="1" nodeType="withEffect">
                                  <p:stCondLst>
                                    <p:cond delay="0"/>
                                  </p:stCondLst>
                                  <p:childTnLst>
                                    <p:anim calcmode="lin" valueType="num">
                                      <p:cBhvr>
                                        <p:cTn id="202" dur="1000"/>
                                        <p:tgtEl>
                                          <p:spTgt spid="81"/>
                                        </p:tgtEl>
                                        <p:attrNameLst>
                                          <p:attrName>ppt_w</p:attrName>
                                        </p:attrNameLst>
                                      </p:cBhvr>
                                      <p:tavLst>
                                        <p:tav tm="0">
                                          <p:val>
                                            <p:strVal val="ppt_w"/>
                                          </p:val>
                                        </p:tav>
                                        <p:tav tm="100000">
                                          <p:val>
                                            <p:fltVal val="0"/>
                                          </p:val>
                                        </p:tav>
                                      </p:tavLst>
                                    </p:anim>
                                    <p:anim calcmode="lin" valueType="num">
                                      <p:cBhvr>
                                        <p:cTn id="203" dur="1000"/>
                                        <p:tgtEl>
                                          <p:spTgt spid="81"/>
                                        </p:tgtEl>
                                        <p:attrNameLst>
                                          <p:attrName>ppt_h</p:attrName>
                                        </p:attrNameLst>
                                      </p:cBhvr>
                                      <p:tavLst>
                                        <p:tav tm="0">
                                          <p:val>
                                            <p:strVal val="ppt_h"/>
                                          </p:val>
                                        </p:tav>
                                        <p:tav tm="100000">
                                          <p:val>
                                            <p:fltVal val="0"/>
                                          </p:val>
                                        </p:tav>
                                      </p:tavLst>
                                    </p:anim>
                                    <p:anim calcmode="lin" valueType="num">
                                      <p:cBhvr>
                                        <p:cTn id="204" dur="1000"/>
                                        <p:tgtEl>
                                          <p:spTgt spid="81"/>
                                        </p:tgtEl>
                                        <p:attrNameLst>
                                          <p:attrName>style.rotation</p:attrName>
                                        </p:attrNameLst>
                                      </p:cBhvr>
                                      <p:tavLst>
                                        <p:tav tm="0">
                                          <p:val>
                                            <p:fltVal val="0"/>
                                          </p:val>
                                        </p:tav>
                                        <p:tav tm="100000">
                                          <p:val>
                                            <p:fltVal val="90"/>
                                          </p:val>
                                        </p:tav>
                                      </p:tavLst>
                                    </p:anim>
                                    <p:animEffect transition="out" filter="fade">
                                      <p:cBhvr>
                                        <p:cTn id="205" dur="1000"/>
                                        <p:tgtEl>
                                          <p:spTgt spid="81"/>
                                        </p:tgtEl>
                                      </p:cBhvr>
                                    </p:animEffect>
                                    <p:set>
                                      <p:cBhvr>
                                        <p:cTn id="206" dur="1" fill="hold">
                                          <p:stCondLst>
                                            <p:cond delay="999"/>
                                          </p:stCondLst>
                                        </p:cTn>
                                        <p:tgtEl>
                                          <p:spTgt spid="81"/>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12" presetClass="entr" presetSubtype="8" fill="hold" grpId="0" nodeType="clickEffect">
                                  <p:stCondLst>
                                    <p:cond delay="0"/>
                                  </p:stCondLst>
                                  <p:childTnLst>
                                    <p:set>
                                      <p:cBhvr>
                                        <p:cTn id="210" dur="1" fill="hold">
                                          <p:stCondLst>
                                            <p:cond delay="0"/>
                                          </p:stCondLst>
                                        </p:cTn>
                                        <p:tgtEl>
                                          <p:spTgt spid="82"/>
                                        </p:tgtEl>
                                        <p:attrNameLst>
                                          <p:attrName>style.visibility</p:attrName>
                                        </p:attrNameLst>
                                      </p:cBhvr>
                                      <p:to>
                                        <p:strVal val="visible"/>
                                      </p:to>
                                    </p:set>
                                    <p:anim calcmode="lin" valueType="num">
                                      <p:cBhvr additive="base">
                                        <p:cTn id="211" dur="500"/>
                                        <p:tgtEl>
                                          <p:spTgt spid="82"/>
                                        </p:tgtEl>
                                        <p:attrNameLst>
                                          <p:attrName>ppt_x</p:attrName>
                                        </p:attrNameLst>
                                      </p:cBhvr>
                                      <p:tavLst>
                                        <p:tav tm="0">
                                          <p:val>
                                            <p:strVal val="#ppt_x-#ppt_w*1.125000"/>
                                          </p:val>
                                        </p:tav>
                                        <p:tav tm="100000">
                                          <p:val>
                                            <p:strVal val="#ppt_x"/>
                                          </p:val>
                                        </p:tav>
                                      </p:tavLst>
                                    </p:anim>
                                    <p:animEffect transition="in" filter="wipe(right)">
                                      <p:cBhvr>
                                        <p:cTn id="212" dur="500"/>
                                        <p:tgtEl>
                                          <p:spTgt spid="82"/>
                                        </p:tgtEl>
                                      </p:cBhvr>
                                    </p:animEffect>
                                  </p:childTnLst>
                                </p:cTn>
                              </p:par>
                              <p:par>
                                <p:cTn id="213" presetID="31" presetClass="exit" presetSubtype="0" fill="hold" grpId="1" nodeType="withEffect">
                                  <p:stCondLst>
                                    <p:cond delay="0"/>
                                  </p:stCondLst>
                                  <p:childTnLst>
                                    <p:anim calcmode="lin" valueType="num">
                                      <p:cBhvr>
                                        <p:cTn id="214" dur="1000"/>
                                        <p:tgtEl>
                                          <p:spTgt spid="82"/>
                                        </p:tgtEl>
                                        <p:attrNameLst>
                                          <p:attrName>ppt_w</p:attrName>
                                        </p:attrNameLst>
                                      </p:cBhvr>
                                      <p:tavLst>
                                        <p:tav tm="0">
                                          <p:val>
                                            <p:strVal val="ppt_w"/>
                                          </p:val>
                                        </p:tav>
                                        <p:tav tm="100000">
                                          <p:val>
                                            <p:fltVal val="0"/>
                                          </p:val>
                                        </p:tav>
                                      </p:tavLst>
                                    </p:anim>
                                    <p:anim calcmode="lin" valueType="num">
                                      <p:cBhvr>
                                        <p:cTn id="215" dur="1000"/>
                                        <p:tgtEl>
                                          <p:spTgt spid="82"/>
                                        </p:tgtEl>
                                        <p:attrNameLst>
                                          <p:attrName>ppt_h</p:attrName>
                                        </p:attrNameLst>
                                      </p:cBhvr>
                                      <p:tavLst>
                                        <p:tav tm="0">
                                          <p:val>
                                            <p:strVal val="ppt_h"/>
                                          </p:val>
                                        </p:tav>
                                        <p:tav tm="100000">
                                          <p:val>
                                            <p:fltVal val="0"/>
                                          </p:val>
                                        </p:tav>
                                      </p:tavLst>
                                    </p:anim>
                                    <p:anim calcmode="lin" valueType="num">
                                      <p:cBhvr>
                                        <p:cTn id="216" dur="1000"/>
                                        <p:tgtEl>
                                          <p:spTgt spid="82"/>
                                        </p:tgtEl>
                                        <p:attrNameLst>
                                          <p:attrName>style.rotation</p:attrName>
                                        </p:attrNameLst>
                                      </p:cBhvr>
                                      <p:tavLst>
                                        <p:tav tm="0">
                                          <p:val>
                                            <p:fltVal val="0"/>
                                          </p:val>
                                        </p:tav>
                                        <p:tav tm="100000">
                                          <p:val>
                                            <p:fltVal val="90"/>
                                          </p:val>
                                        </p:tav>
                                      </p:tavLst>
                                    </p:anim>
                                    <p:animEffect transition="out" filter="fade">
                                      <p:cBhvr>
                                        <p:cTn id="217" dur="1000"/>
                                        <p:tgtEl>
                                          <p:spTgt spid="82"/>
                                        </p:tgtEl>
                                      </p:cBhvr>
                                    </p:animEffect>
                                    <p:set>
                                      <p:cBhvr>
                                        <p:cTn id="218" dur="1" fill="hold">
                                          <p:stCondLst>
                                            <p:cond delay="999"/>
                                          </p:stCondLst>
                                        </p:cTn>
                                        <p:tgtEl>
                                          <p:spTgt spid="82"/>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2" presetClass="entr" presetSubtype="8" fill="hold" grpId="0" nodeType="clickEffect">
                                  <p:stCondLst>
                                    <p:cond delay="0"/>
                                  </p:stCondLst>
                                  <p:childTnLst>
                                    <p:set>
                                      <p:cBhvr>
                                        <p:cTn id="222" dur="1" fill="hold">
                                          <p:stCondLst>
                                            <p:cond delay="0"/>
                                          </p:stCondLst>
                                        </p:cTn>
                                        <p:tgtEl>
                                          <p:spTgt spid="83"/>
                                        </p:tgtEl>
                                        <p:attrNameLst>
                                          <p:attrName>style.visibility</p:attrName>
                                        </p:attrNameLst>
                                      </p:cBhvr>
                                      <p:to>
                                        <p:strVal val="visible"/>
                                      </p:to>
                                    </p:set>
                                    <p:anim calcmode="lin" valueType="num">
                                      <p:cBhvr additive="base">
                                        <p:cTn id="223" dur="500"/>
                                        <p:tgtEl>
                                          <p:spTgt spid="83"/>
                                        </p:tgtEl>
                                        <p:attrNameLst>
                                          <p:attrName>ppt_x</p:attrName>
                                        </p:attrNameLst>
                                      </p:cBhvr>
                                      <p:tavLst>
                                        <p:tav tm="0">
                                          <p:val>
                                            <p:strVal val="#ppt_x-#ppt_w*1.125000"/>
                                          </p:val>
                                        </p:tav>
                                        <p:tav tm="100000">
                                          <p:val>
                                            <p:strVal val="#ppt_x"/>
                                          </p:val>
                                        </p:tav>
                                      </p:tavLst>
                                    </p:anim>
                                    <p:animEffect transition="in" filter="wipe(right)">
                                      <p:cBhvr>
                                        <p:cTn id="224" dur="500"/>
                                        <p:tgtEl>
                                          <p:spTgt spid="83"/>
                                        </p:tgtEl>
                                      </p:cBhvr>
                                    </p:animEffect>
                                  </p:childTnLst>
                                </p:cTn>
                              </p:par>
                              <p:par>
                                <p:cTn id="225" presetID="31" presetClass="exit" presetSubtype="0" fill="hold" grpId="1" nodeType="withEffect">
                                  <p:stCondLst>
                                    <p:cond delay="0"/>
                                  </p:stCondLst>
                                  <p:childTnLst>
                                    <p:anim calcmode="lin" valueType="num">
                                      <p:cBhvr>
                                        <p:cTn id="226" dur="1000"/>
                                        <p:tgtEl>
                                          <p:spTgt spid="83"/>
                                        </p:tgtEl>
                                        <p:attrNameLst>
                                          <p:attrName>ppt_w</p:attrName>
                                        </p:attrNameLst>
                                      </p:cBhvr>
                                      <p:tavLst>
                                        <p:tav tm="0">
                                          <p:val>
                                            <p:strVal val="ppt_w"/>
                                          </p:val>
                                        </p:tav>
                                        <p:tav tm="100000">
                                          <p:val>
                                            <p:fltVal val="0"/>
                                          </p:val>
                                        </p:tav>
                                      </p:tavLst>
                                    </p:anim>
                                    <p:anim calcmode="lin" valueType="num">
                                      <p:cBhvr>
                                        <p:cTn id="227" dur="1000"/>
                                        <p:tgtEl>
                                          <p:spTgt spid="83"/>
                                        </p:tgtEl>
                                        <p:attrNameLst>
                                          <p:attrName>ppt_h</p:attrName>
                                        </p:attrNameLst>
                                      </p:cBhvr>
                                      <p:tavLst>
                                        <p:tav tm="0">
                                          <p:val>
                                            <p:strVal val="ppt_h"/>
                                          </p:val>
                                        </p:tav>
                                        <p:tav tm="100000">
                                          <p:val>
                                            <p:fltVal val="0"/>
                                          </p:val>
                                        </p:tav>
                                      </p:tavLst>
                                    </p:anim>
                                    <p:anim calcmode="lin" valueType="num">
                                      <p:cBhvr>
                                        <p:cTn id="228" dur="1000"/>
                                        <p:tgtEl>
                                          <p:spTgt spid="83"/>
                                        </p:tgtEl>
                                        <p:attrNameLst>
                                          <p:attrName>style.rotation</p:attrName>
                                        </p:attrNameLst>
                                      </p:cBhvr>
                                      <p:tavLst>
                                        <p:tav tm="0">
                                          <p:val>
                                            <p:fltVal val="0"/>
                                          </p:val>
                                        </p:tav>
                                        <p:tav tm="100000">
                                          <p:val>
                                            <p:fltVal val="90"/>
                                          </p:val>
                                        </p:tav>
                                      </p:tavLst>
                                    </p:anim>
                                    <p:animEffect transition="out" filter="fade">
                                      <p:cBhvr>
                                        <p:cTn id="229" dur="1000"/>
                                        <p:tgtEl>
                                          <p:spTgt spid="83"/>
                                        </p:tgtEl>
                                      </p:cBhvr>
                                    </p:animEffect>
                                    <p:set>
                                      <p:cBhvr>
                                        <p:cTn id="230" dur="1" fill="hold">
                                          <p:stCondLst>
                                            <p:cond delay="999"/>
                                          </p:stCondLst>
                                        </p:cTn>
                                        <p:tgtEl>
                                          <p:spTgt spid="83"/>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12" presetClass="entr" presetSubtype="8" fill="hold" grpId="0" nodeType="clickEffect">
                                  <p:stCondLst>
                                    <p:cond delay="0"/>
                                  </p:stCondLst>
                                  <p:childTnLst>
                                    <p:set>
                                      <p:cBhvr>
                                        <p:cTn id="234" dur="1" fill="hold">
                                          <p:stCondLst>
                                            <p:cond delay="0"/>
                                          </p:stCondLst>
                                        </p:cTn>
                                        <p:tgtEl>
                                          <p:spTgt spid="84"/>
                                        </p:tgtEl>
                                        <p:attrNameLst>
                                          <p:attrName>style.visibility</p:attrName>
                                        </p:attrNameLst>
                                      </p:cBhvr>
                                      <p:to>
                                        <p:strVal val="visible"/>
                                      </p:to>
                                    </p:set>
                                    <p:anim calcmode="lin" valueType="num">
                                      <p:cBhvr additive="base">
                                        <p:cTn id="235" dur="500"/>
                                        <p:tgtEl>
                                          <p:spTgt spid="84"/>
                                        </p:tgtEl>
                                        <p:attrNameLst>
                                          <p:attrName>ppt_x</p:attrName>
                                        </p:attrNameLst>
                                      </p:cBhvr>
                                      <p:tavLst>
                                        <p:tav tm="0">
                                          <p:val>
                                            <p:strVal val="#ppt_x-#ppt_w*1.125000"/>
                                          </p:val>
                                        </p:tav>
                                        <p:tav tm="100000">
                                          <p:val>
                                            <p:strVal val="#ppt_x"/>
                                          </p:val>
                                        </p:tav>
                                      </p:tavLst>
                                    </p:anim>
                                    <p:animEffect transition="in" filter="wipe(right)">
                                      <p:cBhvr>
                                        <p:cTn id="236" dur="500"/>
                                        <p:tgtEl>
                                          <p:spTgt spid="84"/>
                                        </p:tgtEl>
                                      </p:cBhvr>
                                    </p:animEffect>
                                  </p:childTnLst>
                                </p:cTn>
                              </p:par>
                              <p:par>
                                <p:cTn id="237" presetID="31" presetClass="exit" presetSubtype="0" fill="hold" grpId="1" nodeType="withEffect">
                                  <p:stCondLst>
                                    <p:cond delay="0"/>
                                  </p:stCondLst>
                                  <p:childTnLst>
                                    <p:anim calcmode="lin" valueType="num">
                                      <p:cBhvr>
                                        <p:cTn id="238" dur="1000"/>
                                        <p:tgtEl>
                                          <p:spTgt spid="84"/>
                                        </p:tgtEl>
                                        <p:attrNameLst>
                                          <p:attrName>ppt_w</p:attrName>
                                        </p:attrNameLst>
                                      </p:cBhvr>
                                      <p:tavLst>
                                        <p:tav tm="0">
                                          <p:val>
                                            <p:strVal val="ppt_w"/>
                                          </p:val>
                                        </p:tav>
                                        <p:tav tm="100000">
                                          <p:val>
                                            <p:fltVal val="0"/>
                                          </p:val>
                                        </p:tav>
                                      </p:tavLst>
                                    </p:anim>
                                    <p:anim calcmode="lin" valueType="num">
                                      <p:cBhvr>
                                        <p:cTn id="239" dur="1000"/>
                                        <p:tgtEl>
                                          <p:spTgt spid="84"/>
                                        </p:tgtEl>
                                        <p:attrNameLst>
                                          <p:attrName>ppt_h</p:attrName>
                                        </p:attrNameLst>
                                      </p:cBhvr>
                                      <p:tavLst>
                                        <p:tav tm="0">
                                          <p:val>
                                            <p:strVal val="ppt_h"/>
                                          </p:val>
                                        </p:tav>
                                        <p:tav tm="100000">
                                          <p:val>
                                            <p:fltVal val="0"/>
                                          </p:val>
                                        </p:tav>
                                      </p:tavLst>
                                    </p:anim>
                                    <p:anim calcmode="lin" valueType="num">
                                      <p:cBhvr>
                                        <p:cTn id="240" dur="1000"/>
                                        <p:tgtEl>
                                          <p:spTgt spid="84"/>
                                        </p:tgtEl>
                                        <p:attrNameLst>
                                          <p:attrName>style.rotation</p:attrName>
                                        </p:attrNameLst>
                                      </p:cBhvr>
                                      <p:tavLst>
                                        <p:tav tm="0">
                                          <p:val>
                                            <p:fltVal val="0"/>
                                          </p:val>
                                        </p:tav>
                                        <p:tav tm="100000">
                                          <p:val>
                                            <p:fltVal val="90"/>
                                          </p:val>
                                        </p:tav>
                                      </p:tavLst>
                                    </p:anim>
                                    <p:animEffect transition="out" filter="fade">
                                      <p:cBhvr>
                                        <p:cTn id="241" dur="1000"/>
                                        <p:tgtEl>
                                          <p:spTgt spid="84"/>
                                        </p:tgtEl>
                                      </p:cBhvr>
                                    </p:animEffect>
                                    <p:set>
                                      <p:cBhvr>
                                        <p:cTn id="242" dur="1" fill="hold">
                                          <p:stCondLst>
                                            <p:cond delay="999"/>
                                          </p:stCondLst>
                                        </p:cTn>
                                        <p:tgtEl>
                                          <p:spTgt spid="84"/>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12" presetClass="entr" presetSubtype="8" fill="hold" grpId="0" nodeType="clickEffect">
                                  <p:stCondLst>
                                    <p:cond delay="0"/>
                                  </p:stCondLst>
                                  <p:childTnLst>
                                    <p:set>
                                      <p:cBhvr>
                                        <p:cTn id="246" dur="1" fill="hold">
                                          <p:stCondLst>
                                            <p:cond delay="0"/>
                                          </p:stCondLst>
                                        </p:cTn>
                                        <p:tgtEl>
                                          <p:spTgt spid="85"/>
                                        </p:tgtEl>
                                        <p:attrNameLst>
                                          <p:attrName>style.visibility</p:attrName>
                                        </p:attrNameLst>
                                      </p:cBhvr>
                                      <p:to>
                                        <p:strVal val="visible"/>
                                      </p:to>
                                    </p:set>
                                    <p:anim calcmode="lin" valueType="num">
                                      <p:cBhvr additive="base">
                                        <p:cTn id="247" dur="500"/>
                                        <p:tgtEl>
                                          <p:spTgt spid="85"/>
                                        </p:tgtEl>
                                        <p:attrNameLst>
                                          <p:attrName>ppt_x</p:attrName>
                                        </p:attrNameLst>
                                      </p:cBhvr>
                                      <p:tavLst>
                                        <p:tav tm="0">
                                          <p:val>
                                            <p:strVal val="#ppt_x-#ppt_w*1.125000"/>
                                          </p:val>
                                        </p:tav>
                                        <p:tav tm="100000">
                                          <p:val>
                                            <p:strVal val="#ppt_x"/>
                                          </p:val>
                                        </p:tav>
                                      </p:tavLst>
                                    </p:anim>
                                    <p:animEffect transition="in" filter="wipe(right)">
                                      <p:cBhvr>
                                        <p:cTn id="248" dur="500"/>
                                        <p:tgtEl>
                                          <p:spTgt spid="85"/>
                                        </p:tgtEl>
                                      </p:cBhvr>
                                    </p:animEffect>
                                  </p:childTnLst>
                                </p:cTn>
                              </p:par>
                              <p:par>
                                <p:cTn id="249" presetID="31" presetClass="exit" presetSubtype="0" fill="hold" grpId="1" nodeType="withEffect">
                                  <p:stCondLst>
                                    <p:cond delay="0"/>
                                  </p:stCondLst>
                                  <p:childTnLst>
                                    <p:anim calcmode="lin" valueType="num">
                                      <p:cBhvr>
                                        <p:cTn id="250" dur="1000"/>
                                        <p:tgtEl>
                                          <p:spTgt spid="85"/>
                                        </p:tgtEl>
                                        <p:attrNameLst>
                                          <p:attrName>ppt_w</p:attrName>
                                        </p:attrNameLst>
                                      </p:cBhvr>
                                      <p:tavLst>
                                        <p:tav tm="0">
                                          <p:val>
                                            <p:strVal val="ppt_w"/>
                                          </p:val>
                                        </p:tav>
                                        <p:tav tm="100000">
                                          <p:val>
                                            <p:fltVal val="0"/>
                                          </p:val>
                                        </p:tav>
                                      </p:tavLst>
                                    </p:anim>
                                    <p:anim calcmode="lin" valueType="num">
                                      <p:cBhvr>
                                        <p:cTn id="251" dur="1000"/>
                                        <p:tgtEl>
                                          <p:spTgt spid="85"/>
                                        </p:tgtEl>
                                        <p:attrNameLst>
                                          <p:attrName>ppt_h</p:attrName>
                                        </p:attrNameLst>
                                      </p:cBhvr>
                                      <p:tavLst>
                                        <p:tav tm="0">
                                          <p:val>
                                            <p:strVal val="ppt_h"/>
                                          </p:val>
                                        </p:tav>
                                        <p:tav tm="100000">
                                          <p:val>
                                            <p:fltVal val="0"/>
                                          </p:val>
                                        </p:tav>
                                      </p:tavLst>
                                    </p:anim>
                                    <p:anim calcmode="lin" valueType="num">
                                      <p:cBhvr>
                                        <p:cTn id="252" dur="1000"/>
                                        <p:tgtEl>
                                          <p:spTgt spid="85"/>
                                        </p:tgtEl>
                                        <p:attrNameLst>
                                          <p:attrName>style.rotation</p:attrName>
                                        </p:attrNameLst>
                                      </p:cBhvr>
                                      <p:tavLst>
                                        <p:tav tm="0">
                                          <p:val>
                                            <p:fltVal val="0"/>
                                          </p:val>
                                        </p:tav>
                                        <p:tav tm="100000">
                                          <p:val>
                                            <p:fltVal val="90"/>
                                          </p:val>
                                        </p:tav>
                                      </p:tavLst>
                                    </p:anim>
                                    <p:animEffect transition="out" filter="fade">
                                      <p:cBhvr>
                                        <p:cTn id="253" dur="1000"/>
                                        <p:tgtEl>
                                          <p:spTgt spid="85"/>
                                        </p:tgtEl>
                                      </p:cBhvr>
                                    </p:animEffect>
                                    <p:set>
                                      <p:cBhvr>
                                        <p:cTn id="254" dur="1" fill="hold">
                                          <p:stCondLst>
                                            <p:cond delay="999"/>
                                          </p:stCondLst>
                                        </p:cTn>
                                        <p:tgtEl>
                                          <p:spTgt spid="85"/>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ID="12" presetClass="entr" presetSubtype="8" fill="hold" grpId="0" nodeType="clickEffect">
                                  <p:stCondLst>
                                    <p:cond delay="0"/>
                                  </p:stCondLst>
                                  <p:childTnLst>
                                    <p:set>
                                      <p:cBhvr>
                                        <p:cTn id="258" dur="1" fill="hold">
                                          <p:stCondLst>
                                            <p:cond delay="0"/>
                                          </p:stCondLst>
                                        </p:cTn>
                                        <p:tgtEl>
                                          <p:spTgt spid="86"/>
                                        </p:tgtEl>
                                        <p:attrNameLst>
                                          <p:attrName>style.visibility</p:attrName>
                                        </p:attrNameLst>
                                      </p:cBhvr>
                                      <p:to>
                                        <p:strVal val="visible"/>
                                      </p:to>
                                    </p:set>
                                    <p:anim calcmode="lin" valueType="num">
                                      <p:cBhvr additive="base">
                                        <p:cTn id="259" dur="500"/>
                                        <p:tgtEl>
                                          <p:spTgt spid="86"/>
                                        </p:tgtEl>
                                        <p:attrNameLst>
                                          <p:attrName>ppt_x</p:attrName>
                                        </p:attrNameLst>
                                      </p:cBhvr>
                                      <p:tavLst>
                                        <p:tav tm="0">
                                          <p:val>
                                            <p:strVal val="#ppt_x-#ppt_w*1.125000"/>
                                          </p:val>
                                        </p:tav>
                                        <p:tav tm="100000">
                                          <p:val>
                                            <p:strVal val="#ppt_x"/>
                                          </p:val>
                                        </p:tav>
                                      </p:tavLst>
                                    </p:anim>
                                    <p:animEffect transition="in" filter="wipe(right)">
                                      <p:cBhvr>
                                        <p:cTn id="260" dur="500"/>
                                        <p:tgtEl>
                                          <p:spTgt spid="86"/>
                                        </p:tgtEl>
                                      </p:cBhvr>
                                    </p:animEffect>
                                  </p:childTnLst>
                                </p:cTn>
                              </p:par>
                              <p:par>
                                <p:cTn id="261" presetID="31" presetClass="exit" presetSubtype="0" fill="hold" grpId="1" nodeType="withEffect">
                                  <p:stCondLst>
                                    <p:cond delay="0"/>
                                  </p:stCondLst>
                                  <p:childTnLst>
                                    <p:anim calcmode="lin" valueType="num">
                                      <p:cBhvr>
                                        <p:cTn id="262" dur="1000"/>
                                        <p:tgtEl>
                                          <p:spTgt spid="86"/>
                                        </p:tgtEl>
                                        <p:attrNameLst>
                                          <p:attrName>ppt_w</p:attrName>
                                        </p:attrNameLst>
                                      </p:cBhvr>
                                      <p:tavLst>
                                        <p:tav tm="0">
                                          <p:val>
                                            <p:strVal val="ppt_w"/>
                                          </p:val>
                                        </p:tav>
                                        <p:tav tm="100000">
                                          <p:val>
                                            <p:fltVal val="0"/>
                                          </p:val>
                                        </p:tav>
                                      </p:tavLst>
                                    </p:anim>
                                    <p:anim calcmode="lin" valueType="num">
                                      <p:cBhvr>
                                        <p:cTn id="263" dur="1000"/>
                                        <p:tgtEl>
                                          <p:spTgt spid="86"/>
                                        </p:tgtEl>
                                        <p:attrNameLst>
                                          <p:attrName>ppt_h</p:attrName>
                                        </p:attrNameLst>
                                      </p:cBhvr>
                                      <p:tavLst>
                                        <p:tav tm="0">
                                          <p:val>
                                            <p:strVal val="ppt_h"/>
                                          </p:val>
                                        </p:tav>
                                        <p:tav tm="100000">
                                          <p:val>
                                            <p:fltVal val="0"/>
                                          </p:val>
                                        </p:tav>
                                      </p:tavLst>
                                    </p:anim>
                                    <p:anim calcmode="lin" valueType="num">
                                      <p:cBhvr>
                                        <p:cTn id="264" dur="1000"/>
                                        <p:tgtEl>
                                          <p:spTgt spid="86"/>
                                        </p:tgtEl>
                                        <p:attrNameLst>
                                          <p:attrName>style.rotation</p:attrName>
                                        </p:attrNameLst>
                                      </p:cBhvr>
                                      <p:tavLst>
                                        <p:tav tm="0">
                                          <p:val>
                                            <p:fltVal val="0"/>
                                          </p:val>
                                        </p:tav>
                                        <p:tav tm="100000">
                                          <p:val>
                                            <p:fltVal val="90"/>
                                          </p:val>
                                        </p:tav>
                                      </p:tavLst>
                                    </p:anim>
                                    <p:animEffect transition="out" filter="fade">
                                      <p:cBhvr>
                                        <p:cTn id="265" dur="1000"/>
                                        <p:tgtEl>
                                          <p:spTgt spid="86"/>
                                        </p:tgtEl>
                                      </p:cBhvr>
                                    </p:animEffect>
                                    <p:set>
                                      <p:cBhvr>
                                        <p:cTn id="266" dur="1" fill="hold">
                                          <p:stCondLst>
                                            <p:cond delay="999"/>
                                          </p:stCondLst>
                                        </p:cTn>
                                        <p:tgtEl>
                                          <p:spTgt spid="86"/>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2" presetClass="entr" presetSubtype="8" fill="hold" grpId="0" nodeType="clickEffect">
                                  <p:stCondLst>
                                    <p:cond delay="0"/>
                                  </p:stCondLst>
                                  <p:childTnLst>
                                    <p:set>
                                      <p:cBhvr>
                                        <p:cTn id="270" dur="1" fill="hold">
                                          <p:stCondLst>
                                            <p:cond delay="0"/>
                                          </p:stCondLst>
                                        </p:cTn>
                                        <p:tgtEl>
                                          <p:spTgt spid="89"/>
                                        </p:tgtEl>
                                        <p:attrNameLst>
                                          <p:attrName>style.visibility</p:attrName>
                                        </p:attrNameLst>
                                      </p:cBhvr>
                                      <p:to>
                                        <p:strVal val="visible"/>
                                      </p:to>
                                    </p:set>
                                    <p:anim calcmode="lin" valueType="num">
                                      <p:cBhvr additive="base">
                                        <p:cTn id="271" dur="500"/>
                                        <p:tgtEl>
                                          <p:spTgt spid="89"/>
                                        </p:tgtEl>
                                        <p:attrNameLst>
                                          <p:attrName>ppt_x</p:attrName>
                                        </p:attrNameLst>
                                      </p:cBhvr>
                                      <p:tavLst>
                                        <p:tav tm="0">
                                          <p:val>
                                            <p:strVal val="#ppt_x-#ppt_w*1.125000"/>
                                          </p:val>
                                        </p:tav>
                                        <p:tav tm="100000">
                                          <p:val>
                                            <p:strVal val="#ppt_x"/>
                                          </p:val>
                                        </p:tav>
                                      </p:tavLst>
                                    </p:anim>
                                    <p:animEffect transition="in" filter="wipe(right)">
                                      <p:cBhvr>
                                        <p:cTn id="272" dur="500"/>
                                        <p:tgtEl>
                                          <p:spTgt spid="89"/>
                                        </p:tgtEl>
                                      </p:cBhvr>
                                    </p:animEffect>
                                  </p:childTnLst>
                                </p:cTn>
                              </p:par>
                              <p:par>
                                <p:cTn id="273" presetID="31" presetClass="exit" presetSubtype="0" fill="hold" grpId="1" nodeType="withEffect">
                                  <p:stCondLst>
                                    <p:cond delay="0"/>
                                  </p:stCondLst>
                                  <p:childTnLst>
                                    <p:anim calcmode="lin" valueType="num">
                                      <p:cBhvr>
                                        <p:cTn id="274" dur="1000"/>
                                        <p:tgtEl>
                                          <p:spTgt spid="89"/>
                                        </p:tgtEl>
                                        <p:attrNameLst>
                                          <p:attrName>ppt_w</p:attrName>
                                        </p:attrNameLst>
                                      </p:cBhvr>
                                      <p:tavLst>
                                        <p:tav tm="0">
                                          <p:val>
                                            <p:strVal val="ppt_w"/>
                                          </p:val>
                                        </p:tav>
                                        <p:tav tm="100000">
                                          <p:val>
                                            <p:fltVal val="0"/>
                                          </p:val>
                                        </p:tav>
                                      </p:tavLst>
                                    </p:anim>
                                    <p:anim calcmode="lin" valueType="num">
                                      <p:cBhvr>
                                        <p:cTn id="275" dur="1000"/>
                                        <p:tgtEl>
                                          <p:spTgt spid="89"/>
                                        </p:tgtEl>
                                        <p:attrNameLst>
                                          <p:attrName>ppt_h</p:attrName>
                                        </p:attrNameLst>
                                      </p:cBhvr>
                                      <p:tavLst>
                                        <p:tav tm="0">
                                          <p:val>
                                            <p:strVal val="ppt_h"/>
                                          </p:val>
                                        </p:tav>
                                        <p:tav tm="100000">
                                          <p:val>
                                            <p:fltVal val="0"/>
                                          </p:val>
                                        </p:tav>
                                      </p:tavLst>
                                    </p:anim>
                                    <p:anim calcmode="lin" valueType="num">
                                      <p:cBhvr>
                                        <p:cTn id="276" dur="1000"/>
                                        <p:tgtEl>
                                          <p:spTgt spid="89"/>
                                        </p:tgtEl>
                                        <p:attrNameLst>
                                          <p:attrName>style.rotation</p:attrName>
                                        </p:attrNameLst>
                                      </p:cBhvr>
                                      <p:tavLst>
                                        <p:tav tm="0">
                                          <p:val>
                                            <p:fltVal val="0"/>
                                          </p:val>
                                        </p:tav>
                                        <p:tav tm="100000">
                                          <p:val>
                                            <p:fltVal val="90"/>
                                          </p:val>
                                        </p:tav>
                                      </p:tavLst>
                                    </p:anim>
                                    <p:animEffect transition="out" filter="fade">
                                      <p:cBhvr>
                                        <p:cTn id="277" dur="1000"/>
                                        <p:tgtEl>
                                          <p:spTgt spid="89"/>
                                        </p:tgtEl>
                                      </p:cBhvr>
                                    </p:animEffect>
                                    <p:set>
                                      <p:cBhvr>
                                        <p:cTn id="278" dur="1" fill="hold">
                                          <p:stCondLst>
                                            <p:cond delay="999"/>
                                          </p:stCondLst>
                                        </p:cTn>
                                        <p:tgtEl>
                                          <p:spTgt spid="89"/>
                                        </p:tgtEl>
                                        <p:attrNameLst>
                                          <p:attrName>style.visibility</p:attrName>
                                        </p:attrNameLst>
                                      </p:cBhvr>
                                      <p:to>
                                        <p:strVal val="hidden"/>
                                      </p:to>
                                    </p:set>
                                  </p:childTnLst>
                                </p:cTn>
                              </p:par>
                            </p:childTnLst>
                          </p:cTn>
                        </p:par>
                      </p:childTnLst>
                    </p:cTn>
                  </p:par>
                  <p:par>
                    <p:cTn id="279" fill="hold">
                      <p:stCondLst>
                        <p:cond delay="indefinite"/>
                      </p:stCondLst>
                      <p:childTnLst>
                        <p:par>
                          <p:cTn id="280" fill="hold">
                            <p:stCondLst>
                              <p:cond delay="0"/>
                            </p:stCondLst>
                            <p:childTnLst>
                              <p:par>
                                <p:cTn id="281" presetID="12" presetClass="entr" presetSubtype="8" fill="hold" grpId="0" nodeType="clickEffect">
                                  <p:stCondLst>
                                    <p:cond delay="0"/>
                                  </p:stCondLst>
                                  <p:childTnLst>
                                    <p:set>
                                      <p:cBhvr>
                                        <p:cTn id="282" dur="1" fill="hold">
                                          <p:stCondLst>
                                            <p:cond delay="0"/>
                                          </p:stCondLst>
                                        </p:cTn>
                                        <p:tgtEl>
                                          <p:spTgt spid="90"/>
                                        </p:tgtEl>
                                        <p:attrNameLst>
                                          <p:attrName>style.visibility</p:attrName>
                                        </p:attrNameLst>
                                      </p:cBhvr>
                                      <p:to>
                                        <p:strVal val="visible"/>
                                      </p:to>
                                    </p:set>
                                    <p:anim calcmode="lin" valueType="num">
                                      <p:cBhvr additive="base">
                                        <p:cTn id="283" dur="500"/>
                                        <p:tgtEl>
                                          <p:spTgt spid="90"/>
                                        </p:tgtEl>
                                        <p:attrNameLst>
                                          <p:attrName>ppt_x</p:attrName>
                                        </p:attrNameLst>
                                      </p:cBhvr>
                                      <p:tavLst>
                                        <p:tav tm="0">
                                          <p:val>
                                            <p:strVal val="#ppt_x-#ppt_w*1.125000"/>
                                          </p:val>
                                        </p:tav>
                                        <p:tav tm="100000">
                                          <p:val>
                                            <p:strVal val="#ppt_x"/>
                                          </p:val>
                                        </p:tav>
                                      </p:tavLst>
                                    </p:anim>
                                    <p:animEffect transition="in" filter="wipe(right)">
                                      <p:cBhvr>
                                        <p:cTn id="284" dur="500"/>
                                        <p:tgtEl>
                                          <p:spTgt spid="90"/>
                                        </p:tgtEl>
                                      </p:cBhvr>
                                    </p:animEffect>
                                  </p:childTnLst>
                                </p:cTn>
                              </p:par>
                              <p:par>
                                <p:cTn id="285" presetID="31" presetClass="exit" presetSubtype="0" fill="hold" grpId="1" nodeType="withEffect">
                                  <p:stCondLst>
                                    <p:cond delay="0"/>
                                  </p:stCondLst>
                                  <p:childTnLst>
                                    <p:anim calcmode="lin" valueType="num">
                                      <p:cBhvr>
                                        <p:cTn id="286" dur="1000"/>
                                        <p:tgtEl>
                                          <p:spTgt spid="90"/>
                                        </p:tgtEl>
                                        <p:attrNameLst>
                                          <p:attrName>ppt_w</p:attrName>
                                        </p:attrNameLst>
                                      </p:cBhvr>
                                      <p:tavLst>
                                        <p:tav tm="0">
                                          <p:val>
                                            <p:strVal val="ppt_w"/>
                                          </p:val>
                                        </p:tav>
                                        <p:tav tm="100000">
                                          <p:val>
                                            <p:fltVal val="0"/>
                                          </p:val>
                                        </p:tav>
                                      </p:tavLst>
                                    </p:anim>
                                    <p:anim calcmode="lin" valueType="num">
                                      <p:cBhvr>
                                        <p:cTn id="287" dur="1000"/>
                                        <p:tgtEl>
                                          <p:spTgt spid="90"/>
                                        </p:tgtEl>
                                        <p:attrNameLst>
                                          <p:attrName>ppt_h</p:attrName>
                                        </p:attrNameLst>
                                      </p:cBhvr>
                                      <p:tavLst>
                                        <p:tav tm="0">
                                          <p:val>
                                            <p:strVal val="ppt_h"/>
                                          </p:val>
                                        </p:tav>
                                        <p:tav tm="100000">
                                          <p:val>
                                            <p:fltVal val="0"/>
                                          </p:val>
                                        </p:tav>
                                      </p:tavLst>
                                    </p:anim>
                                    <p:anim calcmode="lin" valueType="num">
                                      <p:cBhvr>
                                        <p:cTn id="288" dur="1000"/>
                                        <p:tgtEl>
                                          <p:spTgt spid="90"/>
                                        </p:tgtEl>
                                        <p:attrNameLst>
                                          <p:attrName>style.rotation</p:attrName>
                                        </p:attrNameLst>
                                      </p:cBhvr>
                                      <p:tavLst>
                                        <p:tav tm="0">
                                          <p:val>
                                            <p:fltVal val="0"/>
                                          </p:val>
                                        </p:tav>
                                        <p:tav tm="100000">
                                          <p:val>
                                            <p:fltVal val="90"/>
                                          </p:val>
                                        </p:tav>
                                      </p:tavLst>
                                    </p:anim>
                                    <p:animEffect transition="out" filter="fade">
                                      <p:cBhvr>
                                        <p:cTn id="289" dur="1000"/>
                                        <p:tgtEl>
                                          <p:spTgt spid="90"/>
                                        </p:tgtEl>
                                      </p:cBhvr>
                                    </p:animEffect>
                                    <p:set>
                                      <p:cBhvr>
                                        <p:cTn id="290" dur="1" fill="hold">
                                          <p:stCondLst>
                                            <p:cond delay="999"/>
                                          </p:stCondLst>
                                        </p:cTn>
                                        <p:tgtEl>
                                          <p:spTgt spid="90"/>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12" presetClass="entr" presetSubtype="8" fill="hold" grpId="0" nodeType="clickEffect">
                                  <p:stCondLst>
                                    <p:cond delay="0"/>
                                  </p:stCondLst>
                                  <p:childTnLst>
                                    <p:set>
                                      <p:cBhvr>
                                        <p:cTn id="294" dur="1" fill="hold">
                                          <p:stCondLst>
                                            <p:cond delay="0"/>
                                          </p:stCondLst>
                                        </p:cTn>
                                        <p:tgtEl>
                                          <p:spTgt spid="91"/>
                                        </p:tgtEl>
                                        <p:attrNameLst>
                                          <p:attrName>style.visibility</p:attrName>
                                        </p:attrNameLst>
                                      </p:cBhvr>
                                      <p:to>
                                        <p:strVal val="visible"/>
                                      </p:to>
                                    </p:set>
                                    <p:anim calcmode="lin" valueType="num">
                                      <p:cBhvr additive="base">
                                        <p:cTn id="295" dur="500"/>
                                        <p:tgtEl>
                                          <p:spTgt spid="91"/>
                                        </p:tgtEl>
                                        <p:attrNameLst>
                                          <p:attrName>ppt_x</p:attrName>
                                        </p:attrNameLst>
                                      </p:cBhvr>
                                      <p:tavLst>
                                        <p:tav tm="0">
                                          <p:val>
                                            <p:strVal val="#ppt_x-#ppt_w*1.125000"/>
                                          </p:val>
                                        </p:tav>
                                        <p:tav tm="100000">
                                          <p:val>
                                            <p:strVal val="#ppt_x"/>
                                          </p:val>
                                        </p:tav>
                                      </p:tavLst>
                                    </p:anim>
                                    <p:animEffect transition="in" filter="wipe(right)">
                                      <p:cBhvr>
                                        <p:cTn id="296" dur="500"/>
                                        <p:tgtEl>
                                          <p:spTgt spid="91"/>
                                        </p:tgtEl>
                                      </p:cBhvr>
                                    </p:animEffect>
                                  </p:childTnLst>
                                </p:cTn>
                              </p:par>
                              <p:par>
                                <p:cTn id="297" presetID="31" presetClass="exit" presetSubtype="0" fill="hold" grpId="1" nodeType="withEffect">
                                  <p:stCondLst>
                                    <p:cond delay="0"/>
                                  </p:stCondLst>
                                  <p:childTnLst>
                                    <p:anim calcmode="lin" valueType="num">
                                      <p:cBhvr>
                                        <p:cTn id="298" dur="1000"/>
                                        <p:tgtEl>
                                          <p:spTgt spid="91"/>
                                        </p:tgtEl>
                                        <p:attrNameLst>
                                          <p:attrName>ppt_w</p:attrName>
                                        </p:attrNameLst>
                                      </p:cBhvr>
                                      <p:tavLst>
                                        <p:tav tm="0">
                                          <p:val>
                                            <p:strVal val="ppt_w"/>
                                          </p:val>
                                        </p:tav>
                                        <p:tav tm="100000">
                                          <p:val>
                                            <p:fltVal val="0"/>
                                          </p:val>
                                        </p:tav>
                                      </p:tavLst>
                                    </p:anim>
                                    <p:anim calcmode="lin" valueType="num">
                                      <p:cBhvr>
                                        <p:cTn id="299" dur="1000"/>
                                        <p:tgtEl>
                                          <p:spTgt spid="91"/>
                                        </p:tgtEl>
                                        <p:attrNameLst>
                                          <p:attrName>ppt_h</p:attrName>
                                        </p:attrNameLst>
                                      </p:cBhvr>
                                      <p:tavLst>
                                        <p:tav tm="0">
                                          <p:val>
                                            <p:strVal val="ppt_h"/>
                                          </p:val>
                                        </p:tav>
                                        <p:tav tm="100000">
                                          <p:val>
                                            <p:fltVal val="0"/>
                                          </p:val>
                                        </p:tav>
                                      </p:tavLst>
                                    </p:anim>
                                    <p:anim calcmode="lin" valueType="num">
                                      <p:cBhvr>
                                        <p:cTn id="300" dur="1000"/>
                                        <p:tgtEl>
                                          <p:spTgt spid="91"/>
                                        </p:tgtEl>
                                        <p:attrNameLst>
                                          <p:attrName>style.rotation</p:attrName>
                                        </p:attrNameLst>
                                      </p:cBhvr>
                                      <p:tavLst>
                                        <p:tav tm="0">
                                          <p:val>
                                            <p:fltVal val="0"/>
                                          </p:val>
                                        </p:tav>
                                        <p:tav tm="100000">
                                          <p:val>
                                            <p:fltVal val="90"/>
                                          </p:val>
                                        </p:tav>
                                      </p:tavLst>
                                    </p:anim>
                                    <p:animEffect transition="out" filter="fade">
                                      <p:cBhvr>
                                        <p:cTn id="301" dur="1000"/>
                                        <p:tgtEl>
                                          <p:spTgt spid="91"/>
                                        </p:tgtEl>
                                      </p:cBhvr>
                                    </p:animEffect>
                                    <p:set>
                                      <p:cBhvr>
                                        <p:cTn id="302" dur="1" fill="hold">
                                          <p:stCondLst>
                                            <p:cond delay="999"/>
                                          </p:stCondLst>
                                        </p:cTn>
                                        <p:tgtEl>
                                          <p:spTgt spid="91"/>
                                        </p:tgtEl>
                                        <p:attrNameLst>
                                          <p:attrName>style.visibility</p:attrName>
                                        </p:attrNameLst>
                                      </p:cBhvr>
                                      <p:to>
                                        <p:strVal val="hidden"/>
                                      </p:to>
                                    </p:set>
                                  </p:childTnLst>
                                </p:cTn>
                              </p:par>
                            </p:childTnLst>
                          </p:cTn>
                        </p:par>
                      </p:childTnLst>
                    </p:cTn>
                  </p:par>
                  <p:par>
                    <p:cTn id="303" fill="hold">
                      <p:stCondLst>
                        <p:cond delay="indefinite"/>
                      </p:stCondLst>
                      <p:childTnLst>
                        <p:par>
                          <p:cTn id="304" fill="hold">
                            <p:stCondLst>
                              <p:cond delay="0"/>
                            </p:stCondLst>
                            <p:childTnLst>
                              <p:par>
                                <p:cTn id="305" presetID="12" presetClass="entr" presetSubtype="8" fill="hold" grpId="0" nodeType="clickEffect">
                                  <p:stCondLst>
                                    <p:cond delay="0"/>
                                  </p:stCondLst>
                                  <p:childTnLst>
                                    <p:set>
                                      <p:cBhvr>
                                        <p:cTn id="306" dur="1" fill="hold">
                                          <p:stCondLst>
                                            <p:cond delay="0"/>
                                          </p:stCondLst>
                                        </p:cTn>
                                        <p:tgtEl>
                                          <p:spTgt spid="92"/>
                                        </p:tgtEl>
                                        <p:attrNameLst>
                                          <p:attrName>style.visibility</p:attrName>
                                        </p:attrNameLst>
                                      </p:cBhvr>
                                      <p:to>
                                        <p:strVal val="visible"/>
                                      </p:to>
                                    </p:set>
                                    <p:anim calcmode="lin" valueType="num">
                                      <p:cBhvr additive="base">
                                        <p:cTn id="307" dur="500"/>
                                        <p:tgtEl>
                                          <p:spTgt spid="92"/>
                                        </p:tgtEl>
                                        <p:attrNameLst>
                                          <p:attrName>ppt_x</p:attrName>
                                        </p:attrNameLst>
                                      </p:cBhvr>
                                      <p:tavLst>
                                        <p:tav tm="0">
                                          <p:val>
                                            <p:strVal val="#ppt_x-#ppt_w*1.125000"/>
                                          </p:val>
                                        </p:tav>
                                        <p:tav tm="100000">
                                          <p:val>
                                            <p:strVal val="#ppt_x"/>
                                          </p:val>
                                        </p:tav>
                                      </p:tavLst>
                                    </p:anim>
                                    <p:animEffect transition="in" filter="wipe(right)">
                                      <p:cBhvr>
                                        <p:cTn id="308" dur="500"/>
                                        <p:tgtEl>
                                          <p:spTgt spid="92"/>
                                        </p:tgtEl>
                                      </p:cBhvr>
                                    </p:animEffect>
                                  </p:childTnLst>
                                </p:cTn>
                              </p:par>
                              <p:par>
                                <p:cTn id="309" presetID="31" presetClass="exit" presetSubtype="0" fill="hold" grpId="1" nodeType="withEffect">
                                  <p:stCondLst>
                                    <p:cond delay="0"/>
                                  </p:stCondLst>
                                  <p:childTnLst>
                                    <p:anim calcmode="lin" valueType="num">
                                      <p:cBhvr>
                                        <p:cTn id="310" dur="1000"/>
                                        <p:tgtEl>
                                          <p:spTgt spid="92"/>
                                        </p:tgtEl>
                                        <p:attrNameLst>
                                          <p:attrName>ppt_w</p:attrName>
                                        </p:attrNameLst>
                                      </p:cBhvr>
                                      <p:tavLst>
                                        <p:tav tm="0">
                                          <p:val>
                                            <p:strVal val="ppt_w"/>
                                          </p:val>
                                        </p:tav>
                                        <p:tav tm="100000">
                                          <p:val>
                                            <p:fltVal val="0"/>
                                          </p:val>
                                        </p:tav>
                                      </p:tavLst>
                                    </p:anim>
                                    <p:anim calcmode="lin" valueType="num">
                                      <p:cBhvr>
                                        <p:cTn id="311" dur="1000"/>
                                        <p:tgtEl>
                                          <p:spTgt spid="92"/>
                                        </p:tgtEl>
                                        <p:attrNameLst>
                                          <p:attrName>ppt_h</p:attrName>
                                        </p:attrNameLst>
                                      </p:cBhvr>
                                      <p:tavLst>
                                        <p:tav tm="0">
                                          <p:val>
                                            <p:strVal val="ppt_h"/>
                                          </p:val>
                                        </p:tav>
                                        <p:tav tm="100000">
                                          <p:val>
                                            <p:fltVal val="0"/>
                                          </p:val>
                                        </p:tav>
                                      </p:tavLst>
                                    </p:anim>
                                    <p:anim calcmode="lin" valueType="num">
                                      <p:cBhvr>
                                        <p:cTn id="312" dur="1000"/>
                                        <p:tgtEl>
                                          <p:spTgt spid="92"/>
                                        </p:tgtEl>
                                        <p:attrNameLst>
                                          <p:attrName>style.rotation</p:attrName>
                                        </p:attrNameLst>
                                      </p:cBhvr>
                                      <p:tavLst>
                                        <p:tav tm="0">
                                          <p:val>
                                            <p:fltVal val="0"/>
                                          </p:val>
                                        </p:tav>
                                        <p:tav tm="100000">
                                          <p:val>
                                            <p:fltVal val="90"/>
                                          </p:val>
                                        </p:tav>
                                      </p:tavLst>
                                    </p:anim>
                                    <p:animEffect transition="out" filter="fade">
                                      <p:cBhvr>
                                        <p:cTn id="313" dur="1000"/>
                                        <p:tgtEl>
                                          <p:spTgt spid="92"/>
                                        </p:tgtEl>
                                      </p:cBhvr>
                                    </p:animEffect>
                                    <p:set>
                                      <p:cBhvr>
                                        <p:cTn id="314" dur="1" fill="hold">
                                          <p:stCondLst>
                                            <p:cond delay="999"/>
                                          </p:stCondLst>
                                        </p:cTn>
                                        <p:tgtEl>
                                          <p:spTgt spid="92"/>
                                        </p:tgtEl>
                                        <p:attrNameLst>
                                          <p:attrName>style.visibility</p:attrName>
                                        </p:attrNameLst>
                                      </p:cBhvr>
                                      <p:to>
                                        <p:strVal val="hidden"/>
                                      </p:to>
                                    </p:set>
                                  </p:childTnLst>
                                </p:cTn>
                              </p:par>
                            </p:childTnLst>
                          </p:cTn>
                        </p:par>
                      </p:childTnLst>
                    </p:cTn>
                  </p:par>
                  <p:par>
                    <p:cTn id="315" fill="hold">
                      <p:stCondLst>
                        <p:cond delay="indefinite"/>
                      </p:stCondLst>
                      <p:childTnLst>
                        <p:par>
                          <p:cTn id="316" fill="hold">
                            <p:stCondLst>
                              <p:cond delay="0"/>
                            </p:stCondLst>
                            <p:childTnLst>
                              <p:par>
                                <p:cTn id="317" presetID="12" presetClass="entr" presetSubtype="8" fill="hold" grpId="0" nodeType="clickEffect">
                                  <p:stCondLst>
                                    <p:cond delay="0"/>
                                  </p:stCondLst>
                                  <p:childTnLst>
                                    <p:set>
                                      <p:cBhvr>
                                        <p:cTn id="318" dur="1" fill="hold">
                                          <p:stCondLst>
                                            <p:cond delay="0"/>
                                          </p:stCondLst>
                                        </p:cTn>
                                        <p:tgtEl>
                                          <p:spTgt spid="94"/>
                                        </p:tgtEl>
                                        <p:attrNameLst>
                                          <p:attrName>style.visibility</p:attrName>
                                        </p:attrNameLst>
                                      </p:cBhvr>
                                      <p:to>
                                        <p:strVal val="visible"/>
                                      </p:to>
                                    </p:set>
                                    <p:anim calcmode="lin" valueType="num">
                                      <p:cBhvr additive="base">
                                        <p:cTn id="319" dur="500"/>
                                        <p:tgtEl>
                                          <p:spTgt spid="94"/>
                                        </p:tgtEl>
                                        <p:attrNameLst>
                                          <p:attrName>ppt_x</p:attrName>
                                        </p:attrNameLst>
                                      </p:cBhvr>
                                      <p:tavLst>
                                        <p:tav tm="0">
                                          <p:val>
                                            <p:strVal val="#ppt_x-#ppt_w*1.125000"/>
                                          </p:val>
                                        </p:tav>
                                        <p:tav tm="100000">
                                          <p:val>
                                            <p:strVal val="#ppt_x"/>
                                          </p:val>
                                        </p:tav>
                                      </p:tavLst>
                                    </p:anim>
                                    <p:animEffect transition="in" filter="wipe(right)">
                                      <p:cBhvr>
                                        <p:cTn id="320" dur="500"/>
                                        <p:tgtEl>
                                          <p:spTgt spid="94"/>
                                        </p:tgtEl>
                                      </p:cBhvr>
                                    </p:animEffect>
                                  </p:childTnLst>
                                </p:cTn>
                              </p:par>
                              <p:par>
                                <p:cTn id="321" presetID="31" presetClass="exit" presetSubtype="0" fill="hold" grpId="1" nodeType="withEffect">
                                  <p:stCondLst>
                                    <p:cond delay="0"/>
                                  </p:stCondLst>
                                  <p:childTnLst>
                                    <p:anim calcmode="lin" valueType="num">
                                      <p:cBhvr>
                                        <p:cTn id="322" dur="1000"/>
                                        <p:tgtEl>
                                          <p:spTgt spid="94"/>
                                        </p:tgtEl>
                                        <p:attrNameLst>
                                          <p:attrName>ppt_w</p:attrName>
                                        </p:attrNameLst>
                                      </p:cBhvr>
                                      <p:tavLst>
                                        <p:tav tm="0">
                                          <p:val>
                                            <p:strVal val="ppt_w"/>
                                          </p:val>
                                        </p:tav>
                                        <p:tav tm="100000">
                                          <p:val>
                                            <p:fltVal val="0"/>
                                          </p:val>
                                        </p:tav>
                                      </p:tavLst>
                                    </p:anim>
                                    <p:anim calcmode="lin" valueType="num">
                                      <p:cBhvr>
                                        <p:cTn id="323" dur="1000"/>
                                        <p:tgtEl>
                                          <p:spTgt spid="94"/>
                                        </p:tgtEl>
                                        <p:attrNameLst>
                                          <p:attrName>ppt_h</p:attrName>
                                        </p:attrNameLst>
                                      </p:cBhvr>
                                      <p:tavLst>
                                        <p:tav tm="0">
                                          <p:val>
                                            <p:strVal val="ppt_h"/>
                                          </p:val>
                                        </p:tav>
                                        <p:tav tm="100000">
                                          <p:val>
                                            <p:fltVal val="0"/>
                                          </p:val>
                                        </p:tav>
                                      </p:tavLst>
                                    </p:anim>
                                    <p:anim calcmode="lin" valueType="num">
                                      <p:cBhvr>
                                        <p:cTn id="324" dur="1000"/>
                                        <p:tgtEl>
                                          <p:spTgt spid="94"/>
                                        </p:tgtEl>
                                        <p:attrNameLst>
                                          <p:attrName>style.rotation</p:attrName>
                                        </p:attrNameLst>
                                      </p:cBhvr>
                                      <p:tavLst>
                                        <p:tav tm="0">
                                          <p:val>
                                            <p:fltVal val="0"/>
                                          </p:val>
                                        </p:tav>
                                        <p:tav tm="100000">
                                          <p:val>
                                            <p:fltVal val="90"/>
                                          </p:val>
                                        </p:tav>
                                      </p:tavLst>
                                    </p:anim>
                                    <p:animEffect transition="out" filter="fade">
                                      <p:cBhvr>
                                        <p:cTn id="325" dur="1000"/>
                                        <p:tgtEl>
                                          <p:spTgt spid="94"/>
                                        </p:tgtEl>
                                      </p:cBhvr>
                                    </p:animEffect>
                                    <p:set>
                                      <p:cBhvr>
                                        <p:cTn id="326" dur="1" fill="hold">
                                          <p:stCondLst>
                                            <p:cond delay="999"/>
                                          </p:stCondLst>
                                        </p:cTn>
                                        <p:tgtEl>
                                          <p:spTgt spid="94"/>
                                        </p:tgtEl>
                                        <p:attrNameLst>
                                          <p:attrName>style.visibility</p:attrName>
                                        </p:attrNameLst>
                                      </p:cBhvr>
                                      <p:to>
                                        <p:strVal val="hidden"/>
                                      </p:to>
                                    </p:set>
                                  </p:childTnLst>
                                </p:cTn>
                              </p:par>
                            </p:childTnLst>
                          </p:cTn>
                        </p:par>
                      </p:childTnLst>
                    </p:cTn>
                  </p:par>
                  <p:par>
                    <p:cTn id="327" fill="hold">
                      <p:stCondLst>
                        <p:cond delay="indefinite"/>
                      </p:stCondLst>
                      <p:childTnLst>
                        <p:par>
                          <p:cTn id="328" fill="hold">
                            <p:stCondLst>
                              <p:cond delay="0"/>
                            </p:stCondLst>
                            <p:childTnLst>
                              <p:par>
                                <p:cTn id="329" presetID="12" presetClass="entr" presetSubtype="8" fill="hold" grpId="0" nodeType="clickEffect">
                                  <p:stCondLst>
                                    <p:cond delay="0"/>
                                  </p:stCondLst>
                                  <p:childTnLst>
                                    <p:set>
                                      <p:cBhvr>
                                        <p:cTn id="330" dur="1" fill="hold">
                                          <p:stCondLst>
                                            <p:cond delay="0"/>
                                          </p:stCondLst>
                                        </p:cTn>
                                        <p:tgtEl>
                                          <p:spTgt spid="95"/>
                                        </p:tgtEl>
                                        <p:attrNameLst>
                                          <p:attrName>style.visibility</p:attrName>
                                        </p:attrNameLst>
                                      </p:cBhvr>
                                      <p:to>
                                        <p:strVal val="visible"/>
                                      </p:to>
                                    </p:set>
                                    <p:anim calcmode="lin" valueType="num">
                                      <p:cBhvr additive="base">
                                        <p:cTn id="331" dur="500"/>
                                        <p:tgtEl>
                                          <p:spTgt spid="95"/>
                                        </p:tgtEl>
                                        <p:attrNameLst>
                                          <p:attrName>ppt_x</p:attrName>
                                        </p:attrNameLst>
                                      </p:cBhvr>
                                      <p:tavLst>
                                        <p:tav tm="0">
                                          <p:val>
                                            <p:strVal val="#ppt_x-#ppt_w*1.125000"/>
                                          </p:val>
                                        </p:tav>
                                        <p:tav tm="100000">
                                          <p:val>
                                            <p:strVal val="#ppt_x"/>
                                          </p:val>
                                        </p:tav>
                                      </p:tavLst>
                                    </p:anim>
                                    <p:animEffect transition="in" filter="wipe(right)">
                                      <p:cBhvr>
                                        <p:cTn id="332" dur="500"/>
                                        <p:tgtEl>
                                          <p:spTgt spid="95"/>
                                        </p:tgtEl>
                                      </p:cBhvr>
                                    </p:animEffect>
                                  </p:childTnLst>
                                </p:cTn>
                              </p:par>
                              <p:par>
                                <p:cTn id="333" presetID="31" presetClass="exit" presetSubtype="0" fill="hold" grpId="1" nodeType="withEffect">
                                  <p:stCondLst>
                                    <p:cond delay="0"/>
                                  </p:stCondLst>
                                  <p:childTnLst>
                                    <p:anim calcmode="lin" valueType="num">
                                      <p:cBhvr>
                                        <p:cTn id="334" dur="1000"/>
                                        <p:tgtEl>
                                          <p:spTgt spid="95"/>
                                        </p:tgtEl>
                                        <p:attrNameLst>
                                          <p:attrName>ppt_w</p:attrName>
                                        </p:attrNameLst>
                                      </p:cBhvr>
                                      <p:tavLst>
                                        <p:tav tm="0">
                                          <p:val>
                                            <p:strVal val="ppt_w"/>
                                          </p:val>
                                        </p:tav>
                                        <p:tav tm="100000">
                                          <p:val>
                                            <p:fltVal val="0"/>
                                          </p:val>
                                        </p:tav>
                                      </p:tavLst>
                                    </p:anim>
                                    <p:anim calcmode="lin" valueType="num">
                                      <p:cBhvr>
                                        <p:cTn id="335" dur="1000"/>
                                        <p:tgtEl>
                                          <p:spTgt spid="95"/>
                                        </p:tgtEl>
                                        <p:attrNameLst>
                                          <p:attrName>ppt_h</p:attrName>
                                        </p:attrNameLst>
                                      </p:cBhvr>
                                      <p:tavLst>
                                        <p:tav tm="0">
                                          <p:val>
                                            <p:strVal val="ppt_h"/>
                                          </p:val>
                                        </p:tav>
                                        <p:tav tm="100000">
                                          <p:val>
                                            <p:fltVal val="0"/>
                                          </p:val>
                                        </p:tav>
                                      </p:tavLst>
                                    </p:anim>
                                    <p:anim calcmode="lin" valueType="num">
                                      <p:cBhvr>
                                        <p:cTn id="336" dur="1000"/>
                                        <p:tgtEl>
                                          <p:spTgt spid="95"/>
                                        </p:tgtEl>
                                        <p:attrNameLst>
                                          <p:attrName>style.rotation</p:attrName>
                                        </p:attrNameLst>
                                      </p:cBhvr>
                                      <p:tavLst>
                                        <p:tav tm="0">
                                          <p:val>
                                            <p:fltVal val="0"/>
                                          </p:val>
                                        </p:tav>
                                        <p:tav tm="100000">
                                          <p:val>
                                            <p:fltVal val="90"/>
                                          </p:val>
                                        </p:tav>
                                      </p:tavLst>
                                    </p:anim>
                                    <p:animEffect transition="out" filter="fade">
                                      <p:cBhvr>
                                        <p:cTn id="337" dur="1000"/>
                                        <p:tgtEl>
                                          <p:spTgt spid="95"/>
                                        </p:tgtEl>
                                      </p:cBhvr>
                                    </p:animEffect>
                                    <p:set>
                                      <p:cBhvr>
                                        <p:cTn id="338" dur="1" fill="hold">
                                          <p:stCondLst>
                                            <p:cond delay="999"/>
                                          </p:stCondLst>
                                        </p:cTn>
                                        <p:tgtEl>
                                          <p:spTgt spid="95"/>
                                        </p:tgtEl>
                                        <p:attrNameLst>
                                          <p:attrName>style.visibility</p:attrName>
                                        </p:attrNameLst>
                                      </p:cBhvr>
                                      <p:to>
                                        <p:strVal val="hidden"/>
                                      </p:to>
                                    </p:set>
                                  </p:childTnLst>
                                </p:cTn>
                              </p:par>
                            </p:childTnLst>
                          </p:cTn>
                        </p:par>
                      </p:childTnLst>
                    </p:cTn>
                  </p:par>
                  <p:par>
                    <p:cTn id="339" fill="hold">
                      <p:stCondLst>
                        <p:cond delay="indefinite"/>
                      </p:stCondLst>
                      <p:childTnLst>
                        <p:par>
                          <p:cTn id="340" fill="hold">
                            <p:stCondLst>
                              <p:cond delay="0"/>
                            </p:stCondLst>
                            <p:childTnLst>
                              <p:par>
                                <p:cTn id="341" presetID="12" presetClass="entr" presetSubtype="8" fill="hold" grpId="0" nodeType="clickEffect">
                                  <p:stCondLst>
                                    <p:cond delay="0"/>
                                  </p:stCondLst>
                                  <p:childTnLst>
                                    <p:set>
                                      <p:cBhvr>
                                        <p:cTn id="342" dur="1" fill="hold">
                                          <p:stCondLst>
                                            <p:cond delay="0"/>
                                          </p:stCondLst>
                                        </p:cTn>
                                        <p:tgtEl>
                                          <p:spTgt spid="96"/>
                                        </p:tgtEl>
                                        <p:attrNameLst>
                                          <p:attrName>style.visibility</p:attrName>
                                        </p:attrNameLst>
                                      </p:cBhvr>
                                      <p:to>
                                        <p:strVal val="visible"/>
                                      </p:to>
                                    </p:set>
                                    <p:anim calcmode="lin" valueType="num">
                                      <p:cBhvr additive="base">
                                        <p:cTn id="343" dur="500"/>
                                        <p:tgtEl>
                                          <p:spTgt spid="96"/>
                                        </p:tgtEl>
                                        <p:attrNameLst>
                                          <p:attrName>ppt_x</p:attrName>
                                        </p:attrNameLst>
                                      </p:cBhvr>
                                      <p:tavLst>
                                        <p:tav tm="0">
                                          <p:val>
                                            <p:strVal val="#ppt_x-#ppt_w*1.125000"/>
                                          </p:val>
                                        </p:tav>
                                        <p:tav tm="100000">
                                          <p:val>
                                            <p:strVal val="#ppt_x"/>
                                          </p:val>
                                        </p:tav>
                                      </p:tavLst>
                                    </p:anim>
                                    <p:animEffect transition="in" filter="wipe(right)">
                                      <p:cBhvr>
                                        <p:cTn id="344" dur="500"/>
                                        <p:tgtEl>
                                          <p:spTgt spid="96"/>
                                        </p:tgtEl>
                                      </p:cBhvr>
                                    </p:animEffect>
                                  </p:childTnLst>
                                </p:cTn>
                              </p:par>
                              <p:par>
                                <p:cTn id="345" presetID="31" presetClass="exit" presetSubtype="0" fill="hold" grpId="1" nodeType="withEffect">
                                  <p:stCondLst>
                                    <p:cond delay="0"/>
                                  </p:stCondLst>
                                  <p:childTnLst>
                                    <p:anim calcmode="lin" valueType="num">
                                      <p:cBhvr>
                                        <p:cTn id="346" dur="1000"/>
                                        <p:tgtEl>
                                          <p:spTgt spid="96"/>
                                        </p:tgtEl>
                                        <p:attrNameLst>
                                          <p:attrName>ppt_w</p:attrName>
                                        </p:attrNameLst>
                                      </p:cBhvr>
                                      <p:tavLst>
                                        <p:tav tm="0">
                                          <p:val>
                                            <p:strVal val="ppt_w"/>
                                          </p:val>
                                        </p:tav>
                                        <p:tav tm="100000">
                                          <p:val>
                                            <p:fltVal val="0"/>
                                          </p:val>
                                        </p:tav>
                                      </p:tavLst>
                                    </p:anim>
                                    <p:anim calcmode="lin" valueType="num">
                                      <p:cBhvr>
                                        <p:cTn id="347" dur="1000"/>
                                        <p:tgtEl>
                                          <p:spTgt spid="96"/>
                                        </p:tgtEl>
                                        <p:attrNameLst>
                                          <p:attrName>ppt_h</p:attrName>
                                        </p:attrNameLst>
                                      </p:cBhvr>
                                      <p:tavLst>
                                        <p:tav tm="0">
                                          <p:val>
                                            <p:strVal val="ppt_h"/>
                                          </p:val>
                                        </p:tav>
                                        <p:tav tm="100000">
                                          <p:val>
                                            <p:fltVal val="0"/>
                                          </p:val>
                                        </p:tav>
                                      </p:tavLst>
                                    </p:anim>
                                    <p:anim calcmode="lin" valueType="num">
                                      <p:cBhvr>
                                        <p:cTn id="348" dur="1000"/>
                                        <p:tgtEl>
                                          <p:spTgt spid="96"/>
                                        </p:tgtEl>
                                        <p:attrNameLst>
                                          <p:attrName>style.rotation</p:attrName>
                                        </p:attrNameLst>
                                      </p:cBhvr>
                                      <p:tavLst>
                                        <p:tav tm="0">
                                          <p:val>
                                            <p:fltVal val="0"/>
                                          </p:val>
                                        </p:tav>
                                        <p:tav tm="100000">
                                          <p:val>
                                            <p:fltVal val="90"/>
                                          </p:val>
                                        </p:tav>
                                      </p:tavLst>
                                    </p:anim>
                                    <p:animEffect transition="out" filter="fade">
                                      <p:cBhvr>
                                        <p:cTn id="349" dur="1000"/>
                                        <p:tgtEl>
                                          <p:spTgt spid="96"/>
                                        </p:tgtEl>
                                      </p:cBhvr>
                                    </p:animEffect>
                                    <p:set>
                                      <p:cBhvr>
                                        <p:cTn id="350" dur="1" fill="hold">
                                          <p:stCondLst>
                                            <p:cond delay="999"/>
                                          </p:stCondLst>
                                        </p:cTn>
                                        <p:tgtEl>
                                          <p:spTgt spid="96"/>
                                        </p:tgtEl>
                                        <p:attrNameLst>
                                          <p:attrName>style.visibility</p:attrName>
                                        </p:attrNameLst>
                                      </p:cBhvr>
                                      <p:to>
                                        <p:strVal val="hidden"/>
                                      </p:to>
                                    </p:set>
                                  </p:childTnLst>
                                </p:cTn>
                              </p:par>
                            </p:childTnLst>
                          </p:cTn>
                        </p:par>
                      </p:childTnLst>
                    </p:cTn>
                  </p:par>
                  <p:par>
                    <p:cTn id="351" fill="hold">
                      <p:stCondLst>
                        <p:cond delay="indefinite"/>
                      </p:stCondLst>
                      <p:childTnLst>
                        <p:par>
                          <p:cTn id="352" fill="hold">
                            <p:stCondLst>
                              <p:cond delay="0"/>
                            </p:stCondLst>
                            <p:childTnLst>
                              <p:par>
                                <p:cTn id="353" presetID="12" presetClass="entr" presetSubtype="8" fill="hold" grpId="0" nodeType="clickEffect">
                                  <p:stCondLst>
                                    <p:cond delay="0"/>
                                  </p:stCondLst>
                                  <p:childTnLst>
                                    <p:set>
                                      <p:cBhvr>
                                        <p:cTn id="354" dur="1" fill="hold">
                                          <p:stCondLst>
                                            <p:cond delay="0"/>
                                          </p:stCondLst>
                                        </p:cTn>
                                        <p:tgtEl>
                                          <p:spTgt spid="97"/>
                                        </p:tgtEl>
                                        <p:attrNameLst>
                                          <p:attrName>style.visibility</p:attrName>
                                        </p:attrNameLst>
                                      </p:cBhvr>
                                      <p:to>
                                        <p:strVal val="visible"/>
                                      </p:to>
                                    </p:set>
                                    <p:anim calcmode="lin" valueType="num">
                                      <p:cBhvr additive="base">
                                        <p:cTn id="355" dur="500"/>
                                        <p:tgtEl>
                                          <p:spTgt spid="97"/>
                                        </p:tgtEl>
                                        <p:attrNameLst>
                                          <p:attrName>ppt_x</p:attrName>
                                        </p:attrNameLst>
                                      </p:cBhvr>
                                      <p:tavLst>
                                        <p:tav tm="0">
                                          <p:val>
                                            <p:strVal val="#ppt_x-#ppt_w*1.125000"/>
                                          </p:val>
                                        </p:tav>
                                        <p:tav tm="100000">
                                          <p:val>
                                            <p:strVal val="#ppt_x"/>
                                          </p:val>
                                        </p:tav>
                                      </p:tavLst>
                                    </p:anim>
                                    <p:animEffect transition="in" filter="wipe(right)">
                                      <p:cBhvr>
                                        <p:cTn id="356" dur="500"/>
                                        <p:tgtEl>
                                          <p:spTgt spid="97"/>
                                        </p:tgtEl>
                                      </p:cBhvr>
                                    </p:animEffect>
                                  </p:childTnLst>
                                </p:cTn>
                              </p:par>
                              <p:par>
                                <p:cTn id="357" presetID="31" presetClass="exit" presetSubtype="0" fill="hold" grpId="1" nodeType="withEffect">
                                  <p:stCondLst>
                                    <p:cond delay="0"/>
                                  </p:stCondLst>
                                  <p:childTnLst>
                                    <p:anim calcmode="lin" valueType="num">
                                      <p:cBhvr>
                                        <p:cTn id="358" dur="1000"/>
                                        <p:tgtEl>
                                          <p:spTgt spid="97"/>
                                        </p:tgtEl>
                                        <p:attrNameLst>
                                          <p:attrName>ppt_w</p:attrName>
                                        </p:attrNameLst>
                                      </p:cBhvr>
                                      <p:tavLst>
                                        <p:tav tm="0">
                                          <p:val>
                                            <p:strVal val="ppt_w"/>
                                          </p:val>
                                        </p:tav>
                                        <p:tav tm="100000">
                                          <p:val>
                                            <p:fltVal val="0"/>
                                          </p:val>
                                        </p:tav>
                                      </p:tavLst>
                                    </p:anim>
                                    <p:anim calcmode="lin" valueType="num">
                                      <p:cBhvr>
                                        <p:cTn id="359" dur="1000"/>
                                        <p:tgtEl>
                                          <p:spTgt spid="97"/>
                                        </p:tgtEl>
                                        <p:attrNameLst>
                                          <p:attrName>ppt_h</p:attrName>
                                        </p:attrNameLst>
                                      </p:cBhvr>
                                      <p:tavLst>
                                        <p:tav tm="0">
                                          <p:val>
                                            <p:strVal val="ppt_h"/>
                                          </p:val>
                                        </p:tav>
                                        <p:tav tm="100000">
                                          <p:val>
                                            <p:fltVal val="0"/>
                                          </p:val>
                                        </p:tav>
                                      </p:tavLst>
                                    </p:anim>
                                    <p:anim calcmode="lin" valueType="num">
                                      <p:cBhvr>
                                        <p:cTn id="360" dur="1000"/>
                                        <p:tgtEl>
                                          <p:spTgt spid="97"/>
                                        </p:tgtEl>
                                        <p:attrNameLst>
                                          <p:attrName>style.rotation</p:attrName>
                                        </p:attrNameLst>
                                      </p:cBhvr>
                                      <p:tavLst>
                                        <p:tav tm="0">
                                          <p:val>
                                            <p:fltVal val="0"/>
                                          </p:val>
                                        </p:tav>
                                        <p:tav tm="100000">
                                          <p:val>
                                            <p:fltVal val="90"/>
                                          </p:val>
                                        </p:tav>
                                      </p:tavLst>
                                    </p:anim>
                                    <p:animEffect transition="out" filter="fade">
                                      <p:cBhvr>
                                        <p:cTn id="361" dur="1000"/>
                                        <p:tgtEl>
                                          <p:spTgt spid="97"/>
                                        </p:tgtEl>
                                      </p:cBhvr>
                                    </p:animEffect>
                                    <p:set>
                                      <p:cBhvr>
                                        <p:cTn id="362" dur="1" fill="hold">
                                          <p:stCondLst>
                                            <p:cond delay="999"/>
                                          </p:stCondLst>
                                        </p:cTn>
                                        <p:tgtEl>
                                          <p:spTgt spid="97"/>
                                        </p:tgtEl>
                                        <p:attrNameLst>
                                          <p:attrName>style.visibility</p:attrName>
                                        </p:attrNameLst>
                                      </p:cBhvr>
                                      <p:to>
                                        <p:strVal val="hidden"/>
                                      </p:to>
                                    </p:set>
                                  </p:childTnLst>
                                </p:cTn>
                              </p:par>
                            </p:childTnLst>
                          </p:cTn>
                        </p:par>
                      </p:childTnLst>
                    </p:cTn>
                  </p:par>
                  <p:par>
                    <p:cTn id="363" fill="hold">
                      <p:stCondLst>
                        <p:cond delay="indefinite"/>
                      </p:stCondLst>
                      <p:childTnLst>
                        <p:par>
                          <p:cTn id="364" fill="hold">
                            <p:stCondLst>
                              <p:cond delay="0"/>
                            </p:stCondLst>
                            <p:childTnLst>
                              <p:par>
                                <p:cTn id="365" presetID="12" presetClass="entr" presetSubtype="8" fill="hold" grpId="0" nodeType="clickEffect">
                                  <p:stCondLst>
                                    <p:cond delay="0"/>
                                  </p:stCondLst>
                                  <p:childTnLst>
                                    <p:set>
                                      <p:cBhvr>
                                        <p:cTn id="366" dur="1" fill="hold">
                                          <p:stCondLst>
                                            <p:cond delay="0"/>
                                          </p:stCondLst>
                                        </p:cTn>
                                        <p:tgtEl>
                                          <p:spTgt spid="98"/>
                                        </p:tgtEl>
                                        <p:attrNameLst>
                                          <p:attrName>style.visibility</p:attrName>
                                        </p:attrNameLst>
                                      </p:cBhvr>
                                      <p:to>
                                        <p:strVal val="visible"/>
                                      </p:to>
                                    </p:set>
                                    <p:anim calcmode="lin" valueType="num">
                                      <p:cBhvr additive="base">
                                        <p:cTn id="367" dur="500"/>
                                        <p:tgtEl>
                                          <p:spTgt spid="98"/>
                                        </p:tgtEl>
                                        <p:attrNameLst>
                                          <p:attrName>ppt_x</p:attrName>
                                        </p:attrNameLst>
                                      </p:cBhvr>
                                      <p:tavLst>
                                        <p:tav tm="0">
                                          <p:val>
                                            <p:strVal val="#ppt_x-#ppt_w*1.125000"/>
                                          </p:val>
                                        </p:tav>
                                        <p:tav tm="100000">
                                          <p:val>
                                            <p:strVal val="#ppt_x"/>
                                          </p:val>
                                        </p:tav>
                                      </p:tavLst>
                                    </p:anim>
                                    <p:animEffect transition="in" filter="wipe(right)">
                                      <p:cBhvr>
                                        <p:cTn id="368" dur="500"/>
                                        <p:tgtEl>
                                          <p:spTgt spid="98"/>
                                        </p:tgtEl>
                                      </p:cBhvr>
                                    </p:animEffect>
                                  </p:childTnLst>
                                </p:cTn>
                              </p:par>
                              <p:par>
                                <p:cTn id="369" presetID="31" presetClass="exit" presetSubtype="0" fill="hold" grpId="1" nodeType="withEffect">
                                  <p:stCondLst>
                                    <p:cond delay="0"/>
                                  </p:stCondLst>
                                  <p:childTnLst>
                                    <p:anim calcmode="lin" valueType="num">
                                      <p:cBhvr>
                                        <p:cTn id="370" dur="1000"/>
                                        <p:tgtEl>
                                          <p:spTgt spid="98"/>
                                        </p:tgtEl>
                                        <p:attrNameLst>
                                          <p:attrName>ppt_w</p:attrName>
                                        </p:attrNameLst>
                                      </p:cBhvr>
                                      <p:tavLst>
                                        <p:tav tm="0">
                                          <p:val>
                                            <p:strVal val="ppt_w"/>
                                          </p:val>
                                        </p:tav>
                                        <p:tav tm="100000">
                                          <p:val>
                                            <p:fltVal val="0"/>
                                          </p:val>
                                        </p:tav>
                                      </p:tavLst>
                                    </p:anim>
                                    <p:anim calcmode="lin" valueType="num">
                                      <p:cBhvr>
                                        <p:cTn id="371" dur="1000"/>
                                        <p:tgtEl>
                                          <p:spTgt spid="98"/>
                                        </p:tgtEl>
                                        <p:attrNameLst>
                                          <p:attrName>ppt_h</p:attrName>
                                        </p:attrNameLst>
                                      </p:cBhvr>
                                      <p:tavLst>
                                        <p:tav tm="0">
                                          <p:val>
                                            <p:strVal val="ppt_h"/>
                                          </p:val>
                                        </p:tav>
                                        <p:tav tm="100000">
                                          <p:val>
                                            <p:fltVal val="0"/>
                                          </p:val>
                                        </p:tav>
                                      </p:tavLst>
                                    </p:anim>
                                    <p:anim calcmode="lin" valueType="num">
                                      <p:cBhvr>
                                        <p:cTn id="372" dur="1000"/>
                                        <p:tgtEl>
                                          <p:spTgt spid="98"/>
                                        </p:tgtEl>
                                        <p:attrNameLst>
                                          <p:attrName>style.rotation</p:attrName>
                                        </p:attrNameLst>
                                      </p:cBhvr>
                                      <p:tavLst>
                                        <p:tav tm="0">
                                          <p:val>
                                            <p:fltVal val="0"/>
                                          </p:val>
                                        </p:tav>
                                        <p:tav tm="100000">
                                          <p:val>
                                            <p:fltVal val="90"/>
                                          </p:val>
                                        </p:tav>
                                      </p:tavLst>
                                    </p:anim>
                                    <p:animEffect transition="out" filter="fade">
                                      <p:cBhvr>
                                        <p:cTn id="373" dur="1000"/>
                                        <p:tgtEl>
                                          <p:spTgt spid="98"/>
                                        </p:tgtEl>
                                      </p:cBhvr>
                                    </p:animEffect>
                                    <p:set>
                                      <p:cBhvr>
                                        <p:cTn id="374" dur="1" fill="hold">
                                          <p:stCondLst>
                                            <p:cond delay="999"/>
                                          </p:stCondLst>
                                        </p:cTn>
                                        <p:tgtEl>
                                          <p:spTgt spid="98"/>
                                        </p:tgtEl>
                                        <p:attrNameLst>
                                          <p:attrName>style.visibility</p:attrName>
                                        </p:attrNameLst>
                                      </p:cBhvr>
                                      <p:to>
                                        <p:strVal val="hidden"/>
                                      </p:to>
                                    </p:set>
                                  </p:childTnLst>
                                </p:cTn>
                              </p:par>
                            </p:childTnLst>
                          </p:cTn>
                        </p:par>
                      </p:childTnLst>
                    </p:cTn>
                  </p:par>
                  <p:par>
                    <p:cTn id="375" fill="hold">
                      <p:stCondLst>
                        <p:cond delay="indefinite"/>
                      </p:stCondLst>
                      <p:childTnLst>
                        <p:par>
                          <p:cTn id="376" fill="hold">
                            <p:stCondLst>
                              <p:cond delay="0"/>
                            </p:stCondLst>
                            <p:childTnLst>
                              <p:par>
                                <p:cTn id="377" presetID="12" presetClass="entr" presetSubtype="8" fill="hold" grpId="0" nodeType="clickEffect">
                                  <p:stCondLst>
                                    <p:cond delay="0"/>
                                  </p:stCondLst>
                                  <p:childTnLst>
                                    <p:set>
                                      <p:cBhvr>
                                        <p:cTn id="378" dur="1" fill="hold">
                                          <p:stCondLst>
                                            <p:cond delay="0"/>
                                          </p:stCondLst>
                                        </p:cTn>
                                        <p:tgtEl>
                                          <p:spTgt spid="99"/>
                                        </p:tgtEl>
                                        <p:attrNameLst>
                                          <p:attrName>style.visibility</p:attrName>
                                        </p:attrNameLst>
                                      </p:cBhvr>
                                      <p:to>
                                        <p:strVal val="visible"/>
                                      </p:to>
                                    </p:set>
                                    <p:anim calcmode="lin" valueType="num">
                                      <p:cBhvr additive="base">
                                        <p:cTn id="379" dur="500"/>
                                        <p:tgtEl>
                                          <p:spTgt spid="99"/>
                                        </p:tgtEl>
                                        <p:attrNameLst>
                                          <p:attrName>ppt_x</p:attrName>
                                        </p:attrNameLst>
                                      </p:cBhvr>
                                      <p:tavLst>
                                        <p:tav tm="0">
                                          <p:val>
                                            <p:strVal val="#ppt_x-#ppt_w*1.125000"/>
                                          </p:val>
                                        </p:tav>
                                        <p:tav tm="100000">
                                          <p:val>
                                            <p:strVal val="#ppt_x"/>
                                          </p:val>
                                        </p:tav>
                                      </p:tavLst>
                                    </p:anim>
                                    <p:animEffect transition="in" filter="wipe(right)">
                                      <p:cBhvr>
                                        <p:cTn id="380" dur="500"/>
                                        <p:tgtEl>
                                          <p:spTgt spid="99"/>
                                        </p:tgtEl>
                                      </p:cBhvr>
                                    </p:animEffect>
                                  </p:childTnLst>
                                </p:cTn>
                              </p:par>
                              <p:par>
                                <p:cTn id="381" presetID="31" presetClass="exit" presetSubtype="0" fill="hold" grpId="1" nodeType="withEffect">
                                  <p:stCondLst>
                                    <p:cond delay="0"/>
                                  </p:stCondLst>
                                  <p:childTnLst>
                                    <p:anim calcmode="lin" valueType="num">
                                      <p:cBhvr>
                                        <p:cTn id="382" dur="1000"/>
                                        <p:tgtEl>
                                          <p:spTgt spid="99"/>
                                        </p:tgtEl>
                                        <p:attrNameLst>
                                          <p:attrName>ppt_w</p:attrName>
                                        </p:attrNameLst>
                                      </p:cBhvr>
                                      <p:tavLst>
                                        <p:tav tm="0">
                                          <p:val>
                                            <p:strVal val="ppt_w"/>
                                          </p:val>
                                        </p:tav>
                                        <p:tav tm="100000">
                                          <p:val>
                                            <p:fltVal val="0"/>
                                          </p:val>
                                        </p:tav>
                                      </p:tavLst>
                                    </p:anim>
                                    <p:anim calcmode="lin" valueType="num">
                                      <p:cBhvr>
                                        <p:cTn id="383" dur="1000"/>
                                        <p:tgtEl>
                                          <p:spTgt spid="99"/>
                                        </p:tgtEl>
                                        <p:attrNameLst>
                                          <p:attrName>ppt_h</p:attrName>
                                        </p:attrNameLst>
                                      </p:cBhvr>
                                      <p:tavLst>
                                        <p:tav tm="0">
                                          <p:val>
                                            <p:strVal val="ppt_h"/>
                                          </p:val>
                                        </p:tav>
                                        <p:tav tm="100000">
                                          <p:val>
                                            <p:fltVal val="0"/>
                                          </p:val>
                                        </p:tav>
                                      </p:tavLst>
                                    </p:anim>
                                    <p:anim calcmode="lin" valueType="num">
                                      <p:cBhvr>
                                        <p:cTn id="384" dur="1000"/>
                                        <p:tgtEl>
                                          <p:spTgt spid="99"/>
                                        </p:tgtEl>
                                        <p:attrNameLst>
                                          <p:attrName>style.rotation</p:attrName>
                                        </p:attrNameLst>
                                      </p:cBhvr>
                                      <p:tavLst>
                                        <p:tav tm="0">
                                          <p:val>
                                            <p:fltVal val="0"/>
                                          </p:val>
                                        </p:tav>
                                        <p:tav tm="100000">
                                          <p:val>
                                            <p:fltVal val="90"/>
                                          </p:val>
                                        </p:tav>
                                      </p:tavLst>
                                    </p:anim>
                                    <p:animEffect transition="out" filter="fade">
                                      <p:cBhvr>
                                        <p:cTn id="385" dur="1000"/>
                                        <p:tgtEl>
                                          <p:spTgt spid="99"/>
                                        </p:tgtEl>
                                      </p:cBhvr>
                                    </p:animEffect>
                                    <p:set>
                                      <p:cBhvr>
                                        <p:cTn id="386" dur="1" fill="hold">
                                          <p:stCondLst>
                                            <p:cond delay="999"/>
                                          </p:stCondLst>
                                        </p:cTn>
                                        <p:tgtEl>
                                          <p:spTgt spid="99"/>
                                        </p:tgtEl>
                                        <p:attrNameLst>
                                          <p:attrName>style.visibility</p:attrName>
                                        </p:attrNameLst>
                                      </p:cBhvr>
                                      <p:to>
                                        <p:strVal val="hidden"/>
                                      </p:to>
                                    </p:set>
                                  </p:childTnLst>
                                </p:cTn>
                              </p:par>
                            </p:childTnLst>
                          </p:cTn>
                        </p:par>
                      </p:childTnLst>
                    </p:cTn>
                  </p:par>
                  <p:par>
                    <p:cTn id="387" fill="hold">
                      <p:stCondLst>
                        <p:cond delay="indefinite"/>
                      </p:stCondLst>
                      <p:childTnLst>
                        <p:par>
                          <p:cTn id="388" fill="hold">
                            <p:stCondLst>
                              <p:cond delay="0"/>
                            </p:stCondLst>
                            <p:childTnLst>
                              <p:par>
                                <p:cTn id="389" presetID="12" presetClass="entr" presetSubtype="8" fill="hold" grpId="0" nodeType="clickEffect">
                                  <p:stCondLst>
                                    <p:cond delay="0"/>
                                  </p:stCondLst>
                                  <p:childTnLst>
                                    <p:set>
                                      <p:cBhvr>
                                        <p:cTn id="390" dur="1" fill="hold">
                                          <p:stCondLst>
                                            <p:cond delay="0"/>
                                          </p:stCondLst>
                                        </p:cTn>
                                        <p:tgtEl>
                                          <p:spTgt spid="100"/>
                                        </p:tgtEl>
                                        <p:attrNameLst>
                                          <p:attrName>style.visibility</p:attrName>
                                        </p:attrNameLst>
                                      </p:cBhvr>
                                      <p:to>
                                        <p:strVal val="visible"/>
                                      </p:to>
                                    </p:set>
                                    <p:anim calcmode="lin" valueType="num">
                                      <p:cBhvr additive="base">
                                        <p:cTn id="391" dur="500"/>
                                        <p:tgtEl>
                                          <p:spTgt spid="100"/>
                                        </p:tgtEl>
                                        <p:attrNameLst>
                                          <p:attrName>ppt_x</p:attrName>
                                        </p:attrNameLst>
                                      </p:cBhvr>
                                      <p:tavLst>
                                        <p:tav tm="0">
                                          <p:val>
                                            <p:strVal val="#ppt_x-#ppt_w*1.125000"/>
                                          </p:val>
                                        </p:tav>
                                        <p:tav tm="100000">
                                          <p:val>
                                            <p:strVal val="#ppt_x"/>
                                          </p:val>
                                        </p:tav>
                                      </p:tavLst>
                                    </p:anim>
                                    <p:animEffect transition="in" filter="wipe(right)">
                                      <p:cBhvr>
                                        <p:cTn id="392" dur="500"/>
                                        <p:tgtEl>
                                          <p:spTgt spid="100"/>
                                        </p:tgtEl>
                                      </p:cBhvr>
                                    </p:animEffect>
                                  </p:childTnLst>
                                </p:cTn>
                              </p:par>
                              <p:par>
                                <p:cTn id="393" presetID="31" presetClass="exit" presetSubtype="0" fill="hold" grpId="1" nodeType="withEffect">
                                  <p:stCondLst>
                                    <p:cond delay="0"/>
                                  </p:stCondLst>
                                  <p:childTnLst>
                                    <p:anim calcmode="lin" valueType="num">
                                      <p:cBhvr>
                                        <p:cTn id="394" dur="1000"/>
                                        <p:tgtEl>
                                          <p:spTgt spid="100"/>
                                        </p:tgtEl>
                                        <p:attrNameLst>
                                          <p:attrName>ppt_w</p:attrName>
                                        </p:attrNameLst>
                                      </p:cBhvr>
                                      <p:tavLst>
                                        <p:tav tm="0">
                                          <p:val>
                                            <p:strVal val="ppt_w"/>
                                          </p:val>
                                        </p:tav>
                                        <p:tav tm="100000">
                                          <p:val>
                                            <p:fltVal val="0"/>
                                          </p:val>
                                        </p:tav>
                                      </p:tavLst>
                                    </p:anim>
                                    <p:anim calcmode="lin" valueType="num">
                                      <p:cBhvr>
                                        <p:cTn id="395" dur="1000"/>
                                        <p:tgtEl>
                                          <p:spTgt spid="100"/>
                                        </p:tgtEl>
                                        <p:attrNameLst>
                                          <p:attrName>ppt_h</p:attrName>
                                        </p:attrNameLst>
                                      </p:cBhvr>
                                      <p:tavLst>
                                        <p:tav tm="0">
                                          <p:val>
                                            <p:strVal val="ppt_h"/>
                                          </p:val>
                                        </p:tav>
                                        <p:tav tm="100000">
                                          <p:val>
                                            <p:fltVal val="0"/>
                                          </p:val>
                                        </p:tav>
                                      </p:tavLst>
                                    </p:anim>
                                    <p:anim calcmode="lin" valueType="num">
                                      <p:cBhvr>
                                        <p:cTn id="396" dur="1000"/>
                                        <p:tgtEl>
                                          <p:spTgt spid="100"/>
                                        </p:tgtEl>
                                        <p:attrNameLst>
                                          <p:attrName>style.rotation</p:attrName>
                                        </p:attrNameLst>
                                      </p:cBhvr>
                                      <p:tavLst>
                                        <p:tav tm="0">
                                          <p:val>
                                            <p:fltVal val="0"/>
                                          </p:val>
                                        </p:tav>
                                        <p:tav tm="100000">
                                          <p:val>
                                            <p:fltVal val="90"/>
                                          </p:val>
                                        </p:tav>
                                      </p:tavLst>
                                    </p:anim>
                                    <p:animEffect transition="out" filter="fade">
                                      <p:cBhvr>
                                        <p:cTn id="397" dur="1000"/>
                                        <p:tgtEl>
                                          <p:spTgt spid="100"/>
                                        </p:tgtEl>
                                      </p:cBhvr>
                                    </p:animEffect>
                                    <p:set>
                                      <p:cBhvr>
                                        <p:cTn id="398" dur="1" fill="hold">
                                          <p:stCondLst>
                                            <p:cond delay="999"/>
                                          </p:stCondLst>
                                        </p:cTn>
                                        <p:tgtEl>
                                          <p:spTgt spid="100"/>
                                        </p:tgtEl>
                                        <p:attrNameLst>
                                          <p:attrName>style.visibility</p:attrName>
                                        </p:attrNameLst>
                                      </p:cBhvr>
                                      <p:to>
                                        <p:strVal val="hidden"/>
                                      </p:to>
                                    </p:set>
                                  </p:childTnLst>
                                </p:cTn>
                              </p:par>
                            </p:childTnLst>
                          </p:cTn>
                        </p:par>
                      </p:childTnLst>
                    </p:cTn>
                  </p:par>
                  <p:par>
                    <p:cTn id="399" fill="hold">
                      <p:stCondLst>
                        <p:cond delay="indefinite"/>
                      </p:stCondLst>
                      <p:childTnLst>
                        <p:par>
                          <p:cTn id="400" fill="hold">
                            <p:stCondLst>
                              <p:cond delay="0"/>
                            </p:stCondLst>
                            <p:childTnLst>
                              <p:par>
                                <p:cTn id="401" presetID="12" presetClass="entr" presetSubtype="8" fill="hold" grpId="0" nodeType="clickEffect">
                                  <p:stCondLst>
                                    <p:cond delay="0"/>
                                  </p:stCondLst>
                                  <p:childTnLst>
                                    <p:set>
                                      <p:cBhvr>
                                        <p:cTn id="402" dur="1" fill="hold">
                                          <p:stCondLst>
                                            <p:cond delay="0"/>
                                          </p:stCondLst>
                                        </p:cTn>
                                        <p:tgtEl>
                                          <p:spTgt spid="102"/>
                                        </p:tgtEl>
                                        <p:attrNameLst>
                                          <p:attrName>style.visibility</p:attrName>
                                        </p:attrNameLst>
                                      </p:cBhvr>
                                      <p:to>
                                        <p:strVal val="visible"/>
                                      </p:to>
                                    </p:set>
                                    <p:anim calcmode="lin" valueType="num">
                                      <p:cBhvr additive="base">
                                        <p:cTn id="403" dur="500"/>
                                        <p:tgtEl>
                                          <p:spTgt spid="102"/>
                                        </p:tgtEl>
                                        <p:attrNameLst>
                                          <p:attrName>ppt_x</p:attrName>
                                        </p:attrNameLst>
                                      </p:cBhvr>
                                      <p:tavLst>
                                        <p:tav tm="0">
                                          <p:val>
                                            <p:strVal val="#ppt_x-#ppt_w*1.125000"/>
                                          </p:val>
                                        </p:tav>
                                        <p:tav tm="100000">
                                          <p:val>
                                            <p:strVal val="#ppt_x"/>
                                          </p:val>
                                        </p:tav>
                                      </p:tavLst>
                                    </p:anim>
                                    <p:animEffect transition="in" filter="wipe(right)">
                                      <p:cBhvr>
                                        <p:cTn id="404" dur="500"/>
                                        <p:tgtEl>
                                          <p:spTgt spid="102"/>
                                        </p:tgtEl>
                                      </p:cBhvr>
                                    </p:animEffect>
                                  </p:childTnLst>
                                </p:cTn>
                              </p:par>
                              <p:par>
                                <p:cTn id="405" presetID="31" presetClass="exit" presetSubtype="0" fill="hold" grpId="1" nodeType="withEffect">
                                  <p:stCondLst>
                                    <p:cond delay="0"/>
                                  </p:stCondLst>
                                  <p:childTnLst>
                                    <p:anim calcmode="lin" valueType="num">
                                      <p:cBhvr>
                                        <p:cTn id="406" dur="1000"/>
                                        <p:tgtEl>
                                          <p:spTgt spid="102"/>
                                        </p:tgtEl>
                                        <p:attrNameLst>
                                          <p:attrName>ppt_w</p:attrName>
                                        </p:attrNameLst>
                                      </p:cBhvr>
                                      <p:tavLst>
                                        <p:tav tm="0">
                                          <p:val>
                                            <p:strVal val="ppt_w"/>
                                          </p:val>
                                        </p:tav>
                                        <p:tav tm="100000">
                                          <p:val>
                                            <p:fltVal val="0"/>
                                          </p:val>
                                        </p:tav>
                                      </p:tavLst>
                                    </p:anim>
                                    <p:anim calcmode="lin" valueType="num">
                                      <p:cBhvr>
                                        <p:cTn id="407" dur="1000"/>
                                        <p:tgtEl>
                                          <p:spTgt spid="102"/>
                                        </p:tgtEl>
                                        <p:attrNameLst>
                                          <p:attrName>ppt_h</p:attrName>
                                        </p:attrNameLst>
                                      </p:cBhvr>
                                      <p:tavLst>
                                        <p:tav tm="0">
                                          <p:val>
                                            <p:strVal val="ppt_h"/>
                                          </p:val>
                                        </p:tav>
                                        <p:tav tm="100000">
                                          <p:val>
                                            <p:fltVal val="0"/>
                                          </p:val>
                                        </p:tav>
                                      </p:tavLst>
                                    </p:anim>
                                    <p:anim calcmode="lin" valueType="num">
                                      <p:cBhvr>
                                        <p:cTn id="408" dur="1000"/>
                                        <p:tgtEl>
                                          <p:spTgt spid="102"/>
                                        </p:tgtEl>
                                        <p:attrNameLst>
                                          <p:attrName>style.rotation</p:attrName>
                                        </p:attrNameLst>
                                      </p:cBhvr>
                                      <p:tavLst>
                                        <p:tav tm="0">
                                          <p:val>
                                            <p:fltVal val="0"/>
                                          </p:val>
                                        </p:tav>
                                        <p:tav tm="100000">
                                          <p:val>
                                            <p:fltVal val="90"/>
                                          </p:val>
                                        </p:tav>
                                      </p:tavLst>
                                    </p:anim>
                                    <p:animEffect transition="out" filter="fade">
                                      <p:cBhvr>
                                        <p:cTn id="409" dur="1000"/>
                                        <p:tgtEl>
                                          <p:spTgt spid="102"/>
                                        </p:tgtEl>
                                      </p:cBhvr>
                                    </p:animEffect>
                                    <p:set>
                                      <p:cBhvr>
                                        <p:cTn id="410" dur="1" fill="hold">
                                          <p:stCondLst>
                                            <p:cond delay="999"/>
                                          </p:stCondLst>
                                        </p:cTn>
                                        <p:tgtEl>
                                          <p:spTgt spid="102"/>
                                        </p:tgtEl>
                                        <p:attrNameLst>
                                          <p:attrName>style.visibility</p:attrName>
                                        </p:attrNameLst>
                                      </p:cBhvr>
                                      <p:to>
                                        <p:strVal val="hidden"/>
                                      </p:to>
                                    </p:set>
                                  </p:childTnLst>
                                </p:cTn>
                              </p:par>
                            </p:childTnLst>
                          </p:cTn>
                        </p:par>
                      </p:childTnLst>
                    </p:cTn>
                  </p:par>
                  <p:par>
                    <p:cTn id="411" fill="hold">
                      <p:stCondLst>
                        <p:cond delay="indefinite"/>
                      </p:stCondLst>
                      <p:childTnLst>
                        <p:par>
                          <p:cTn id="412" fill="hold">
                            <p:stCondLst>
                              <p:cond delay="0"/>
                            </p:stCondLst>
                            <p:childTnLst>
                              <p:par>
                                <p:cTn id="413" presetID="12" presetClass="entr" presetSubtype="8" fill="hold" grpId="0" nodeType="clickEffect">
                                  <p:stCondLst>
                                    <p:cond delay="0"/>
                                  </p:stCondLst>
                                  <p:childTnLst>
                                    <p:set>
                                      <p:cBhvr>
                                        <p:cTn id="414" dur="1" fill="hold">
                                          <p:stCondLst>
                                            <p:cond delay="0"/>
                                          </p:stCondLst>
                                        </p:cTn>
                                        <p:tgtEl>
                                          <p:spTgt spid="103"/>
                                        </p:tgtEl>
                                        <p:attrNameLst>
                                          <p:attrName>style.visibility</p:attrName>
                                        </p:attrNameLst>
                                      </p:cBhvr>
                                      <p:to>
                                        <p:strVal val="visible"/>
                                      </p:to>
                                    </p:set>
                                    <p:anim calcmode="lin" valueType="num">
                                      <p:cBhvr additive="base">
                                        <p:cTn id="415" dur="500"/>
                                        <p:tgtEl>
                                          <p:spTgt spid="103"/>
                                        </p:tgtEl>
                                        <p:attrNameLst>
                                          <p:attrName>ppt_x</p:attrName>
                                        </p:attrNameLst>
                                      </p:cBhvr>
                                      <p:tavLst>
                                        <p:tav tm="0">
                                          <p:val>
                                            <p:strVal val="#ppt_x-#ppt_w*1.125000"/>
                                          </p:val>
                                        </p:tav>
                                        <p:tav tm="100000">
                                          <p:val>
                                            <p:strVal val="#ppt_x"/>
                                          </p:val>
                                        </p:tav>
                                      </p:tavLst>
                                    </p:anim>
                                    <p:animEffect transition="in" filter="wipe(right)">
                                      <p:cBhvr>
                                        <p:cTn id="416" dur="500"/>
                                        <p:tgtEl>
                                          <p:spTgt spid="103"/>
                                        </p:tgtEl>
                                      </p:cBhvr>
                                    </p:animEffect>
                                  </p:childTnLst>
                                </p:cTn>
                              </p:par>
                              <p:par>
                                <p:cTn id="417" presetID="31" presetClass="exit" presetSubtype="0" fill="hold" grpId="1" nodeType="withEffect">
                                  <p:stCondLst>
                                    <p:cond delay="0"/>
                                  </p:stCondLst>
                                  <p:childTnLst>
                                    <p:anim calcmode="lin" valueType="num">
                                      <p:cBhvr>
                                        <p:cTn id="418" dur="1000"/>
                                        <p:tgtEl>
                                          <p:spTgt spid="103"/>
                                        </p:tgtEl>
                                        <p:attrNameLst>
                                          <p:attrName>ppt_w</p:attrName>
                                        </p:attrNameLst>
                                      </p:cBhvr>
                                      <p:tavLst>
                                        <p:tav tm="0">
                                          <p:val>
                                            <p:strVal val="ppt_w"/>
                                          </p:val>
                                        </p:tav>
                                        <p:tav tm="100000">
                                          <p:val>
                                            <p:fltVal val="0"/>
                                          </p:val>
                                        </p:tav>
                                      </p:tavLst>
                                    </p:anim>
                                    <p:anim calcmode="lin" valueType="num">
                                      <p:cBhvr>
                                        <p:cTn id="419" dur="1000"/>
                                        <p:tgtEl>
                                          <p:spTgt spid="103"/>
                                        </p:tgtEl>
                                        <p:attrNameLst>
                                          <p:attrName>ppt_h</p:attrName>
                                        </p:attrNameLst>
                                      </p:cBhvr>
                                      <p:tavLst>
                                        <p:tav tm="0">
                                          <p:val>
                                            <p:strVal val="ppt_h"/>
                                          </p:val>
                                        </p:tav>
                                        <p:tav tm="100000">
                                          <p:val>
                                            <p:fltVal val="0"/>
                                          </p:val>
                                        </p:tav>
                                      </p:tavLst>
                                    </p:anim>
                                    <p:anim calcmode="lin" valueType="num">
                                      <p:cBhvr>
                                        <p:cTn id="420" dur="1000"/>
                                        <p:tgtEl>
                                          <p:spTgt spid="103"/>
                                        </p:tgtEl>
                                        <p:attrNameLst>
                                          <p:attrName>style.rotation</p:attrName>
                                        </p:attrNameLst>
                                      </p:cBhvr>
                                      <p:tavLst>
                                        <p:tav tm="0">
                                          <p:val>
                                            <p:fltVal val="0"/>
                                          </p:val>
                                        </p:tav>
                                        <p:tav tm="100000">
                                          <p:val>
                                            <p:fltVal val="90"/>
                                          </p:val>
                                        </p:tav>
                                      </p:tavLst>
                                    </p:anim>
                                    <p:animEffect transition="out" filter="fade">
                                      <p:cBhvr>
                                        <p:cTn id="421" dur="1000"/>
                                        <p:tgtEl>
                                          <p:spTgt spid="103"/>
                                        </p:tgtEl>
                                      </p:cBhvr>
                                    </p:animEffect>
                                    <p:set>
                                      <p:cBhvr>
                                        <p:cTn id="422" dur="1" fill="hold">
                                          <p:stCondLst>
                                            <p:cond delay="999"/>
                                          </p:stCondLst>
                                        </p:cTn>
                                        <p:tgtEl>
                                          <p:spTgt spid="103"/>
                                        </p:tgtEl>
                                        <p:attrNameLst>
                                          <p:attrName>style.visibility</p:attrName>
                                        </p:attrNameLst>
                                      </p:cBhvr>
                                      <p:to>
                                        <p:strVal val="hidden"/>
                                      </p:to>
                                    </p:set>
                                  </p:childTnLst>
                                </p:cTn>
                              </p:par>
                            </p:childTnLst>
                          </p:cTn>
                        </p:par>
                      </p:childTnLst>
                    </p:cTn>
                  </p:par>
                  <p:par>
                    <p:cTn id="423" fill="hold">
                      <p:stCondLst>
                        <p:cond delay="indefinite"/>
                      </p:stCondLst>
                      <p:childTnLst>
                        <p:par>
                          <p:cTn id="424" fill="hold">
                            <p:stCondLst>
                              <p:cond delay="0"/>
                            </p:stCondLst>
                            <p:childTnLst>
                              <p:par>
                                <p:cTn id="425" presetID="12" presetClass="entr" presetSubtype="8" fill="hold" grpId="0" nodeType="clickEffect">
                                  <p:stCondLst>
                                    <p:cond delay="0"/>
                                  </p:stCondLst>
                                  <p:childTnLst>
                                    <p:set>
                                      <p:cBhvr>
                                        <p:cTn id="426" dur="1" fill="hold">
                                          <p:stCondLst>
                                            <p:cond delay="0"/>
                                          </p:stCondLst>
                                        </p:cTn>
                                        <p:tgtEl>
                                          <p:spTgt spid="104"/>
                                        </p:tgtEl>
                                        <p:attrNameLst>
                                          <p:attrName>style.visibility</p:attrName>
                                        </p:attrNameLst>
                                      </p:cBhvr>
                                      <p:to>
                                        <p:strVal val="visible"/>
                                      </p:to>
                                    </p:set>
                                    <p:anim calcmode="lin" valueType="num">
                                      <p:cBhvr additive="base">
                                        <p:cTn id="427" dur="500"/>
                                        <p:tgtEl>
                                          <p:spTgt spid="104"/>
                                        </p:tgtEl>
                                        <p:attrNameLst>
                                          <p:attrName>ppt_x</p:attrName>
                                        </p:attrNameLst>
                                      </p:cBhvr>
                                      <p:tavLst>
                                        <p:tav tm="0">
                                          <p:val>
                                            <p:strVal val="#ppt_x-#ppt_w*1.125000"/>
                                          </p:val>
                                        </p:tav>
                                        <p:tav tm="100000">
                                          <p:val>
                                            <p:strVal val="#ppt_x"/>
                                          </p:val>
                                        </p:tav>
                                      </p:tavLst>
                                    </p:anim>
                                    <p:animEffect transition="in" filter="wipe(right)">
                                      <p:cBhvr>
                                        <p:cTn id="428" dur="500"/>
                                        <p:tgtEl>
                                          <p:spTgt spid="104"/>
                                        </p:tgtEl>
                                      </p:cBhvr>
                                    </p:animEffect>
                                  </p:childTnLst>
                                </p:cTn>
                              </p:par>
                              <p:par>
                                <p:cTn id="429" presetID="31" presetClass="exit" presetSubtype="0" fill="hold" grpId="1" nodeType="withEffect">
                                  <p:stCondLst>
                                    <p:cond delay="0"/>
                                  </p:stCondLst>
                                  <p:childTnLst>
                                    <p:anim calcmode="lin" valueType="num">
                                      <p:cBhvr>
                                        <p:cTn id="430" dur="1000"/>
                                        <p:tgtEl>
                                          <p:spTgt spid="104"/>
                                        </p:tgtEl>
                                        <p:attrNameLst>
                                          <p:attrName>ppt_w</p:attrName>
                                        </p:attrNameLst>
                                      </p:cBhvr>
                                      <p:tavLst>
                                        <p:tav tm="0">
                                          <p:val>
                                            <p:strVal val="ppt_w"/>
                                          </p:val>
                                        </p:tav>
                                        <p:tav tm="100000">
                                          <p:val>
                                            <p:fltVal val="0"/>
                                          </p:val>
                                        </p:tav>
                                      </p:tavLst>
                                    </p:anim>
                                    <p:anim calcmode="lin" valueType="num">
                                      <p:cBhvr>
                                        <p:cTn id="431" dur="1000"/>
                                        <p:tgtEl>
                                          <p:spTgt spid="104"/>
                                        </p:tgtEl>
                                        <p:attrNameLst>
                                          <p:attrName>ppt_h</p:attrName>
                                        </p:attrNameLst>
                                      </p:cBhvr>
                                      <p:tavLst>
                                        <p:tav tm="0">
                                          <p:val>
                                            <p:strVal val="ppt_h"/>
                                          </p:val>
                                        </p:tav>
                                        <p:tav tm="100000">
                                          <p:val>
                                            <p:fltVal val="0"/>
                                          </p:val>
                                        </p:tav>
                                      </p:tavLst>
                                    </p:anim>
                                    <p:anim calcmode="lin" valueType="num">
                                      <p:cBhvr>
                                        <p:cTn id="432" dur="1000"/>
                                        <p:tgtEl>
                                          <p:spTgt spid="104"/>
                                        </p:tgtEl>
                                        <p:attrNameLst>
                                          <p:attrName>style.rotation</p:attrName>
                                        </p:attrNameLst>
                                      </p:cBhvr>
                                      <p:tavLst>
                                        <p:tav tm="0">
                                          <p:val>
                                            <p:fltVal val="0"/>
                                          </p:val>
                                        </p:tav>
                                        <p:tav tm="100000">
                                          <p:val>
                                            <p:fltVal val="90"/>
                                          </p:val>
                                        </p:tav>
                                      </p:tavLst>
                                    </p:anim>
                                    <p:animEffect transition="out" filter="fade">
                                      <p:cBhvr>
                                        <p:cTn id="433" dur="1000"/>
                                        <p:tgtEl>
                                          <p:spTgt spid="104"/>
                                        </p:tgtEl>
                                      </p:cBhvr>
                                    </p:animEffect>
                                    <p:set>
                                      <p:cBhvr>
                                        <p:cTn id="434" dur="1" fill="hold">
                                          <p:stCondLst>
                                            <p:cond delay="999"/>
                                          </p:stCondLst>
                                        </p:cTn>
                                        <p:tgtEl>
                                          <p:spTgt spid="104"/>
                                        </p:tgtEl>
                                        <p:attrNameLst>
                                          <p:attrName>style.visibility</p:attrName>
                                        </p:attrNameLst>
                                      </p:cBhvr>
                                      <p:to>
                                        <p:strVal val="hidden"/>
                                      </p:to>
                                    </p:set>
                                  </p:childTnLst>
                                </p:cTn>
                              </p:par>
                            </p:childTnLst>
                          </p:cTn>
                        </p:par>
                      </p:childTnLst>
                    </p:cTn>
                  </p:par>
                  <p:par>
                    <p:cTn id="435" fill="hold">
                      <p:stCondLst>
                        <p:cond delay="indefinite"/>
                      </p:stCondLst>
                      <p:childTnLst>
                        <p:par>
                          <p:cTn id="436" fill="hold">
                            <p:stCondLst>
                              <p:cond delay="0"/>
                            </p:stCondLst>
                            <p:childTnLst>
                              <p:par>
                                <p:cTn id="437" presetID="12" presetClass="entr" presetSubtype="8" fill="hold" grpId="0" nodeType="clickEffect">
                                  <p:stCondLst>
                                    <p:cond delay="0"/>
                                  </p:stCondLst>
                                  <p:childTnLst>
                                    <p:set>
                                      <p:cBhvr>
                                        <p:cTn id="438" dur="1" fill="hold">
                                          <p:stCondLst>
                                            <p:cond delay="0"/>
                                          </p:stCondLst>
                                        </p:cTn>
                                        <p:tgtEl>
                                          <p:spTgt spid="105"/>
                                        </p:tgtEl>
                                        <p:attrNameLst>
                                          <p:attrName>style.visibility</p:attrName>
                                        </p:attrNameLst>
                                      </p:cBhvr>
                                      <p:to>
                                        <p:strVal val="visible"/>
                                      </p:to>
                                    </p:set>
                                    <p:anim calcmode="lin" valueType="num">
                                      <p:cBhvr additive="base">
                                        <p:cTn id="439" dur="500"/>
                                        <p:tgtEl>
                                          <p:spTgt spid="105"/>
                                        </p:tgtEl>
                                        <p:attrNameLst>
                                          <p:attrName>ppt_x</p:attrName>
                                        </p:attrNameLst>
                                      </p:cBhvr>
                                      <p:tavLst>
                                        <p:tav tm="0">
                                          <p:val>
                                            <p:strVal val="#ppt_x-#ppt_w*1.125000"/>
                                          </p:val>
                                        </p:tav>
                                        <p:tav tm="100000">
                                          <p:val>
                                            <p:strVal val="#ppt_x"/>
                                          </p:val>
                                        </p:tav>
                                      </p:tavLst>
                                    </p:anim>
                                    <p:animEffect transition="in" filter="wipe(right)">
                                      <p:cBhvr>
                                        <p:cTn id="440" dur="500"/>
                                        <p:tgtEl>
                                          <p:spTgt spid="105"/>
                                        </p:tgtEl>
                                      </p:cBhvr>
                                    </p:animEffect>
                                  </p:childTnLst>
                                </p:cTn>
                              </p:par>
                              <p:par>
                                <p:cTn id="441" presetID="31" presetClass="exit" presetSubtype="0" fill="hold" grpId="1" nodeType="withEffect">
                                  <p:stCondLst>
                                    <p:cond delay="0"/>
                                  </p:stCondLst>
                                  <p:childTnLst>
                                    <p:anim calcmode="lin" valueType="num">
                                      <p:cBhvr>
                                        <p:cTn id="442" dur="1000"/>
                                        <p:tgtEl>
                                          <p:spTgt spid="105"/>
                                        </p:tgtEl>
                                        <p:attrNameLst>
                                          <p:attrName>ppt_w</p:attrName>
                                        </p:attrNameLst>
                                      </p:cBhvr>
                                      <p:tavLst>
                                        <p:tav tm="0">
                                          <p:val>
                                            <p:strVal val="ppt_w"/>
                                          </p:val>
                                        </p:tav>
                                        <p:tav tm="100000">
                                          <p:val>
                                            <p:fltVal val="0"/>
                                          </p:val>
                                        </p:tav>
                                      </p:tavLst>
                                    </p:anim>
                                    <p:anim calcmode="lin" valueType="num">
                                      <p:cBhvr>
                                        <p:cTn id="443" dur="1000"/>
                                        <p:tgtEl>
                                          <p:spTgt spid="105"/>
                                        </p:tgtEl>
                                        <p:attrNameLst>
                                          <p:attrName>ppt_h</p:attrName>
                                        </p:attrNameLst>
                                      </p:cBhvr>
                                      <p:tavLst>
                                        <p:tav tm="0">
                                          <p:val>
                                            <p:strVal val="ppt_h"/>
                                          </p:val>
                                        </p:tav>
                                        <p:tav tm="100000">
                                          <p:val>
                                            <p:fltVal val="0"/>
                                          </p:val>
                                        </p:tav>
                                      </p:tavLst>
                                    </p:anim>
                                    <p:anim calcmode="lin" valueType="num">
                                      <p:cBhvr>
                                        <p:cTn id="444" dur="1000"/>
                                        <p:tgtEl>
                                          <p:spTgt spid="105"/>
                                        </p:tgtEl>
                                        <p:attrNameLst>
                                          <p:attrName>style.rotation</p:attrName>
                                        </p:attrNameLst>
                                      </p:cBhvr>
                                      <p:tavLst>
                                        <p:tav tm="0">
                                          <p:val>
                                            <p:fltVal val="0"/>
                                          </p:val>
                                        </p:tav>
                                        <p:tav tm="100000">
                                          <p:val>
                                            <p:fltVal val="90"/>
                                          </p:val>
                                        </p:tav>
                                      </p:tavLst>
                                    </p:anim>
                                    <p:animEffect transition="out" filter="fade">
                                      <p:cBhvr>
                                        <p:cTn id="445" dur="1000"/>
                                        <p:tgtEl>
                                          <p:spTgt spid="105"/>
                                        </p:tgtEl>
                                      </p:cBhvr>
                                    </p:animEffect>
                                    <p:set>
                                      <p:cBhvr>
                                        <p:cTn id="446" dur="1" fill="hold">
                                          <p:stCondLst>
                                            <p:cond delay="999"/>
                                          </p:stCondLst>
                                        </p:cTn>
                                        <p:tgtEl>
                                          <p:spTgt spid="105"/>
                                        </p:tgtEl>
                                        <p:attrNameLst>
                                          <p:attrName>style.visibility</p:attrName>
                                        </p:attrNameLst>
                                      </p:cBhvr>
                                      <p:to>
                                        <p:strVal val="hidden"/>
                                      </p:to>
                                    </p:set>
                                  </p:childTnLst>
                                </p:cTn>
                              </p:par>
                            </p:childTnLst>
                          </p:cTn>
                        </p:par>
                      </p:childTnLst>
                    </p:cTn>
                  </p:par>
                  <p:par>
                    <p:cTn id="447" fill="hold">
                      <p:stCondLst>
                        <p:cond delay="indefinite"/>
                      </p:stCondLst>
                      <p:childTnLst>
                        <p:par>
                          <p:cTn id="448" fill="hold">
                            <p:stCondLst>
                              <p:cond delay="0"/>
                            </p:stCondLst>
                            <p:childTnLst>
                              <p:par>
                                <p:cTn id="449" presetID="12" presetClass="entr" presetSubtype="8" fill="hold" grpId="0" nodeType="clickEffect">
                                  <p:stCondLst>
                                    <p:cond delay="0"/>
                                  </p:stCondLst>
                                  <p:childTnLst>
                                    <p:set>
                                      <p:cBhvr>
                                        <p:cTn id="450" dur="1" fill="hold">
                                          <p:stCondLst>
                                            <p:cond delay="0"/>
                                          </p:stCondLst>
                                        </p:cTn>
                                        <p:tgtEl>
                                          <p:spTgt spid="106"/>
                                        </p:tgtEl>
                                        <p:attrNameLst>
                                          <p:attrName>style.visibility</p:attrName>
                                        </p:attrNameLst>
                                      </p:cBhvr>
                                      <p:to>
                                        <p:strVal val="visible"/>
                                      </p:to>
                                    </p:set>
                                    <p:anim calcmode="lin" valueType="num">
                                      <p:cBhvr additive="base">
                                        <p:cTn id="451" dur="500"/>
                                        <p:tgtEl>
                                          <p:spTgt spid="106"/>
                                        </p:tgtEl>
                                        <p:attrNameLst>
                                          <p:attrName>ppt_x</p:attrName>
                                        </p:attrNameLst>
                                      </p:cBhvr>
                                      <p:tavLst>
                                        <p:tav tm="0">
                                          <p:val>
                                            <p:strVal val="#ppt_x-#ppt_w*1.125000"/>
                                          </p:val>
                                        </p:tav>
                                        <p:tav tm="100000">
                                          <p:val>
                                            <p:strVal val="#ppt_x"/>
                                          </p:val>
                                        </p:tav>
                                      </p:tavLst>
                                    </p:anim>
                                    <p:animEffect transition="in" filter="wipe(right)">
                                      <p:cBhvr>
                                        <p:cTn id="452" dur="500"/>
                                        <p:tgtEl>
                                          <p:spTgt spid="106"/>
                                        </p:tgtEl>
                                      </p:cBhvr>
                                    </p:animEffect>
                                  </p:childTnLst>
                                </p:cTn>
                              </p:par>
                              <p:par>
                                <p:cTn id="453" presetID="31" presetClass="exit" presetSubtype="0" fill="hold" grpId="1" nodeType="withEffect">
                                  <p:stCondLst>
                                    <p:cond delay="0"/>
                                  </p:stCondLst>
                                  <p:childTnLst>
                                    <p:anim calcmode="lin" valueType="num">
                                      <p:cBhvr>
                                        <p:cTn id="454" dur="1000"/>
                                        <p:tgtEl>
                                          <p:spTgt spid="106"/>
                                        </p:tgtEl>
                                        <p:attrNameLst>
                                          <p:attrName>ppt_w</p:attrName>
                                        </p:attrNameLst>
                                      </p:cBhvr>
                                      <p:tavLst>
                                        <p:tav tm="0">
                                          <p:val>
                                            <p:strVal val="ppt_w"/>
                                          </p:val>
                                        </p:tav>
                                        <p:tav tm="100000">
                                          <p:val>
                                            <p:fltVal val="0"/>
                                          </p:val>
                                        </p:tav>
                                      </p:tavLst>
                                    </p:anim>
                                    <p:anim calcmode="lin" valueType="num">
                                      <p:cBhvr>
                                        <p:cTn id="455" dur="1000"/>
                                        <p:tgtEl>
                                          <p:spTgt spid="106"/>
                                        </p:tgtEl>
                                        <p:attrNameLst>
                                          <p:attrName>ppt_h</p:attrName>
                                        </p:attrNameLst>
                                      </p:cBhvr>
                                      <p:tavLst>
                                        <p:tav tm="0">
                                          <p:val>
                                            <p:strVal val="ppt_h"/>
                                          </p:val>
                                        </p:tav>
                                        <p:tav tm="100000">
                                          <p:val>
                                            <p:fltVal val="0"/>
                                          </p:val>
                                        </p:tav>
                                      </p:tavLst>
                                    </p:anim>
                                    <p:anim calcmode="lin" valueType="num">
                                      <p:cBhvr>
                                        <p:cTn id="456" dur="1000"/>
                                        <p:tgtEl>
                                          <p:spTgt spid="106"/>
                                        </p:tgtEl>
                                        <p:attrNameLst>
                                          <p:attrName>style.rotation</p:attrName>
                                        </p:attrNameLst>
                                      </p:cBhvr>
                                      <p:tavLst>
                                        <p:tav tm="0">
                                          <p:val>
                                            <p:fltVal val="0"/>
                                          </p:val>
                                        </p:tav>
                                        <p:tav tm="100000">
                                          <p:val>
                                            <p:fltVal val="90"/>
                                          </p:val>
                                        </p:tav>
                                      </p:tavLst>
                                    </p:anim>
                                    <p:animEffect transition="out" filter="fade">
                                      <p:cBhvr>
                                        <p:cTn id="457" dur="1000"/>
                                        <p:tgtEl>
                                          <p:spTgt spid="106"/>
                                        </p:tgtEl>
                                      </p:cBhvr>
                                    </p:animEffect>
                                    <p:set>
                                      <p:cBhvr>
                                        <p:cTn id="458" dur="1" fill="hold">
                                          <p:stCondLst>
                                            <p:cond delay="999"/>
                                          </p:stCondLst>
                                        </p:cTn>
                                        <p:tgtEl>
                                          <p:spTgt spid="106"/>
                                        </p:tgtEl>
                                        <p:attrNameLst>
                                          <p:attrName>style.visibility</p:attrName>
                                        </p:attrNameLst>
                                      </p:cBhvr>
                                      <p:to>
                                        <p:strVal val="hidden"/>
                                      </p:to>
                                    </p:set>
                                  </p:childTnLst>
                                </p:cTn>
                              </p:par>
                            </p:childTnLst>
                          </p:cTn>
                        </p:par>
                      </p:childTnLst>
                    </p:cTn>
                  </p:par>
                  <p:par>
                    <p:cTn id="459" fill="hold">
                      <p:stCondLst>
                        <p:cond delay="indefinite"/>
                      </p:stCondLst>
                      <p:childTnLst>
                        <p:par>
                          <p:cTn id="460" fill="hold">
                            <p:stCondLst>
                              <p:cond delay="0"/>
                            </p:stCondLst>
                            <p:childTnLst>
                              <p:par>
                                <p:cTn id="461" presetID="12" presetClass="entr" presetSubtype="8" fill="hold" grpId="0" nodeType="clickEffect">
                                  <p:stCondLst>
                                    <p:cond delay="0"/>
                                  </p:stCondLst>
                                  <p:childTnLst>
                                    <p:set>
                                      <p:cBhvr>
                                        <p:cTn id="462" dur="1" fill="hold">
                                          <p:stCondLst>
                                            <p:cond delay="0"/>
                                          </p:stCondLst>
                                        </p:cTn>
                                        <p:tgtEl>
                                          <p:spTgt spid="109"/>
                                        </p:tgtEl>
                                        <p:attrNameLst>
                                          <p:attrName>style.visibility</p:attrName>
                                        </p:attrNameLst>
                                      </p:cBhvr>
                                      <p:to>
                                        <p:strVal val="visible"/>
                                      </p:to>
                                    </p:set>
                                    <p:anim calcmode="lin" valueType="num">
                                      <p:cBhvr additive="base">
                                        <p:cTn id="463" dur="500"/>
                                        <p:tgtEl>
                                          <p:spTgt spid="109"/>
                                        </p:tgtEl>
                                        <p:attrNameLst>
                                          <p:attrName>ppt_x</p:attrName>
                                        </p:attrNameLst>
                                      </p:cBhvr>
                                      <p:tavLst>
                                        <p:tav tm="0">
                                          <p:val>
                                            <p:strVal val="#ppt_x-#ppt_w*1.125000"/>
                                          </p:val>
                                        </p:tav>
                                        <p:tav tm="100000">
                                          <p:val>
                                            <p:strVal val="#ppt_x"/>
                                          </p:val>
                                        </p:tav>
                                      </p:tavLst>
                                    </p:anim>
                                    <p:animEffect transition="in" filter="wipe(right)">
                                      <p:cBhvr>
                                        <p:cTn id="464" dur="500"/>
                                        <p:tgtEl>
                                          <p:spTgt spid="109"/>
                                        </p:tgtEl>
                                      </p:cBhvr>
                                    </p:animEffect>
                                  </p:childTnLst>
                                </p:cTn>
                              </p:par>
                              <p:par>
                                <p:cTn id="465" presetID="31" presetClass="exit" presetSubtype="0" fill="hold" grpId="1" nodeType="withEffect">
                                  <p:stCondLst>
                                    <p:cond delay="0"/>
                                  </p:stCondLst>
                                  <p:childTnLst>
                                    <p:anim calcmode="lin" valueType="num">
                                      <p:cBhvr>
                                        <p:cTn id="466" dur="1000"/>
                                        <p:tgtEl>
                                          <p:spTgt spid="109"/>
                                        </p:tgtEl>
                                        <p:attrNameLst>
                                          <p:attrName>ppt_w</p:attrName>
                                        </p:attrNameLst>
                                      </p:cBhvr>
                                      <p:tavLst>
                                        <p:tav tm="0">
                                          <p:val>
                                            <p:strVal val="ppt_w"/>
                                          </p:val>
                                        </p:tav>
                                        <p:tav tm="100000">
                                          <p:val>
                                            <p:fltVal val="0"/>
                                          </p:val>
                                        </p:tav>
                                      </p:tavLst>
                                    </p:anim>
                                    <p:anim calcmode="lin" valueType="num">
                                      <p:cBhvr>
                                        <p:cTn id="467" dur="1000"/>
                                        <p:tgtEl>
                                          <p:spTgt spid="109"/>
                                        </p:tgtEl>
                                        <p:attrNameLst>
                                          <p:attrName>ppt_h</p:attrName>
                                        </p:attrNameLst>
                                      </p:cBhvr>
                                      <p:tavLst>
                                        <p:tav tm="0">
                                          <p:val>
                                            <p:strVal val="ppt_h"/>
                                          </p:val>
                                        </p:tav>
                                        <p:tav tm="100000">
                                          <p:val>
                                            <p:fltVal val="0"/>
                                          </p:val>
                                        </p:tav>
                                      </p:tavLst>
                                    </p:anim>
                                    <p:anim calcmode="lin" valueType="num">
                                      <p:cBhvr>
                                        <p:cTn id="468" dur="1000"/>
                                        <p:tgtEl>
                                          <p:spTgt spid="109"/>
                                        </p:tgtEl>
                                        <p:attrNameLst>
                                          <p:attrName>style.rotation</p:attrName>
                                        </p:attrNameLst>
                                      </p:cBhvr>
                                      <p:tavLst>
                                        <p:tav tm="0">
                                          <p:val>
                                            <p:fltVal val="0"/>
                                          </p:val>
                                        </p:tav>
                                        <p:tav tm="100000">
                                          <p:val>
                                            <p:fltVal val="90"/>
                                          </p:val>
                                        </p:tav>
                                      </p:tavLst>
                                    </p:anim>
                                    <p:animEffect transition="out" filter="fade">
                                      <p:cBhvr>
                                        <p:cTn id="469" dur="1000"/>
                                        <p:tgtEl>
                                          <p:spTgt spid="109"/>
                                        </p:tgtEl>
                                      </p:cBhvr>
                                    </p:animEffect>
                                    <p:set>
                                      <p:cBhvr>
                                        <p:cTn id="470" dur="1" fill="hold">
                                          <p:stCondLst>
                                            <p:cond delay="999"/>
                                          </p:stCondLst>
                                        </p:cTn>
                                        <p:tgtEl>
                                          <p:spTgt spid="109"/>
                                        </p:tgtEl>
                                        <p:attrNameLst>
                                          <p:attrName>style.visibility</p:attrName>
                                        </p:attrNameLst>
                                      </p:cBhvr>
                                      <p:to>
                                        <p:strVal val="hidden"/>
                                      </p:to>
                                    </p:set>
                                  </p:childTnLst>
                                </p:cTn>
                              </p:par>
                            </p:childTnLst>
                          </p:cTn>
                        </p:par>
                      </p:childTnLst>
                    </p:cTn>
                  </p:par>
                  <p:par>
                    <p:cTn id="471" fill="hold">
                      <p:stCondLst>
                        <p:cond delay="indefinite"/>
                      </p:stCondLst>
                      <p:childTnLst>
                        <p:par>
                          <p:cTn id="472" fill="hold">
                            <p:stCondLst>
                              <p:cond delay="0"/>
                            </p:stCondLst>
                            <p:childTnLst>
                              <p:par>
                                <p:cTn id="473" presetID="12" presetClass="entr" presetSubtype="8" fill="hold" grpId="0" nodeType="clickEffect">
                                  <p:stCondLst>
                                    <p:cond delay="0"/>
                                  </p:stCondLst>
                                  <p:childTnLst>
                                    <p:set>
                                      <p:cBhvr>
                                        <p:cTn id="474" dur="1" fill="hold">
                                          <p:stCondLst>
                                            <p:cond delay="0"/>
                                          </p:stCondLst>
                                        </p:cTn>
                                        <p:tgtEl>
                                          <p:spTgt spid="110"/>
                                        </p:tgtEl>
                                        <p:attrNameLst>
                                          <p:attrName>style.visibility</p:attrName>
                                        </p:attrNameLst>
                                      </p:cBhvr>
                                      <p:to>
                                        <p:strVal val="visible"/>
                                      </p:to>
                                    </p:set>
                                    <p:anim calcmode="lin" valueType="num">
                                      <p:cBhvr additive="base">
                                        <p:cTn id="475" dur="500"/>
                                        <p:tgtEl>
                                          <p:spTgt spid="110"/>
                                        </p:tgtEl>
                                        <p:attrNameLst>
                                          <p:attrName>ppt_x</p:attrName>
                                        </p:attrNameLst>
                                      </p:cBhvr>
                                      <p:tavLst>
                                        <p:tav tm="0">
                                          <p:val>
                                            <p:strVal val="#ppt_x-#ppt_w*1.125000"/>
                                          </p:val>
                                        </p:tav>
                                        <p:tav tm="100000">
                                          <p:val>
                                            <p:strVal val="#ppt_x"/>
                                          </p:val>
                                        </p:tav>
                                      </p:tavLst>
                                    </p:anim>
                                    <p:animEffect transition="in" filter="wipe(right)">
                                      <p:cBhvr>
                                        <p:cTn id="476" dur="500"/>
                                        <p:tgtEl>
                                          <p:spTgt spid="110"/>
                                        </p:tgtEl>
                                      </p:cBhvr>
                                    </p:animEffect>
                                  </p:childTnLst>
                                </p:cTn>
                              </p:par>
                              <p:par>
                                <p:cTn id="477" presetID="31" presetClass="exit" presetSubtype="0" fill="hold" grpId="1" nodeType="withEffect">
                                  <p:stCondLst>
                                    <p:cond delay="0"/>
                                  </p:stCondLst>
                                  <p:childTnLst>
                                    <p:anim calcmode="lin" valueType="num">
                                      <p:cBhvr>
                                        <p:cTn id="478" dur="1000"/>
                                        <p:tgtEl>
                                          <p:spTgt spid="110"/>
                                        </p:tgtEl>
                                        <p:attrNameLst>
                                          <p:attrName>ppt_w</p:attrName>
                                        </p:attrNameLst>
                                      </p:cBhvr>
                                      <p:tavLst>
                                        <p:tav tm="0">
                                          <p:val>
                                            <p:strVal val="ppt_w"/>
                                          </p:val>
                                        </p:tav>
                                        <p:tav tm="100000">
                                          <p:val>
                                            <p:fltVal val="0"/>
                                          </p:val>
                                        </p:tav>
                                      </p:tavLst>
                                    </p:anim>
                                    <p:anim calcmode="lin" valueType="num">
                                      <p:cBhvr>
                                        <p:cTn id="479" dur="1000"/>
                                        <p:tgtEl>
                                          <p:spTgt spid="110"/>
                                        </p:tgtEl>
                                        <p:attrNameLst>
                                          <p:attrName>ppt_h</p:attrName>
                                        </p:attrNameLst>
                                      </p:cBhvr>
                                      <p:tavLst>
                                        <p:tav tm="0">
                                          <p:val>
                                            <p:strVal val="ppt_h"/>
                                          </p:val>
                                        </p:tav>
                                        <p:tav tm="100000">
                                          <p:val>
                                            <p:fltVal val="0"/>
                                          </p:val>
                                        </p:tav>
                                      </p:tavLst>
                                    </p:anim>
                                    <p:anim calcmode="lin" valueType="num">
                                      <p:cBhvr>
                                        <p:cTn id="480" dur="1000"/>
                                        <p:tgtEl>
                                          <p:spTgt spid="110"/>
                                        </p:tgtEl>
                                        <p:attrNameLst>
                                          <p:attrName>style.rotation</p:attrName>
                                        </p:attrNameLst>
                                      </p:cBhvr>
                                      <p:tavLst>
                                        <p:tav tm="0">
                                          <p:val>
                                            <p:fltVal val="0"/>
                                          </p:val>
                                        </p:tav>
                                        <p:tav tm="100000">
                                          <p:val>
                                            <p:fltVal val="90"/>
                                          </p:val>
                                        </p:tav>
                                      </p:tavLst>
                                    </p:anim>
                                    <p:animEffect transition="out" filter="fade">
                                      <p:cBhvr>
                                        <p:cTn id="481" dur="1000"/>
                                        <p:tgtEl>
                                          <p:spTgt spid="110"/>
                                        </p:tgtEl>
                                      </p:cBhvr>
                                    </p:animEffect>
                                    <p:set>
                                      <p:cBhvr>
                                        <p:cTn id="482" dur="1" fill="hold">
                                          <p:stCondLst>
                                            <p:cond delay="999"/>
                                          </p:stCondLst>
                                        </p:cTn>
                                        <p:tgtEl>
                                          <p:spTgt spid="110"/>
                                        </p:tgtEl>
                                        <p:attrNameLst>
                                          <p:attrName>style.visibility</p:attrName>
                                        </p:attrNameLst>
                                      </p:cBhvr>
                                      <p:to>
                                        <p:strVal val="hidden"/>
                                      </p:to>
                                    </p:set>
                                  </p:childTnLst>
                                </p:cTn>
                              </p:par>
                            </p:childTnLst>
                          </p:cTn>
                        </p:par>
                      </p:childTnLst>
                    </p:cTn>
                  </p:par>
                  <p:par>
                    <p:cTn id="483" fill="hold">
                      <p:stCondLst>
                        <p:cond delay="indefinite"/>
                      </p:stCondLst>
                      <p:childTnLst>
                        <p:par>
                          <p:cTn id="484" fill="hold">
                            <p:stCondLst>
                              <p:cond delay="0"/>
                            </p:stCondLst>
                            <p:childTnLst>
                              <p:par>
                                <p:cTn id="485" presetID="12" presetClass="entr" presetSubtype="8" fill="hold" grpId="0" nodeType="clickEffect">
                                  <p:stCondLst>
                                    <p:cond delay="0"/>
                                  </p:stCondLst>
                                  <p:childTnLst>
                                    <p:set>
                                      <p:cBhvr>
                                        <p:cTn id="486" dur="1" fill="hold">
                                          <p:stCondLst>
                                            <p:cond delay="0"/>
                                          </p:stCondLst>
                                        </p:cTn>
                                        <p:tgtEl>
                                          <p:spTgt spid="111"/>
                                        </p:tgtEl>
                                        <p:attrNameLst>
                                          <p:attrName>style.visibility</p:attrName>
                                        </p:attrNameLst>
                                      </p:cBhvr>
                                      <p:to>
                                        <p:strVal val="visible"/>
                                      </p:to>
                                    </p:set>
                                    <p:anim calcmode="lin" valueType="num">
                                      <p:cBhvr additive="base">
                                        <p:cTn id="487" dur="500"/>
                                        <p:tgtEl>
                                          <p:spTgt spid="111"/>
                                        </p:tgtEl>
                                        <p:attrNameLst>
                                          <p:attrName>ppt_x</p:attrName>
                                        </p:attrNameLst>
                                      </p:cBhvr>
                                      <p:tavLst>
                                        <p:tav tm="0">
                                          <p:val>
                                            <p:strVal val="#ppt_x-#ppt_w*1.125000"/>
                                          </p:val>
                                        </p:tav>
                                        <p:tav tm="100000">
                                          <p:val>
                                            <p:strVal val="#ppt_x"/>
                                          </p:val>
                                        </p:tav>
                                      </p:tavLst>
                                    </p:anim>
                                    <p:animEffect transition="in" filter="wipe(right)">
                                      <p:cBhvr>
                                        <p:cTn id="488" dur="500"/>
                                        <p:tgtEl>
                                          <p:spTgt spid="111"/>
                                        </p:tgtEl>
                                      </p:cBhvr>
                                    </p:animEffect>
                                  </p:childTnLst>
                                </p:cTn>
                              </p:par>
                              <p:par>
                                <p:cTn id="489" presetID="31" presetClass="exit" presetSubtype="0" fill="hold" grpId="1" nodeType="withEffect">
                                  <p:stCondLst>
                                    <p:cond delay="0"/>
                                  </p:stCondLst>
                                  <p:childTnLst>
                                    <p:anim calcmode="lin" valueType="num">
                                      <p:cBhvr>
                                        <p:cTn id="490" dur="1000"/>
                                        <p:tgtEl>
                                          <p:spTgt spid="111"/>
                                        </p:tgtEl>
                                        <p:attrNameLst>
                                          <p:attrName>ppt_w</p:attrName>
                                        </p:attrNameLst>
                                      </p:cBhvr>
                                      <p:tavLst>
                                        <p:tav tm="0">
                                          <p:val>
                                            <p:strVal val="ppt_w"/>
                                          </p:val>
                                        </p:tav>
                                        <p:tav tm="100000">
                                          <p:val>
                                            <p:fltVal val="0"/>
                                          </p:val>
                                        </p:tav>
                                      </p:tavLst>
                                    </p:anim>
                                    <p:anim calcmode="lin" valueType="num">
                                      <p:cBhvr>
                                        <p:cTn id="491" dur="1000"/>
                                        <p:tgtEl>
                                          <p:spTgt spid="111"/>
                                        </p:tgtEl>
                                        <p:attrNameLst>
                                          <p:attrName>ppt_h</p:attrName>
                                        </p:attrNameLst>
                                      </p:cBhvr>
                                      <p:tavLst>
                                        <p:tav tm="0">
                                          <p:val>
                                            <p:strVal val="ppt_h"/>
                                          </p:val>
                                        </p:tav>
                                        <p:tav tm="100000">
                                          <p:val>
                                            <p:fltVal val="0"/>
                                          </p:val>
                                        </p:tav>
                                      </p:tavLst>
                                    </p:anim>
                                    <p:anim calcmode="lin" valueType="num">
                                      <p:cBhvr>
                                        <p:cTn id="492" dur="1000"/>
                                        <p:tgtEl>
                                          <p:spTgt spid="111"/>
                                        </p:tgtEl>
                                        <p:attrNameLst>
                                          <p:attrName>style.rotation</p:attrName>
                                        </p:attrNameLst>
                                      </p:cBhvr>
                                      <p:tavLst>
                                        <p:tav tm="0">
                                          <p:val>
                                            <p:fltVal val="0"/>
                                          </p:val>
                                        </p:tav>
                                        <p:tav tm="100000">
                                          <p:val>
                                            <p:fltVal val="90"/>
                                          </p:val>
                                        </p:tav>
                                      </p:tavLst>
                                    </p:anim>
                                    <p:animEffect transition="out" filter="fade">
                                      <p:cBhvr>
                                        <p:cTn id="493" dur="1000"/>
                                        <p:tgtEl>
                                          <p:spTgt spid="111"/>
                                        </p:tgtEl>
                                      </p:cBhvr>
                                    </p:animEffect>
                                    <p:set>
                                      <p:cBhvr>
                                        <p:cTn id="494" dur="1" fill="hold">
                                          <p:stCondLst>
                                            <p:cond delay="999"/>
                                          </p:stCondLst>
                                        </p:cTn>
                                        <p:tgtEl>
                                          <p:spTgt spid="111"/>
                                        </p:tgtEl>
                                        <p:attrNameLst>
                                          <p:attrName>style.visibility</p:attrName>
                                        </p:attrNameLst>
                                      </p:cBhvr>
                                      <p:to>
                                        <p:strVal val="hidden"/>
                                      </p:to>
                                    </p:set>
                                  </p:childTnLst>
                                </p:cTn>
                              </p:par>
                            </p:childTnLst>
                          </p:cTn>
                        </p:par>
                      </p:childTnLst>
                    </p:cTn>
                  </p:par>
                  <p:par>
                    <p:cTn id="495" fill="hold">
                      <p:stCondLst>
                        <p:cond delay="indefinite"/>
                      </p:stCondLst>
                      <p:childTnLst>
                        <p:par>
                          <p:cTn id="496" fill="hold">
                            <p:stCondLst>
                              <p:cond delay="0"/>
                            </p:stCondLst>
                            <p:childTnLst>
                              <p:par>
                                <p:cTn id="497" presetID="12" presetClass="entr" presetSubtype="8" fill="hold" grpId="0" nodeType="clickEffect">
                                  <p:stCondLst>
                                    <p:cond delay="0"/>
                                  </p:stCondLst>
                                  <p:childTnLst>
                                    <p:set>
                                      <p:cBhvr>
                                        <p:cTn id="498" dur="1" fill="hold">
                                          <p:stCondLst>
                                            <p:cond delay="0"/>
                                          </p:stCondLst>
                                        </p:cTn>
                                        <p:tgtEl>
                                          <p:spTgt spid="112"/>
                                        </p:tgtEl>
                                        <p:attrNameLst>
                                          <p:attrName>style.visibility</p:attrName>
                                        </p:attrNameLst>
                                      </p:cBhvr>
                                      <p:to>
                                        <p:strVal val="visible"/>
                                      </p:to>
                                    </p:set>
                                    <p:anim calcmode="lin" valueType="num">
                                      <p:cBhvr additive="base">
                                        <p:cTn id="499" dur="500"/>
                                        <p:tgtEl>
                                          <p:spTgt spid="112"/>
                                        </p:tgtEl>
                                        <p:attrNameLst>
                                          <p:attrName>ppt_x</p:attrName>
                                        </p:attrNameLst>
                                      </p:cBhvr>
                                      <p:tavLst>
                                        <p:tav tm="0">
                                          <p:val>
                                            <p:strVal val="#ppt_x-#ppt_w*1.125000"/>
                                          </p:val>
                                        </p:tav>
                                        <p:tav tm="100000">
                                          <p:val>
                                            <p:strVal val="#ppt_x"/>
                                          </p:val>
                                        </p:tav>
                                      </p:tavLst>
                                    </p:anim>
                                    <p:animEffect transition="in" filter="wipe(right)">
                                      <p:cBhvr>
                                        <p:cTn id="500" dur="500"/>
                                        <p:tgtEl>
                                          <p:spTgt spid="112"/>
                                        </p:tgtEl>
                                      </p:cBhvr>
                                    </p:animEffect>
                                  </p:childTnLst>
                                </p:cTn>
                              </p:par>
                              <p:par>
                                <p:cTn id="501" presetID="31" presetClass="exit" presetSubtype="0" fill="hold" grpId="1" nodeType="withEffect">
                                  <p:stCondLst>
                                    <p:cond delay="0"/>
                                  </p:stCondLst>
                                  <p:childTnLst>
                                    <p:anim calcmode="lin" valueType="num">
                                      <p:cBhvr>
                                        <p:cTn id="502" dur="1000"/>
                                        <p:tgtEl>
                                          <p:spTgt spid="112"/>
                                        </p:tgtEl>
                                        <p:attrNameLst>
                                          <p:attrName>ppt_w</p:attrName>
                                        </p:attrNameLst>
                                      </p:cBhvr>
                                      <p:tavLst>
                                        <p:tav tm="0">
                                          <p:val>
                                            <p:strVal val="ppt_w"/>
                                          </p:val>
                                        </p:tav>
                                        <p:tav tm="100000">
                                          <p:val>
                                            <p:fltVal val="0"/>
                                          </p:val>
                                        </p:tav>
                                      </p:tavLst>
                                    </p:anim>
                                    <p:anim calcmode="lin" valueType="num">
                                      <p:cBhvr>
                                        <p:cTn id="503" dur="1000"/>
                                        <p:tgtEl>
                                          <p:spTgt spid="112"/>
                                        </p:tgtEl>
                                        <p:attrNameLst>
                                          <p:attrName>ppt_h</p:attrName>
                                        </p:attrNameLst>
                                      </p:cBhvr>
                                      <p:tavLst>
                                        <p:tav tm="0">
                                          <p:val>
                                            <p:strVal val="ppt_h"/>
                                          </p:val>
                                        </p:tav>
                                        <p:tav tm="100000">
                                          <p:val>
                                            <p:fltVal val="0"/>
                                          </p:val>
                                        </p:tav>
                                      </p:tavLst>
                                    </p:anim>
                                    <p:anim calcmode="lin" valueType="num">
                                      <p:cBhvr>
                                        <p:cTn id="504" dur="1000"/>
                                        <p:tgtEl>
                                          <p:spTgt spid="112"/>
                                        </p:tgtEl>
                                        <p:attrNameLst>
                                          <p:attrName>style.rotation</p:attrName>
                                        </p:attrNameLst>
                                      </p:cBhvr>
                                      <p:tavLst>
                                        <p:tav tm="0">
                                          <p:val>
                                            <p:fltVal val="0"/>
                                          </p:val>
                                        </p:tav>
                                        <p:tav tm="100000">
                                          <p:val>
                                            <p:fltVal val="90"/>
                                          </p:val>
                                        </p:tav>
                                      </p:tavLst>
                                    </p:anim>
                                    <p:animEffect transition="out" filter="fade">
                                      <p:cBhvr>
                                        <p:cTn id="505" dur="1000"/>
                                        <p:tgtEl>
                                          <p:spTgt spid="112"/>
                                        </p:tgtEl>
                                      </p:cBhvr>
                                    </p:animEffect>
                                    <p:set>
                                      <p:cBhvr>
                                        <p:cTn id="506" dur="1" fill="hold">
                                          <p:stCondLst>
                                            <p:cond delay="999"/>
                                          </p:stCondLst>
                                        </p:cTn>
                                        <p:tgtEl>
                                          <p:spTgt spid="112"/>
                                        </p:tgtEl>
                                        <p:attrNameLst>
                                          <p:attrName>style.visibility</p:attrName>
                                        </p:attrNameLst>
                                      </p:cBhvr>
                                      <p:to>
                                        <p:strVal val="hidden"/>
                                      </p:to>
                                    </p:set>
                                  </p:childTnLst>
                                </p:cTn>
                              </p:par>
                            </p:childTnLst>
                          </p:cTn>
                        </p:par>
                      </p:childTnLst>
                    </p:cTn>
                  </p:par>
                  <p:par>
                    <p:cTn id="507" fill="hold">
                      <p:stCondLst>
                        <p:cond delay="indefinite"/>
                      </p:stCondLst>
                      <p:childTnLst>
                        <p:par>
                          <p:cTn id="508" fill="hold">
                            <p:stCondLst>
                              <p:cond delay="0"/>
                            </p:stCondLst>
                            <p:childTnLst>
                              <p:par>
                                <p:cTn id="509" presetID="12" presetClass="entr" presetSubtype="8" fill="hold" grpId="0" nodeType="clickEffect">
                                  <p:stCondLst>
                                    <p:cond delay="0"/>
                                  </p:stCondLst>
                                  <p:childTnLst>
                                    <p:set>
                                      <p:cBhvr>
                                        <p:cTn id="510" dur="1" fill="hold">
                                          <p:stCondLst>
                                            <p:cond delay="0"/>
                                          </p:stCondLst>
                                        </p:cTn>
                                        <p:tgtEl>
                                          <p:spTgt spid="113"/>
                                        </p:tgtEl>
                                        <p:attrNameLst>
                                          <p:attrName>style.visibility</p:attrName>
                                        </p:attrNameLst>
                                      </p:cBhvr>
                                      <p:to>
                                        <p:strVal val="visible"/>
                                      </p:to>
                                    </p:set>
                                    <p:anim calcmode="lin" valueType="num">
                                      <p:cBhvr additive="base">
                                        <p:cTn id="511" dur="500"/>
                                        <p:tgtEl>
                                          <p:spTgt spid="113"/>
                                        </p:tgtEl>
                                        <p:attrNameLst>
                                          <p:attrName>ppt_x</p:attrName>
                                        </p:attrNameLst>
                                      </p:cBhvr>
                                      <p:tavLst>
                                        <p:tav tm="0">
                                          <p:val>
                                            <p:strVal val="#ppt_x-#ppt_w*1.125000"/>
                                          </p:val>
                                        </p:tav>
                                        <p:tav tm="100000">
                                          <p:val>
                                            <p:strVal val="#ppt_x"/>
                                          </p:val>
                                        </p:tav>
                                      </p:tavLst>
                                    </p:anim>
                                    <p:animEffect transition="in" filter="wipe(right)">
                                      <p:cBhvr>
                                        <p:cTn id="512" dur="500"/>
                                        <p:tgtEl>
                                          <p:spTgt spid="113"/>
                                        </p:tgtEl>
                                      </p:cBhvr>
                                    </p:animEffect>
                                  </p:childTnLst>
                                </p:cTn>
                              </p:par>
                              <p:par>
                                <p:cTn id="513" presetID="31" presetClass="exit" presetSubtype="0" fill="hold" grpId="1" nodeType="withEffect">
                                  <p:stCondLst>
                                    <p:cond delay="0"/>
                                  </p:stCondLst>
                                  <p:childTnLst>
                                    <p:anim calcmode="lin" valueType="num">
                                      <p:cBhvr>
                                        <p:cTn id="514" dur="1000"/>
                                        <p:tgtEl>
                                          <p:spTgt spid="113"/>
                                        </p:tgtEl>
                                        <p:attrNameLst>
                                          <p:attrName>ppt_w</p:attrName>
                                        </p:attrNameLst>
                                      </p:cBhvr>
                                      <p:tavLst>
                                        <p:tav tm="0">
                                          <p:val>
                                            <p:strVal val="ppt_w"/>
                                          </p:val>
                                        </p:tav>
                                        <p:tav tm="100000">
                                          <p:val>
                                            <p:fltVal val="0"/>
                                          </p:val>
                                        </p:tav>
                                      </p:tavLst>
                                    </p:anim>
                                    <p:anim calcmode="lin" valueType="num">
                                      <p:cBhvr>
                                        <p:cTn id="515" dur="1000"/>
                                        <p:tgtEl>
                                          <p:spTgt spid="113"/>
                                        </p:tgtEl>
                                        <p:attrNameLst>
                                          <p:attrName>ppt_h</p:attrName>
                                        </p:attrNameLst>
                                      </p:cBhvr>
                                      <p:tavLst>
                                        <p:tav tm="0">
                                          <p:val>
                                            <p:strVal val="ppt_h"/>
                                          </p:val>
                                        </p:tav>
                                        <p:tav tm="100000">
                                          <p:val>
                                            <p:fltVal val="0"/>
                                          </p:val>
                                        </p:tav>
                                      </p:tavLst>
                                    </p:anim>
                                    <p:anim calcmode="lin" valueType="num">
                                      <p:cBhvr>
                                        <p:cTn id="516" dur="1000"/>
                                        <p:tgtEl>
                                          <p:spTgt spid="113"/>
                                        </p:tgtEl>
                                        <p:attrNameLst>
                                          <p:attrName>style.rotation</p:attrName>
                                        </p:attrNameLst>
                                      </p:cBhvr>
                                      <p:tavLst>
                                        <p:tav tm="0">
                                          <p:val>
                                            <p:fltVal val="0"/>
                                          </p:val>
                                        </p:tav>
                                        <p:tav tm="100000">
                                          <p:val>
                                            <p:fltVal val="90"/>
                                          </p:val>
                                        </p:tav>
                                      </p:tavLst>
                                    </p:anim>
                                    <p:animEffect transition="out" filter="fade">
                                      <p:cBhvr>
                                        <p:cTn id="517" dur="1000"/>
                                        <p:tgtEl>
                                          <p:spTgt spid="113"/>
                                        </p:tgtEl>
                                      </p:cBhvr>
                                    </p:animEffect>
                                    <p:set>
                                      <p:cBhvr>
                                        <p:cTn id="518" dur="1" fill="hold">
                                          <p:stCondLst>
                                            <p:cond delay="999"/>
                                          </p:stCondLst>
                                        </p:cTn>
                                        <p:tgtEl>
                                          <p:spTgt spid="113"/>
                                        </p:tgtEl>
                                        <p:attrNameLst>
                                          <p:attrName>style.visibility</p:attrName>
                                        </p:attrNameLst>
                                      </p:cBhvr>
                                      <p:to>
                                        <p:strVal val="hidden"/>
                                      </p:to>
                                    </p:set>
                                  </p:childTnLst>
                                </p:cTn>
                              </p:par>
                            </p:childTnLst>
                          </p:cTn>
                        </p:par>
                      </p:childTnLst>
                    </p:cTn>
                  </p:par>
                  <p:par>
                    <p:cTn id="519" fill="hold">
                      <p:stCondLst>
                        <p:cond delay="indefinite"/>
                      </p:stCondLst>
                      <p:childTnLst>
                        <p:par>
                          <p:cTn id="520" fill="hold">
                            <p:stCondLst>
                              <p:cond delay="0"/>
                            </p:stCondLst>
                            <p:childTnLst>
                              <p:par>
                                <p:cTn id="521" presetID="12" presetClass="entr" presetSubtype="8" fill="hold" grpId="0" nodeType="clickEffect">
                                  <p:stCondLst>
                                    <p:cond delay="0"/>
                                  </p:stCondLst>
                                  <p:childTnLst>
                                    <p:set>
                                      <p:cBhvr>
                                        <p:cTn id="522" dur="1" fill="hold">
                                          <p:stCondLst>
                                            <p:cond delay="0"/>
                                          </p:stCondLst>
                                        </p:cTn>
                                        <p:tgtEl>
                                          <p:spTgt spid="114"/>
                                        </p:tgtEl>
                                        <p:attrNameLst>
                                          <p:attrName>style.visibility</p:attrName>
                                        </p:attrNameLst>
                                      </p:cBhvr>
                                      <p:to>
                                        <p:strVal val="visible"/>
                                      </p:to>
                                    </p:set>
                                    <p:anim calcmode="lin" valueType="num">
                                      <p:cBhvr additive="base">
                                        <p:cTn id="523" dur="500"/>
                                        <p:tgtEl>
                                          <p:spTgt spid="114"/>
                                        </p:tgtEl>
                                        <p:attrNameLst>
                                          <p:attrName>ppt_x</p:attrName>
                                        </p:attrNameLst>
                                      </p:cBhvr>
                                      <p:tavLst>
                                        <p:tav tm="0">
                                          <p:val>
                                            <p:strVal val="#ppt_x-#ppt_w*1.125000"/>
                                          </p:val>
                                        </p:tav>
                                        <p:tav tm="100000">
                                          <p:val>
                                            <p:strVal val="#ppt_x"/>
                                          </p:val>
                                        </p:tav>
                                      </p:tavLst>
                                    </p:anim>
                                    <p:animEffect transition="in" filter="wipe(right)">
                                      <p:cBhvr>
                                        <p:cTn id="524" dur="500"/>
                                        <p:tgtEl>
                                          <p:spTgt spid="114"/>
                                        </p:tgtEl>
                                      </p:cBhvr>
                                    </p:animEffect>
                                  </p:childTnLst>
                                </p:cTn>
                              </p:par>
                              <p:par>
                                <p:cTn id="525" presetID="31" presetClass="exit" presetSubtype="0" fill="hold" grpId="1" nodeType="withEffect">
                                  <p:stCondLst>
                                    <p:cond delay="0"/>
                                  </p:stCondLst>
                                  <p:childTnLst>
                                    <p:anim calcmode="lin" valueType="num">
                                      <p:cBhvr>
                                        <p:cTn id="526" dur="1000"/>
                                        <p:tgtEl>
                                          <p:spTgt spid="114"/>
                                        </p:tgtEl>
                                        <p:attrNameLst>
                                          <p:attrName>ppt_w</p:attrName>
                                        </p:attrNameLst>
                                      </p:cBhvr>
                                      <p:tavLst>
                                        <p:tav tm="0">
                                          <p:val>
                                            <p:strVal val="ppt_w"/>
                                          </p:val>
                                        </p:tav>
                                        <p:tav tm="100000">
                                          <p:val>
                                            <p:fltVal val="0"/>
                                          </p:val>
                                        </p:tav>
                                      </p:tavLst>
                                    </p:anim>
                                    <p:anim calcmode="lin" valueType="num">
                                      <p:cBhvr>
                                        <p:cTn id="527" dur="1000"/>
                                        <p:tgtEl>
                                          <p:spTgt spid="114"/>
                                        </p:tgtEl>
                                        <p:attrNameLst>
                                          <p:attrName>ppt_h</p:attrName>
                                        </p:attrNameLst>
                                      </p:cBhvr>
                                      <p:tavLst>
                                        <p:tav tm="0">
                                          <p:val>
                                            <p:strVal val="ppt_h"/>
                                          </p:val>
                                        </p:tav>
                                        <p:tav tm="100000">
                                          <p:val>
                                            <p:fltVal val="0"/>
                                          </p:val>
                                        </p:tav>
                                      </p:tavLst>
                                    </p:anim>
                                    <p:anim calcmode="lin" valueType="num">
                                      <p:cBhvr>
                                        <p:cTn id="528" dur="1000"/>
                                        <p:tgtEl>
                                          <p:spTgt spid="114"/>
                                        </p:tgtEl>
                                        <p:attrNameLst>
                                          <p:attrName>style.rotation</p:attrName>
                                        </p:attrNameLst>
                                      </p:cBhvr>
                                      <p:tavLst>
                                        <p:tav tm="0">
                                          <p:val>
                                            <p:fltVal val="0"/>
                                          </p:val>
                                        </p:tav>
                                        <p:tav tm="100000">
                                          <p:val>
                                            <p:fltVal val="90"/>
                                          </p:val>
                                        </p:tav>
                                      </p:tavLst>
                                    </p:anim>
                                    <p:animEffect transition="out" filter="fade">
                                      <p:cBhvr>
                                        <p:cTn id="529" dur="1000"/>
                                        <p:tgtEl>
                                          <p:spTgt spid="114"/>
                                        </p:tgtEl>
                                      </p:cBhvr>
                                    </p:animEffect>
                                    <p:set>
                                      <p:cBhvr>
                                        <p:cTn id="530" dur="1" fill="hold">
                                          <p:stCondLst>
                                            <p:cond delay="999"/>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65" grpId="0"/>
      <p:bldP spid="65" grpId="1"/>
      <p:bldP spid="66" grpId="0"/>
      <p:bldP spid="66" grpId="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P spid="75" grpId="0"/>
      <p:bldP spid="75" grpId="1"/>
      <p:bldP spid="76" grpId="0"/>
      <p:bldP spid="76" grpId="1"/>
      <p:bldP spid="77" grpId="0"/>
      <p:bldP spid="77"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p:bldP spid="85" grpId="1"/>
      <p:bldP spid="86" grpId="0"/>
      <p:bldP spid="86" grpId="1"/>
      <p:bldP spid="89" grpId="0"/>
      <p:bldP spid="89" grpId="1"/>
      <p:bldP spid="90" grpId="0"/>
      <p:bldP spid="90" grpId="1"/>
      <p:bldP spid="91" grpId="0"/>
      <p:bldP spid="91" grpId="1"/>
      <p:bldP spid="92" grpId="0"/>
      <p:bldP spid="92" grpId="1"/>
      <p:bldP spid="94" grpId="0"/>
      <p:bldP spid="94" grpId="1"/>
      <p:bldP spid="95" grpId="0"/>
      <p:bldP spid="95" grpId="1"/>
      <p:bldP spid="96" grpId="0"/>
      <p:bldP spid="96" grpId="1"/>
      <p:bldP spid="97" grpId="0"/>
      <p:bldP spid="97" grpId="1"/>
      <p:bldP spid="98" grpId="0"/>
      <p:bldP spid="98" grpId="1"/>
      <p:bldP spid="99" grpId="0"/>
      <p:bldP spid="99" grpId="1"/>
      <p:bldP spid="100" grpId="0"/>
      <p:bldP spid="100" grpId="1"/>
      <p:bldP spid="102" grpId="0"/>
      <p:bldP spid="102" grpId="1"/>
      <p:bldP spid="103" grpId="0"/>
      <p:bldP spid="103" grpId="1"/>
      <p:bldP spid="104" grpId="0"/>
      <p:bldP spid="104" grpId="1"/>
      <p:bldP spid="105" grpId="0"/>
      <p:bldP spid="105" grpId="1"/>
      <p:bldP spid="106" grpId="0"/>
      <p:bldP spid="106" grpId="1"/>
      <p:bldP spid="109" grpId="0"/>
      <p:bldP spid="109" grpId="1"/>
      <p:bldP spid="110" grpId="0"/>
      <p:bldP spid="110" grpId="1"/>
      <p:bldP spid="111" grpId="0"/>
      <p:bldP spid="111" grpId="1"/>
      <p:bldP spid="112" grpId="0"/>
      <p:bldP spid="112" grpId="1"/>
      <p:bldP spid="113" grpId="0"/>
      <p:bldP spid="113" grpId="1"/>
      <p:bldP spid="114" grpId="0"/>
      <p:bldP spid="11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2D45EE4-C4F0-4F72-B1C6-39F596D13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7">
            <a:extLst>
              <a:ext uri="{FF2B5EF4-FFF2-40B4-BE49-F238E27FC236}">
                <a16:creationId xmlns:a16="http://schemas.microsoft.com/office/drawing/2014/main" xmlns="" id="{8C459BAD-4279-4A9D-B0C5-662C5F5ED2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34D5F"/>
          </a:solidFill>
          <a:ln w="57150">
            <a:solidFill>
              <a:srgbClr val="C34D5F"/>
            </a:solidFill>
            <a:extLst>
              <a:ext uri="{C807C97D-BFC1-408E-A445-0C87EB9F89A2}">
                <ask:lineSketchStyleProps xmlns:ask="http://schemas.microsoft.com/office/drawing/2018/sketchyshapes" xmln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83;p14"/>
          <p:cNvSpPr txBox="1">
            <a:spLocks/>
          </p:cNvSpPr>
          <p:nvPr/>
        </p:nvSpPr>
        <p:spPr>
          <a:xfrm>
            <a:off x="2066544" y="1911096"/>
            <a:ext cx="8055864" cy="2076651"/>
          </a:xfrm>
          <a:prstGeom prst="rect">
            <a:avLst/>
          </a:prstGeom>
        </p:spPr>
        <p:txBody>
          <a:bodyPr spcFirstLastPara="1" vert="horz" lIns="91440" tIns="45720" rIns="91440" bIns="45720" rtlCol="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pPr algn="ctr">
              <a:lnSpc>
                <a:spcPct val="90000"/>
              </a:lnSpc>
              <a:spcBef>
                <a:spcPct val="0"/>
              </a:spcBef>
              <a:spcAft>
                <a:spcPts val="600"/>
              </a:spcAft>
            </a:pPr>
            <a:r>
              <a:rPr lang="en-US" sz="6800" dirty="0" err="1">
                <a:solidFill>
                  <a:srgbClr val="FFFFFF"/>
                </a:solidFill>
                <a:latin typeface="+mj-lt"/>
                <a:ea typeface="+mj-ea"/>
                <a:cs typeface="+mj-cs"/>
              </a:rPr>
              <a:t>Mineralisasi</a:t>
            </a:r>
            <a:r>
              <a:rPr lang="en-US" sz="6800" dirty="0">
                <a:solidFill>
                  <a:srgbClr val="FFFFFF"/>
                </a:solidFill>
                <a:latin typeface="+mj-lt"/>
                <a:ea typeface="+mj-ea"/>
                <a:cs typeface="+mj-cs"/>
              </a:rPr>
              <a:t> Air Tanah</a:t>
            </a:r>
          </a:p>
        </p:txBody>
      </p:sp>
      <p:sp>
        <p:nvSpPr>
          <p:cNvPr id="14" name="Rectangle 6">
            <a:extLst>
              <a:ext uri="{FF2B5EF4-FFF2-40B4-BE49-F238E27FC236}">
                <a16:creationId xmlns:a16="http://schemas.microsoft.com/office/drawing/2014/main" xmlns="" id="{0953BC39-9D68-40BE-BF3C-5C4EB782AF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876494"/>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01B27"/>
      </a:dk2>
      <a:lt2>
        <a:srgbClr val="F0F3F3"/>
      </a:lt2>
      <a:accent1>
        <a:srgbClr val="C34D5F"/>
      </a:accent1>
      <a:accent2>
        <a:srgbClr val="B13B7F"/>
      </a:accent2>
      <a:accent3>
        <a:srgbClr val="C34DC2"/>
      </a:accent3>
      <a:accent4>
        <a:srgbClr val="813BB1"/>
      </a:accent4>
      <a:accent5>
        <a:srgbClr val="614DC3"/>
      </a:accent5>
      <a:accent6>
        <a:srgbClr val="3B57B1"/>
      </a:accent6>
      <a:hlink>
        <a:srgbClr val="7C55C6"/>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1212</Words>
  <Application>Microsoft Office PowerPoint</Application>
  <PresentationFormat>Custom</PresentationFormat>
  <Paragraphs>182</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SketchyVTI</vt:lpstr>
      <vt:lpstr>Hidrogeologi  “Mineralisasi Air Tanah”</vt:lpstr>
      <vt:lpstr>Anggota Kelompok:  Rindy Febriani    (1815051004) M Budzar Alghiffary   (1855051006) Nicko Ferly Pradana   (1915051006) Lola Anjelika    (1915051019) Fachri Aldi Pramudya  (1915051037) Restu Wildanu Ahadi   (1915051045) Clarissa Alodia   (1955051006) Sindi Cintia    (1955051012)  </vt:lpstr>
      <vt:lpstr>Air tanah</vt:lpstr>
      <vt:lpstr>Kandungan Air Tanah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Studi Kasus 1  “PERBAIKAN KUALITAS AIR HUJAN SEBAGAI AIR BERSIH DENGAN METODE MINERALISASI DAN DESINFEKSI”</vt:lpstr>
      <vt:lpstr>Latar Belakang Penelitian</vt:lpstr>
      <vt:lpstr>Latar Belakang Penelitian</vt:lpstr>
      <vt:lpstr>Tujuan Penelitian</vt:lpstr>
      <vt:lpstr>Lokasi Penelitian</vt:lpstr>
      <vt:lpstr>Data Sekunder</vt:lpstr>
      <vt:lpstr>Hasil Penelitian</vt:lpstr>
      <vt:lpstr>Hasil Analisis Kualitas Air Baku</vt:lpstr>
      <vt:lpstr>Data Hasil Analisa pH Sesudah Dilakukan Proses Mineralisasi </vt:lpstr>
      <vt:lpstr>Data Hasil Analisa Fe Sesudah Dilakukan Proses Mineralisasi</vt:lpstr>
      <vt:lpstr>Data Hasil Analisa Kesadahan Sesudah Dilakukan Proses Mineralisasi</vt:lpstr>
      <vt:lpstr>Data Hasil Analisa Konsentrasi Fe Setelah Melalui Proses Mineralisasi dan Desinfeksi</vt:lpstr>
      <vt:lpstr>Data Hasil Analisa Total Coli Sesudah Dilakukan Proses Desinfeksi</vt:lpstr>
      <vt:lpstr>Efisiensi Dosis Kaporit Terhadap Total Coli</vt:lpstr>
      <vt:lpstr>Kesimpulan</vt:lpstr>
      <vt:lpstr>Studi Kasus 2  “HIDROGEOKIMIA AIRTANAH PADA DAERAH PANTAI: STUDI KASUS DATARAN RENDAH KATAK, DESA SUMBER AGUNG, KABUPATEN BANYUWANGI”</vt:lpstr>
      <vt:lpstr>Pendahuluan</vt:lpstr>
      <vt:lpstr>PowerPoint Presentation</vt:lpstr>
      <vt:lpstr>PowerPoint Presentation</vt:lpstr>
      <vt:lpstr>PowerPoint Presentation</vt:lpstr>
      <vt:lpstr>Daftar Pustaka</vt:lpstr>
      <vt:lpstr>Daftar Pustaka</vt:lpstr>
      <vt:lpstr>Daftar Pustaka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Hidrogeologi  “Mineralisasi Air Tanah”</dc:title>
  <dc:creator>Fachri Aldi Pramudya</dc:creator>
  <cp:lastModifiedBy>ASUS</cp:lastModifiedBy>
  <cp:revision>5</cp:revision>
  <dcterms:created xsi:type="dcterms:W3CDTF">2021-11-28T03:23:50Z</dcterms:created>
  <dcterms:modified xsi:type="dcterms:W3CDTF">2021-11-28T23:04:25Z</dcterms:modified>
</cp:coreProperties>
</file>