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8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1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8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3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7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4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8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7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9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0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DEA50-01D3-4588-8D66-3744B8D0976C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A5F3B-9024-4EAB-9897-EE04A4A5B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5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QUIZ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8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1. Explain about liquidity risk. What causes liquidity risk.</a:t>
            </a:r>
          </a:p>
          <a:p>
            <a:r>
              <a:rPr lang="en-GB" dirty="0" smtClean="0"/>
              <a:t>2. How does the degree of liquidity risk differ for different types of financial institutions? </a:t>
            </a:r>
          </a:p>
          <a:p>
            <a:r>
              <a:rPr lang="en-GB" dirty="0" smtClean="0"/>
              <a:t>3. W h a t is the p rim a </a:t>
            </a:r>
            <a:r>
              <a:rPr lang="en-GB" dirty="0" err="1" smtClean="0"/>
              <a:t>ry</a:t>
            </a:r>
            <a:r>
              <a:rPr lang="en-GB" dirty="0" smtClean="0"/>
              <a:t> disadvantage o f the back </a:t>
            </a:r>
            <a:r>
              <a:rPr lang="en-GB" dirty="0" err="1" smtClean="0"/>
              <a:t>sim</a:t>
            </a:r>
            <a:r>
              <a:rPr lang="en-GB" dirty="0" smtClean="0"/>
              <a:t> u la </a:t>
            </a:r>
            <a:r>
              <a:rPr lang="en-GB" dirty="0" err="1" smtClean="0"/>
              <a:t>tio</a:t>
            </a:r>
            <a:r>
              <a:rPr lang="en-GB" dirty="0" smtClean="0"/>
              <a:t> n approach in m </a:t>
            </a:r>
            <a:r>
              <a:rPr lang="en-GB" dirty="0" err="1" smtClean="0"/>
              <a:t>easurin</a:t>
            </a:r>
            <a:r>
              <a:rPr lang="en-GB" dirty="0" smtClean="0"/>
              <a:t> g m </a:t>
            </a:r>
            <a:r>
              <a:rPr lang="en-GB" dirty="0" err="1" smtClean="0"/>
              <a:t>arke</a:t>
            </a:r>
            <a:r>
              <a:rPr lang="en-GB" dirty="0" smtClean="0"/>
              <a:t> t risk? W h a t effect does the in </a:t>
            </a:r>
            <a:r>
              <a:rPr lang="en-GB" dirty="0" err="1" smtClean="0"/>
              <a:t>clu</a:t>
            </a:r>
            <a:r>
              <a:rPr lang="en-GB" dirty="0" smtClean="0"/>
              <a:t> </a:t>
            </a:r>
            <a:r>
              <a:rPr lang="en-GB" dirty="0" err="1" smtClean="0"/>
              <a:t>sio</a:t>
            </a:r>
            <a:r>
              <a:rPr lang="en-GB" dirty="0" smtClean="0"/>
              <a:t> n o f m ore observation days have as a rem </a:t>
            </a:r>
            <a:r>
              <a:rPr lang="en-GB" dirty="0" err="1" smtClean="0"/>
              <a:t>edy</a:t>
            </a:r>
            <a:r>
              <a:rPr lang="en-GB" dirty="0" smtClean="0"/>
              <a:t> </a:t>
            </a:r>
            <a:r>
              <a:rPr lang="en-GB" dirty="0" err="1" smtClean="0"/>
              <a:t>fo</a:t>
            </a:r>
            <a:r>
              <a:rPr lang="en-GB" dirty="0" smtClean="0"/>
              <a:t> r this disadvantage? W h a t </a:t>
            </a:r>
            <a:r>
              <a:rPr lang="en-GB" dirty="0" err="1" smtClean="0"/>
              <a:t>oth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rem </a:t>
            </a:r>
            <a:r>
              <a:rPr lang="en-GB" dirty="0" err="1" smtClean="0"/>
              <a:t>edies</a:t>
            </a:r>
            <a:r>
              <a:rPr lang="en-GB" dirty="0" smtClean="0"/>
              <a:t> can be used to deal w </a:t>
            </a:r>
            <a:r>
              <a:rPr lang="en-GB" dirty="0" err="1" smtClean="0"/>
              <a:t>ith</a:t>
            </a:r>
            <a:r>
              <a:rPr lang="en-GB" dirty="0" smtClean="0"/>
              <a:t> the disadvantage?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6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4. </a:t>
            </a:r>
            <a:r>
              <a:rPr lang="en-GB" dirty="0" err="1" smtClean="0"/>
              <a:t>whatare</a:t>
            </a:r>
            <a:r>
              <a:rPr lang="en-GB" dirty="0" smtClean="0"/>
              <a:t> the </a:t>
            </a:r>
            <a:r>
              <a:rPr lang="en-GB" dirty="0" smtClean="0"/>
              <a:t>Key factors in interest rate moves</a:t>
            </a:r>
          </a:p>
          <a:p>
            <a:r>
              <a:rPr lang="en-GB" dirty="0" smtClean="0"/>
              <a:t>5. Follow Bank has a $1 million position in a five-year, zero-coupon bond with a face value of $1,402,552. The bond is trading at a yield to maturity of 7.00 </a:t>
            </a:r>
            <a:r>
              <a:rPr lang="en-GB" dirty="0" err="1" smtClean="0"/>
              <a:t>percent</a:t>
            </a:r>
            <a:r>
              <a:rPr lang="en-GB" dirty="0" smtClean="0"/>
              <a:t>. The historical mean change in daily yields is 0.0 </a:t>
            </a:r>
            <a:r>
              <a:rPr lang="en-GB" dirty="0" err="1" smtClean="0"/>
              <a:t>percent</a:t>
            </a:r>
            <a:r>
              <a:rPr lang="en-GB" dirty="0" smtClean="0"/>
              <a:t> and the </a:t>
            </a:r>
            <a:r>
              <a:rPr lang="en-GB" dirty="0" err="1" smtClean="0"/>
              <a:t>standard</a:t>
            </a:r>
            <a:r>
              <a:rPr lang="en-GB" dirty="0" smtClean="0"/>
              <a:t> deviation is 12 basis points. a. What is the modified duration of the bond? b. What is the maximum adverse daily yield move given that we desire no more than a 1 </a:t>
            </a:r>
            <a:r>
              <a:rPr lang="en-GB" dirty="0" err="1" smtClean="0"/>
              <a:t>percent</a:t>
            </a:r>
            <a:r>
              <a:rPr lang="en-GB" smtClean="0"/>
              <a:t> chance that yield changes will be greater than this maximum?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0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221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QUIZ 2</vt:lpstr>
      <vt:lpstr>Questions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2</dc:title>
  <dc:creator>ASUS</dc:creator>
  <cp:lastModifiedBy>ASUS</cp:lastModifiedBy>
  <cp:revision>3</cp:revision>
  <dcterms:created xsi:type="dcterms:W3CDTF">2021-11-17T23:27:26Z</dcterms:created>
  <dcterms:modified xsi:type="dcterms:W3CDTF">2021-11-18T00:20:07Z</dcterms:modified>
</cp:coreProperties>
</file>