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8" y="-3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2EB44DE-93C8-4A81-A34B-2616DD4384CF}" type="datetimeFigureOut">
              <a:rPr lang="id-ID" smtClean="0"/>
              <a:t>11/11/2021</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DB43E0-AD5B-43E6-9F5D-0F6D9483B616}" type="slidenum">
              <a:rPr lang="id-ID" smtClean="0"/>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EB44DE-93C8-4A81-A34B-2616DD4384CF}" type="datetimeFigureOut">
              <a:rPr lang="id-ID" smtClean="0"/>
              <a:t>11/11/2021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7DB43E0-AD5B-43E6-9F5D-0F6D9483B616}"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7DB43E0-AD5B-43E6-9F5D-0F6D9483B616}" type="slidenum">
              <a:rPr lang="id-ID" smtClean="0"/>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EB44DE-93C8-4A81-A34B-2616DD4384CF}" type="datetimeFigureOut">
              <a:rPr lang="id-ID" smtClean="0"/>
              <a:t>11/11/2021</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2EB44DE-93C8-4A81-A34B-2616DD4384CF}" type="datetimeFigureOut">
              <a:rPr lang="id-ID" smtClean="0"/>
              <a:t>11/11/2021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57DB43E0-AD5B-43E6-9F5D-0F6D9483B616}" type="slidenum">
              <a:rPr lang="id-ID" smtClean="0"/>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12EB44DE-93C8-4A81-A34B-2616DD4384CF}" type="datetimeFigureOut">
              <a:rPr lang="id-ID" smtClean="0"/>
              <a:t>11/11/2021</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DB43E0-AD5B-43E6-9F5D-0F6D9483B616}" type="slidenum">
              <a:rPr lang="id-ID" smtClean="0"/>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2EB44DE-93C8-4A81-A34B-2616DD4384CF}" type="datetimeFigureOut">
              <a:rPr lang="id-ID" smtClean="0"/>
              <a:t>11/11/2021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7DB43E0-AD5B-43E6-9F5D-0F6D9483B616}" type="slidenum">
              <a:rPr lang="id-ID" smtClean="0"/>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2EB44DE-93C8-4A81-A34B-2616DD4384CF}" type="datetimeFigureOut">
              <a:rPr lang="id-ID" smtClean="0"/>
              <a:t>11/11/2021</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7DB43E0-AD5B-43E6-9F5D-0F6D9483B616}" type="slidenum">
              <a:rPr lang="id-ID" smtClean="0"/>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2EB44DE-93C8-4A81-A34B-2616DD4384CF}" type="datetimeFigureOut">
              <a:rPr lang="id-ID" smtClean="0"/>
              <a:t>11/11/2021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57DB43E0-AD5B-43E6-9F5D-0F6D9483B616}"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2EB44DE-93C8-4A81-A34B-2616DD4384CF}" type="datetimeFigureOut">
              <a:rPr lang="id-ID" smtClean="0"/>
              <a:t>11/11/2021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7DB43E0-AD5B-43E6-9F5D-0F6D9483B616}"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7DB43E0-AD5B-43E6-9F5D-0F6D9483B616}" type="slidenum">
              <a:rPr lang="id-ID" smtClean="0"/>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2EB44DE-93C8-4A81-A34B-2616DD4384CF}" type="datetimeFigureOut">
              <a:rPr lang="id-ID" smtClean="0"/>
              <a:t>11/11/2021</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7DB43E0-AD5B-43E6-9F5D-0F6D9483B616}" type="slidenum">
              <a:rPr lang="id-ID" smtClean="0"/>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2EB44DE-93C8-4A81-A34B-2616DD4384CF}" type="datetimeFigureOut">
              <a:rPr lang="id-ID" smtClean="0"/>
              <a:t>11/11/2021</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2EB44DE-93C8-4A81-A34B-2616DD4384CF}" type="datetimeFigureOut">
              <a:rPr lang="id-ID" smtClean="0"/>
              <a:t>11/11/2021</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7DB43E0-AD5B-43E6-9F5D-0F6D9483B616}" type="slidenum">
              <a:rPr lang="id-ID" smtClean="0"/>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2819400"/>
            <a:ext cx="7848872" cy="2625824"/>
          </a:xfrm>
        </p:spPr>
        <p:txBody>
          <a:bodyPr>
            <a:noAutofit/>
          </a:bodyPr>
          <a:lstStyle/>
          <a:p>
            <a:pPr algn="just">
              <a:lnSpc>
                <a:spcPct val="200000"/>
              </a:lnSpc>
            </a:pPr>
            <a:r>
              <a:rPr lang="id-ID" sz="1800" dirty="0" smtClean="0">
                <a:solidFill>
                  <a:srgbClr val="002060"/>
                </a:solidFill>
                <a:latin typeface="Times New Roman" pitchFamily="18" charset="0"/>
                <a:cs typeface="Times New Roman" pitchFamily="18" charset="0"/>
              </a:rPr>
              <a:t>Mata kuliah	:Perbandingan Hukum pidana</a:t>
            </a:r>
          </a:p>
          <a:p>
            <a:pPr algn="just">
              <a:lnSpc>
                <a:spcPct val="200000"/>
              </a:lnSpc>
            </a:pPr>
            <a:r>
              <a:rPr lang="id-ID" sz="1800" dirty="0" smtClean="0">
                <a:solidFill>
                  <a:srgbClr val="002060"/>
                </a:solidFill>
                <a:latin typeface="Times New Roman" pitchFamily="18" charset="0"/>
                <a:cs typeface="Times New Roman" pitchFamily="18" charset="0"/>
              </a:rPr>
              <a:t>Dosen		: emilia sutanti, s.h., m.h.</a:t>
            </a:r>
          </a:p>
          <a:p>
            <a:pPr algn="just">
              <a:lnSpc>
                <a:spcPct val="200000"/>
              </a:lnSpc>
            </a:pPr>
            <a:r>
              <a:rPr lang="id-ID" sz="1800" dirty="0" smtClean="0">
                <a:solidFill>
                  <a:srgbClr val="002060"/>
                </a:solidFill>
                <a:latin typeface="Times New Roman" pitchFamily="18" charset="0"/>
                <a:cs typeface="Times New Roman" pitchFamily="18" charset="0"/>
              </a:rPr>
              <a:t>Nama			: rully m.e. sitanggang</a:t>
            </a:r>
          </a:p>
          <a:p>
            <a:pPr algn="just">
              <a:lnSpc>
                <a:spcPct val="200000"/>
              </a:lnSpc>
            </a:pPr>
            <a:r>
              <a:rPr lang="id-ID" sz="1800" dirty="0" smtClean="0">
                <a:solidFill>
                  <a:srgbClr val="002060"/>
                </a:solidFill>
                <a:latin typeface="Times New Roman" pitchFamily="18" charset="0"/>
                <a:cs typeface="Times New Roman" pitchFamily="18" charset="0"/>
              </a:rPr>
              <a:t>NPM			: 1812011019</a:t>
            </a:r>
            <a:endParaRPr lang="id-ID" sz="1800" dirty="0">
              <a:solidFill>
                <a:srgbClr val="002060"/>
              </a:solidFill>
              <a:latin typeface="Times New Roman" pitchFamily="18" charset="0"/>
              <a:cs typeface="Times New Roman" pitchFamily="18" charset="0"/>
            </a:endParaRPr>
          </a:p>
        </p:txBody>
      </p:sp>
      <p:sp>
        <p:nvSpPr>
          <p:cNvPr id="2" name="Title 1"/>
          <p:cNvSpPr>
            <a:spLocks noGrp="1"/>
          </p:cNvSpPr>
          <p:nvPr>
            <p:ph type="ctrTitle"/>
          </p:nvPr>
        </p:nvSpPr>
        <p:spPr>
          <a:xfrm>
            <a:off x="251520" y="188640"/>
            <a:ext cx="8712968" cy="1944216"/>
          </a:xfrm>
        </p:spPr>
        <p:txBody>
          <a:bodyPr>
            <a:normAutofit fontScale="90000"/>
          </a:bodyPr>
          <a:lstStyle/>
          <a:p>
            <a:r>
              <a:rPr lang="id-ID" dirty="0" smtClean="0"/>
              <a:t>PERBANDINGAN HUKUM PIDANA INDONESIA, SINGAPURA DAN BELGIA</a:t>
            </a:r>
            <a:endParaRPr lang="id-ID" dirty="0"/>
          </a:p>
        </p:txBody>
      </p:sp>
    </p:spTree>
    <p:extLst>
      <p:ext uri="{BB962C8B-B14F-4D97-AF65-F5344CB8AC3E}">
        <p14:creationId xmlns:p14="http://schemas.microsoft.com/office/powerpoint/2010/main" val="2350927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0000"/>
                </a:solidFill>
              </a:rPr>
              <a:t>HUKUM PIDANA INDONESIA</a:t>
            </a:r>
            <a:endParaRPr lang="id-ID" dirty="0">
              <a:solidFill>
                <a:srgbClr val="FF0000"/>
              </a:solidFill>
            </a:endParaRPr>
          </a:p>
        </p:txBody>
      </p:sp>
      <p:sp>
        <p:nvSpPr>
          <p:cNvPr id="3" name="Content Placeholder 2"/>
          <p:cNvSpPr>
            <a:spLocks noGrp="1"/>
          </p:cNvSpPr>
          <p:nvPr>
            <p:ph sz="quarter" idx="1"/>
          </p:nvPr>
        </p:nvSpPr>
        <p:spPr/>
        <p:txBody>
          <a:bodyPr/>
          <a:lstStyle/>
          <a:p>
            <a:pPr marL="0" indent="0" algn="just">
              <a:lnSpc>
                <a:spcPct val="150000"/>
              </a:lnSpc>
              <a:buNone/>
            </a:pPr>
            <a:r>
              <a:rPr lang="id-ID" dirty="0" smtClean="0"/>
              <a:t>Hukum pidana Indonesia bersumber dari  hukum tertulis ( undang-undang) dan hukum tidak tertulis (adat dan kebiasaan). Oleh karen itu Hukum Indonesia bersifat pluralistik namun tetap yang nejadi sumber utama dari hukum pidana Indonesia adalah Kitab undang-undang Hukum Pidana (KUHP) dan Peraturan Perundang-undangan lainnnya.</a:t>
            </a:r>
            <a:endParaRPr lang="id-ID" dirty="0"/>
          </a:p>
        </p:txBody>
      </p:sp>
    </p:spTree>
    <p:extLst>
      <p:ext uri="{BB962C8B-B14F-4D97-AF65-F5344CB8AC3E}">
        <p14:creationId xmlns:p14="http://schemas.microsoft.com/office/powerpoint/2010/main" val="301622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0000"/>
                </a:solidFill>
              </a:rPr>
              <a:t>Karakteristik Hukum Pidana Indonesia</a:t>
            </a:r>
            <a:endParaRPr lang="id-ID" dirty="0">
              <a:solidFill>
                <a:srgbClr val="FF0000"/>
              </a:solidFill>
            </a:endParaRPr>
          </a:p>
        </p:txBody>
      </p:sp>
      <p:sp>
        <p:nvSpPr>
          <p:cNvPr id="3" name="Content Placeholder 2"/>
          <p:cNvSpPr>
            <a:spLocks noGrp="1"/>
          </p:cNvSpPr>
          <p:nvPr>
            <p:ph sz="quarter" idx="1"/>
          </p:nvPr>
        </p:nvSpPr>
        <p:spPr/>
        <p:txBody>
          <a:bodyPr>
            <a:normAutofit lnSpcReduction="10000"/>
          </a:bodyPr>
          <a:lstStyle/>
          <a:p>
            <a:pPr algn="just">
              <a:lnSpc>
                <a:spcPct val="150000"/>
              </a:lnSpc>
            </a:pPr>
            <a:r>
              <a:rPr lang="id-ID" dirty="0" smtClean="0"/>
              <a:t>Hukum Pidana Indonesia mengatur hal-hal umum</a:t>
            </a:r>
          </a:p>
          <a:p>
            <a:pPr algn="just">
              <a:lnSpc>
                <a:spcPct val="150000"/>
              </a:lnSpc>
            </a:pPr>
            <a:r>
              <a:rPr lang="id-ID" dirty="0" smtClean="0"/>
              <a:t>Terdiri dari bagian-bagian seperti buku I, buku II, dll.</a:t>
            </a:r>
          </a:p>
          <a:p>
            <a:pPr algn="just">
              <a:lnSpc>
                <a:spcPct val="150000"/>
              </a:lnSpc>
            </a:pPr>
            <a:r>
              <a:rPr lang="id-ID" dirty="0" smtClean="0"/>
              <a:t>Berlaku umum untuk seluruh rakyat Indonesia</a:t>
            </a:r>
          </a:p>
          <a:p>
            <a:pPr algn="just">
              <a:lnSpc>
                <a:spcPct val="150000"/>
              </a:lnSpc>
            </a:pPr>
            <a:r>
              <a:rPr lang="id-ID" dirty="0" smtClean="0"/>
              <a:t>Setiap jenis kejahatan memiliki bab atau bagian tersendiri.</a:t>
            </a:r>
          </a:p>
          <a:p>
            <a:pPr algn="just">
              <a:lnSpc>
                <a:spcPct val="150000"/>
              </a:lnSpc>
            </a:pPr>
            <a:r>
              <a:rPr lang="id-ID" dirty="0" smtClean="0"/>
              <a:t>KUHP tidak mengatur hal-hal yang bersifat politik</a:t>
            </a:r>
            <a:endParaRPr lang="id-ID" dirty="0"/>
          </a:p>
        </p:txBody>
      </p:sp>
    </p:spTree>
    <p:extLst>
      <p:ext uri="{BB962C8B-B14F-4D97-AF65-F5344CB8AC3E}">
        <p14:creationId xmlns:p14="http://schemas.microsoft.com/office/powerpoint/2010/main" val="2165862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0000"/>
                </a:solidFill>
              </a:rPr>
              <a:t>Hukum Pidana Belgia</a:t>
            </a:r>
            <a:endParaRPr lang="id-ID" dirty="0">
              <a:solidFill>
                <a:srgbClr val="FF0000"/>
              </a:solidFill>
            </a:endParaRPr>
          </a:p>
        </p:txBody>
      </p:sp>
      <p:sp>
        <p:nvSpPr>
          <p:cNvPr id="3" name="Content Placeholder 2"/>
          <p:cNvSpPr>
            <a:spLocks noGrp="1"/>
          </p:cNvSpPr>
          <p:nvPr>
            <p:ph sz="quarter" idx="1"/>
          </p:nvPr>
        </p:nvSpPr>
        <p:spPr/>
        <p:txBody>
          <a:bodyPr>
            <a:normAutofit fontScale="92500" lnSpcReduction="10000"/>
          </a:bodyPr>
          <a:lstStyle/>
          <a:p>
            <a:pPr marL="0" indent="0" algn="just">
              <a:lnSpc>
                <a:spcPct val="150000"/>
              </a:lnSpc>
              <a:buNone/>
            </a:pPr>
            <a:r>
              <a:rPr lang="id-ID" dirty="0" smtClean="0"/>
              <a:t>Negara Belgia berbentuk Pemerintahan Federasi. Pemerintah Pusat hanya mengurusi urusan negara yang bersifat nasional dan menyeluruh, sedangkan Negara Bagian mengurusi hal di daerahnya dengan sistem sesuai di daerahnya. Sperti bunyi dasar hukum belgia yaitu </a:t>
            </a:r>
            <a:r>
              <a:rPr lang="id-ID" i="1" dirty="0" smtClean="0"/>
              <a:t>“ On Federal Belgium it’s components and it”s terrioritty”</a:t>
            </a:r>
            <a:r>
              <a:rPr lang="id-ID" dirty="0" smtClean="0"/>
              <a:t>. Bagian dalam hukum pidana belgia dimuat dalam </a:t>
            </a:r>
            <a:r>
              <a:rPr lang="id-ID" i="1" dirty="0" smtClean="0"/>
              <a:t>article-article</a:t>
            </a:r>
            <a:r>
              <a:rPr lang="id-ID" dirty="0" smtClean="0"/>
              <a:t> dalam kitab undang-undang hukum pidananya.</a:t>
            </a:r>
            <a:endParaRPr lang="id-ID" dirty="0"/>
          </a:p>
        </p:txBody>
      </p:sp>
    </p:spTree>
    <p:extLst>
      <p:ext uri="{BB962C8B-B14F-4D97-AF65-F5344CB8AC3E}">
        <p14:creationId xmlns:p14="http://schemas.microsoft.com/office/powerpoint/2010/main" val="1370329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0000"/>
                </a:solidFill>
              </a:rPr>
              <a:t>Karakteristik Hukum Pidana Belgia</a:t>
            </a:r>
            <a:endParaRPr lang="id-ID" dirty="0">
              <a:solidFill>
                <a:srgbClr val="FF0000"/>
              </a:solidFill>
            </a:endParaRPr>
          </a:p>
        </p:txBody>
      </p:sp>
      <p:sp>
        <p:nvSpPr>
          <p:cNvPr id="3" name="Content Placeholder 2"/>
          <p:cNvSpPr>
            <a:spLocks noGrp="1"/>
          </p:cNvSpPr>
          <p:nvPr>
            <p:ph sz="quarter" idx="1"/>
          </p:nvPr>
        </p:nvSpPr>
        <p:spPr/>
        <p:txBody>
          <a:bodyPr>
            <a:normAutofit lnSpcReduction="10000"/>
          </a:bodyPr>
          <a:lstStyle/>
          <a:p>
            <a:pPr algn="just"/>
            <a:r>
              <a:rPr lang="id-ID" dirty="0" smtClean="0"/>
              <a:t>Penegakan Hukum di Belgia adalah tanggung jawab Kepolisian Daerah Federal dan Departemen </a:t>
            </a:r>
            <a:r>
              <a:rPr lang="id-ID" i="1" dirty="0" smtClean="0"/>
              <a:t>Sheriff </a:t>
            </a:r>
            <a:r>
              <a:rPr lang="id-ID" dirty="0" smtClean="0"/>
              <a:t>daerahnya.</a:t>
            </a:r>
          </a:p>
          <a:p>
            <a:pPr algn="just"/>
            <a:r>
              <a:rPr lang="id-ID" dirty="0" smtClean="0"/>
              <a:t>Penuntut umum adalah pejabat terpilih yang memiliki pangkat teratas dalam Instrumen Lembaga Penegakan Hukum</a:t>
            </a:r>
          </a:p>
          <a:p>
            <a:pPr algn="just"/>
            <a:r>
              <a:rPr lang="id-ID" dirty="0" smtClean="0"/>
              <a:t>Sistem Peradilan Pidana rumit karena setiap daerah federal memiliki sistem peradilan masing-masing</a:t>
            </a:r>
          </a:p>
          <a:p>
            <a:pPr algn="just"/>
            <a:r>
              <a:rPr lang="id-ID" dirty="0" smtClean="0"/>
              <a:t>Sumber hukum pidana Belgia adalah Hukum Konstitusi, Hukum Administratif, statuta dan common law</a:t>
            </a:r>
            <a:endParaRPr lang="id-ID" dirty="0"/>
          </a:p>
        </p:txBody>
      </p:sp>
    </p:spTree>
    <p:extLst>
      <p:ext uri="{BB962C8B-B14F-4D97-AF65-F5344CB8AC3E}">
        <p14:creationId xmlns:p14="http://schemas.microsoft.com/office/powerpoint/2010/main" val="3131583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0000"/>
                </a:solidFill>
              </a:rPr>
              <a:t>Hukum Pidana Singapura</a:t>
            </a:r>
            <a:endParaRPr lang="id-ID" dirty="0">
              <a:solidFill>
                <a:srgbClr val="FF0000"/>
              </a:solidFill>
            </a:endParaRPr>
          </a:p>
        </p:txBody>
      </p:sp>
      <p:sp>
        <p:nvSpPr>
          <p:cNvPr id="3" name="Content Placeholder 2"/>
          <p:cNvSpPr>
            <a:spLocks noGrp="1"/>
          </p:cNvSpPr>
          <p:nvPr>
            <p:ph sz="quarter" idx="1"/>
          </p:nvPr>
        </p:nvSpPr>
        <p:spPr/>
        <p:txBody>
          <a:bodyPr/>
          <a:lstStyle/>
          <a:p>
            <a:pPr marL="0" indent="0" algn="just">
              <a:lnSpc>
                <a:spcPct val="150000"/>
              </a:lnSpc>
              <a:buNone/>
            </a:pPr>
            <a:r>
              <a:rPr lang="id-ID" dirty="0" smtClean="0"/>
              <a:t>Negara Singapura berbentuk Presidensial Parlementer, dimana Presiden sebagai kepala negara dan Perdana Menteri sebagai kepala urusan Pemerintahan. Sistem hukum negara singapura adalah </a:t>
            </a:r>
            <a:r>
              <a:rPr lang="id-ID" i="1" dirty="0" smtClean="0"/>
              <a:t>common law</a:t>
            </a:r>
            <a:r>
              <a:rPr lang="id-ID" dirty="0" smtClean="0"/>
              <a:t>. Undang-undang dasar singapura atau konstitusi mereka menjadi sumber hukum tertinggi dalam penentuan hukum di negara Singapura.</a:t>
            </a:r>
            <a:endParaRPr lang="id-ID" dirty="0"/>
          </a:p>
        </p:txBody>
      </p:sp>
    </p:spTree>
    <p:extLst>
      <p:ext uri="{BB962C8B-B14F-4D97-AF65-F5344CB8AC3E}">
        <p14:creationId xmlns:p14="http://schemas.microsoft.com/office/powerpoint/2010/main" val="1119758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0000"/>
                </a:solidFill>
              </a:rPr>
              <a:t>Karakteristik Hukum Pidana Singapura</a:t>
            </a:r>
            <a:endParaRPr lang="id-ID"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just">
              <a:lnSpc>
                <a:spcPct val="150000"/>
              </a:lnSpc>
            </a:pPr>
            <a:r>
              <a:rPr lang="id-ID" dirty="0" smtClean="0"/>
              <a:t>Jumlah Kuhp Singapura relatif sedikit karena tidak memuat tindak pidana umum, lebih banyak tindak pidana khusus</a:t>
            </a:r>
          </a:p>
          <a:p>
            <a:pPr algn="just">
              <a:lnSpc>
                <a:spcPct val="150000"/>
              </a:lnSpc>
            </a:pPr>
            <a:r>
              <a:rPr lang="id-ID" dirty="0" smtClean="0"/>
              <a:t>Tidak terdiri dari bagian-bagian tertentu</a:t>
            </a:r>
          </a:p>
          <a:p>
            <a:pPr algn="just">
              <a:lnSpc>
                <a:spcPct val="150000"/>
              </a:lnSpc>
            </a:pPr>
            <a:r>
              <a:rPr lang="id-ID" dirty="0" smtClean="0"/>
              <a:t>Tidak semua bagian dalam kuhp Singapura berlaku untuk masyarakat umum</a:t>
            </a:r>
          </a:p>
          <a:p>
            <a:pPr algn="just">
              <a:lnSpc>
                <a:spcPct val="150000"/>
              </a:lnSpc>
            </a:pPr>
            <a:r>
              <a:rPr lang="id-ID" dirty="0" smtClean="0">
                <a:latin typeface="Times New Roman" pitchFamily="18" charset="0"/>
                <a:cs typeface="Times New Roman" pitchFamily="18" charset="0"/>
              </a:rPr>
              <a:t>Jenis-jenis</a:t>
            </a:r>
            <a:r>
              <a:rPr lang="id-ID" dirty="0" smtClean="0"/>
              <a:t> kejahatan dimuat dalam satu bagian bab yang sama</a:t>
            </a:r>
          </a:p>
          <a:p>
            <a:pPr marL="0" indent="0" algn="just">
              <a:lnSpc>
                <a:spcPct val="150000"/>
              </a:lnSpc>
              <a:buNone/>
            </a:pPr>
            <a:endParaRPr lang="id-ID" dirty="0"/>
          </a:p>
        </p:txBody>
      </p:sp>
    </p:spTree>
    <p:extLst>
      <p:ext uri="{BB962C8B-B14F-4D97-AF65-F5344CB8AC3E}">
        <p14:creationId xmlns:p14="http://schemas.microsoft.com/office/powerpoint/2010/main" val="374499171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86</TotalTime>
  <Words>322</Words>
  <Application>Microsoft Office PowerPoint</Application>
  <PresentationFormat>On-screen Show (4:3)</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PERBANDINGAN HUKUM PIDANA INDONESIA, SINGAPURA DAN BELGIA</vt:lpstr>
      <vt:lpstr>HUKUM PIDANA INDONESIA</vt:lpstr>
      <vt:lpstr>Karakteristik Hukum Pidana Indonesia</vt:lpstr>
      <vt:lpstr>Hukum Pidana Belgia</vt:lpstr>
      <vt:lpstr>Karakteristik Hukum Pidana Belgia</vt:lpstr>
      <vt:lpstr>Hukum Pidana Singapura</vt:lpstr>
      <vt:lpstr>Karakteristik Hukum Pidana Singapura</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HUKUM PIDANA INDONESIA, SINGAPURA DAN BELGIA</dc:title>
  <dc:creator>ismail - [2010]</dc:creator>
  <cp:lastModifiedBy>ismail - [2010]</cp:lastModifiedBy>
  <cp:revision>4</cp:revision>
  <dcterms:created xsi:type="dcterms:W3CDTF">2021-11-11T07:05:34Z</dcterms:created>
  <dcterms:modified xsi:type="dcterms:W3CDTF">2021-11-11T08:32:10Z</dcterms:modified>
</cp:coreProperties>
</file>