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6" r:id="rId3"/>
    <p:sldId id="271" r:id="rId4"/>
    <p:sldId id="272" r:id="rId5"/>
    <p:sldId id="258" r:id="rId6"/>
    <p:sldId id="259" r:id="rId7"/>
    <p:sldId id="260" r:id="rId8"/>
    <p:sldId id="273" r:id="rId9"/>
    <p:sldId id="274" r:id="rId10"/>
    <p:sldId id="275" r:id="rId11"/>
    <p:sldId id="276" r:id="rId12"/>
    <p:sldId id="308" r:id="rId13"/>
    <p:sldId id="307" r:id="rId14"/>
    <p:sldId id="262" r:id="rId15"/>
    <p:sldId id="263" r:id="rId16"/>
    <p:sldId id="277" r:id="rId17"/>
    <p:sldId id="278" r:id="rId18"/>
    <p:sldId id="279" r:id="rId19"/>
    <p:sldId id="280" r:id="rId20"/>
    <p:sldId id="283" r:id="rId21"/>
    <p:sldId id="284" r:id="rId22"/>
    <p:sldId id="281" r:id="rId23"/>
    <p:sldId id="282" r:id="rId24"/>
    <p:sldId id="287" r:id="rId25"/>
    <p:sldId id="288" r:id="rId26"/>
    <p:sldId id="289" r:id="rId27"/>
    <p:sldId id="290" r:id="rId28"/>
    <p:sldId id="291" r:id="rId29"/>
    <p:sldId id="285" r:id="rId30"/>
    <p:sldId id="286" r:id="rId31"/>
    <p:sldId id="264" r:id="rId32"/>
    <p:sldId id="265" r:id="rId33"/>
    <p:sldId id="292" r:id="rId34"/>
    <p:sldId id="270" r:id="rId35"/>
    <p:sldId id="293" r:id="rId36"/>
    <p:sldId id="294" r:id="rId37"/>
    <p:sldId id="309" r:id="rId38"/>
    <p:sldId id="310" r:id="rId39"/>
    <p:sldId id="313" r:id="rId40"/>
    <p:sldId id="311" r:id="rId41"/>
    <p:sldId id="31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12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32" autoAdjust="0"/>
    <p:restoredTop sz="94660"/>
  </p:normalViewPr>
  <p:slideViewPr>
    <p:cSldViewPr>
      <p:cViewPr>
        <p:scale>
          <a:sx n="66" d="100"/>
          <a:sy n="66" d="100"/>
        </p:scale>
        <p:origin x="-48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29A180-BA0E-44BD-9CE5-9CC884EE876C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C36903-0BFB-4060-B60A-2620A6C43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icty/cases-e/index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/>
              <a:t>Subyek</a:t>
            </a:r>
            <a:r>
              <a:rPr lang="en-US" sz="4800" dirty="0" smtClean="0"/>
              <a:t> </a:t>
            </a:r>
            <a:r>
              <a:rPr lang="en-US" sz="4800" dirty="0" err="1" smtClean="0"/>
              <a:t>Hukum</a:t>
            </a:r>
            <a:r>
              <a:rPr lang="en-US" sz="4800" dirty="0" smtClean="0"/>
              <a:t> </a:t>
            </a:r>
            <a:r>
              <a:rPr lang="en-US" sz="4800" dirty="0" err="1" smtClean="0"/>
              <a:t>Internasional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smtClean="0">
                <a:solidFill>
                  <a:schemeClr val="tx1"/>
                </a:solidFill>
              </a:rPr>
              <a:t>SITI AZIZAH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JG Starke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/>
              <a:t>3:</a:t>
            </a:r>
          </a:p>
          <a:p>
            <a:pPr>
              <a:buNone/>
            </a:pPr>
            <a:r>
              <a:rPr lang="en-US" dirty="0"/>
              <a:t>1. Negara-</a:t>
            </a:r>
            <a:r>
              <a:rPr lang="en-US" dirty="0" err="1"/>
              <a:t>negara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fi-FI" dirty="0" smtClean="0"/>
              <a:t>3. </a:t>
            </a:r>
            <a:r>
              <a:rPr lang="fi-FI" dirty="0"/>
              <a:t>Individu dan </a:t>
            </a:r>
            <a:r>
              <a:rPr lang="fi-FI" b="1" dirty="0" smtClean="0"/>
              <a:t>kesatuan lain selain negara</a:t>
            </a:r>
          </a:p>
          <a:p>
            <a:pPr>
              <a:buNone/>
            </a:pPr>
            <a:r>
              <a:rPr lang="fi-FI" dirty="0"/>
              <a:t>Kriteria kesatuan lain selain negara :</a:t>
            </a:r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/>
              <a:t>,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PBB</a:t>
            </a:r>
            <a:r>
              <a:rPr lang="en-US" dirty="0" smtClean="0"/>
              <a:t>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Konvensi-konvensi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Subyek</a:t>
            </a:r>
            <a:r>
              <a:rPr lang="en-US" dirty="0" smtClean="0"/>
              <a:t> 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II: </a:t>
            </a:r>
            <a:r>
              <a:rPr lang="en-US" b="1" dirty="0"/>
              <a:t>Negara</a:t>
            </a:r>
          </a:p>
          <a:p>
            <a:pPr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II</a:t>
            </a:r>
            <a:r>
              <a:rPr lang="en-US" dirty="0" smtClean="0"/>
              <a:t>: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Negara;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dirty="0" err="1" smtClean="0"/>
              <a:t>Individu</a:t>
            </a:r>
            <a:r>
              <a:rPr lang="en-US" dirty="0" smtClean="0"/>
              <a:t>;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Tahta</a:t>
            </a:r>
            <a:r>
              <a:rPr lang="en-US" dirty="0" smtClean="0"/>
              <a:t> </a:t>
            </a:r>
            <a:r>
              <a:rPr lang="en-US" dirty="0" err="1" smtClean="0"/>
              <a:t>Suci</a:t>
            </a:r>
            <a:r>
              <a:rPr lang="en-US" dirty="0" smtClean="0"/>
              <a:t>/</a:t>
            </a:r>
            <a:r>
              <a:rPr lang="en-US" dirty="0" err="1" smtClean="0"/>
              <a:t>Vatikan</a:t>
            </a:r>
            <a:r>
              <a:rPr lang="en-US" dirty="0" smtClean="0"/>
              <a:t>;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Palang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berperang</a:t>
            </a:r>
            <a:r>
              <a:rPr lang="en-US" dirty="0" smtClean="0"/>
              <a:t> (belligerent);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Pembebasan</a:t>
            </a:r>
            <a:r>
              <a:rPr lang="en-US" dirty="0" smtClean="0"/>
              <a:t>/</a:t>
            </a:r>
            <a:r>
              <a:rPr lang="en-US" dirty="0" err="1" smtClean="0"/>
              <a:t>Bangsa-bangsa</a:t>
            </a:r>
            <a:r>
              <a:rPr lang="en-US" dirty="0" smtClean="0"/>
              <a:t> yang </a:t>
            </a:r>
            <a:r>
              <a:rPr lang="en-US" dirty="0" err="1" smtClean="0"/>
              <a:t>Memperjuangkan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;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Perusahaan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Otorita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Charles G. Fenwick (1962 : 104) yang </a:t>
            </a:r>
            <a:r>
              <a:rPr lang="en-US" dirty="0" err="1" smtClean="0"/>
              <a:t>menyatakan</a:t>
            </a:r>
            <a:r>
              <a:rPr lang="en-US" dirty="0" smtClean="0"/>
              <a:t>,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 “</a:t>
            </a:r>
            <a:r>
              <a:rPr lang="en-US" dirty="0" err="1" smtClean="0"/>
              <a:t>negara</a:t>
            </a:r>
            <a:r>
              <a:rPr lang="en-US" dirty="0" smtClean="0"/>
              <a:t>” </a:t>
            </a:r>
            <a:r>
              <a:rPr lang="en-US" dirty="0" err="1" smtClean="0"/>
              <a:t>adalah</a:t>
            </a:r>
            <a:r>
              <a:rPr lang="en-US" dirty="0" smtClean="0"/>
              <a:t> “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diorganisir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, yang </a:t>
            </a:r>
            <a:r>
              <a:rPr lang="en-US" dirty="0" err="1" smtClean="0"/>
              <a:t>menduduki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menikmati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lain,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yang </a:t>
            </a:r>
            <a:r>
              <a:rPr lang="en-US" dirty="0" err="1" smtClean="0"/>
              <a:t>merdeka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”.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Oppenheim-</a:t>
            </a:r>
            <a:r>
              <a:rPr lang="en-US" dirty="0" err="1" smtClean="0"/>
              <a:t>Lauterpacht</a:t>
            </a:r>
            <a:r>
              <a:rPr lang="en-US" dirty="0" smtClean="0"/>
              <a:t> (1961 : 118) unsure-</a:t>
            </a:r>
            <a:r>
              <a:rPr lang="en-US" dirty="0" err="1" smtClean="0"/>
              <a:t>unsur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agar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lvl="0"/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rakyat</a:t>
            </a:r>
            <a:r>
              <a:rPr lang="en-US" b="1" dirty="0" smtClean="0"/>
              <a:t>. </a:t>
            </a:r>
          </a:p>
          <a:p>
            <a:pPr indent="-6350">
              <a:buNone/>
            </a:pPr>
            <a:r>
              <a:rPr lang="en-US" dirty="0" smtClean="0"/>
              <a:t>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keturunan</a:t>
            </a:r>
            <a:r>
              <a:rPr lang="en-US" dirty="0" smtClean="0"/>
              <a:t> yang </a:t>
            </a:r>
            <a:r>
              <a:rPr lang="en-US" dirty="0" err="1" smtClean="0"/>
              <a:t>berlainan</a:t>
            </a:r>
            <a:r>
              <a:rPr lang="en-US" dirty="0" smtClean="0"/>
              <a:t>, </a:t>
            </a:r>
            <a:r>
              <a:rPr lang="en-US" dirty="0" err="1" smtClean="0"/>
              <a:t>menganut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berlainan</a:t>
            </a:r>
            <a:r>
              <a:rPr lang="en-US" dirty="0" smtClean="0"/>
              <a:t>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yang </a:t>
            </a:r>
            <a:r>
              <a:rPr lang="en-US" dirty="0" err="1" smtClean="0"/>
              <a:t>berlainan</a:t>
            </a:r>
            <a:r>
              <a:rPr lang="en-US" dirty="0" smtClean="0"/>
              <a:t>.</a:t>
            </a:r>
          </a:p>
          <a:p>
            <a:pPr lvl="0"/>
            <a:r>
              <a:rPr lang="it-IT" b="1" dirty="0" smtClean="0"/>
              <a:t>Harus ada daerah (territorial) di mana rakyat itu menetap. </a:t>
            </a:r>
            <a:endParaRPr lang="en-US" b="1" dirty="0" smtClean="0"/>
          </a:p>
          <a:p>
            <a:pPr indent="-6350">
              <a:buNone/>
            </a:pPr>
            <a:r>
              <a:rPr lang="en-US" dirty="0" smtClean="0"/>
              <a:t>Rakyat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berkeliaran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i="1" dirty="0" smtClean="0"/>
              <a:t>(a wandering people)</a:t>
            </a:r>
            <a:r>
              <a:rPr lang="en-US" dirty="0" smtClean="0"/>
              <a:t>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tidaklah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didiami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;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.</a:t>
            </a:r>
          </a:p>
          <a:p>
            <a:pPr lvl="0"/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yang </a:t>
            </a:r>
            <a:r>
              <a:rPr lang="en-US" dirty="0" err="1" smtClean="0"/>
              <a:t>diangkat</a:t>
            </a:r>
            <a:r>
              <a:rPr lang="en-US" dirty="0" smtClean="0"/>
              <a:t>/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negaranya</a:t>
            </a:r>
            <a:r>
              <a:rPr lang="en-US" dirty="0" smtClean="0"/>
              <a:t>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anarkhis</a:t>
            </a:r>
            <a:r>
              <a:rPr lang="en-US" dirty="0" smtClean="0"/>
              <a:t>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 lvl="0"/>
            <a:r>
              <a:rPr lang="en-US" b="1" dirty="0" err="1" smtClean="0"/>
              <a:t>Pemerintah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berdaulat</a:t>
            </a:r>
            <a:r>
              <a:rPr lang="en-US" b="1" dirty="0" smtClean="0"/>
              <a:t> </a:t>
            </a:r>
            <a:r>
              <a:rPr lang="en-US" b="1" i="1" dirty="0" smtClean="0"/>
              <a:t>(</a:t>
            </a:r>
            <a:r>
              <a:rPr lang="en-US" b="1" i="1" dirty="0" err="1" smtClean="0"/>
              <a:t>souvereign</a:t>
            </a:r>
            <a:r>
              <a:rPr lang="en-US" b="1" i="1" dirty="0" smtClean="0"/>
              <a:t>)</a:t>
            </a:r>
            <a:r>
              <a:rPr lang="en-US" b="1" dirty="0" smtClean="0"/>
              <a:t>. </a:t>
            </a:r>
          </a:p>
          <a:p>
            <a:pPr indent="-6350">
              <a:buNone/>
            </a:pPr>
            <a:r>
              <a:rPr lang="en-US" dirty="0" err="1" smtClean="0"/>
              <a:t>Adapun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, yang </a:t>
            </a:r>
            <a:r>
              <a:rPr lang="en-US" dirty="0" err="1" smtClean="0"/>
              <a:t>merdeka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yang </a:t>
            </a:r>
            <a:r>
              <a:rPr lang="en-US" dirty="0" err="1" smtClean="0"/>
              <a:t>sempit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u="sng" smtClean="0"/>
              <a:t>Negara</a:t>
            </a:r>
            <a:endParaRPr lang="en-US" u="sng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R" dirty="0" err="1" smtClean="0"/>
              <a:t>Pasal</a:t>
            </a:r>
            <a:r>
              <a:rPr lang="es-PR" dirty="0" smtClean="0"/>
              <a:t> 1 </a:t>
            </a:r>
            <a:r>
              <a:rPr lang="es-PR" dirty="0" err="1" smtClean="0"/>
              <a:t>Konvensi</a:t>
            </a:r>
            <a:r>
              <a:rPr lang="es-PR" dirty="0" smtClean="0"/>
              <a:t> Montevideo 1933 (</a:t>
            </a:r>
            <a:r>
              <a:rPr lang="en-US" dirty="0" smtClean="0"/>
              <a:t>The Montevideo </a:t>
            </a:r>
            <a:r>
              <a:rPr lang="en-US" dirty="0"/>
              <a:t>Convention on </a:t>
            </a:r>
            <a:r>
              <a:rPr lang="en-US" dirty="0" smtClean="0"/>
              <a:t>the Rights </a:t>
            </a:r>
            <a:r>
              <a:rPr lang="en-US" dirty="0"/>
              <a:t>and Duties of States (1933):</a:t>
            </a:r>
            <a:endParaRPr lang="es-PR" dirty="0" smtClean="0"/>
          </a:p>
          <a:p>
            <a:r>
              <a:rPr lang="es-PR" dirty="0" err="1" smtClean="0"/>
              <a:t>Suatu</a:t>
            </a:r>
            <a:r>
              <a:rPr lang="es-PR" dirty="0" smtClean="0"/>
              <a:t> </a:t>
            </a:r>
            <a:r>
              <a:rPr lang="es-PR" dirty="0" err="1" smtClean="0"/>
              <a:t>entitas</a:t>
            </a:r>
            <a:r>
              <a:rPr lang="es-PR" dirty="0" smtClean="0"/>
              <a:t> (negara) </a:t>
            </a:r>
            <a:r>
              <a:rPr lang="es-PR" dirty="0" err="1" smtClean="0"/>
              <a:t>harus</a:t>
            </a:r>
            <a:r>
              <a:rPr lang="es-PR" dirty="0" smtClean="0"/>
              <a:t> </a:t>
            </a:r>
            <a:r>
              <a:rPr lang="es-PR" dirty="0" err="1" smtClean="0"/>
              <a:t>memenuhi</a:t>
            </a:r>
            <a:r>
              <a:rPr lang="es-PR" dirty="0" smtClean="0"/>
              <a:t> </a:t>
            </a:r>
            <a:r>
              <a:rPr lang="es-PR" dirty="0" err="1" smtClean="0"/>
              <a:t>syarat-syarat</a:t>
            </a:r>
            <a:r>
              <a:rPr lang="es-PR" dirty="0" smtClean="0"/>
              <a:t>: </a:t>
            </a:r>
          </a:p>
          <a:p>
            <a:pPr lvl="1"/>
            <a:r>
              <a:rPr lang="es-PR" dirty="0" err="1" smtClean="0"/>
              <a:t>adanya</a:t>
            </a:r>
            <a:r>
              <a:rPr lang="es-PR" dirty="0" smtClean="0"/>
              <a:t> </a:t>
            </a:r>
            <a:r>
              <a:rPr lang="es-PR" dirty="0" err="1" smtClean="0"/>
              <a:t>penduduk</a:t>
            </a:r>
            <a:r>
              <a:rPr lang="es-PR" dirty="0" smtClean="0"/>
              <a:t> yang </a:t>
            </a:r>
            <a:r>
              <a:rPr lang="es-PR" dirty="0" err="1" smtClean="0"/>
              <a:t>tetap</a:t>
            </a:r>
            <a:r>
              <a:rPr lang="es-PR" dirty="0" smtClean="0"/>
              <a:t> ,</a:t>
            </a:r>
          </a:p>
          <a:p>
            <a:pPr lvl="1"/>
            <a:r>
              <a:rPr lang="es-PR" dirty="0" err="1" smtClean="0"/>
              <a:t>adanya</a:t>
            </a:r>
            <a:r>
              <a:rPr lang="es-PR" dirty="0" smtClean="0"/>
              <a:t> </a:t>
            </a:r>
            <a:r>
              <a:rPr lang="es-PR" dirty="0" err="1" smtClean="0"/>
              <a:t>daerah</a:t>
            </a:r>
            <a:r>
              <a:rPr lang="es-PR" dirty="0" smtClean="0"/>
              <a:t>/</a:t>
            </a:r>
            <a:r>
              <a:rPr lang="es-PR" dirty="0" err="1" smtClean="0"/>
              <a:t>teritorial</a:t>
            </a:r>
            <a:r>
              <a:rPr lang="es-PR" dirty="0" smtClean="0"/>
              <a:t> yang </a:t>
            </a:r>
            <a:r>
              <a:rPr lang="es-PR" dirty="0" err="1" smtClean="0"/>
              <a:t>pasti</a:t>
            </a:r>
            <a:r>
              <a:rPr lang="es-PR" dirty="0" smtClean="0"/>
              <a:t>, </a:t>
            </a:r>
          </a:p>
          <a:p>
            <a:pPr lvl="1"/>
            <a:r>
              <a:rPr lang="es-PR" dirty="0" err="1" smtClean="0"/>
              <a:t>adanya</a:t>
            </a:r>
            <a:r>
              <a:rPr lang="es-PR" dirty="0" smtClean="0"/>
              <a:t> </a:t>
            </a:r>
            <a:r>
              <a:rPr lang="es-PR" dirty="0" err="1" smtClean="0"/>
              <a:t>pemerintahan</a:t>
            </a:r>
            <a:r>
              <a:rPr lang="es-PR" dirty="0" smtClean="0"/>
              <a:t> dan </a:t>
            </a:r>
          </a:p>
          <a:p>
            <a:pPr lvl="1"/>
            <a:r>
              <a:rPr lang="es-PR" dirty="0" err="1" smtClean="0"/>
              <a:t>adanya</a:t>
            </a:r>
            <a:r>
              <a:rPr lang="es-PR" dirty="0" smtClean="0"/>
              <a:t> </a:t>
            </a:r>
            <a:r>
              <a:rPr lang="es-PR" dirty="0" err="1" smtClean="0"/>
              <a:t>kemampuan</a:t>
            </a:r>
            <a:r>
              <a:rPr lang="es-PR" dirty="0" smtClean="0"/>
              <a:t> </a:t>
            </a:r>
            <a:r>
              <a:rPr lang="es-PR" dirty="0" err="1" smtClean="0"/>
              <a:t>untuk</a:t>
            </a:r>
            <a:r>
              <a:rPr lang="es-PR" dirty="0" smtClean="0"/>
              <a:t> </a:t>
            </a:r>
            <a:r>
              <a:rPr lang="es-PR" dirty="0" err="1" smtClean="0"/>
              <a:t>melakukan</a:t>
            </a:r>
            <a:r>
              <a:rPr lang="es-PR" dirty="0" smtClean="0"/>
              <a:t> </a:t>
            </a:r>
            <a:r>
              <a:rPr lang="es-PR" dirty="0" err="1" smtClean="0"/>
              <a:t>hubungan</a:t>
            </a:r>
            <a:r>
              <a:rPr lang="es-PR" dirty="0" smtClean="0"/>
              <a:t> </a:t>
            </a:r>
            <a:r>
              <a:rPr lang="es-PR" dirty="0" err="1" smtClean="0"/>
              <a:t>dengan</a:t>
            </a:r>
            <a:r>
              <a:rPr lang="es-PR" dirty="0" smtClean="0"/>
              <a:t> negara </a:t>
            </a:r>
            <a:r>
              <a:rPr lang="es-PR" dirty="0" err="1" smtClean="0"/>
              <a:t>lain</a:t>
            </a:r>
            <a:r>
              <a:rPr lang="es-PR" dirty="0" smtClean="0"/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u="sng" smtClean="0"/>
              <a:t>Negara</a:t>
            </a:r>
            <a:endParaRPr lang="en-US" u="sng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PR" smtClean="0"/>
              <a:t>Pada negara FEDERAL : kapasitas negara bagian untuk melakukan hubungan internasional tergantung dari sistem distribusi kekuasaan yang dianut oleh negara federal tersebut.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PR" smtClean="0"/>
              <a:t>Republik Byelo Russia dan Ukraina dapat menjadi anggota PBB, demikian juga dengan sistem yang dianut Australia.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Sedangkan sistem yang dianut AS; hanya pemerintah federal yang dapat bertindak keluar.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Penduduk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b="1" dirty="0" err="1" smtClean="0"/>
              <a:t>kediaman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/>
              <a:t>tetap</a:t>
            </a:r>
            <a:r>
              <a:rPr lang="en-US" b="1" dirty="0"/>
              <a:t>;</a:t>
            </a:r>
          </a:p>
          <a:p>
            <a:pPr>
              <a:buNone/>
            </a:pPr>
            <a:r>
              <a:rPr lang="pt-BR" dirty="0"/>
              <a:t>2. Tidak terbatas pada jumlah;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/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Wilayah </a:t>
            </a:r>
            <a:r>
              <a:rPr lang="en-US" dirty="0" err="1" smtClean="0"/>
              <a:t>tertentu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b="1" dirty="0"/>
              <a:t>Batas-</a:t>
            </a:r>
            <a:r>
              <a:rPr lang="en-US" b="1" dirty="0" err="1"/>
              <a:t>batasnya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 smtClean="0"/>
              <a:t>jelas</a:t>
            </a:r>
            <a:r>
              <a:rPr lang="en-US" b="1" dirty="0" smtClean="0"/>
              <a:t>/ </a:t>
            </a:r>
            <a:r>
              <a:rPr lang="en-US" b="1" dirty="0" err="1" smtClean="0"/>
              <a:t>terselesaikan</a:t>
            </a:r>
            <a:r>
              <a:rPr lang="en-US" b="1" dirty="0"/>
              <a:t>, </a:t>
            </a:r>
            <a:r>
              <a:rPr lang="en-US" b="1" dirty="0" err="1"/>
              <a:t>cukup</a:t>
            </a:r>
            <a:r>
              <a:rPr lang="en-US" b="1" dirty="0"/>
              <a:t> </a:t>
            </a:r>
            <a:r>
              <a:rPr lang="en-US" b="1" dirty="0" err="1"/>
              <a:t>bila</a:t>
            </a:r>
            <a:r>
              <a:rPr lang="en-US" b="1" dirty="0"/>
              <a:t> </a:t>
            </a:r>
            <a:r>
              <a:rPr lang="en-US" b="1" dirty="0" err="1" smtClean="0"/>
              <a:t>konsisten</a:t>
            </a:r>
            <a:r>
              <a:rPr lang="en-US" b="1" dirty="0" smtClean="0"/>
              <a:t>: </a:t>
            </a:r>
          </a:p>
          <a:p>
            <a:pPr marL="800100" indent="-457200">
              <a:buNone/>
            </a:pPr>
            <a:r>
              <a:rPr lang="en-US" b="1" dirty="0" smtClean="0"/>
              <a:t>- Israel </a:t>
            </a:r>
            <a:r>
              <a:rPr lang="en-US" b="1" dirty="0"/>
              <a:t>Admission to the UN (1948)</a:t>
            </a:r>
          </a:p>
          <a:p>
            <a:pPr marL="800100" indent="-457200">
              <a:buNone/>
            </a:pPr>
            <a:r>
              <a:rPr lang="en-US" b="1" dirty="0" smtClean="0"/>
              <a:t>- Deutsche </a:t>
            </a:r>
            <a:r>
              <a:rPr lang="en-US" b="1" dirty="0"/>
              <a:t>Continental Gas-</a:t>
            </a:r>
            <a:r>
              <a:rPr lang="en-US" b="1" dirty="0" err="1"/>
              <a:t>Gesellschaft</a:t>
            </a:r>
            <a:r>
              <a:rPr lang="en-US" b="1" dirty="0"/>
              <a:t> (1929)</a:t>
            </a:r>
          </a:p>
          <a:p>
            <a:pPr>
              <a:buNone/>
            </a:pPr>
            <a:r>
              <a:rPr lang="pt-BR" dirty="0"/>
              <a:t>3. Tidak terbatas pada luas wilayah</a:t>
            </a:r>
            <a:r>
              <a:rPr lang="pt-BR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Pemerintahan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200" b="1" dirty="0" smtClean="0"/>
              <a:t>1</a:t>
            </a:r>
            <a:r>
              <a:rPr lang="en-US" sz="2200" b="1" dirty="0"/>
              <a:t>. </a:t>
            </a:r>
            <a:r>
              <a:rPr lang="en-US" sz="2200" b="1" dirty="0" err="1"/>
              <a:t>Harus</a:t>
            </a:r>
            <a:r>
              <a:rPr lang="en-US" sz="2200" b="1" dirty="0"/>
              <a:t> </a:t>
            </a:r>
            <a:r>
              <a:rPr lang="en-US" sz="2200" b="1" dirty="0" err="1"/>
              <a:t>ada</a:t>
            </a:r>
            <a:r>
              <a:rPr lang="en-US" sz="2200" b="1" dirty="0"/>
              <a:t> </a:t>
            </a:r>
            <a:r>
              <a:rPr lang="en-US" sz="2200" b="1" dirty="0" err="1"/>
              <a:t>otoritas</a:t>
            </a:r>
            <a:r>
              <a:rPr lang="en-US" sz="2200" b="1" dirty="0"/>
              <a:t> yang </a:t>
            </a:r>
            <a:r>
              <a:rPr lang="en-US" sz="2200" b="1" dirty="0" err="1" smtClean="0"/>
              <a:t>terorganisir</a:t>
            </a:r>
            <a:r>
              <a:rPr lang="en-US" sz="2200" b="1" dirty="0" smtClean="0"/>
              <a:t> yang </a:t>
            </a:r>
            <a:r>
              <a:rPr lang="en-US" sz="2200" b="1" dirty="0" err="1"/>
              <a:t>mampu</a:t>
            </a:r>
            <a:r>
              <a:rPr lang="en-US" sz="2200" b="1" dirty="0"/>
              <a:t> </a:t>
            </a:r>
            <a:r>
              <a:rPr lang="en-US" sz="2200" b="1" dirty="0" err="1"/>
              <a:t>memaksakan</a:t>
            </a:r>
            <a:r>
              <a:rPr lang="en-US" sz="2200" b="1" dirty="0"/>
              <a:t> </a:t>
            </a:r>
            <a:r>
              <a:rPr lang="en-US" sz="2200" b="1" dirty="0" err="1" smtClean="0"/>
              <a:t>kontrolnya</a:t>
            </a:r>
            <a:r>
              <a:rPr lang="en-US" sz="2200" b="1" dirty="0" smtClean="0"/>
              <a:t> </a:t>
            </a:r>
            <a:r>
              <a:rPr lang="pt-BR" sz="2200" b="1" dirty="0" smtClean="0"/>
              <a:t>atas sebagian </a:t>
            </a:r>
            <a:r>
              <a:rPr lang="pt-BR" sz="2200" b="1" dirty="0"/>
              <a:t>luas wilayah dari </a:t>
            </a:r>
            <a:r>
              <a:rPr lang="pt-BR" sz="2200" b="1" dirty="0" smtClean="0"/>
              <a:t>negara; </a:t>
            </a:r>
            <a:r>
              <a:rPr lang="en-US" sz="2200" b="1" dirty="0" smtClean="0"/>
              <a:t>Belgian </a:t>
            </a:r>
            <a:r>
              <a:rPr lang="en-US" sz="2200" b="1" dirty="0"/>
              <a:t>Congo (1960).</a:t>
            </a:r>
          </a:p>
          <a:p>
            <a:pPr>
              <a:buNone/>
            </a:pPr>
            <a:r>
              <a:rPr lang="en-US" sz="2200" b="1" dirty="0"/>
              <a:t>2. </a:t>
            </a:r>
            <a:r>
              <a:rPr lang="en-US" sz="2200" b="1" dirty="0" err="1"/>
              <a:t>Harus</a:t>
            </a:r>
            <a:r>
              <a:rPr lang="en-US" sz="2200" b="1" dirty="0"/>
              <a:t> </a:t>
            </a:r>
            <a:r>
              <a:rPr lang="en-US" sz="2200" b="1" dirty="0" err="1"/>
              <a:t>ada</a:t>
            </a:r>
            <a:r>
              <a:rPr lang="en-US" sz="2200" b="1" dirty="0"/>
              <a:t> </a:t>
            </a:r>
            <a:r>
              <a:rPr lang="en-US" sz="2200" b="1" dirty="0" err="1"/>
              <a:t>organisasi</a:t>
            </a:r>
            <a:r>
              <a:rPr lang="en-US" sz="2200" b="1" dirty="0"/>
              <a:t> </a:t>
            </a:r>
            <a:r>
              <a:rPr lang="en-US" sz="2200" b="1" dirty="0" err="1"/>
              <a:t>politik</a:t>
            </a:r>
            <a:r>
              <a:rPr lang="en-US" sz="2200" b="1" dirty="0"/>
              <a:t> yang </a:t>
            </a:r>
            <a:r>
              <a:rPr lang="en-US" sz="2200" b="1" dirty="0" err="1" smtClean="0"/>
              <a:t>stabil</a:t>
            </a:r>
            <a:r>
              <a:rPr lang="en-US" sz="2200" b="1" dirty="0" smtClean="0"/>
              <a:t> yang </a:t>
            </a:r>
            <a:r>
              <a:rPr lang="en-US" sz="2200" b="1" dirty="0" err="1"/>
              <a:t>mampu</a:t>
            </a:r>
            <a:r>
              <a:rPr lang="en-US" sz="2200" b="1" dirty="0"/>
              <a:t> </a:t>
            </a:r>
            <a:r>
              <a:rPr lang="en-US" sz="2200" b="1" dirty="0" err="1"/>
              <a:t>mempunyai</a:t>
            </a:r>
            <a:r>
              <a:rPr lang="en-US" sz="2200" b="1" dirty="0"/>
              <a:t> </a:t>
            </a:r>
            <a:r>
              <a:rPr lang="en-US" sz="2200" b="1" dirty="0" err="1" smtClean="0"/>
              <a:t>kekuatan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memaksa</a:t>
            </a:r>
            <a:r>
              <a:rPr lang="en-US" sz="2200" b="1" dirty="0" smtClean="0"/>
              <a:t> </a:t>
            </a:r>
            <a:r>
              <a:rPr lang="en-US" sz="2200" b="1" dirty="0" err="1"/>
              <a:t>atas</a:t>
            </a:r>
            <a:r>
              <a:rPr lang="en-US" sz="2200" b="1" dirty="0"/>
              <a:t> </a:t>
            </a:r>
            <a:r>
              <a:rPr lang="en-US" sz="2200" b="1" dirty="0" err="1"/>
              <a:t>wilayah</a:t>
            </a:r>
            <a:r>
              <a:rPr lang="en-US" sz="2200" b="1" dirty="0"/>
              <a:t> </a:t>
            </a:r>
            <a:r>
              <a:rPr lang="en-US" sz="2200" b="1" dirty="0" err="1"/>
              <a:t>negara</a:t>
            </a:r>
            <a:r>
              <a:rPr lang="en-US" sz="2200" b="1" dirty="0"/>
              <a:t> </a:t>
            </a:r>
            <a:r>
              <a:rPr lang="en-US" sz="2200" b="1" dirty="0" err="1" smtClean="0"/>
              <a:t>tanpa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bantuan</a:t>
            </a:r>
            <a:r>
              <a:rPr lang="en-US" sz="2200" b="1" dirty="0" smtClean="0"/>
              <a:t> </a:t>
            </a:r>
            <a:r>
              <a:rPr lang="en-US" sz="2200" b="1" dirty="0" err="1"/>
              <a:t>negara</a:t>
            </a:r>
            <a:r>
              <a:rPr lang="en-US" sz="2200" b="1" dirty="0"/>
              <a:t> lain; Finland (1917) </a:t>
            </a:r>
            <a:r>
              <a:rPr lang="en-US" sz="2200" b="1" dirty="0" err="1" smtClean="0"/>
              <a:t>dan</a:t>
            </a:r>
            <a:r>
              <a:rPr lang="en-US" sz="2200" b="1" dirty="0"/>
              <a:t> </a:t>
            </a:r>
            <a:r>
              <a:rPr lang="en-US" sz="2200" b="1" dirty="0" smtClean="0"/>
              <a:t>Western </a:t>
            </a:r>
            <a:r>
              <a:rPr lang="en-US" sz="2200" b="1" dirty="0"/>
              <a:t>Sahara (1975) </a:t>
            </a:r>
            <a:r>
              <a:rPr lang="en-US" sz="2200" b="1" dirty="0" smtClean="0"/>
              <a:t>ICJ.</a:t>
            </a:r>
          </a:p>
          <a:p>
            <a:pPr>
              <a:buNone/>
            </a:pPr>
            <a:r>
              <a:rPr lang="en-US" sz="2200" b="1" dirty="0" smtClean="0"/>
              <a:t>3. </a:t>
            </a:r>
            <a:r>
              <a:rPr lang="en-US" sz="2200" b="1" dirty="0" err="1" smtClean="0"/>
              <a:t>Kekuatan</a:t>
            </a:r>
            <a:r>
              <a:rPr lang="en-US" sz="2200" b="1" dirty="0" smtClean="0"/>
              <a:t> </a:t>
            </a:r>
            <a:r>
              <a:rPr lang="en-US" sz="2200" b="1" dirty="0"/>
              <a:t>yang </a:t>
            </a:r>
            <a:r>
              <a:rPr lang="en-US" sz="2200" b="1" dirty="0" err="1"/>
              <a:t>efektif</a:t>
            </a:r>
            <a:r>
              <a:rPr lang="en-US" sz="2200" b="1" dirty="0"/>
              <a:t>: </a:t>
            </a:r>
            <a:r>
              <a:rPr lang="en-US" sz="2200" b="1" dirty="0" err="1" smtClean="0"/>
              <a:t>pemeliharaan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keamanan</a:t>
            </a:r>
            <a:r>
              <a:rPr lang="en-US" sz="2200" b="1" dirty="0" smtClean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ketertiban</a:t>
            </a:r>
            <a:r>
              <a:rPr lang="en-US" sz="2200" b="1" dirty="0"/>
              <a:t>;</a:t>
            </a:r>
          </a:p>
          <a:p>
            <a:pPr>
              <a:buNone/>
            </a:pPr>
            <a:r>
              <a:rPr lang="sv-SE" sz="2200" b="1" dirty="0"/>
              <a:t>4. Tidak harus berbentuk </a:t>
            </a:r>
            <a:r>
              <a:rPr lang="sv-SE" sz="2200" b="1" dirty="0" smtClean="0"/>
              <a:t>pemerintahan </a:t>
            </a:r>
            <a:r>
              <a:rPr lang="en-US" sz="2200" b="1" dirty="0" err="1" smtClean="0"/>
              <a:t>lengkap</a:t>
            </a:r>
            <a:r>
              <a:rPr lang="en-US" sz="2200" b="1" dirty="0" smtClean="0"/>
              <a:t>;</a:t>
            </a:r>
          </a:p>
          <a:p>
            <a:pPr>
              <a:buNone/>
            </a:pPr>
            <a:r>
              <a:rPr lang="en-US" sz="2200" b="1" dirty="0" smtClean="0"/>
              <a:t>5</a:t>
            </a:r>
            <a:r>
              <a:rPr lang="en-US" sz="2200" b="1" dirty="0"/>
              <a:t>. </a:t>
            </a:r>
            <a:r>
              <a:rPr lang="en-US" sz="2200" b="1" dirty="0" err="1"/>
              <a:t>Kekacauan</a:t>
            </a:r>
            <a:r>
              <a:rPr lang="en-US" sz="2200" b="1" dirty="0"/>
              <a:t> internal, </a:t>
            </a:r>
            <a:r>
              <a:rPr lang="en-US" sz="2200" b="1" dirty="0" err="1" smtClean="0"/>
              <a:t>pemberontakan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huru</a:t>
            </a:r>
            <a:r>
              <a:rPr lang="en-US" sz="2200" b="1" dirty="0" smtClean="0"/>
              <a:t>-</a:t>
            </a:r>
            <a:r>
              <a:rPr lang="en-US" sz="2200" b="1" dirty="0" err="1" smtClean="0"/>
              <a:t>hara</a:t>
            </a:r>
            <a:r>
              <a:rPr lang="en-US" sz="2200" b="1" dirty="0" smtClean="0"/>
              <a:t> </a:t>
            </a:r>
            <a:r>
              <a:rPr lang="en-US" sz="2200" b="1" dirty="0" err="1"/>
              <a:t>tidak</a:t>
            </a:r>
            <a:r>
              <a:rPr lang="en-US" sz="2200" b="1" dirty="0"/>
              <a:t> </a:t>
            </a:r>
            <a:r>
              <a:rPr lang="en-US" sz="2200" b="1" dirty="0" err="1"/>
              <a:t>membuat</a:t>
            </a:r>
            <a:r>
              <a:rPr lang="en-US" sz="2200" b="1" dirty="0"/>
              <a:t> </a:t>
            </a:r>
            <a:r>
              <a:rPr lang="en-US" sz="2200" b="1" dirty="0" err="1" smtClean="0"/>
              <a:t>pemerintahan</a:t>
            </a:r>
            <a:r>
              <a:rPr lang="en-US" sz="2200" b="1" dirty="0"/>
              <a:t> </a:t>
            </a:r>
            <a:r>
              <a:rPr lang="en-US" sz="2200" b="1" dirty="0" err="1" smtClean="0"/>
              <a:t>menjadi</a:t>
            </a:r>
            <a:r>
              <a:rPr lang="en-US" sz="2200" b="1" dirty="0" smtClean="0"/>
              <a:t> </a:t>
            </a:r>
            <a:r>
              <a:rPr lang="en-US" sz="2200" b="1" dirty="0" err="1"/>
              <a:t>hilang</a:t>
            </a:r>
            <a:r>
              <a:rPr lang="en-US" sz="2200" b="1" dirty="0"/>
              <a:t>;</a:t>
            </a:r>
          </a:p>
          <a:p>
            <a:pPr>
              <a:buNone/>
            </a:pPr>
            <a:r>
              <a:rPr lang="en-US" sz="2200" b="1" dirty="0"/>
              <a:t>6. </a:t>
            </a:r>
            <a:r>
              <a:rPr lang="en-US" sz="2200" b="1" dirty="0" err="1"/>
              <a:t>Invasi</a:t>
            </a:r>
            <a:r>
              <a:rPr lang="en-US" sz="2200" b="1" dirty="0"/>
              <a:t> </a:t>
            </a:r>
            <a:r>
              <a:rPr lang="en-US" sz="2200" b="1" dirty="0" err="1"/>
              <a:t>negara</a:t>
            </a:r>
            <a:r>
              <a:rPr lang="en-US" sz="2200" b="1" dirty="0"/>
              <a:t> lain </a:t>
            </a:r>
            <a:r>
              <a:rPr lang="en-US" sz="2200" b="1" dirty="0" err="1"/>
              <a:t>tidak</a:t>
            </a:r>
            <a:r>
              <a:rPr lang="en-US" sz="2200" b="1" dirty="0"/>
              <a:t> </a:t>
            </a:r>
            <a:r>
              <a:rPr lang="en-US" sz="2200" b="1" dirty="0" err="1" smtClean="0"/>
              <a:t>menghilangkan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pemerintahan</a:t>
            </a:r>
            <a:r>
              <a:rPr lang="en-US" sz="2200" b="1" dirty="0" smtClean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status </a:t>
            </a:r>
            <a:r>
              <a:rPr lang="en-US" sz="2200" b="1" dirty="0" err="1"/>
              <a:t>negara</a:t>
            </a:r>
            <a:r>
              <a:rPr lang="en-US" sz="2200" b="1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Kemampuan</a:t>
            </a:r>
            <a:r>
              <a:rPr lang="en-US" b="1" dirty="0" smtClean="0"/>
              <a:t> </a:t>
            </a:r>
            <a:r>
              <a:rPr lang="en-US" b="1" dirty="0" err="1" smtClean="0"/>
              <a:t>Terikat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/>
              <a:t> </a:t>
            </a:r>
            <a:r>
              <a:rPr lang="en-US" b="1" dirty="0" err="1" smtClean="0"/>
              <a:t>Perjanjian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7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Kemampuan</a:t>
            </a:r>
            <a:r>
              <a:rPr lang="en-US" dirty="0"/>
              <a:t> → </a:t>
            </a:r>
            <a:r>
              <a:rPr lang="en-US" dirty="0" err="1"/>
              <a:t>Kapasitas</a:t>
            </a:r>
            <a:r>
              <a:rPr lang="en-US" dirty="0"/>
              <a:t> → </a:t>
            </a:r>
            <a:r>
              <a:rPr lang="en-US" dirty="0" err="1" smtClean="0"/>
              <a:t>Kedaulatan</a:t>
            </a:r>
            <a:r>
              <a:rPr lang="en-US" dirty="0" smtClean="0"/>
              <a:t> = </a:t>
            </a:r>
            <a:r>
              <a:rPr lang="en-US" dirty="0" err="1"/>
              <a:t>Kemerdekaan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Kedaulatan</a:t>
            </a:r>
            <a:r>
              <a:rPr lang="en-US" dirty="0"/>
              <a:t>: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ekstern</a:t>
            </a:r>
            <a:r>
              <a:rPr lang="en-US" dirty="0"/>
              <a:t>, intern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b="1" dirty="0" err="1" smtClean="0"/>
              <a:t>Aspek</a:t>
            </a:r>
            <a:r>
              <a:rPr lang="en-US" b="1" dirty="0" smtClean="0"/>
              <a:t> </a:t>
            </a:r>
            <a:r>
              <a:rPr lang="en-US" b="1" dirty="0" err="1" smtClean="0"/>
              <a:t>ekstern</a:t>
            </a:r>
            <a:r>
              <a:rPr lang="en-US" b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lain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kekangan</a:t>
            </a:r>
            <a:r>
              <a:rPr lang="en-US" dirty="0" smtClean="0"/>
              <a:t>,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lain</a:t>
            </a:r>
          </a:p>
          <a:p>
            <a:pPr>
              <a:buFontTx/>
              <a:buChar char="-"/>
            </a:pPr>
            <a:r>
              <a:rPr lang="en-US" b="1" dirty="0" err="1" smtClean="0"/>
              <a:t>Aspek</a:t>
            </a:r>
            <a:r>
              <a:rPr lang="en-US" b="1" dirty="0" smtClean="0"/>
              <a:t> Intern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eksklusif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lembaga-lembaganya</a:t>
            </a:r>
            <a:r>
              <a:rPr lang="en-US" dirty="0" smtClean="0"/>
              <a:t>,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UU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tindakan-tindakan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mematuhi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b="1" dirty="0" err="1" smtClean="0"/>
              <a:t>Aspek</a:t>
            </a:r>
            <a:r>
              <a:rPr lang="en-US" b="1" dirty="0" smtClean="0"/>
              <a:t> Territorial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eksklusif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individu-individu</a:t>
            </a:r>
            <a:r>
              <a:rPr lang="en-US" dirty="0" smtClean="0"/>
              <a:t> dam </a:t>
            </a:r>
            <a:r>
              <a:rPr lang="en-US" dirty="0" err="1" smtClean="0"/>
              <a:t>benda-benda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diwilayah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Kedaulatan</a:t>
            </a:r>
            <a:r>
              <a:rPr lang="en-US" dirty="0"/>
              <a:t>: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Positif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r>
              <a:rPr lang="en-US" b="1" dirty="0" err="1" smtClean="0"/>
              <a:t>pemegang</a:t>
            </a:r>
            <a:r>
              <a:rPr lang="en-US" b="1" dirty="0" smtClean="0"/>
              <a:t>/</a:t>
            </a:r>
            <a:r>
              <a:rPr lang="en-US" b="1" dirty="0" err="1" smtClean="0"/>
              <a:t>pendukung</a:t>
            </a:r>
            <a:r>
              <a:rPr lang="en-US" b="1" dirty="0" smtClean="0"/>
              <a:t> </a:t>
            </a:r>
            <a:r>
              <a:rPr lang="en-US" b="1" dirty="0" err="1" smtClean="0"/>
              <a:t>hak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kewajiban</a:t>
            </a:r>
            <a:r>
              <a:rPr lang="en-US" b="1" dirty="0" smtClean="0"/>
              <a:t> </a:t>
            </a: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. </a:t>
            </a:r>
          </a:p>
          <a:p>
            <a:pPr marL="0" indent="0" algn="just">
              <a:buNone/>
            </a:pP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/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(a)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perseorangan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(b)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ORGANISASI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Public International Organization; </a:t>
            </a:r>
            <a:r>
              <a:rPr lang="en-US" dirty="0" smtClean="0"/>
              <a:t>UN, EEC</a:t>
            </a:r>
            <a:r>
              <a:rPr lang="en-US" dirty="0"/>
              <a:t>, ASEAN.</a:t>
            </a:r>
          </a:p>
          <a:p>
            <a:pPr>
              <a:buNone/>
            </a:pPr>
            <a:r>
              <a:rPr lang="en-US" dirty="0"/>
              <a:t>2. Semi Public </a:t>
            </a:r>
            <a:r>
              <a:rPr lang="en-US" dirty="0" smtClean="0"/>
              <a:t>Inter-governmental Organization</a:t>
            </a:r>
            <a:r>
              <a:rPr lang="en-US" dirty="0"/>
              <a:t>; </a:t>
            </a:r>
            <a:r>
              <a:rPr lang="en-US" dirty="0" smtClean="0"/>
              <a:t>OPEC.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 Private Organization; </a:t>
            </a:r>
            <a:r>
              <a:rPr lang="en-US" dirty="0" smtClean="0"/>
              <a:t>NGOs.</a:t>
            </a:r>
          </a:p>
          <a:p>
            <a:pPr>
              <a:buNone/>
            </a:pPr>
            <a:r>
              <a:rPr lang="en-US" b="1" dirty="0" smtClean="0"/>
              <a:t>OI </a:t>
            </a:r>
            <a:r>
              <a:rPr lang="en-US" b="1" dirty="0" err="1"/>
              <a:t>Publik</a:t>
            </a:r>
            <a:endParaRPr lang="en-US" b="1" dirty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Konvensi</a:t>
            </a:r>
            <a:r>
              <a:rPr lang="en-US" dirty="0" smtClean="0"/>
              <a:t> </a:t>
            </a:r>
            <a:r>
              <a:rPr lang="en-US" dirty="0" err="1"/>
              <a:t>Wina</a:t>
            </a:r>
            <a:r>
              <a:rPr lang="en-US" dirty="0"/>
              <a:t> 1986 :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/>
              <a:t>publik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 smtClean="0"/>
              <a:t>2. Henry </a:t>
            </a:r>
            <a:r>
              <a:rPr lang="en-US" dirty="0"/>
              <a:t>G. </a:t>
            </a:r>
            <a:r>
              <a:rPr lang="en-US" dirty="0" err="1"/>
              <a:t>Schermers</a:t>
            </a:r>
            <a:r>
              <a:rPr lang="en-US" dirty="0"/>
              <a:t> :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Schermers</a:t>
            </a:r>
            <a:r>
              <a:rPr lang="en-US" dirty="0" smtClean="0"/>
              <a:t>: </a:t>
            </a:r>
            <a:r>
              <a:rPr lang="en-US" dirty="0" err="1" smtClean="0"/>
              <a:t>Syarat</a:t>
            </a:r>
            <a:r>
              <a:rPr lang="en-US" dirty="0" smtClean="0"/>
              <a:t> OI </a:t>
            </a:r>
            <a:r>
              <a:rPr lang="en-US" dirty="0" err="1" smtClean="0"/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/>
              <a:t>3 </a:t>
            </a:r>
            <a:r>
              <a:rPr lang="en-US" dirty="0" err="1"/>
              <a:t>alasan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OI </a:t>
            </a:r>
            <a:r>
              <a:rPr lang="en-US" dirty="0" err="1"/>
              <a:t>privat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i="1" dirty="0"/>
              <a:t>legal personality;</a:t>
            </a:r>
          </a:p>
          <a:p>
            <a:pPr>
              <a:buNone/>
            </a:pPr>
            <a:r>
              <a:rPr lang="en-US" dirty="0"/>
              <a:t>c.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yang </a:t>
            </a:r>
            <a:r>
              <a:rPr lang="en-US" dirty="0" err="1"/>
              <a:t>mandiri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Tunduk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Organisasi Internasional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Baru diakui sebagai subyek HI setelah adanya advisory opinion yang diberikan oleh MI. </a:t>
            </a:r>
          </a:p>
          <a:p>
            <a:r>
              <a:rPr lang="en-US" smtClean="0"/>
              <a:t>PBB meminta pendapat hukum dari MI terkait masalah terbunuhnya Pangeran Bernadotte dari Swedia yang bertindak sebagai mediator PBB di Israel pada tahun 1948.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Organisasi Internasional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Apakah PBB mempunyai kemampuan hukum untuk mengajukan klaim ganti rugi terhadap pemerintah de yure atau de facto yang bertanggung jawab.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MI secara tegas menyatakan bahwa organisasi internasional adalah subyek HI dan mampu mendukung hak –hak dan kewajiban-kewajiban internasional, dan juga bahwa organisasi internasional memiliki kapasitas untuk mempertahankan hak-haknya dengan melakukan tuntutan internasional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INDIVIDU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Dipelopori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Kelsen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Westlake.</a:t>
            </a:r>
          </a:p>
          <a:p>
            <a:r>
              <a:rPr lang="en-US" dirty="0" err="1"/>
              <a:t>Alasan</a:t>
            </a:r>
            <a:r>
              <a:rPr lang="en-US" dirty="0"/>
              <a:t>: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semata</a:t>
            </a:r>
            <a:r>
              <a:rPr lang="en-US" dirty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/</a:t>
            </a:r>
            <a:r>
              <a:rPr lang="en-US" dirty="0" err="1" smtClean="0"/>
              <a:t>individu</a:t>
            </a:r>
            <a:r>
              <a:rPr lang="en-US" dirty="0"/>
              <a:t>,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.</a:t>
            </a:r>
          </a:p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Individu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SHI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Deklarasi </a:t>
            </a:r>
            <a:r>
              <a:rPr lang="fi-FI" dirty="0"/>
              <a:t>Hak Asasi Manusia 1948;</a:t>
            </a:r>
          </a:p>
          <a:p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Jenewa</a:t>
            </a:r>
            <a:r>
              <a:rPr lang="en-US" dirty="0"/>
              <a:t> 1949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Perang</a:t>
            </a:r>
            <a:r>
              <a:rPr lang="en-US" dirty="0"/>
              <a:t>;</a:t>
            </a:r>
          </a:p>
          <a:p>
            <a:r>
              <a:rPr lang="nb-NO" dirty="0"/>
              <a:t>Konvensi Jenewa 1951 tentang </a:t>
            </a:r>
            <a:r>
              <a:rPr lang="nb-NO" dirty="0" smtClean="0"/>
              <a:t>Status </a:t>
            </a:r>
            <a:r>
              <a:rPr lang="en-US" dirty="0" err="1" smtClean="0"/>
              <a:t>Pengungsi</a:t>
            </a:r>
            <a:r>
              <a:rPr lang="en-US" dirty="0"/>
              <a:t>;</a:t>
            </a:r>
          </a:p>
          <a:p>
            <a:r>
              <a:rPr lang="en-US" dirty="0" err="1"/>
              <a:t>Dibidang</a:t>
            </a:r>
            <a:r>
              <a:rPr lang="en-US" dirty="0"/>
              <a:t> </a:t>
            </a:r>
            <a:r>
              <a:rPr lang="en-US" dirty="0" err="1"/>
              <a:t>Penerbangan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: </a:t>
            </a:r>
            <a:r>
              <a:rPr lang="en-US" dirty="0" err="1" smtClean="0"/>
              <a:t>Konvensi</a:t>
            </a:r>
            <a:r>
              <a:rPr lang="en-US" dirty="0" smtClean="0"/>
              <a:t> </a:t>
            </a:r>
            <a:r>
              <a:rPr lang="nb-NO" dirty="0" smtClean="0"/>
              <a:t>Tokyo </a:t>
            </a:r>
            <a:r>
              <a:rPr lang="nb-NO" dirty="0"/>
              <a:t>1963, Konvensi Montreal 1971 </a:t>
            </a:r>
            <a:r>
              <a:rPr lang="nb-NO" dirty="0" smtClean="0"/>
              <a:t>dan </a:t>
            </a:r>
            <a:r>
              <a:rPr lang="sv-SE" dirty="0" smtClean="0"/>
              <a:t>Konvensi </a:t>
            </a:r>
            <a:r>
              <a:rPr lang="sv-SE" dirty="0"/>
              <a:t>Den Haag 1970 (</a:t>
            </a:r>
            <a:r>
              <a:rPr lang="sv-SE" dirty="0" smtClean="0"/>
              <a:t>Kejahatan </a:t>
            </a:r>
            <a:r>
              <a:rPr lang="en-US" dirty="0" err="1" smtClean="0"/>
              <a:t>Pembajakan</a:t>
            </a:r>
            <a:r>
              <a:rPr lang="en-US" dirty="0" smtClean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Individu</a:t>
            </a:r>
            <a:r>
              <a:rPr lang="en-US" dirty="0" smtClean="0"/>
              <a:t>: </a:t>
            </a:r>
            <a:r>
              <a:rPr lang="en-US" dirty="0" err="1" smtClean="0"/>
              <a:t>Penjahat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/>
              <a:t>Memperlakukan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tawanan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luka</a:t>
            </a:r>
            <a:r>
              <a:rPr lang="en-US" dirty="0"/>
              <a:t>/</a:t>
            </a:r>
            <a:r>
              <a:rPr lang="en-US" dirty="0" err="1"/>
              <a:t>sakit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 </a:t>
            </a:r>
            <a:r>
              <a:rPr lang="en-US" dirty="0" err="1"/>
              <a:t>Memperlakukan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nn-NO" dirty="0" smtClean="0"/>
              <a:t>penduduk </a:t>
            </a:r>
            <a:r>
              <a:rPr lang="nn-NO" dirty="0"/>
              <a:t>sipil di daerah yang dikuasai /konflik;</a:t>
            </a:r>
          </a:p>
          <a:p>
            <a:pPr>
              <a:buNone/>
            </a:pPr>
            <a:r>
              <a:rPr lang="en-US" dirty="0"/>
              <a:t>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fasilitas-fasilitas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/ </a:t>
            </a:r>
            <a:r>
              <a:rPr lang="en-US" dirty="0" err="1"/>
              <a:t>kota</a:t>
            </a:r>
            <a:r>
              <a:rPr lang="en-US" dirty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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pembunuhan</a:t>
            </a:r>
            <a:r>
              <a:rPr lang="en-US" dirty="0"/>
              <a:t> </a:t>
            </a:r>
            <a:r>
              <a:rPr lang="en-US" dirty="0" err="1" smtClean="0"/>
              <a:t>masal</a:t>
            </a:r>
            <a:r>
              <a:rPr lang="en-US" dirty="0" smtClean="0"/>
              <a:t> (</a:t>
            </a:r>
            <a:r>
              <a:rPr lang="en-US" dirty="0" err="1" smtClean="0"/>
              <a:t>genocida</a:t>
            </a:r>
            <a:r>
              <a:rPr lang="en-US" dirty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International Criminal Tribunal for </a:t>
            </a:r>
            <a:r>
              <a:rPr lang="en-US" dirty="0" smtClean="0"/>
              <a:t>the former </a:t>
            </a:r>
            <a:r>
              <a:rPr lang="en-US" dirty="0"/>
              <a:t>Yugoslavia (ICTY</a:t>
            </a:r>
            <a:r>
              <a:rPr lang="en-US" dirty="0" smtClean="0"/>
              <a:t>):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www.un.org/icty/cases-e/indexe</a:t>
            </a:r>
            <a:r>
              <a:rPr lang="en-US" dirty="0" smtClean="0"/>
              <a:t>.htm</a:t>
            </a:r>
            <a:endParaRPr lang="en-US" dirty="0"/>
          </a:p>
          <a:p>
            <a:pPr>
              <a:buNone/>
            </a:pPr>
            <a:r>
              <a:rPr lang="pt-BR" dirty="0"/>
              <a:t>2. International Criminal Tribunal </a:t>
            </a:r>
            <a:r>
              <a:rPr lang="pt-BR" dirty="0" smtClean="0"/>
              <a:t>for </a:t>
            </a:r>
            <a:r>
              <a:rPr lang="en-US" dirty="0" smtClean="0"/>
              <a:t>Rwanda </a:t>
            </a:r>
            <a:r>
              <a:rPr lang="en-US" dirty="0"/>
              <a:t>(ICTR): http://69.94.11.53/</a:t>
            </a:r>
          </a:p>
          <a:p>
            <a:pPr>
              <a:buNone/>
            </a:pPr>
            <a:r>
              <a:rPr lang="en-US" dirty="0"/>
              <a:t>3. International Criminal Court (ICC</a:t>
            </a:r>
            <a:r>
              <a:rPr lang="en-US" dirty="0" smtClean="0"/>
              <a:t>): http</a:t>
            </a:r>
            <a:r>
              <a:rPr lang="en-US" dirty="0"/>
              <a:t>://www.icc-cpi.int/home.html&amp;l=en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Criminal Court</a:t>
            </a:r>
            <a:br>
              <a:rPr lang="en-US" dirty="0" smtClean="0"/>
            </a:br>
            <a:r>
              <a:rPr lang="en-US" dirty="0" smtClean="0"/>
              <a:t>Rome Statute of the ICC: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3763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/>
              <a:t>a) The crime of genocide;</a:t>
            </a:r>
          </a:p>
          <a:p>
            <a:pPr>
              <a:buNone/>
            </a:pPr>
            <a:r>
              <a:rPr lang="en-US" dirty="0"/>
              <a:t>(b) Crimes against humanity;</a:t>
            </a:r>
          </a:p>
          <a:p>
            <a:pPr>
              <a:buNone/>
            </a:pPr>
            <a:r>
              <a:rPr lang="en-US" dirty="0"/>
              <a:t>(c) War crimes;</a:t>
            </a:r>
          </a:p>
          <a:p>
            <a:pPr>
              <a:buNone/>
            </a:pPr>
            <a:r>
              <a:rPr lang="en-US" dirty="0"/>
              <a:t>(d) The crime of aggression;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Individu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Ketika </a:t>
            </a:r>
            <a:r>
              <a:rPr lang="en-US"/>
              <a:t>adanya penuntutan penjahat-penjahat perang di hadapan MI yang diadakan khusus untuk itu oleh negara-negara sekutu yang menang perang. </a:t>
            </a: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Dalam </a:t>
            </a:r>
            <a:r>
              <a:rPr lang="en-US"/>
              <a:t>proses peradilan yang diadakan di Nurnberg dan Tokyo, para penjahat perang tersebut dituntut sebagai individu untuk perbuatan yang diklasifikasikan sebagai : (1) kejahatan terhadap perdamaian; (2) kejahatan terhadap perikemanusiaan; (3) pelanggaran terhadap hukum perang; dan (4) permufakatan jahat untuk mengadakan perang.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SUBYEK HUKUM INTERNASIONAL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nl-NL" dirty="0" smtClean="0"/>
              <a:t>Pemegang </a:t>
            </a:r>
            <a:r>
              <a:rPr lang="nl-NL" dirty="0"/>
              <a:t>hak dan kewajiban </a:t>
            </a:r>
            <a:r>
              <a:rPr lang="nl-NL" dirty="0" smtClean="0"/>
              <a:t>langsung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Entitas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“</a:t>
            </a:r>
            <a:r>
              <a:rPr lang="en-US" i="1" dirty="0" smtClean="0"/>
              <a:t>international legal </a:t>
            </a:r>
            <a:r>
              <a:rPr lang="en-US" i="1" dirty="0"/>
              <a:t>personalities”;</a:t>
            </a:r>
          </a:p>
          <a:p>
            <a:pPr algn="just"/>
            <a:r>
              <a:rPr lang="en-US" dirty="0" err="1"/>
              <a:t>Entitas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obyek</a:t>
            </a:r>
            <a:r>
              <a:rPr lang="en-US" dirty="0"/>
              <a:t>”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J.G. Starke (1992) </a:t>
            </a:r>
            <a:r>
              <a:rPr lang="en-US" dirty="0" err="1" smtClean="0"/>
              <a:t>istilah</a:t>
            </a:r>
            <a:r>
              <a:rPr lang="en-US" dirty="0" smtClean="0"/>
              <a:t> “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”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: (a)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(b)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istimewa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previlige</a:t>
            </a:r>
            <a:r>
              <a:rPr lang="en-US" i="1" dirty="0" smtClean="0"/>
              <a:t>)</a:t>
            </a:r>
            <a:r>
              <a:rPr lang="en-US" dirty="0" smtClean="0"/>
              <a:t> procedural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(c)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kepentingan-kepentingan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Individu</a:t>
            </a: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Nurmberg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Tokyo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yang </a:t>
            </a:r>
            <a:r>
              <a:rPr lang="en-US" dirty="0" err="1" smtClean="0"/>
              <a:t>dilakukannya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Tahta</a:t>
            </a:r>
            <a:r>
              <a:rPr lang="en-US" dirty="0" smtClean="0"/>
              <a:t> </a:t>
            </a:r>
            <a:r>
              <a:rPr lang="en-US" dirty="0" err="1" smtClean="0"/>
              <a:t>Suci</a:t>
            </a:r>
            <a:r>
              <a:rPr lang="en-US" dirty="0" smtClean="0"/>
              <a:t> Vatican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S</a:t>
            </a:r>
            <a:r>
              <a:rPr lang="en-US" dirty="0" err="1" smtClean="0"/>
              <a:t>ubyek</a:t>
            </a:r>
            <a:r>
              <a:rPr lang="en-US" dirty="0" smtClean="0"/>
              <a:t> </a:t>
            </a:r>
            <a:r>
              <a:rPr lang="en-US" dirty="0"/>
              <a:t>HI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sejajar</a:t>
            </a:r>
            <a:r>
              <a:rPr lang="en-US" dirty="0"/>
              <a:t> </a:t>
            </a:r>
            <a:r>
              <a:rPr lang="en-US" dirty="0" err="1"/>
              <a:t>kedudukannya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 </a:t>
            </a:r>
            <a:endParaRPr lang="en-US" dirty="0" smtClean="0"/>
          </a:p>
          <a:p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/>
              <a:t>Lateran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11 </a:t>
            </a:r>
            <a:r>
              <a:rPr lang="en-US" dirty="0" err="1"/>
              <a:t>Februari</a:t>
            </a:r>
            <a:r>
              <a:rPr lang="en-US" dirty="0"/>
              <a:t> 1929 </a:t>
            </a:r>
            <a:r>
              <a:rPr lang="en-US" dirty="0" err="1"/>
              <a:t>antara</a:t>
            </a:r>
            <a:r>
              <a:rPr lang="en-US" dirty="0"/>
              <a:t> Italia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Tahta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, yang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sebidang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Roma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Tahta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didirikannya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Vatican,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Negara (</a:t>
            </a:r>
            <a:r>
              <a:rPr lang="en-US" dirty="0" err="1"/>
              <a:t>Tahta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) Lateran Treaty (1929),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/>
              <a:t>Tahta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, </a:t>
            </a:r>
            <a:r>
              <a:rPr lang="en-US" b="1" dirty="0" err="1"/>
              <a:t>Kardinal</a:t>
            </a:r>
            <a:r>
              <a:rPr lang="en-US" b="1" dirty="0"/>
              <a:t> </a:t>
            </a:r>
            <a:r>
              <a:rPr lang="en-US" b="1" dirty="0" err="1" smtClean="0"/>
              <a:t>Pietro</a:t>
            </a:r>
            <a:r>
              <a:rPr lang="en-US" b="1" dirty="0" smtClean="0"/>
              <a:t> </a:t>
            </a:r>
            <a:r>
              <a:rPr lang="fi-FI" b="1" dirty="0" smtClean="0"/>
              <a:t>Gaspari </a:t>
            </a:r>
            <a:r>
              <a:rPr lang="fi-FI" b="1" dirty="0"/>
              <a:t>dan Perdana Menteri </a:t>
            </a:r>
            <a:r>
              <a:rPr lang="fi-FI" b="1" dirty="0" smtClean="0"/>
              <a:t>Kerajaan </a:t>
            </a:r>
            <a:r>
              <a:rPr lang="en-US" dirty="0" smtClean="0"/>
              <a:t>Italia</a:t>
            </a:r>
            <a:r>
              <a:rPr lang="en-US" dirty="0"/>
              <a:t>, </a:t>
            </a:r>
            <a:r>
              <a:rPr lang="en-US" b="1" dirty="0"/>
              <a:t>Benito Mussolini: “…</a:t>
            </a:r>
            <a:r>
              <a:rPr lang="en-US" b="1" dirty="0" smtClean="0"/>
              <a:t>the </a:t>
            </a:r>
            <a:r>
              <a:rPr lang="en-US" dirty="0" smtClean="0"/>
              <a:t>sovereignty </a:t>
            </a:r>
            <a:r>
              <a:rPr lang="en-US" dirty="0"/>
              <a:t>and jurisdiction of the </a:t>
            </a:r>
            <a:r>
              <a:rPr lang="en-US" dirty="0" smtClean="0"/>
              <a:t>Holy See </a:t>
            </a:r>
            <a:r>
              <a:rPr lang="en-US" dirty="0"/>
              <a:t>ever the City of the Vatican.”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Vatican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HI.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Tahta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diplomatik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sejajar</a:t>
            </a:r>
            <a:r>
              <a:rPr lang="en-US" dirty="0"/>
              <a:t> </a:t>
            </a:r>
            <a:r>
              <a:rPr lang="en-US" dirty="0" err="1"/>
              <a:t>kedudukannya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diplomatik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5.Palang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Adalah subyek HI yang bersifat terbatas yang lahir karena sejarah, yang kemudian kedudukannya diperkuat dalam perjanjian-perjanjian dan konvensi-konvensi Palang Merah. </a:t>
            </a: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Saat </a:t>
            </a:r>
            <a:r>
              <a:rPr lang="en-US"/>
              <a:t>ini PM  Internasional diakui sebagai organisasi internasional yang memiliki kedudukan sebagai subyek HI walaupun dalam ruang lingkup yang sangat terbatas.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PALANG MERAH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The International Committee of the </a:t>
            </a:r>
            <a:r>
              <a:rPr lang="en-US" dirty="0" smtClean="0"/>
              <a:t>Red Cross </a:t>
            </a:r>
            <a:r>
              <a:rPr lang="en-US" dirty="0"/>
              <a:t>(ICRC);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berpusat</a:t>
            </a:r>
            <a:r>
              <a:rPr lang="en-US" dirty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Switzerland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Swiss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Jenewa</a:t>
            </a:r>
            <a:r>
              <a:rPr lang="en-US" dirty="0"/>
              <a:t> </a:t>
            </a:r>
            <a:r>
              <a:rPr lang="en-US" dirty="0" smtClean="0"/>
              <a:t>1949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perang</a:t>
            </a:r>
            <a:r>
              <a:rPr lang="en-US" dirty="0" smtClean="0"/>
              <a:t>, ICRC </a:t>
            </a:r>
            <a:r>
              <a:rPr lang="en-US" dirty="0" err="1"/>
              <a:t>mempunyai</a:t>
            </a:r>
            <a:r>
              <a:rPr lang="en-US" dirty="0"/>
              <a:t> “</a:t>
            </a:r>
            <a:r>
              <a:rPr lang="en-US" i="1" dirty="0"/>
              <a:t>unique </a:t>
            </a:r>
            <a:r>
              <a:rPr lang="en-US" i="1" dirty="0" smtClean="0"/>
              <a:t>distinction”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6. </a:t>
            </a:r>
            <a:r>
              <a:rPr lang="en-US" b="1" dirty="0" err="1" smtClean="0"/>
              <a:t>Pihak</a:t>
            </a:r>
            <a:r>
              <a:rPr lang="en-US" b="1" dirty="0" smtClean="0"/>
              <a:t> </a:t>
            </a:r>
            <a:r>
              <a:rPr lang="en-US" b="1" dirty="0" err="1" smtClean="0"/>
              <a:t>berperang</a:t>
            </a:r>
            <a:r>
              <a:rPr lang="en-US" b="1" dirty="0" smtClean="0"/>
              <a:t> </a:t>
            </a:r>
            <a:r>
              <a:rPr lang="en-US" b="1" i="1" dirty="0" smtClean="0"/>
              <a:t>(belligerent).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Dalam hukum perang, pemberontak dapat memperoleh kedudukan dan hak sebagai pihak yang bersengketa (belligerent) dalam beberapa keadaan tertentu. </a:t>
            </a:r>
          </a:p>
          <a:p>
            <a:r>
              <a:rPr lang="es-PR" smtClean="0"/>
              <a:t>Personalitas internasional pihak-pihak dalam sengketa sepenuhnya tergantung pada pengakuan.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BELLIGERENT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smtClean="0"/>
              <a:t>insurrection, rebellion,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revolution.</a:t>
            </a:r>
            <a:r>
              <a:rPr lang="en-US" dirty="0" smtClean="0"/>
              <a:t> </a:t>
            </a:r>
            <a:endParaRPr lang="en-US" i="1" dirty="0" smtClean="0"/>
          </a:p>
          <a:p>
            <a:pPr marL="514350" indent="-49213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berperang</a:t>
            </a:r>
            <a:r>
              <a:rPr lang="en-US" dirty="0" smtClean="0"/>
              <a:t> (belligerent)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didahului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insurrection (</a:t>
            </a:r>
            <a:r>
              <a:rPr lang="en-US" dirty="0" err="1" smtClean="0"/>
              <a:t>pemberontakan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scoup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),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meluas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rebellion (</a:t>
            </a:r>
            <a:r>
              <a:rPr lang="en-US" dirty="0" err="1" smtClean="0"/>
              <a:t>rebelli</a:t>
            </a:r>
            <a:r>
              <a:rPr lang="en-US" dirty="0" smtClean="0"/>
              <a:t>).</a:t>
            </a:r>
          </a:p>
          <a:p>
            <a:pPr marL="514350" indent="-49213">
              <a:buNone/>
            </a:pPr>
            <a:r>
              <a:rPr lang="en-US" dirty="0" err="1" smtClean="0"/>
              <a:t>revolusi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merombak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; </a:t>
            </a:r>
            <a:r>
              <a:rPr lang="en-US" dirty="0" err="1" smtClean="0"/>
              <a:t>rebelli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menggulingkan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insurreksi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revolusi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rebelli</a:t>
            </a:r>
            <a:r>
              <a:rPr lang="en-US" dirty="0" smtClean="0"/>
              <a:t>.</a:t>
            </a:r>
            <a:endParaRPr lang="en-US" i="1" dirty="0"/>
          </a:p>
          <a:p>
            <a:pPr>
              <a:buNone/>
            </a:pPr>
            <a:r>
              <a:rPr lang="en-US" dirty="0"/>
              <a:t> PLO, 1974 </a:t>
            </a:r>
            <a:r>
              <a:rPr lang="en-US" dirty="0" err="1"/>
              <a:t>mendapatkan</a:t>
            </a:r>
            <a:r>
              <a:rPr lang="en-US" dirty="0"/>
              <a:t> status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smtClean="0"/>
              <a:t>Observer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/>
              <a:t>United Nations.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 smtClean="0"/>
              <a:t>Yaser</a:t>
            </a:r>
            <a:r>
              <a:rPr lang="en-US" dirty="0" smtClean="0"/>
              <a:t>  Arafat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MU-PBB.</a:t>
            </a:r>
            <a:endParaRPr lang="en-US" dirty="0"/>
          </a:p>
          <a:p>
            <a:pPr>
              <a:buNone/>
            </a:pPr>
            <a:r>
              <a:rPr lang="en-US" dirty="0"/>
              <a:t> GAM?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status Belligerent,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Belligerent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syarat-syarat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“</a:t>
            </a:r>
            <a:r>
              <a:rPr lang="en-US" dirty="0" err="1" smtClean="0"/>
              <a:t>pemerintahan</a:t>
            </a:r>
            <a:r>
              <a:rPr lang="en-US" dirty="0"/>
              <a:t>” </a:t>
            </a:r>
            <a:r>
              <a:rPr lang="en-US" dirty="0" err="1"/>
              <a:t>sendiri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militernya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menduduki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d.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militernya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 smtClean="0"/>
              <a:t>seragam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/>
              <a:t>militer</a:t>
            </a:r>
            <a:r>
              <a:rPr lang="en-US" dirty="0"/>
              <a:t> yang </a:t>
            </a:r>
            <a:r>
              <a:rPr lang="en-US" dirty="0" err="1"/>
              <a:t>cukup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7. </a:t>
            </a:r>
            <a:r>
              <a:rPr lang="en-US" sz="2800" b="1" dirty="0" err="1" smtClean="0"/>
              <a:t>Organisasi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Pembebasan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Bangsa-bangsa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Memperjuangkan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Kemerdekaan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pembebasan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Pembebasan</a:t>
            </a:r>
            <a:r>
              <a:rPr lang="en-US" dirty="0" smtClean="0"/>
              <a:t> </a:t>
            </a:r>
            <a:r>
              <a:rPr lang="en-US" dirty="0" err="1" smtClean="0"/>
              <a:t>Palestina</a:t>
            </a:r>
            <a:r>
              <a:rPr lang="en-US" dirty="0" smtClean="0"/>
              <a:t>.</a:t>
            </a:r>
          </a:p>
          <a:p>
            <a:pPr indent="4763" algn="just">
              <a:buNone/>
            </a:pP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bangsa-bangsa</a:t>
            </a:r>
            <a:r>
              <a:rPr lang="en-US" dirty="0" smtClean="0"/>
              <a:t> </a:t>
            </a:r>
            <a:r>
              <a:rPr lang="en-US" i="1" dirty="0" smtClean="0"/>
              <a:t>(peoples)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(a)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nasib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; (b)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system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(c)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didudukinya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8. Perusahaan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Badan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 </a:t>
            </a:r>
            <a:r>
              <a:rPr lang="en-US" b="1" dirty="0" err="1" smtClean="0"/>
              <a:t>Otorita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istimewa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previlige</a:t>
            </a:r>
            <a:r>
              <a:rPr lang="en-US" i="1" dirty="0" smtClean="0"/>
              <a:t>)</a:t>
            </a:r>
            <a:r>
              <a:rPr lang="en-US" dirty="0" smtClean="0"/>
              <a:t> procedural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kepentingan-kepentingan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dirty="0" err="1" smtClean="0"/>
              <a:t>nasional</a:t>
            </a:r>
            <a:r>
              <a:rPr lang="en-US" dirty="0" smtClean="0"/>
              <a:t>) yang </a:t>
            </a:r>
            <a:r>
              <a:rPr lang="en-US" dirty="0" err="1" smtClean="0"/>
              <a:t>terdaftar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Perusahaan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Otorita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status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),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istimewa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kekebalan-kekebalan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Otorita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kontrak-kontrak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perjanjian-perjanjian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organisasi-organisasi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 smtClean="0"/>
              <a:t>Subyek</a:t>
            </a:r>
            <a:r>
              <a:rPr lang="en-US" b="1" dirty="0" smtClean="0"/>
              <a:t> </a:t>
            </a:r>
            <a:r>
              <a:rPr lang="en-US" b="1" dirty="0" err="1"/>
              <a:t>H</a:t>
            </a:r>
            <a:r>
              <a:rPr lang="en-US" b="1" dirty="0" err="1" smtClean="0"/>
              <a:t>ukum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/>
              <a:t>internasional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i="1" dirty="0"/>
              <a:t>privilege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berpekara</a:t>
            </a:r>
            <a:r>
              <a:rPr lang="en-US" i="1" dirty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kepentingan-kepentingan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dilindungi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/>
              <a:t>Adapun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landasan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diatur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pasal</a:t>
            </a:r>
            <a:r>
              <a:rPr lang="en-US" sz="2000" b="1" dirty="0" smtClean="0"/>
              <a:t> 170 </a:t>
            </a:r>
            <a:r>
              <a:rPr lang="en-US" sz="2000" b="1" dirty="0" err="1" smtClean="0"/>
              <a:t>Konvensi</a:t>
            </a:r>
            <a:r>
              <a:rPr lang="en-US" sz="2000" b="1" dirty="0" smtClean="0"/>
              <a:t> PBB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Laut</a:t>
            </a:r>
            <a:r>
              <a:rPr lang="en-US" sz="2000" b="1" dirty="0" smtClean="0"/>
              <a:t> (KHL 1982), yang </a:t>
            </a:r>
            <a:r>
              <a:rPr lang="en-US" sz="2000" b="1" dirty="0" err="1" smtClean="0"/>
              <a:t>menentukan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berikut</a:t>
            </a:r>
            <a:r>
              <a:rPr lang="en-US" sz="2000" b="1" dirty="0" smtClean="0"/>
              <a:t> : </a:t>
            </a:r>
          </a:p>
          <a:p>
            <a:pPr lvl="0"/>
            <a:r>
              <a:rPr lang="en-US" sz="2000" b="1" dirty="0" smtClean="0"/>
              <a:t>Perusahaan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Otorita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melaksanakan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kegiatan-kegiatan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Kawasan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secara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langsung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sesuai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pasal</a:t>
            </a:r>
            <a:r>
              <a:rPr lang="en-US" sz="2000" b="1" dirty="0" smtClean="0"/>
              <a:t> 153 </a:t>
            </a:r>
            <a:r>
              <a:rPr lang="en-US" sz="2000" b="1" dirty="0" err="1" smtClean="0"/>
              <a:t>ayat</a:t>
            </a:r>
            <a:r>
              <a:rPr lang="en-US" sz="2000" b="1" dirty="0" smtClean="0"/>
              <a:t> 2 (a), </a:t>
            </a:r>
            <a:r>
              <a:rPr lang="en-US" sz="2000" b="1" dirty="0" err="1" smtClean="0"/>
              <a:t>maupun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pengangkutan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pengolahan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pemasaran</a:t>
            </a:r>
            <a:r>
              <a:rPr lang="en-US" sz="2000" b="1" dirty="0" smtClean="0"/>
              <a:t> mineral-mineral yang </a:t>
            </a:r>
            <a:r>
              <a:rPr lang="en-US" sz="2000" b="1" dirty="0" err="1" smtClean="0"/>
              <a:t>dihasilkan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Kawasan</a:t>
            </a:r>
            <a:r>
              <a:rPr lang="en-US" sz="2000" b="1" dirty="0" smtClean="0"/>
              <a:t>.</a:t>
            </a:r>
          </a:p>
          <a:p>
            <a:pPr lvl="0"/>
            <a:r>
              <a:rPr lang="en-US" sz="2000" b="1" dirty="0" smtClean="0"/>
              <a:t>Perusahaan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bertindak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internasional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Otorita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memiliki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kewenangan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sebagaimana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ditetapkan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Statuta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seperti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diatur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Lampiran</a:t>
            </a:r>
            <a:r>
              <a:rPr lang="en-US" sz="2000" b="1" dirty="0" smtClean="0"/>
              <a:t> IV. Perusahaan </a:t>
            </a:r>
            <a:r>
              <a:rPr lang="en-US" sz="2000" b="1" dirty="0" err="1" smtClean="0"/>
              <a:t>bertindak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sesuai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Konvensi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ketentuan-ketentuan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peraturan-peraturan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prosedur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Otorita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maupun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kebijak-sanaan-kebijaksanaan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umum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ditetapkan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oleh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Majelis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tunduk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pengarahan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pengawasan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Dewan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Perusahaan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memiliki</a:t>
            </a:r>
            <a:r>
              <a:rPr lang="en-US" sz="2000" b="1" dirty="0" smtClean="0"/>
              <a:t> Kantor </a:t>
            </a:r>
            <a:r>
              <a:rPr lang="en-US" sz="2000" b="1" dirty="0" err="1" smtClean="0"/>
              <a:t>Pusat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tempat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kedudukan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Otorita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Jamaica.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Sebagai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hukum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internasional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Otorita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sesuai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Anggaran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Dasar</a:t>
            </a:r>
            <a:r>
              <a:rPr lang="en-US" sz="1400" b="1" dirty="0" smtClean="0"/>
              <a:t> Perusahaan </a:t>
            </a:r>
            <a:r>
              <a:rPr lang="en-US" sz="1400" b="1" i="1" dirty="0" smtClean="0"/>
              <a:t>(Statute of the Enterprise)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merupakan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Lampiran</a:t>
            </a:r>
            <a:r>
              <a:rPr lang="en-US" sz="1400" b="1" dirty="0" smtClean="0"/>
              <a:t> IV KHL 1982, </a:t>
            </a:r>
            <a:r>
              <a:rPr lang="en-US" sz="1400" b="1" dirty="0" err="1" smtClean="0"/>
              <a:t>ia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memiliki</a:t>
            </a:r>
            <a:r>
              <a:rPr lang="en-US" sz="1400" b="1" dirty="0" smtClean="0"/>
              <a:t> status </a:t>
            </a:r>
            <a:r>
              <a:rPr lang="en-US" sz="1400" b="1" dirty="0" err="1" smtClean="0"/>
              <a:t>hukum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hak-hak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istimewa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kekebalan</a:t>
            </a:r>
            <a:r>
              <a:rPr lang="en-US" sz="1400" b="1" dirty="0" smtClean="0"/>
              <a:t>. </a:t>
            </a:r>
            <a:r>
              <a:rPr lang="en-US" sz="1400" b="1" dirty="0" err="1" smtClean="0"/>
              <a:t>Dalam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kaitan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Pasal</a:t>
            </a:r>
            <a:r>
              <a:rPr lang="en-US" sz="1400" b="1" dirty="0" smtClean="0"/>
              <a:t> 13 </a:t>
            </a:r>
            <a:r>
              <a:rPr lang="en-US" sz="1400" b="1" dirty="0" err="1" smtClean="0"/>
              <a:t>Anggaran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Dasar</a:t>
            </a:r>
            <a:r>
              <a:rPr lang="en-US" sz="1400" b="1" dirty="0" smtClean="0"/>
              <a:t> Perusahaan </a:t>
            </a:r>
            <a:r>
              <a:rPr lang="en-US" sz="1400" b="1" dirty="0" err="1" smtClean="0"/>
              <a:t>menentukan</a:t>
            </a:r>
            <a:r>
              <a:rPr lang="en-US" sz="1400" b="1" dirty="0" smtClean="0"/>
              <a:t> :</a:t>
            </a:r>
          </a:p>
          <a:p>
            <a:pPr lvl="0"/>
            <a:r>
              <a:rPr lang="en-US" sz="1400" b="1" dirty="0" smtClean="0"/>
              <a:t>Agar </a:t>
            </a:r>
            <a:r>
              <a:rPr lang="en-US" sz="1400" b="1" dirty="0" err="1" smtClean="0"/>
              <a:t>perusahaan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dapat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melaksanakan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fungsinya</a:t>
            </a:r>
            <a:r>
              <a:rPr lang="en-US" sz="1400" b="1" dirty="0" smtClean="0"/>
              <a:t>, status, </a:t>
            </a:r>
            <a:r>
              <a:rPr lang="en-US" sz="1400" b="1" dirty="0" err="1" smtClean="0"/>
              <a:t>hak-hak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istimewa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kekebalan-kekebalan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ditetapkan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dalam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pasal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harus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diberikan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kepada</a:t>
            </a:r>
            <a:r>
              <a:rPr lang="en-US" sz="1400" b="1" dirty="0" smtClean="0"/>
              <a:t> Perusahaan </a:t>
            </a:r>
            <a:r>
              <a:rPr lang="en-US" sz="1400" b="1" dirty="0" err="1" smtClean="0"/>
              <a:t>dalam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wilayah-wilayah</a:t>
            </a:r>
            <a:r>
              <a:rPr lang="en-US" sz="1400" b="1" dirty="0" smtClean="0"/>
              <a:t> Negara-</a:t>
            </a:r>
            <a:r>
              <a:rPr lang="en-US" sz="1400" b="1" dirty="0" err="1" smtClean="0"/>
              <a:t>negara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peserta</a:t>
            </a:r>
            <a:r>
              <a:rPr lang="en-US" sz="1400" b="1" dirty="0" smtClean="0"/>
              <a:t>. </a:t>
            </a:r>
            <a:r>
              <a:rPr lang="en-US" sz="1400" b="1" dirty="0" err="1" smtClean="0"/>
              <a:t>Untuk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melaksanakan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asas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ini</a:t>
            </a:r>
            <a:r>
              <a:rPr lang="en-US" sz="1400" b="1" dirty="0" smtClean="0"/>
              <a:t> Perusahaan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Negara-</a:t>
            </a:r>
            <a:r>
              <a:rPr lang="en-US" sz="1400" b="1" dirty="0" err="1" smtClean="0"/>
              <a:t>negara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peserta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perlu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dapat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mengadakan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perjanjian-perjanjian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khusus</a:t>
            </a:r>
            <a:r>
              <a:rPr lang="en-US" sz="1400" b="1" dirty="0" smtClean="0"/>
              <a:t>.</a:t>
            </a:r>
          </a:p>
          <a:p>
            <a:pPr lvl="0"/>
            <a:r>
              <a:rPr lang="en-US" sz="1400" b="1" dirty="0" smtClean="0"/>
              <a:t>Perusahaan </a:t>
            </a:r>
            <a:r>
              <a:rPr lang="en-US" sz="1400" b="1" dirty="0" err="1" smtClean="0"/>
              <a:t>memiliki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kapasitas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hukum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diperlukan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untuk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melaksanakan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fungsi-fungsinya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untuk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mencapai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tujuan-tujuannya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memiliki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kapasitas</a:t>
            </a:r>
            <a:r>
              <a:rPr lang="en-US" sz="1400" b="1" dirty="0" smtClean="0"/>
              <a:t> :</a:t>
            </a:r>
          </a:p>
          <a:p>
            <a:pPr lvl="1"/>
            <a:r>
              <a:rPr lang="en-US" sz="1400" b="1" dirty="0" err="1" smtClean="0"/>
              <a:t>mengadakan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kontrak-kontrak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pengaturan-pengaturan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bersama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atau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pengaturan-pengaturan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lainnya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termasuk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perjanjian-perjanjian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negara-negara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organisasi-organisasi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internasional</a:t>
            </a:r>
            <a:r>
              <a:rPr lang="en-US" sz="1400" b="1" dirty="0" smtClean="0"/>
              <a:t>;</a:t>
            </a:r>
          </a:p>
          <a:p>
            <a:pPr lvl="1"/>
            <a:r>
              <a:rPr lang="en-US" sz="1400" b="1" dirty="0" err="1" smtClean="0"/>
              <a:t>mendapatkan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menyewa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menguasai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menjual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kekayaan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baik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bergerak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maupun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tidak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bergerak</a:t>
            </a:r>
            <a:endParaRPr lang="en-US" sz="1400" b="1" dirty="0" smtClean="0"/>
          </a:p>
          <a:p>
            <a:pPr lvl="1"/>
            <a:r>
              <a:rPr lang="en-US" sz="1400" b="1" dirty="0" err="1" smtClean="0"/>
              <a:t>menjadi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pihak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dalam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proses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hukum</a:t>
            </a:r>
            <a:r>
              <a:rPr lang="en-US" sz="1400" b="1" dirty="0" smtClean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MULTINATIONAL CORPORATIONS</a:t>
            </a:r>
            <a:br>
              <a:rPr lang="en-US" dirty="0" smtClean="0"/>
            </a:br>
            <a:r>
              <a:rPr lang="en-US" dirty="0" smtClean="0"/>
              <a:t>(MNCs)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Pelangaran</a:t>
            </a:r>
            <a:r>
              <a:rPr lang="en-US" dirty="0"/>
              <a:t> MNCs</a:t>
            </a:r>
          </a:p>
          <a:p>
            <a:pPr>
              <a:buNone/>
            </a:pPr>
            <a:r>
              <a:rPr lang="en-US" dirty="0"/>
              <a:t> Bhopal, India - December 3, 1984: </a:t>
            </a:r>
            <a:r>
              <a:rPr lang="en-US" dirty="0" smtClean="0"/>
              <a:t>40 </a:t>
            </a:r>
            <a:r>
              <a:rPr lang="en-US" dirty="0" err="1" smtClean="0"/>
              <a:t>metrik</a:t>
            </a:r>
            <a:r>
              <a:rPr lang="en-US" dirty="0" smtClean="0"/>
              <a:t> </a:t>
            </a:r>
            <a:r>
              <a:rPr lang="en-US" dirty="0"/>
              <a:t>ton gas methyl </a:t>
            </a:r>
            <a:r>
              <a:rPr lang="en-US" dirty="0" err="1"/>
              <a:t>isocyanate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r>
              <a:rPr lang="en-US" dirty="0" smtClean="0"/>
              <a:t> </a:t>
            </a:r>
            <a:r>
              <a:rPr lang="en-US" dirty="0" err="1"/>
              <a:t>pestisida</a:t>
            </a:r>
            <a:r>
              <a:rPr lang="en-US" dirty="0"/>
              <a:t> </a:t>
            </a:r>
            <a:r>
              <a:rPr lang="en-US" dirty="0" err="1"/>
              <a:t>bocor</a:t>
            </a:r>
            <a:r>
              <a:rPr lang="en-US" dirty="0"/>
              <a:t>, </a:t>
            </a:r>
            <a:r>
              <a:rPr lang="en-US" dirty="0" err="1"/>
              <a:t>ribuan</a:t>
            </a:r>
            <a:r>
              <a:rPr lang="en-US" dirty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 </a:t>
            </a:r>
            <a:r>
              <a:rPr lang="en-US" dirty="0" err="1"/>
              <a:t>Tenasserim</a:t>
            </a:r>
            <a:r>
              <a:rPr lang="en-US" dirty="0"/>
              <a:t> Region, Myanmar </a:t>
            </a:r>
            <a:r>
              <a:rPr lang="en-US" dirty="0" smtClean="0"/>
              <a:t>– early 1990's</a:t>
            </a:r>
            <a:r>
              <a:rPr lang="en-US" dirty="0"/>
              <a:t>: the use of violence </a:t>
            </a:r>
            <a:r>
              <a:rPr lang="en-US" dirty="0" smtClean="0"/>
              <a:t>and intimidation</a:t>
            </a:r>
            <a:r>
              <a:rPr lang="en-US" dirty="0"/>
              <a:t>, destruction or relocation </a:t>
            </a:r>
            <a:r>
              <a:rPr lang="en-US" dirty="0" smtClean="0"/>
              <a:t>of villages</a:t>
            </a:r>
            <a:r>
              <a:rPr lang="en-US" dirty="0"/>
              <a:t>, mass rape, murder, and </a:t>
            </a:r>
            <a:r>
              <a:rPr lang="en-US" dirty="0" smtClean="0"/>
              <a:t>slave labor </a:t>
            </a:r>
            <a:r>
              <a:rPr lang="en-US" dirty="0"/>
              <a:t>during construction of the </a:t>
            </a:r>
            <a:r>
              <a:rPr lang="en-US" dirty="0" err="1" smtClean="0"/>
              <a:t>Yadana</a:t>
            </a:r>
            <a:r>
              <a:rPr lang="en-US" dirty="0" smtClean="0"/>
              <a:t> gas </a:t>
            </a:r>
            <a:r>
              <a:rPr lang="en-US" dirty="0"/>
              <a:t>pipeline.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Kasus</a:t>
            </a:r>
            <a:r>
              <a:rPr lang="en-US" dirty="0" smtClean="0"/>
              <a:t> MNCs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2001</a:t>
            </a:r>
            <a:r>
              <a:rPr lang="en-US" dirty="0"/>
              <a:t>, the International Labor Rights Fund (ILRF) </a:t>
            </a:r>
            <a:r>
              <a:rPr lang="en-US" dirty="0" smtClean="0"/>
              <a:t>brought suit </a:t>
            </a:r>
            <a:r>
              <a:rPr lang="en-US" dirty="0"/>
              <a:t>on behalf of </a:t>
            </a:r>
            <a:r>
              <a:rPr lang="en-US" b="1" dirty="0"/>
              <a:t>eleven </a:t>
            </a:r>
            <a:r>
              <a:rPr lang="en-US" b="1" dirty="0" err="1"/>
              <a:t>Acehenese</a:t>
            </a:r>
            <a:r>
              <a:rPr lang="en-US" b="1" dirty="0"/>
              <a:t> villagers </a:t>
            </a:r>
            <a:r>
              <a:rPr lang="en-US" b="1" dirty="0" err="1" smtClean="0"/>
              <a:t>against</a:t>
            </a:r>
            <a:r>
              <a:rPr lang="en-US" dirty="0" err="1" smtClean="0"/>
              <a:t>Exxon</a:t>
            </a:r>
            <a:r>
              <a:rPr lang="en-US" dirty="0" smtClean="0"/>
              <a:t> </a:t>
            </a:r>
            <a:r>
              <a:rPr lang="en-US" dirty="0"/>
              <a:t>Mobil Co. for alleged human rights </a:t>
            </a:r>
            <a:r>
              <a:rPr lang="en-US" dirty="0" smtClean="0"/>
              <a:t>abuses perpetrated </a:t>
            </a:r>
            <a:r>
              <a:rPr lang="en-US" dirty="0"/>
              <a:t>by Mobil Oil's security forces at </a:t>
            </a:r>
            <a:r>
              <a:rPr lang="en-US" dirty="0" smtClean="0"/>
              <a:t>the company's </a:t>
            </a:r>
            <a:r>
              <a:rPr lang="en-US" dirty="0"/>
              <a:t>natural gas facilities in Aceh, Indonesia.</a:t>
            </a:r>
          </a:p>
          <a:p>
            <a:pPr>
              <a:buNone/>
            </a:pPr>
            <a:r>
              <a:rPr lang="en-US" dirty="0"/>
              <a:t>1997, Mr. </a:t>
            </a:r>
            <a:r>
              <a:rPr lang="en-US" dirty="0" err="1"/>
              <a:t>Beanal</a:t>
            </a:r>
            <a:r>
              <a:rPr lang="en-US" dirty="0"/>
              <a:t>, a leader of the </a:t>
            </a:r>
            <a:r>
              <a:rPr lang="en-US" b="1" dirty="0" err="1"/>
              <a:t>Amungme</a:t>
            </a:r>
            <a:r>
              <a:rPr lang="en-US" b="1" dirty="0"/>
              <a:t> </a:t>
            </a:r>
            <a:r>
              <a:rPr lang="en-US" b="1" dirty="0" smtClean="0"/>
              <a:t>tribe, </a:t>
            </a:r>
            <a:r>
              <a:rPr lang="en-US" dirty="0" smtClean="0"/>
              <a:t>charged </a:t>
            </a:r>
            <a:r>
              <a:rPr lang="en-US" dirty="0"/>
              <a:t>Freeport with violating both human rights </a:t>
            </a:r>
            <a:r>
              <a:rPr lang="en-US" dirty="0" smtClean="0"/>
              <a:t>and environmental </a:t>
            </a:r>
            <a:r>
              <a:rPr lang="en-US" dirty="0"/>
              <a:t>law. He alleged that Freeport's </a:t>
            </a:r>
            <a:r>
              <a:rPr lang="en-US" dirty="0" smtClean="0"/>
              <a:t>security personnel</a:t>
            </a:r>
            <a:r>
              <a:rPr lang="en-US" dirty="0"/>
              <a:t>, in conjunction with Indonesian </a:t>
            </a:r>
            <a:r>
              <a:rPr lang="en-US" dirty="0" smtClean="0"/>
              <a:t>security forces</a:t>
            </a:r>
            <a:r>
              <a:rPr lang="en-US" dirty="0"/>
              <a:t>, engaged in acts of torture, extrajudicial </a:t>
            </a:r>
            <a:r>
              <a:rPr lang="en-US" dirty="0" smtClean="0"/>
              <a:t>murder, unlawful </a:t>
            </a:r>
            <a:r>
              <a:rPr lang="en-US" dirty="0"/>
              <a:t>arrests and detention, and all but destroyed </a:t>
            </a:r>
            <a:r>
              <a:rPr lang="en-US" dirty="0" smtClean="0"/>
              <a:t>the tribe's </a:t>
            </a:r>
            <a:r>
              <a:rPr lang="en-US" dirty="0"/>
              <a:t>ecosystem by changing river courses, </a:t>
            </a:r>
            <a:r>
              <a:rPr lang="en-US" dirty="0" smtClean="0"/>
              <a:t>eroding mountain </a:t>
            </a:r>
            <a:r>
              <a:rPr lang="en-US" dirty="0"/>
              <a:t>sides, and dumping chemicals in the </a:t>
            </a:r>
            <a:r>
              <a:rPr lang="en-US" dirty="0" smtClean="0"/>
              <a:t>riparian system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MNCs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 MNCs pay taxes;</a:t>
            </a:r>
          </a:p>
          <a:p>
            <a:pPr>
              <a:buNone/>
            </a:pPr>
            <a:r>
              <a:rPr lang="en-US" dirty="0" smtClean="0"/>
              <a:t> MNCs employ people, MNCs worldwide employ 53 million people worldwide;</a:t>
            </a:r>
          </a:p>
          <a:p>
            <a:pPr>
              <a:buNone/>
            </a:pPr>
            <a:r>
              <a:rPr lang="en-US" dirty="0" smtClean="0"/>
              <a:t> MNCs builds human resources, MNCs train people in technical and managerial skills;</a:t>
            </a:r>
          </a:p>
          <a:p>
            <a:pPr>
              <a:buNone/>
            </a:pPr>
            <a:r>
              <a:rPr lang="en-US" dirty="0" smtClean="0"/>
              <a:t> MNCs provide goods and services. The creation and delivery of goods and services are the very essence of business;</a:t>
            </a:r>
          </a:p>
          <a:p>
            <a:pPr>
              <a:buNone/>
            </a:pPr>
            <a:r>
              <a:rPr lang="en-US" dirty="0" smtClean="0"/>
              <a:t> MNCs help to exploit the natural resources of a country;</a:t>
            </a:r>
          </a:p>
          <a:p>
            <a:pPr>
              <a:buNone/>
            </a:pPr>
            <a:r>
              <a:rPr lang="en-US" dirty="0" smtClean="0"/>
              <a:t> MNCs generate economic growth;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MNCs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i="1" dirty="0" smtClean="0"/>
              <a:t>international legal personality;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“</a:t>
            </a:r>
            <a:r>
              <a:rPr lang="en-US" dirty="0" err="1" smtClean="0"/>
              <a:t>obyek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“</a:t>
            </a:r>
            <a:r>
              <a:rPr lang="en-US" dirty="0" err="1" smtClean="0"/>
              <a:t>subyek</a:t>
            </a:r>
            <a:r>
              <a:rPr lang="en-US" dirty="0" smtClean="0"/>
              <a:t>”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i="1" dirty="0" smtClean="0"/>
              <a:t>standing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berperkara</a:t>
            </a:r>
            <a:r>
              <a:rPr lang="en-US" i="1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ICJ;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“host country” </a:t>
            </a:r>
            <a:r>
              <a:rPr lang="en-US" dirty="0" err="1" smtClean="0"/>
              <a:t>dan</a:t>
            </a:r>
            <a:r>
              <a:rPr lang="en-US" dirty="0" smtClean="0"/>
              <a:t> “home country”: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Kelemahan</a:t>
            </a:r>
            <a:r>
              <a:rPr lang="en-US" dirty="0" smtClean="0"/>
              <a:t> “home country”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MNCs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b="1" dirty="0" err="1" smtClean="0"/>
              <a:t>Nasional</a:t>
            </a:r>
            <a:r>
              <a:rPr lang="en-US" b="1" dirty="0" smtClean="0"/>
              <a:t> home country;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Padahal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“home country”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it-IT" dirty="0" smtClean="0"/>
              <a:t>MNCs yang beroperasi di Luar Negeri;</a:t>
            </a:r>
          </a:p>
          <a:p>
            <a:pPr>
              <a:buNone/>
            </a:pPr>
            <a:r>
              <a:rPr lang="fi-FI" dirty="0" smtClean="0"/>
              <a:t> Kalaupun ada, sistem hukum yang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fi-FI" dirty="0" smtClean="0"/>
              <a:t>tuntutan hukum menjadi sulit diikuti;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Kelemahan</a:t>
            </a:r>
            <a:r>
              <a:rPr lang="en-US" dirty="0" smtClean="0"/>
              <a:t> “Host Country”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FDI </a:t>
            </a:r>
            <a:r>
              <a:rPr lang="en-US" dirty="0" err="1" smtClean="0"/>
              <a:t>adalah</a:t>
            </a:r>
            <a:r>
              <a:rPr lang="en-US" dirty="0" smtClean="0"/>
              <a:t> “</a:t>
            </a:r>
            <a:r>
              <a:rPr lang="en-US" b="1" i="1" dirty="0" smtClean="0"/>
              <a:t>location advantages”;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“</a:t>
            </a:r>
            <a:r>
              <a:rPr lang="en-US" b="1" i="1" dirty="0" smtClean="0"/>
              <a:t>race to the bottom” </a:t>
            </a:r>
            <a:r>
              <a:rPr lang="en-US" b="1" i="1" dirty="0" err="1" smtClean="0"/>
              <a:t>dari</a:t>
            </a:r>
            <a:r>
              <a:rPr lang="en-US" b="1" i="1" dirty="0" smtClean="0"/>
              <a:t> </a:t>
            </a:r>
            <a:r>
              <a:rPr lang="en-US" dirty="0" smtClean="0"/>
              <a:t>host country;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MNCs </a:t>
            </a:r>
            <a:r>
              <a:rPr lang="en-US" dirty="0" err="1" smtClean="0"/>
              <a:t>dan</a:t>
            </a:r>
            <a:r>
              <a:rPr lang="en-US" dirty="0" smtClean="0"/>
              <a:t> host country;</a:t>
            </a:r>
          </a:p>
          <a:p>
            <a:pPr>
              <a:buNone/>
            </a:pPr>
            <a:r>
              <a:rPr lang="en-US" dirty="0" smtClean="0"/>
              <a:t> Host Country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melegalkan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Menempatkan</a:t>
            </a:r>
            <a:r>
              <a:rPr lang="en-US" dirty="0" smtClean="0"/>
              <a:t> MNCs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Hambatan</a:t>
            </a:r>
            <a:r>
              <a:rPr lang="en-US" dirty="0" smtClean="0"/>
              <a:t>: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MNCs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yang </a:t>
            </a:r>
            <a:r>
              <a:rPr lang="en-US" dirty="0" err="1" smtClean="0"/>
              <a:t>setara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 </a:t>
            </a:r>
            <a:r>
              <a:rPr lang="en-US" dirty="0" err="1" smtClean="0"/>
              <a:t>Kemungkinan</a:t>
            </a:r>
            <a:r>
              <a:rPr lang="en-US" dirty="0" smtClean="0"/>
              <a:t>: </a:t>
            </a:r>
            <a:r>
              <a:rPr lang="en-US" dirty="0" err="1" smtClean="0"/>
              <a:t>Analogi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status MNCs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HI </a:t>
            </a:r>
            <a:r>
              <a:rPr lang="en-US" dirty="0" err="1" smtClean="0"/>
              <a:t>Terhadap</a:t>
            </a:r>
            <a:r>
              <a:rPr lang="en-US" dirty="0" smtClean="0"/>
              <a:t> MNCs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Code of Conduct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Perjanjian-perjanjian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sv-SE" dirty="0" smtClean="0"/>
              <a:t>3. Instrumen yang dikeluarkan oleh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Syarat Subyek HI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Suatu entitas harus memiliki personalitas HI.</a:t>
            </a:r>
          </a:p>
          <a:p>
            <a:r>
              <a:rPr lang="en-US" smtClean="0"/>
              <a:t>Agar suatu entitas dapat dikatakan telah memiliki personalitas HI harus memiliki beberapa kecakapan tertentu.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of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 The Coalition for Environmentally Responsible Economics (CERES) Principles;</a:t>
            </a:r>
          </a:p>
          <a:p>
            <a:pPr>
              <a:buNone/>
            </a:pPr>
            <a:r>
              <a:rPr lang="en-US" dirty="0" smtClean="0"/>
              <a:t> Electronic Industry Code of Conduct (EICC);</a:t>
            </a:r>
          </a:p>
          <a:p>
            <a:pPr>
              <a:buNone/>
            </a:pP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 The OECD Convention on Combating Bribery of Foreign Public Officials;</a:t>
            </a:r>
          </a:p>
          <a:p>
            <a:pPr>
              <a:buNone/>
            </a:pPr>
            <a:r>
              <a:rPr lang="en-US" dirty="0" smtClean="0"/>
              <a:t> The International Convention on the Elimination of All Forms of Racial Discrimination (ICERD);</a:t>
            </a:r>
          </a:p>
          <a:p>
            <a:pPr>
              <a:buNone/>
            </a:pPr>
            <a:r>
              <a:rPr lang="en-US" dirty="0" smtClean="0"/>
              <a:t> The International Covenant on Economic, Social and Cultural Rights (ICESCR);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–</a:t>
            </a:r>
            <a:br>
              <a:rPr lang="en-US" dirty="0" smtClean="0"/>
            </a:b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 The OECD Guidelines for Multinational Enterprises;</a:t>
            </a:r>
          </a:p>
          <a:p>
            <a:pPr>
              <a:buNone/>
            </a:pPr>
            <a:r>
              <a:rPr lang="en-US" dirty="0" smtClean="0"/>
              <a:t> ILO Tripartite Declaration of Principles concerning Multinational Enterprises and Social Policy;</a:t>
            </a:r>
          </a:p>
          <a:p>
            <a:pPr>
              <a:buNone/>
            </a:pPr>
            <a:r>
              <a:rPr lang="en-US" dirty="0" smtClean="0"/>
              <a:t> The Norms on Responsibilities of Transnational Corporations and Other Business Enterprises with Regard to Human Rights;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Terobosan</a:t>
            </a:r>
            <a:r>
              <a:rPr lang="en-US" dirty="0" smtClean="0"/>
              <a:t> “The </a:t>
            </a:r>
            <a:r>
              <a:rPr lang="en-US" i="1" dirty="0" smtClean="0"/>
              <a:t>Norms”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1. MNCs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pengawasan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sv-SE" b="1" dirty="0" smtClean="0"/>
              <a:t>verifikasi berkala oleh Perserikatan Bangsa Bangsa </a:t>
            </a:r>
            <a:r>
              <a:rPr lang="sv-SE" dirty="0" smtClean="0"/>
              <a:t>atau oleh sebuah mekanisme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Mewajibkan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MNCs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i="1" dirty="0" smtClean="0"/>
              <a:t>Norms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b="1" i="1" dirty="0" err="1" smtClean="0"/>
              <a:t>setiap</a:t>
            </a:r>
            <a:r>
              <a:rPr lang="en-US" b="1" i="1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,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kesepakatannya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kontraktor</a:t>
            </a:r>
            <a:r>
              <a:rPr lang="en-US" dirty="0" smtClean="0"/>
              <a:t>, sub-</a:t>
            </a:r>
            <a:r>
              <a:rPr lang="en-US" dirty="0" err="1" smtClean="0"/>
              <a:t>kontraktor</a:t>
            </a:r>
            <a:r>
              <a:rPr lang="en-US" dirty="0" smtClean="0"/>
              <a:t>, </a:t>
            </a:r>
            <a:r>
              <a:rPr lang="en-US" dirty="0" err="1" smtClean="0"/>
              <a:t>penyalur</a:t>
            </a:r>
            <a:r>
              <a:rPr lang="en-US" dirty="0" smtClean="0"/>
              <a:t>, distributor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lain;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SEKIAN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TERIMAKASIH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Beberapa Kecakapan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Mampu mendukung hak dan kewajiban internasional (</a:t>
            </a:r>
            <a:r>
              <a:rPr lang="en-US" i="1"/>
              <a:t>capable of possessing international rights and duties</a:t>
            </a:r>
            <a:r>
              <a:rPr lang="en-US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Mampu melakukan tindakan tertentu yang bersifat internasional (</a:t>
            </a:r>
            <a:r>
              <a:rPr lang="en-US" i="1"/>
              <a:t>endowed with the capacity to take certain types of action on international plane</a:t>
            </a:r>
            <a:r>
              <a:rPr lang="en-US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Mampu menjadi pihak dalam pembentukan perjanjian internasional (</a:t>
            </a:r>
            <a:r>
              <a:rPr lang="en-US" i="1"/>
              <a:t>they have related to capacity to treaties and agreements under international law</a:t>
            </a:r>
            <a:r>
              <a:rPr lang="en-US" smtClean="0"/>
              <a:t>);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Beberapa Kecakapan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Memiliki kemampuan untuk melakukan penuntutan terhadap pihak yang melanggar kewajiban internasional (</a:t>
            </a:r>
            <a:r>
              <a:rPr lang="en-US" i="1" smtClean="0"/>
              <a:t>the capacity to make claims for breaches of international law</a:t>
            </a:r>
            <a:r>
              <a:rPr lang="en-US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Memiliki kekebalan dari pengaruh/penerapan yurisdiksi nasional suatu negara (</a:t>
            </a:r>
            <a:r>
              <a:rPr lang="en-US" i="1" smtClean="0"/>
              <a:t>the enjoyment of privileges and immunities from national jurisdiction</a:t>
            </a:r>
            <a:r>
              <a:rPr lang="en-US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Dapat menjadi anggota dan berpartisipasi dalam keanggotaan suatu organisasi internasional (</a:t>
            </a:r>
            <a:r>
              <a:rPr lang="en-US" i="1" smtClean="0"/>
              <a:t>the question of international legal personality may also arise in regard to membership or participation in international bodies</a:t>
            </a:r>
            <a:r>
              <a:rPr lang="en-US" smtClean="0"/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Mochtar</a:t>
            </a:r>
            <a:r>
              <a:rPr lang="en-US" dirty="0" smtClean="0"/>
              <a:t> </a:t>
            </a:r>
            <a:r>
              <a:rPr lang="en-US" dirty="0" err="1" smtClean="0"/>
              <a:t>Kusumaatmadja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2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b="1" dirty="0" err="1"/>
              <a:t>Penuh</a:t>
            </a:r>
            <a:r>
              <a:rPr lang="en-US" b="1" dirty="0"/>
              <a:t>: </a:t>
            </a:r>
            <a:r>
              <a:rPr lang="en-US" b="1" dirty="0" err="1"/>
              <a:t>pemegang</a:t>
            </a:r>
            <a:r>
              <a:rPr lang="en-US" b="1" dirty="0"/>
              <a:t> </a:t>
            </a:r>
            <a:r>
              <a:rPr lang="en-US" b="1" dirty="0" err="1"/>
              <a:t>seluruh</a:t>
            </a:r>
            <a:r>
              <a:rPr lang="en-US" b="1" dirty="0"/>
              <a:t> </a:t>
            </a:r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kewajiban</a:t>
            </a:r>
            <a:r>
              <a:rPr lang="en-US" b="1" dirty="0" smtClean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b="1" dirty="0"/>
              <a:t>NEGARA;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en-US" b="1" dirty="0" err="1"/>
              <a:t>Terbatas</a:t>
            </a:r>
            <a:r>
              <a:rPr lang="en-US" b="1" dirty="0"/>
              <a:t>: </a:t>
            </a:r>
            <a:r>
              <a:rPr lang="en-US" b="1" dirty="0" err="1"/>
              <a:t>pemegang</a:t>
            </a:r>
            <a:r>
              <a:rPr lang="en-US" b="1" dirty="0"/>
              <a:t> </a:t>
            </a:r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 smtClean="0"/>
              <a:t>kewajiban</a:t>
            </a:r>
            <a:r>
              <a:rPr lang="en-US" b="1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Subyek</a:t>
            </a:r>
            <a:r>
              <a:rPr lang="en-US" dirty="0" smtClean="0"/>
              <a:t> HI </a:t>
            </a:r>
            <a:r>
              <a:rPr lang="en-US" dirty="0" err="1" smtClean="0"/>
              <a:t>Penuh</a:t>
            </a:r>
            <a:r>
              <a:rPr lang="en-US" dirty="0" smtClean="0"/>
              <a:t>/</a:t>
            </a:r>
            <a:r>
              <a:rPr lang="en-US" dirty="0" err="1" smtClean="0"/>
              <a:t>Utama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1</a:t>
            </a:r>
            <a:r>
              <a:rPr lang="pt-BR" dirty="0"/>
              <a:t>. Negara sebagai subyek hukum internasional penuh:</a:t>
            </a:r>
          </a:p>
          <a:p>
            <a:r>
              <a:rPr lang="sv-SE" dirty="0" smtClean="0"/>
              <a:t> </a:t>
            </a:r>
            <a:r>
              <a:rPr lang="sv-SE" dirty="0"/>
              <a:t>Aturan hukum internasional sebagian besar </a:t>
            </a:r>
            <a:r>
              <a:rPr lang="sv-SE" dirty="0" smtClean="0"/>
              <a:t>mengatur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/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;</a:t>
            </a:r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berperkara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 smtClean="0"/>
              <a:t>hadapan</a:t>
            </a:r>
            <a:r>
              <a:rPr lang="en-US" dirty="0" smtClean="0"/>
              <a:t>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/>
              <a:t>Internasional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34 </a:t>
            </a:r>
            <a:r>
              <a:rPr lang="en-US" dirty="0" err="1"/>
              <a:t>Statuta</a:t>
            </a:r>
            <a:r>
              <a:rPr lang="en-US" dirty="0"/>
              <a:t> MI);</a:t>
            </a:r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mengesahkan</a:t>
            </a:r>
            <a:r>
              <a:rPr lang="en-US" dirty="0"/>
              <a:t> </a:t>
            </a:r>
            <a:r>
              <a:rPr lang="en-US" dirty="0" err="1" smtClean="0"/>
              <a:t>berlakunya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2. Negara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i="1" dirty="0"/>
              <a:t>force, power, authority;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467</TotalTime>
  <Words>3329</Words>
  <Application>Microsoft Office PowerPoint</Application>
  <PresentationFormat>On-screen Show (4:3)</PresentationFormat>
  <Paragraphs>242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Trek</vt:lpstr>
      <vt:lpstr>Subyek Hukum Internasional</vt:lpstr>
      <vt:lpstr>Subyek Hukum</vt:lpstr>
      <vt:lpstr>SUBYEK HUKUM INTERNASIONAL</vt:lpstr>
      <vt:lpstr>Kriteria Subyek Hukum Internasional:</vt:lpstr>
      <vt:lpstr>Syarat Subyek HI</vt:lpstr>
      <vt:lpstr>Beberapa Kecakapan</vt:lpstr>
      <vt:lpstr>Beberapa Kecakapan</vt:lpstr>
      <vt:lpstr>Mochtar Kusumaatmadja Subyek hukum internasional dibagi 2 :</vt:lpstr>
      <vt:lpstr>Subyek HI Penuh/Utama</vt:lpstr>
      <vt:lpstr>JG Starke </vt:lpstr>
      <vt:lpstr>Subyek HI</vt:lpstr>
      <vt:lpstr>Negara</vt:lpstr>
      <vt:lpstr>Slide 13</vt:lpstr>
      <vt:lpstr>Negara</vt:lpstr>
      <vt:lpstr>Negara</vt:lpstr>
      <vt:lpstr>Penduduk</vt:lpstr>
      <vt:lpstr>Wilayah tertentu</vt:lpstr>
      <vt:lpstr>Pemerintahan</vt:lpstr>
      <vt:lpstr>Kemampuan Terikat dalam Perjanjian Internasional</vt:lpstr>
      <vt:lpstr>2. ORGANISASI INTERNASIONAL</vt:lpstr>
      <vt:lpstr>Schermers: Syarat OI Publik</vt:lpstr>
      <vt:lpstr>Organisasi Internasional</vt:lpstr>
      <vt:lpstr>Organisasi Internasional</vt:lpstr>
      <vt:lpstr>3. INDIVIDU</vt:lpstr>
      <vt:lpstr>Individu sebagai SHI</vt:lpstr>
      <vt:lpstr>Individu: Penjahat Perang</vt:lpstr>
      <vt:lpstr>Peradilan Kejahatan Kemanusiaan</vt:lpstr>
      <vt:lpstr>International Criminal Court Rome Statute of the ICC:</vt:lpstr>
      <vt:lpstr>Individu</vt:lpstr>
      <vt:lpstr>Individu</vt:lpstr>
      <vt:lpstr>4. Tahta Suci Vatican</vt:lpstr>
      <vt:lpstr>5.Palang Merah Internasional</vt:lpstr>
      <vt:lpstr>PALANG MERAH INTERNASIONAL</vt:lpstr>
      <vt:lpstr>6. Pihak berperang (belligerent).</vt:lpstr>
      <vt:lpstr>BELLIGERENT</vt:lpstr>
      <vt:lpstr>Belligerent harus memenuhi syarat-syarat:</vt:lpstr>
      <vt:lpstr>7. Organisasi Pembebasan/Bangsa-bangsa yang Memperjuangkan Kemerdekaan</vt:lpstr>
      <vt:lpstr>8. Perusahaan Sebagai Badan Hukum Internasional Otorita.</vt:lpstr>
      <vt:lpstr>Slide 39</vt:lpstr>
      <vt:lpstr>Slide 40</vt:lpstr>
      <vt:lpstr>Slide 41</vt:lpstr>
      <vt:lpstr>MULTINATIONAL CORPORATIONS (MNCs)</vt:lpstr>
      <vt:lpstr>Kasus MNCs di Indonesia</vt:lpstr>
      <vt:lpstr>Peran Positif MNCs </vt:lpstr>
      <vt:lpstr>Status MNCs </vt:lpstr>
      <vt:lpstr>Kelemahan “home country” </vt:lpstr>
      <vt:lpstr>Kelemahan “Host Country” </vt:lpstr>
      <vt:lpstr>Menempatkan MNCs sebagai subyek HI</vt:lpstr>
      <vt:lpstr>Instrumen HI Terhadap MNCs</vt:lpstr>
      <vt:lpstr>Code of Conduct</vt:lpstr>
      <vt:lpstr>Instrumen – Organisasi Internasional</vt:lpstr>
      <vt:lpstr>Terobosan “The Norms”</vt:lpstr>
      <vt:lpstr>Slide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Subyek Hukum Internasional</dc:title>
  <dc:creator>Owner</dc:creator>
  <cp:lastModifiedBy>siti azizah</cp:lastModifiedBy>
  <cp:revision>32</cp:revision>
  <dcterms:created xsi:type="dcterms:W3CDTF">2010-10-25T17:08:45Z</dcterms:created>
  <dcterms:modified xsi:type="dcterms:W3CDTF">2016-07-21T06:38:18Z</dcterms:modified>
</cp:coreProperties>
</file>