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ormorant Garamond Bold" charset="1" panose="00000800000000000000"/>
      <p:regular r:id="rId10"/>
    </p:embeddedFont>
    <p:embeddedFont>
      <p:font typeface="Cormorant Garamond Bold Italics" charset="1" panose="00000800000000000000"/>
      <p:regular r:id="rId11"/>
    </p:embeddedFont>
    <p:embeddedFont>
      <p:font typeface="Overpass Light" charset="1" panose="00000400000000000000"/>
      <p:regular r:id="rId12"/>
    </p:embeddedFont>
    <p:embeddedFont>
      <p:font typeface="Overpass Light Bold" charset="1" panose="00000500000000000000"/>
      <p:regular r:id="rId13"/>
    </p:embeddedFont>
    <p:embeddedFont>
      <p:font typeface="Overpass Light Italics" charset="1" panose="00000400000000000000"/>
      <p:regular r:id="rId14"/>
    </p:embeddedFont>
    <p:embeddedFont>
      <p:font typeface="Overpass Light Bold Italics" charset="1" panose="000005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bg>
      <p:bgPr>
        <a:solidFill>
          <a:srgbClr val="EBE7E0"/>
        </a:solidFill>
      </p:bgPr>
    </p:bg>
    <p:spTree>
      <p:nvGrpSpPr>
        <p:cNvPr id="1" name=""/>
        <p:cNvGrpSpPr/>
        <p:nvPr/>
      </p:nvGrpSpPr>
      <p:grpSpPr>
        <a:xfrm>
          <a:off x="0" y="0"/>
          <a:ext cx="0" cy="0"/>
          <a:chOff x="0" y="0"/>
          <a:chExt cx="0" cy="0"/>
        </a:xfrm>
      </p:grpSpPr>
      <p:grpSp>
        <p:nvGrpSpPr>
          <p:cNvPr name="Group 2" id="2"/>
          <p:cNvGrpSpPr/>
          <p:nvPr/>
        </p:nvGrpSpPr>
        <p:grpSpPr>
          <a:xfrm rot="0">
            <a:off x="1028700" y="8836909"/>
            <a:ext cx="16230600" cy="699863"/>
            <a:chOff x="0" y="0"/>
            <a:chExt cx="21640800" cy="933150"/>
          </a:xfrm>
        </p:grpSpPr>
        <p:sp>
          <p:nvSpPr>
            <p:cNvPr name="AutoShape 3" id="3"/>
            <p:cNvSpPr/>
            <p:nvPr/>
          </p:nvSpPr>
          <p:spPr>
            <a:xfrm rot="0">
              <a:off x="0" y="0"/>
              <a:ext cx="21640800" cy="41400"/>
            </a:xfrm>
            <a:prstGeom prst="rect">
              <a:avLst/>
            </a:prstGeom>
            <a:solidFill>
              <a:srgbClr val="CDA63C"/>
            </a:solidFill>
          </p:spPr>
        </p:sp>
        <p:sp>
          <p:nvSpPr>
            <p:cNvPr name="TextBox 4" id="4"/>
            <p:cNvSpPr txBox="true"/>
            <p:nvPr/>
          </p:nvSpPr>
          <p:spPr>
            <a:xfrm rot="0">
              <a:off x="0" y="315321"/>
              <a:ext cx="13063310" cy="617829"/>
            </a:xfrm>
            <a:prstGeom prst="rect">
              <a:avLst/>
            </a:prstGeom>
          </p:spPr>
          <p:txBody>
            <a:bodyPr anchor="t" rtlCol="false" tIns="0" lIns="0" bIns="0" rIns="0">
              <a:spAutoFit/>
            </a:bodyPr>
            <a:lstStyle/>
            <a:p>
              <a:pPr>
                <a:lnSpc>
                  <a:spcPts val="3500"/>
                </a:lnSpc>
                <a:spcBef>
                  <a:spcPct val="0"/>
                </a:spcBef>
              </a:pPr>
              <a:r>
                <a:rPr lang="en-US" sz="2499">
                  <a:solidFill>
                    <a:srgbClr val="1A1B18"/>
                  </a:solidFill>
                  <a:latin typeface="Overpass Light"/>
                </a:rPr>
                <a:t>Pendidikan Multikultural</a:t>
              </a:r>
            </a:p>
          </p:txBody>
        </p:sp>
      </p:grpSp>
      <p:grpSp>
        <p:nvGrpSpPr>
          <p:cNvPr name="Group 5" id="5"/>
          <p:cNvGrpSpPr/>
          <p:nvPr/>
        </p:nvGrpSpPr>
        <p:grpSpPr>
          <a:xfrm rot="5400000">
            <a:off x="16672463" y="5034406"/>
            <a:ext cx="955485" cy="218188"/>
            <a:chOff x="0" y="0"/>
            <a:chExt cx="1273980" cy="290918"/>
          </a:xfrm>
        </p:grpSpPr>
        <p:grpSp>
          <p:nvGrpSpPr>
            <p:cNvPr name="Group 6" id="6"/>
            <p:cNvGrpSpPr>
              <a:grpSpLocks noChangeAspect="true"/>
            </p:cNvGrpSpPr>
            <p:nvPr/>
          </p:nvGrpSpPr>
          <p:grpSpPr>
            <a:xfrm rot="0">
              <a:off x="983062" y="0"/>
              <a:ext cx="290918" cy="290918"/>
              <a:chOff x="0" y="0"/>
              <a:chExt cx="1708150" cy="1708150"/>
            </a:xfrm>
          </p:grpSpPr>
          <p:sp>
            <p:nvSpPr>
              <p:cNvPr name="Freeform 7" id="7"/>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p:spPr>
          </p:sp>
        </p:grpSp>
        <p:grpSp>
          <p:nvGrpSpPr>
            <p:cNvPr name="Group 8" id="8"/>
            <p:cNvGrpSpPr>
              <a:grpSpLocks noChangeAspect="true"/>
            </p:cNvGrpSpPr>
            <p:nvPr/>
          </p:nvGrpSpPr>
          <p:grpSpPr>
            <a:xfrm rot="0">
              <a:off x="489944" y="0"/>
              <a:ext cx="290918" cy="290918"/>
              <a:chOff x="0" y="0"/>
              <a:chExt cx="1708150" cy="1708150"/>
            </a:xfrm>
          </p:grpSpPr>
          <p:sp>
            <p:nvSpPr>
              <p:cNvPr name="Freeform 9" id="9"/>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p:spPr>
          </p:sp>
        </p:grpSp>
        <p:grpSp>
          <p:nvGrpSpPr>
            <p:cNvPr name="Group 10" id="10"/>
            <p:cNvGrpSpPr/>
            <p:nvPr/>
          </p:nvGrpSpPr>
          <p:grpSpPr>
            <a:xfrm rot="0">
              <a:off x="0" y="1587"/>
              <a:ext cx="287744" cy="287744"/>
              <a:chOff x="0" y="0"/>
              <a:chExt cx="6350000" cy="6350000"/>
            </a:xfrm>
          </p:grpSpPr>
          <p:sp>
            <p:nvSpPr>
              <p:cNvPr name="Freeform 11" id="11"/>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p:spPr>
          </p:sp>
        </p:grpSp>
      </p:grpSp>
      <p:sp>
        <p:nvSpPr>
          <p:cNvPr name="TextBox 12" id="12"/>
          <p:cNvSpPr txBox="true"/>
          <p:nvPr/>
        </p:nvSpPr>
        <p:spPr>
          <a:xfrm rot="0">
            <a:off x="1028700" y="576263"/>
            <a:ext cx="11716860" cy="6407150"/>
          </a:xfrm>
          <a:prstGeom prst="rect">
            <a:avLst/>
          </a:prstGeom>
        </p:spPr>
        <p:txBody>
          <a:bodyPr anchor="t" rtlCol="false" tIns="0" lIns="0" bIns="0" rIns="0">
            <a:spAutoFit/>
          </a:bodyPr>
          <a:lstStyle/>
          <a:p>
            <a:pPr>
              <a:lnSpc>
                <a:spcPts val="10000"/>
              </a:lnSpc>
            </a:pPr>
            <a:r>
              <a:rPr lang="en-US" sz="10000">
                <a:solidFill>
                  <a:srgbClr val="1A1B18"/>
                </a:solidFill>
                <a:latin typeface="Cormorant Garamond Bold Bold"/>
              </a:rPr>
              <a:t>SOLUSI PELAKSANAAN MENDIDIKAN MULTIKULTURAL DI INDONESIA</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FAFAFA"/>
        </a:solidFill>
      </p:bgPr>
    </p:bg>
    <p:spTree>
      <p:nvGrpSpPr>
        <p:cNvPr id="1" name=""/>
        <p:cNvGrpSpPr/>
        <p:nvPr/>
      </p:nvGrpSpPr>
      <p:grpSpPr>
        <a:xfrm>
          <a:off x="0" y="0"/>
          <a:ext cx="0" cy="0"/>
          <a:chOff x="0" y="0"/>
          <a:chExt cx="0" cy="0"/>
        </a:xfrm>
      </p:grpSpPr>
      <p:grpSp>
        <p:nvGrpSpPr>
          <p:cNvPr name="Group 2" id="2"/>
          <p:cNvGrpSpPr/>
          <p:nvPr/>
        </p:nvGrpSpPr>
        <p:grpSpPr>
          <a:xfrm rot="0">
            <a:off x="4740888" y="4253561"/>
            <a:ext cx="7345265" cy="1779879"/>
            <a:chOff x="0" y="0"/>
            <a:chExt cx="9793687" cy="2373171"/>
          </a:xfrm>
        </p:grpSpPr>
        <p:sp>
          <p:nvSpPr>
            <p:cNvPr name="AutoShape 3" id="3"/>
            <p:cNvSpPr/>
            <p:nvPr/>
          </p:nvSpPr>
          <p:spPr>
            <a:xfrm rot="0">
              <a:off x="0" y="2334906"/>
              <a:ext cx="9793687" cy="38266"/>
            </a:xfrm>
            <a:prstGeom prst="rect">
              <a:avLst/>
            </a:prstGeom>
            <a:solidFill>
              <a:srgbClr val="CDA63C"/>
            </a:solidFill>
          </p:spPr>
        </p:sp>
        <p:sp>
          <p:nvSpPr>
            <p:cNvPr name="TextBox 4" id="4"/>
            <p:cNvSpPr txBox="true"/>
            <p:nvPr/>
          </p:nvSpPr>
          <p:spPr>
            <a:xfrm rot="0">
              <a:off x="0" y="76200"/>
              <a:ext cx="9793687" cy="1823424"/>
            </a:xfrm>
            <a:prstGeom prst="rect">
              <a:avLst/>
            </a:prstGeom>
          </p:spPr>
          <p:txBody>
            <a:bodyPr anchor="t" rtlCol="false" tIns="0" lIns="0" bIns="0" rIns="0">
              <a:spAutoFit/>
            </a:bodyPr>
            <a:lstStyle/>
            <a:p>
              <a:pPr>
                <a:lnSpc>
                  <a:spcPts val="10305"/>
                </a:lnSpc>
              </a:pPr>
              <a:r>
                <a:rPr lang="en-US" sz="9368">
                  <a:solidFill>
                    <a:srgbClr val="1A1B18"/>
                  </a:solidFill>
                  <a:latin typeface="Cormorant Garamond Bold Bold"/>
                </a:rPr>
                <a:t> Terima Kasih</a:t>
              </a:r>
            </a:p>
          </p:txBody>
        </p:sp>
      </p:grpSp>
    </p:spTree>
  </p:cSld>
  <p:clrMapOvr>
    <a:masterClrMapping/>
  </p:clrMapOvr>
</p:sld>
</file>

<file path=ppt/slides/slide2.xml><?xml version="1.0" encoding="utf-8"?>
<p:sld xmlns:p="http://schemas.openxmlformats.org/presentationml/2006/main" xmlns:a="http://schemas.openxmlformats.org/drawingml/2006/main">
  <p:cSld>
    <p:bg>
      <p:bgPr>
        <a:solidFill>
          <a:srgbClr val="FAFAFA"/>
        </a:solidFill>
      </p:bgPr>
    </p:bg>
    <p:spTree>
      <p:nvGrpSpPr>
        <p:cNvPr id="1" name=""/>
        <p:cNvGrpSpPr/>
        <p:nvPr/>
      </p:nvGrpSpPr>
      <p:grpSpPr>
        <a:xfrm>
          <a:off x="0" y="0"/>
          <a:ext cx="0" cy="0"/>
          <a:chOff x="0" y="0"/>
          <a:chExt cx="0" cy="0"/>
        </a:xfrm>
      </p:grpSpPr>
      <p:sp>
        <p:nvSpPr>
          <p:cNvPr name="AutoShape 2" id="2"/>
          <p:cNvSpPr/>
          <p:nvPr/>
        </p:nvSpPr>
        <p:spPr>
          <a:xfrm rot="0">
            <a:off x="2137300" y="1028700"/>
            <a:ext cx="28575" cy="8229600"/>
          </a:xfrm>
          <a:prstGeom prst="rect">
            <a:avLst/>
          </a:prstGeom>
          <a:solidFill>
            <a:srgbClr val="CDA63C"/>
          </a:solidFill>
        </p:spPr>
      </p:sp>
      <p:sp>
        <p:nvSpPr>
          <p:cNvPr name="TextBox 3" id="3"/>
          <p:cNvSpPr txBox="true"/>
          <p:nvPr/>
        </p:nvSpPr>
        <p:spPr>
          <a:xfrm rot="0">
            <a:off x="3036139" y="2060372"/>
            <a:ext cx="6972332" cy="1357329"/>
          </a:xfrm>
          <a:prstGeom prst="rect">
            <a:avLst/>
          </a:prstGeom>
        </p:spPr>
        <p:txBody>
          <a:bodyPr anchor="t" rtlCol="false" tIns="0" lIns="0" bIns="0" rIns="0">
            <a:spAutoFit/>
          </a:bodyPr>
          <a:lstStyle/>
          <a:p>
            <a:pPr>
              <a:lnSpc>
                <a:spcPts val="10450"/>
              </a:lnSpc>
            </a:pPr>
            <a:r>
              <a:rPr lang="en-US" sz="9499">
                <a:solidFill>
                  <a:srgbClr val="1A1B18"/>
                </a:solidFill>
                <a:latin typeface="Cormorant Garamond Bold Bold"/>
              </a:rPr>
              <a:t>Kelompok 13:</a:t>
            </a:r>
          </a:p>
        </p:txBody>
      </p:sp>
      <p:sp>
        <p:nvSpPr>
          <p:cNvPr name="TextBox 4" id="4"/>
          <p:cNvSpPr txBox="true"/>
          <p:nvPr/>
        </p:nvSpPr>
        <p:spPr>
          <a:xfrm rot="0">
            <a:off x="3036139" y="4236527"/>
            <a:ext cx="7567524" cy="3024962"/>
          </a:xfrm>
          <a:prstGeom prst="rect">
            <a:avLst/>
          </a:prstGeom>
        </p:spPr>
        <p:txBody>
          <a:bodyPr anchor="t" rtlCol="false" tIns="0" lIns="0" bIns="0" rIns="0">
            <a:spAutoFit/>
          </a:bodyPr>
          <a:lstStyle/>
          <a:p>
            <a:pPr>
              <a:lnSpc>
                <a:spcPts val="4999"/>
              </a:lnSpc>
            </a:pPr>
            <a:r>
              <a:rPr lang="en-US" sz="3999" spc="-59">
                <a:solidFill>
                  <a:srgbClr val="1A1B18"/>
                </a:solidFill>
                <a:latin typeface="Cormorant Garamond Bold Bold"/>
              </a:rPr>
              <a:t>Alma Afifah  (2053053045)</a:t>
            </a:r>
          </a:p>
          <a:p>
            <a:pPr>
              <a:lnSpc>
                <a:spcPts val="4999"/>
              </a:lnSpc>
            </a:pPr>
            <a:r>
              <a:rPr lang="en-US" sz="3999" spc="-59">
                <a:solidFill>
                  <a:srgbClr val="1A1B18"/>
                </a:solidFill>
                <a:latin typeface="Cormorant Garamond Bold Bold"/>
              </a:rPr>
              <a:t>Fikri Abdurrahman Zaki (2053053010)</a:t>
            </a:r>
          </a:p>
          <a:p>
            <a:pPr>
              <a:lnSpc>
                <a:spcPts val="4999"/>
              </a:lnSpc>
            </a:pPr>
            <a:r>
              <a:rPr lang="en-US" sz="3999" spc="-59">
                <a:solidFill>
                  <a:srgbClr val="1A1B18"/>
                </a:solidFill>
                <a:latin typeface="Cormorant Garamond Bold Bold"/>
              </a:rPr>
              <a:t>Nyimas Ulfa Monalisa (1913053140)</a:t>
            </a:r>
          </a:p>
          <a:p>
            <a:pPr>
              <a:lnSpc>
                <a:spcPts val="4999"/>
              </a:lnSpc>
            </a:pPr>
            <a:r>
              <a:rPr lang="en-US" sz="3999" spc="-59">
                <a:solidFill>
                  <a:srgbClr val="1A1B18"/>
                </a:solidFill>
                <a:latin typeface="Arimo Bold"/>
              </a:rPr>
              <a:t>Reni Dwi Yulianti  (2053053013)</a:t>
            </a:r>
          </a:p>
          <a:p>
            <a:pPr>
              <a:lnSpc>
                <a:spcPts val="4070"/>
              </a:lnSpc>
            </a:pPr>
          </a:p>
        </p:txBody>
      </p:sp>
      <p:grpSp>
        <p:nvGrpSpPr>
          <p:cNvPr name="Group 5" id="5"/>
          <p:cNvGrpSpPr/>
          <p:nvPr/>
        </p:nvGrpSpPr>
        <p:grpSpPr>
          <a:xfrm rot="0">
            <a:off x="16303815" y="1113728"/>
            <a:ext cx="955485" cy="218188"/>
            <a:chOff x="0" y="0"/>
            <a:chExt cx="1273980" cy="290918"/>
          </a:xfrm>
        </p:grpSpPr>
        <p:grpSp>
          <p:nvGrpSpPr>
            <p:cNvPr name="Group 6" id="6"/>
            <p:cNvGrpSpPr>
              <a:grpSpLocks noChangeAspect="true"/>
            </p:cNvGrpSpPr>
            <p:nvPr/>
          </p:nvGrpSpPr>
          <p:grpSpPr>
            <a:xfrm rot="0">
              <a:off x="983062" y="0"/>
              <a:ext cx="290918" cy="290918"/>
              <a:chOff x="0" y="0"/>
              <a:chExt cx="1708150" cy="1708150"/>
            </a:xfrm>
          </p:grpSpPr>
          <p:sp>
            <p:nvSpPr>
              <p:cNvPr name="Freeform 7" id="7"/>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p:spPr>
          </p:sp>
        </p:grpSp>
        <p:grpSp>
          <p:nvGrpSpPr>
            <p:cNvPr name="Group 8" id="8"/>
            <p:cNvGrpSpPr>
              <a:grpSpLocks noChangeAspect="true"/>
            </p:cNvGrpSpPr>
            <p:nvPr/>
          </p:nvGrpSpPr>
          <p:grpSpPr>
            <a:xfrm rot="0">
              <a:off x="0" y="0"/>
              <a:ext cx="290918" cy="290918"/>
              <a:chOff x="0" y="0"/>
              <a:chExt cx="1708150" cy="1708150"/>
            </a:xfrm>
          </p:grpSpPr>
          <p:sp>
            <p:nvSpPr>
              <p:cNvPr name="Freeform 9" id="9"/>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p:spPr>
          </p:sp>
        </p:grpSp>
        <p:grpSp>
          <p:nvGrpSpPr>
            <p:cNvPr name="Group 10" id="10"/>
            <p:cNvGrpSpPr/>
            <p:nvPr/>
          </p:nvGrpSpPr>
          <p:grpSpPr>
            <a:xfrm rot="0">
              <a:off x="493118" y="1587"/>
              <a:ext cx="287744" cy="287744"/>
              <a:chOff x="0" y="0"/>
              <a:chExt cx="6350000" cy="6350000"/>
            </a:xfrm>
          </p:grpSpPr>
          <p:sp>
            <p:nvSpPr>
              <p:cNvPr name="Freeform 11" id="11"/>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p:spPr>
          </p:sp>
        </p:grpSp>
      </p:grpSp>
    </p:spTree>
  </p:cSld>
  <p:clrMapOvr>
    <a:masterClrMapping/>
  </p:clrMapOvr>
</p:sld>
</file>

<file path=ppt/slides/slide3.xml><?xml version="1.0" encoding="utf-8"?>
<p:sld xmlns:p="http://schemas.openxmlformats.org/presentationml/2006/main" xmlns:a="http://schemas.openxmlformats.org/drawingml/2006/main">
  <p:cSld>
    <p:bg>
      <p:bgPr>
        <a:solidFill>
          <a:srgbClr val="EBE7E0"/>
        </a:solidFill>
      </p:bgPr>
    </p:bg>
    <p:spTree>
      <p:nvGrpSpPr>
        <p:cNvPr id="1" name=""/>
        <p:cNvGrpSpPr/>
        <p:nvPr/>
      </p:nvGrpSpPr>
      <p:grpSpPr>
        <a:xfrm>
          <a:off x="0" y="0"/>
          <a:ext cx="0" cy="0"/>
          <a:chOff x="0" y="0"/>
          <a:chExt cx="0" cy="0"/>
        </a:xfrm>
      </p:grpSpPr>
      <p:grpSp>
        <p:nvGrpSpPr>
          <p:cNvPr name="Group 2" id="2"/>
          <p:cNvGrpSpPr/>
          <p:nvPr/>
        </p:nvGrpSpPr>
        <p:grpSpPr>
          <a:xfrm rot="0">
            <a:off x="10172700" y="7512102"/>
            <a:ext cx="907930" cy="907930"/>
            <a:chOff x="0" y="0"/>
            <a:chExt cx="6350000" cy="6350000"/>
          </a:xfrm>
        </p:grpSpPr>
        <p:sp>
          <p:nvSpPr>
            <p:cNvPr name="Freeform 3" id="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p:spPr>
        </p:sp>
      </p:grpSp>
      <p:sp>
        <p:nvSpPr>
          <p:cNvPr name="AutoShape 4" id="4"/>
          <p:cNvSpPr/>
          <p:nvPr/>
        </p:nvSpPr>
        <p:spPr>
          <a:xfrm rot="0">
            <a:off x="1943100" y="4149725"/>
            <a:ext cx="12273105" cy="9562"/>
          </a:xfrm>
          <a:prstGeom prst="rect">
            <a:avLst/>
          </a:prstGeom>
          <a:solidFill>
            <a:srgbClr val="CDA63C"/>
          </a:solidFill>
        </p:spPr>
      </p:sp>
      <p:sp>
        <p:nvSpPr>
          <p:cNvPr name="AutoShape 5" id="5"/>
          <p:cNvSpPr/>
          <p:nvPr/>
        </p:nvSpPr>
        <p:spPr>
          <a:xfrm rot="-5400000">
            <a:off x="6043613" y="3836980"/>
            <a:ext cx="28575" cy="8229600"/>
          </a:xfrm>
          <a:prstGeom prst="rect">
            <a:avLst/>
          </a:prstGeom>
          <a:solidFill>
            <a:srgbClr val="CDA63C"/>
          </a:solidFill>
        </p:spPr>
      </p:sp>
      <p:sp>
        <p:nvSpPr>
          <p:cNvPr name="TextBox 6" id="6"/>
          <p:cNvSpPr txBox="true"/>
          <p:nvPr/>
        </p:nvSpPr>
        <p:spPr>
          <a:xfrm rot="0">
            <a:off x="1943100" y="952500"/>
            <a:ext cx="12273105" cy="6318250"/>
          </a:xfrm>
          <a:prstGeom prst="rect">
            <a:avLst/>
          </a:prstGeom>
        </p:spPr>
        <p:txBody>
          <a:bodyPr anchor="t" rtlCol="false" tIns="0" lIns="0" bIns="0" rIns="0">
            <a:spAutoFit/>
          </a:bodyPr>
          <a:lstStyle/>
          <a:p>
            <a:pPr>
              <a:lnSpc>
                <a:spcPts val="5599"/>
              </a:lnSpc>
            </a:pPr>
            <a:r>
              <a:rPr lang="en-US" sz="3999">
                <a:solidFill>
                  <a:srgbClr val="000000"/>
                </a:solidFill>
                <a:latin typeface="Cormorant Garamond Bold"/>
              </a:rPr>
              <a:t>Menurut Naim &amp; Sauqi, Multikulturalisme merupakan pemahaman keberagaman kultur yang menghasilkan sikap saling toleransi agar terciptanya kedamaian dan terhindar dari konflik.</a:t>
            </a:r>
          </a:p>
          <a:p>
            <a:pPr>
              <a:lnSpc>
                <a:spcPts val="5599"/>
              </a:lnSpc>
            </a:pPr>
          </a:p>
          <a:p>
            <a:pPr>
              <a:lnSpc>
                <a:spcPts val="5599"/>
              </a:lnSpc>
            </a:pPr>
            <a:r>
              <a:rPr lang="en-US" sz="3999">
                <a:solidFill>
                  <a:srgbClr val="000000"/>
                </a:solidFill>
                <a:latin typeface="Cormorant Garamond Bold"/>
              </a:rPr>
              <a:t>Dan pendidikan multikultural merupakan sebuah pendidikan tentang cara menanggapi keberagaman kebudayaan yang ada di tengah masyarakat yang terdiri dari berbagai perbedaan.</a:t>
            </a:r>
          </a:p>
        </p:txBody>
      </p:sp>
      <p:grpSp>
        <p:nvGrpSpPr>
          <p:cNvPr name="Group 7" id="7"/>
          <p:cNvGrpSpPr/>
          <p:nvPr/>
        </p:nvGrpSpPr>
        <p:grpSpPr>
          <a:xfrm rot="0">
            <a:off x="13762240" y="3695760"/>
            <a:ext cx="907930" cy="907930"/>
            <a:chOff x="0" y="0"/>
            <a:chExt cx="6350000" cy="6350000"/>
          </a:xfrm>
        </p:grpSpPr>
        <p:sp>
          <p:nvSpPr>
            <p:cNvPr name="Freeform 8" id="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p:spPr>
        </p:sp>
      </p:grpSp>
    </p:spTree>
  </p:cSld>
  <p:clrMapOvr>
    <a:masterClrMapping/>
  </p:clrMapOvr>
</p:sld>
</file>

<file path=ppt/slides/slide4.xml><?xml version="1.0" encoding="utf-8"?>
<p:sld xmlns:p="http://schemas.openxmlformats.org/presentationml/2006/main" xmlns:a="http://schemas.openxmlformats.org/drawingml/2006/main">
  <p:cSld>
    <p:bg>
      <p:bgPr>
        <a:solidFill>
          <a:srgbClr val="FAFAFA"/>
        </a:solidFill>
      </p:bgPr>
    </p:bg>
    <p:spTree>
      <p:nvGrpSpPr>
        <p:cNvPr id="1" name=""/>
        <p:cNvGrpSpPr/>
        <p:nvPr/>
      </p:nvGrpSpPr>
      <p:grpSpPr>
        <a:xfrm>
          <a:off x="0" y="0"/>
          <a:ext cx="0" cy="0"/>
          <a:chOff x="0" y="0"/>
          <a:chExt cx="0" cy="0"/>
        </a:xfrm>
      </p:grpSpPr>
      <p:sp>
        <p:nvSpPr>
          <p:cNvPr name="TextBox 2" id="2"/>
          <p:cNvSpPr txBox="true"/>
          <p:nvPr/>
        </p:nvSpPr>
        <p:spPr>
          <a:xfrm rot="0">
            <a:off x="1028700" y="1592168"/>
            <a:ext cx="11945352" cy="2285806"/>
          </a:xfrm>
          <a:prstGeom prst="rect">
            <a:avLst/>
          </a:prstGeom>
        </p:spPr>
        <p:txBody>
          <a:bodyPr anchor="t" rtlCol="false" tIns="0" lIns="0" bIns="0" rIns="0">
            <a:spAutoFit/>
          </a:bodyPr>
          <a:lstStyle/>
          <a:p>
            <a:pPr>
              <a:lnSpc>
                <a:spcPts val="8955"/>
              </a:lnSpc>
            </a:pPr>
            <a:r>
              <a:rPr lang="en-US" sz="8141">
                <a:solidFill>
                  <a:srgbClr val="1A1B18"/>
                </a:solidFill>
                <a:latin typeface="Cormorant Garamond Bold Bold"/>
              </a:rPr>
              <a:t>Pendidikan Multikultural Sebagai Solusi Konflik Sara</a:t>
            </a:r>
          </a:p>
        </p:txBody>
      </p:sp>
      <p:grpSp>
        <p:nvGrpSpPr>
          <p:cNvPr name="Group 3" id="3"/>
          <p:cNvGrpSpPr/>
          <p:nvPr/>
        </p:nvGrpSpPr>
        <p:grpSpPr>
          <a:xfrm rot="-5400000">
            <a:off x="441863" y="2583114"/>
            <a:ext cx="955485" cy="218188"/>
            <a:chOff x="0" y="0"/>
            <a:chExt cx="1273980" cy="290918"/>
          </a:xfrm>
        </p:grpSpPr>
        <p:grpSp>
          <p:nvGrpSpPr>
            <p:cNvPr name="Group 4" id="4"/>
            <p:cNvGrpSpPr>
              <a:grpSpLocks noChangeAspect="true"/>
            </p:cNvGrpSpPr>
            <p:nvPr/>
          </p:nvGrpSpPr>
          <p:grpSpPr>
            <a:xfrm rot="0">
              <a:off x="983062" y="0"/>
              <a:ext cx="290918" cy="290918"/>
              <a:chOff x="0" y="0"/>
              <a:chExt cx="1708150" cy="1708150"/>
            </a:xfrm>
          </p:grpSpPr>
          <p:sp>
            <p:nvSpPr>
              <p:cNvPr name="Freeform 5" id="5"/>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p:spPr>
          </p:sp>
        </p:grpSp>
        <p:grpSp>
          <p:nvGrpSpPr>
            <p:cNvPr name="Group 6" id="6"/>
            <p:cNvGrpSpPr>
              <a:grpSpLocks noChangeAspect="true"/>
            </p:cNvGrpSpPr>
            <p:nvPr/>
          </p:nvGrpSpPr>
          <p:grpSpPr>
            <a:xfrm rot="0">
              <a:off x="489944" y="0"/>
              <a:ext cx="290918" cy="290918"/>
              <a:chOff x="0" y="0"/>
              <a:chExt cx="1708150" cy="1708150"/>
            </a:xfrm>
          </p:grpSpPr>
          <p:sp>
            <p:nvSpPr>
              <p:cNvPr name="Freeform 7" id="7"/>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p:spPr>
          </p:sp>
        </p:grpSp>
        <p:grpSp>
          <p:nvGrpSpPr>
            <p:cNvPr name="Group 8" id="8"/>
            <p:cNvGrpSpPr/>
            <p:nvPr/>
          </p:nvGrpSpPr>
          <p:grpSpPr>
            <a:xfrm rot="0">
              <a:off x="0" y="1587"/>
              <a:ext cx="287744" cy="287744"/>
              <a:chOff x="0" y="0"/>
              <a:chExt cx="6350000" cy="6350000"/>
            </a:xfrm>
          </p:grpSpPr>
          <p:sp>
            <p:nvSpPr>
              <p:cNvPr name="Freeform 9" id="9"/>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p:spPr>
          </p:sp>
        </p:grpSp>
      </p:grpSp>
      <p:grpSp>
        <p:nvGrpSpPr>
          <p:cNvPr name="Group 10" id="10"/>
          <p:cNvGrpSpPr/>
          <p:nvPr/>
        </p:nvGrpSpPr>
        <p:grpSpPr>
          <a:xfrm rot="0">
            <a:off x="1235626" y="4642723"/>
            <a:ext cx="13577977" cy="3965239"/>
            <a:chOff x="0" y="0"/>
            <a:chExt cx="18103970" cy="5286985"/>
          </a:xfrm>
        </p:grpSpPr>
        <p:sp>
          <p:nvSpPr>
            <p:cNvPr name="AutoShape 11" id="11"/>
            <p:cNvSpPr/>
            <p:nvPr/>
          </p:nvSpPr>
          <p:spPr>
            <a:xfrm rot="0">
              <a:off x="0" y="0"/>
              <a:ext cx="18103970" cy="41466"/>
            </a:xfrm>
            <a:prstGeom prst="rect">
              <a:avLst/>
            </a:prstGeom>
            <a:solidFill>
              <a:srgbClr val="CDA63C"/>
            </a:solidFill>
          </p:spPr>
        </p:sp>
        <p:sp>
          <p:nvSpPr>
            <p:cNvPr name="TextBox 12" id="12"/>
            <p:cNvSpPr txBox="true"/>
            <p:nvPr/>
          </p:nvSpPr>
          <p:spPr>
            <a:xfrm rot="0">
              <a:off x="0" y="2930077"/>
              <a:ext cx="18103970" cy="2356908"/>
            </a:xfrm>
            <a:prstGeom prst="rect">
              <a:avLst/>
            </a:prstGeom>
          </p:spPr>
          <p:txBody>
            <a:bodyPr anchor="t" rtlCol="false" tIns="0" lIns="0" bIns="0" rIns="0">
              <a:spAutoFit/>
            </a:bodyPr>
            <a:lstStyle/>
            <a:p>
              <a:pPr>
                <a:lnSpc>
                  <a:spcPts val="3499"/>
                </a:lnSpc>
              </a:pPr>
              <a:r>
                <a:rPr lang="en-US" sz="2499">
                  <a:solidFill>
                    <a:srgbClr val="1A1B18"/>
                  </a:solidFill>
                  <a:latin typeface="Overpass Light"/>
                </a:rPr>
                <a:t>Pembahasan mengenai multi kulturalisme mengharuskan juga pembahasan mengenai berbagai permasalahan yang mendukung ideologi ini, seperti demokrasi, globalisasi, penegakan hak asasi manusia (HAM) dan prinsif-prinsif etik, dan ide-ide bermunculan terkait multikulturalisme yang teraktualisasi dalam wacana pendidikan</a:t>
              </a:r>
            </a:p>
          </p:txBody>
        </p:sp>
        <p:sp>
          <p:nvSpPr>
            <p:cNvPr name="TextBox 13" id="13"/>
            <p:cNvSpPr txBox="true"/>
            <p:nvPr/>
          </p:nvSpPr>
          <p:spPr>
            <a:xfrm rot="0">
              <a:off x="0" y="456215"/>
              <a:ext cx="18103970" cy="1253082"/>
            </a:xfrm>
            <a:prstGeom prst="rect">
              <a:avLst/>
            </a:prstGeom>
          </p:spPr>
          <p:txBody>
            <a:bodyPr anchor="t" rtlCol="false" tIns="0" lIns="0" bIns="0" rIns="0">
              <a:spAutoFit/>
            </a:bodyPr>
            <a:lstStyle/>
            <a:p>
              <a:pPr>
                <a:lnSpc>
                  <a:spcPts val="3750"/>
                </a:lnSpc>
              </a:pPr>
              <a:r>
                <a:rPr lang="en-US" sz="3000" spc="-45">
                  <a:solidFill>
                    <a:srgbClr val="1A1B18"/>
                  </a:solidFill>
                  <a:latin typeface="Cormorant Garamond Bold Bold"/>
                </a:rPr>
                <a:t>Indonesia merupakan salah satu negara yang kaya dengan budaya, agama, ras, suku, bahasa dan adat istiadat.</a:t>
              </a:r>
            </a:p>
          </p:txBody>
        </p:sp>
        <p:sp>
          <p:nvSpPr>
            <p:cNvPr name="AutoShape 14" id="14"/>
            <p:cNvSpPr/>
            <p:nvPr/>
          </p:nvSpPr>
          <p:spPr>
            <a:xfrm rot="0">
              <a:off x="0" y="2148407"/>
              <a:ext cx="18103970" cy="41466"/>
            </a:xfrm>
            <a:prstGeom prst="rect">
              <a:avLst/>
            </a:prstGeom>
            <a:solidFill>
              <a:srgbClr val="CDA63C"/>
            </a:solidFill>
          </p:spPr>
        </p:sp>
      </p:grpSp>
    </p:spTree>
  </p:cSld>
  <p:clrMapOvr>
    <a:masterClrMapping/>
  </p:clrMapOvr>
</p:sld>
</file>

<file path=ppt/slides/slide5.xml><?xml version="1.0" encoding="utf-8"?>
<p:sld xmlns:p="http://schemas.openxmlformats.org/presentationml/2006/main" xmlns:a="http://schemas.openxmlformats.org/drawingml/2006/main">
  <p:cSld>
    <p:bg>
      <p:bgPr>
        <a:solidFill>
          <a:srgbClr val="EBE7E0"/>
        </a:solidFill>
      </p:bgPr>
    </p:bg>
    <p:spTree>
      <p:nvGrpSpPr>
        <p:cNvPr id="1" name=""/>
        <p:cNvGrpSpPr/>
        <p:nvPr/>
      </p:nvGrpSpPr>
      <p:grpSpPr>
        <a:xfrm>
          <a:off x="0" y="0"/>
          <a:ext cx="0" cy="0"/>
          <a:chOff x="0" y="0"/>
          <a:chExt cx="0" cy="0"/>
        </a:xfrm>
      </p:grpSpPr>
      <p:sp>
        <p:nvSpPr>
          <p:cNvPr name="AutoShape 2" id="2"/>
          <p:cNvSpPr/>
          <p:nvPr/>
        </p:nvSpPr>
        <p:spPr>
          <a:xfrm rot="0">
            <a:off x="1028700" y="3357489"/>
            <a:ext cx="16230600" cy="29294"/>
          </a:xfrm>
          <a:prstGeom prst="rect">
            <a:avLst/>
          </a:prstGeom>
          <a:solidFill>
            <a:srgbClr val="CDA63C"/>
          </a:solidFill>
        </p:spPr>
      </p:sp>
      <p:sp>
        <p:nvSpPr>
          <p:cNvPr name="TextBox 3" id="3"/>
          <p:cNvSpPr txBox="true"/>
          <p:nvPr/>
        </p:nvSpPr>
        <p:spPr>
          <a:xfrm rot="0">
            <a:off x="1028700" y="1104900"/>
            <a:ext cx="14272113" cy="1955800"/>
          </a:xfrm>
          <a:prstGeom prst="rect">
            <a:avLst/>
          </a:prstGeom>
        </p:spPr>
        <p:txBody>
          <a:bodyPr anchor="t" rtlCol="false" tIns="0" lIns="0" bIns="0" rIns="0">
            <a:spAutoFit/>
          </a:bodyPr>
          <a:lstStyle/>
          <a:p>
            <a:pPr>
              <a:lnSpc>
                <a:spcPts val="7699"/>
              </a:lnSpc>
            </a:pPr>
            <a:r>
              <a:rPr lang="en-US" sz="6999">
                <a:solidFill>
                  <a:srgbClr val="1A1B18"/>
                </a:solidFill>
                <a:latin typeface="Cormorant Garamond Bold Bold"/>
              </a:rPr>
              <a:t>Pendekatan dan Karakteristik Pendidikan Multikultural</a:t>
            </a:r>
          </a:p>
        </p:txBody>
      </p:sp>
      <p:sp>
        <p:nvSpPr>
          <p:cNvPr name="TextBox 4" id="4"/>
          <p:cNvSpPr txBox="true"/>
          <p:nvPr/>
        </p:nvSpPr>
        <p:spPr>
          <a:xfrm rot="0">
            <a:off x="1028700" y="4248140"/>
            <a:ext cx="12965349" cy="1057275"/>
          </a:xfrm>
          <a:prstGeom prst="rect">
            <a:avLst/>
          </a:prstGeom>
        </p:spPr>
        <p:txBody>
          <a:bodyPr anchor="t" rtlCol="false" tIns="0" lIns="0" bIns="0" rIns="0">
            <a:spAutoFit/>
          </a:bodyPr>
          <a:lstStyle/>
          <a:p>
            <a:pPr>
              <a:lnSpc>
                <a:spcPts val="3900"/>
              </a:lnSpc>
            </a:pPr>
            <a:r>
              <a:rPr lang="en-US" sz="3000" spc="-44">
                <a:solidFill>
                  <a:srgbClr val="1A1B18"/>
                </a:solidFill>
                <a:latin typeface="Overpass Light Bold"/>
              </a:rPr>
              <a:t>1. Pendidikan plural-multikultural harus menawarkan beragam kurikulum yang merepresentasikan pandangan dan perspektif banyak orang.</a:t>
            </a:r>
          </a:p>
        </p:txBody>
      </p:sp>
      <p:grpSp>
        <p:nvGrpSpPr>
          <p:cNvPr name="Group 5" id="5"/>
          <p:cNvGrpSpPr/>
          <p:nvPr/>
        </p:nvGrpSpPr>
        <p:grpSpPr>
          <a:xfrm rot="5400000">
            <a:off x="16672463" y="2473863"/>
            <a:ext cx="955485" cy="218188"/>
            <a:chOff x="0" y="0"/>
            <a:chExt cx="1273980" cy="290918"/>
          </a:xfrm>
        </p:grpSpPr>
        <p:grpSp>
          <p:nvGrpSpPr>
            <p:cNvPr name="Group 6" id="6"/>
            <p:cNvGrpSpPr>
              <a:grpSpLocks noChangeAspect="true"/>
            </p:cNvGrpSpPr>
            <p:nvPr/>
          </p:nvGrpSpPr>
          <p:grpSpPr>
            <a:xfrm rot="0">
              <a:off x="983062" y="0"/>
              <a:ext cx="290918" cy="290918"/>
              <a:chOff x="0" y="0"/>
              <a:chExt cx="1708150" cy="1708150"/>
            </a:xfrm>
          </p:grpSpPr>
          <p:sp>
            <p:nvSpPr>
              <p:cNvPr name="Freeform 7" id="7"/>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p:spPr>
          </p:sp>
        </p:grpSp>
        <p:grpSp>
          <p:nvGrpSpPr>
            <p:cNvPr name="Group 8" id="8"/>
            <p:cNvGrpSpPr>
              <a:grpSpLocks noChangeAspect="true"/>
            </p:cNvGrpSpPr>
            <p:nvPr/>
          </p:nvGrpSpPr>
          <p:grpSpPr>
            <a:xfrm rot="0">
              <a:off x="489944" y="0"/>
              <a:ext cx="290918" cy="290918"/>
              <a:chOff x="0" y="0"/>
              <a:chExt cx="1708150" cy="1708150"/>
            </a:xfrm>
          </p:grpSpPr>
          <p:sp>
            <p:nvSpPr>
              <p:cNvPr name="Freeform 9" id="9"/>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p:spPr>
          </p:sp>
        </p:grpSp>
        <p:grpSp>
          <p:nvGrpSpPr>
            <p:cNvPr name="Group 10" id="10"/>
            <p:cNvGrpSpPr/>
            <p:nvPr/>
          </p:nvGrpSpPr>
          <p:grpSpPr>
            <a:xfrm rot="0">
              <a:off x="0" y="1587"/>
              <a:ext cx="287744" cy="287744"/>
              <a:chOff x="0" y="0"/>
              <a:chExt cx="6350000" cy="6350000"/>
            </a:xfrm>
          </p:grpSpPr>
          <p:sp>
            <p:nvSpPr>
              <p:cNvPr name="Freeform 11" id="11"/>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p:spPr>
          </p:sp>
        </p:grpSp>
      </p:grpSp>
      <p:sp>
        <p:nvSpPr>
          <p:cNvPr name="TextBox 12" id="12"/>
          <p:cNvSpPr txBox="true"/>
          <p:nvPr/>
        </p:nvSpPr>
        <p:spPr>
          <a:xfrm rot="0">
            <a:off x="1028700" y="5775459"/>
            <a:ext cx="12965349" cy="1057275"/>
          </a:xfrm>
          <a:prstGeom prst="rect">
            <a:avLst/>
          </a:prstGeom>
        </p:spPr>
        <p:txBody>
          <a:bodyPr anchor="t" rtlCol="false" tIns="0" lIns="0" bIns="0" rIns="0">
            <a:spAutoFit/>
          </a:bodyPr>
          <a:lstStyle/>
          <a:p>
            <a:pPr>
              <a:lnSpc>
                <a:spcPts val="3900"/>
              </a:lnSpc>
            </a:pPr>
            <a:r>
              <a:rPr lang="en-US" sz="3000" spc="-44">
                <a:solidFill>
                  <a:srgbClr val="1A1B18"/>
                </a:solidFill>
                <a:latin typeface="Overpass Light Bold"/>
              </a:rPr>
              <a:t>2. Pendidikan plural-multikultural harus mendukung prinsip-prinsip pokok dalam memberantas pandangan klise tentang ras, budaya dan agama.</a:t>
            </a:r>
          </a:p>
        </p:txBody>
      </p:sp>
      <p:sp>
        <p:nvSpPr>
          <p:cNvPr name="TextBox 13" id="13"/>
          <p:cNvSpPr txBox="true"/>
          <p:nvPr/>
        </p:nvSpPr>
        <p:spPr>
          <a:xfrm rot="0">
            <a:off x="1028700" y="7407859"/>
            <a:ext cx="12965349" cy="1057275"/>
          </a:xfrm>
          <a:prstGeom prst="rect">
            <a:avLst/>
          </a:prstGeom>
        </p:spPr>
        <p:txBody>
          <a:bodyPr anchor="t" rtlCol="false" tIns="0" lIns="0" bIns="0" rIns="0">
            <a:spAutoFit/>
          </a:bodyPr>
          <a:lstStyle/>
          <a:p>
            <a:pPr>
              <a:lnSpc>
                <a:spcPts val="3900"/>
              </a:lnSpc>
            </a:pPr>
            <a:r>
              <a:rPr lang="en-US" sz="3000" spc="-44">
                <a:solidFill>
                  <a:srgbClr val="1A1B18"/>
                </a:solidFill>
                <a:latin typeface="Overpass Light Bold"/>
              </a:rPr>
              <a:t>3. Pendidikan plural-multikultural harus didasarkan pada asumsi bahwa tidak ada penafsiran tunggal terhadap kebenaran sejarah.</a:t>
            </a:r>
          </a:p>
        </p:txBody>
      </p:sp>
      <p:sp>
        <p:nvSpPr>
          <p:cNvPr name="TextBox 14" id="14"/>
          <p:cNvSpPr txBox="true"/>
          <p:nvPr/>
        </p:nvSpPr>
        <p:spPr>
          <a:xfrm rot="0">
            <a:off x="1028700" y="8869475"/>
            <a:ext cx="12965349" cy="1057275"/>
          </a:xfrm>
          <a:prstGeom prst="rect">
            <a:avLst/>
          </a:prstGeom>
        </p:spPr>
        <p:txBody>
          <a:bodyPr anchor="t" rtlCol="false" tIns="0" lIns="0" bIns="0" rIns="0">
            <a:spAutoFit/>
          </a:bodyPr>
          <a:lstStyle/>
          <a:p>
            <a:pPr>
              <a:lnSpc>
                <a:spcPts val="3900"/>
              </a:lnSpc>
            </a:pPr>
            <a:r>
              <a:rPr lang="en-US" sz="3000" spc="-44">
                <a:solidFill>
                  <a:srgbClr val="1A1B18"/>
                </a:solidFill>
                <a:latin typeface="Overpass Light Bold"/>
              </a:rPr>
              <a:t>4.Kurikulum dicapai sesuai dengan penekanan analisis komparatif dengan sudut pandang kebudayaan yang berbeda-beda.</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AFAFA"/>
        </a:solidFill>
      </p:bgPr>
    </p:bg>
    <p:spTree>
      <p:nvGrpSpPr>
        <p:cNvPr id="1" name=""/>
        <p:cNvGrpSpPr/>
        <p:nvPr/>
      </p:nvGrpSpPr>
      <p:grpSpPr>
        <a:xfrm>
          <a:off x="0" y="0"/>
          <a:ext cx="0" cy="0"/>
          <a:chOff x="0" y="0"/>
          <a:chExt cx="0" cy="0"/>
        </a:xfrm>
      </p:grpSpPr>
      <p:sp>
        <p:nvSpPr>
          <p:cNvPr name="TextBox 2" id="2"/>
          <p:cNvSpPr txBox="true"/>
          <p:nvPr/>
        </p:nvSpPr>
        <p:spPr>
          <a:xfrm rot="0">
            <a:off x="1028700" y="4051300"/>
            <a:ext cx="15825012" cy="2222500"/>
          </a:xfrm>
          <a:prstGeom prst="rect">
            <a:avLst/>
          </a:prstGeom>
        </p:spPr>
        <p:txBody>
          <a:bodyPr anchor="t" rtlCol="false" tIns="0" lIns="0" bIns="0" rIns="0">
            <a:spAutoFit/>
          </a:bodyPr>
          <a:lstStyle/>
          <a:p>
            <a:pPr>
              <a:lnSpc>
                <a:spcPts val="4399"/>
              </a:lnSpc>
            </a:pPr>
            <a:r>
              <a:rPr lang="en-US" sz="3999">
                <a:solidFill>
                  <a:srgbClr val="1A1B18"/>
                </a:solidFill>
                <a:latin typeface="Cormorant Garamond Bold Bold"/>
              </a:rPr>
              <a:t>Pendidikan multikultural merupakan pendidikan yang mempunyai karakteristik sebagai berikut:</a:t>
            </a:r>
          </a:p>
          <a:p>
            <a:pPr>
              <a:lnSpc>
                <a:spcPts val="4399"/>
              </a:lnSpc>
            </a:pPr>
            <a:r>
              <a:rPr lang="en-US" sz="3999">
                <a:solidFill>
                  <a:srgbClr val="1A1B18"/>
                </a:solidFill>
                <a:latin typeface="Cormorant Garamond Bold Bold"/>
              </a:rPr>
              <a:t> 1. Berprinsip pada demokrasi, kesetaraan dan keadilan </a:t>
            </a:r>
          </a:p>
          <a:p>
            <a:pPr>
              <a:lnSpc>
                <a:spcPts val="4399"/>
              </a:lnSpc>
            </a:pPr>
            <a:r>
              <a:rPr lang="en-US" sz="3999">
                <a:solidFill>
                  <a:srgbClr val="1A1B18"/>
                </a:solidFill>
                <a:latin typeface="Cormorant Garamond Bold Bold"/>
              </a:rPr>
              <a:t>2. Berorientasi pada kemanusiaan, kebersamaan dan kedamaian. </a:t>
            </a:r>
          </a:p>
        </p:txBody>
      </p:sp>
      <p:grpSp>
        <p:nvGrpSpPr>
          <p:cNvPr name="Group 3" id="3"/>
          <p:cNvGrpSpPr/>
          <p:nvPr/>
        </p:nvGrpSpPr>
        <p:grpSpPr>
          <a:xfrm rot="0">
            <a:off x="1028700" y="8591538"/>
            <a:ext cx="9055579" cy="666762"/>
            <a:chOff x="0" y="0"/>
            <a:chExt cx="12074106" cy="889016"/>
          </a:xfrm>
        </p:grpSpPr>
        <p:sp>
          <p:nvSpPr>
            <p:cNvPr name="AutoShape 4" id="4"/>
            <p:cNvSpPr/>
            <p:nvPr/>
          </p:nvSpPr>
          <p:spPr>
            <a:xfrm rot="0">
              <a:off x="0" y="0"/>
              <a:ext cx="12074106" cy="41429"/>
            </a:xfrm>
            <a:prstGeom prst="rect">
              <a:avLst/>
            </a:prstGeom>
            <a:solidFill>
              <a:srgbClr val="CDA63C"/>
            </a:solidFill>
          </p:spPr>
        </p:sp>
        <p:sp>
          <p:nvSpPr>
            <p:cNvPr name="TextBox 5" id="5"/>
            <p:cNvSpPr txBox="true"/>
            <p:nvPr/>
          </p:nvSpPr>
          <p:spPr>
            <a:xfrm rot="0">
              <a:off x="0" y="527297"/>
              <a:ext cx="12074106" cy="361718"/>
            </a:xfrm>
            <a:prstGeom prst="rect">
              <a:avLst/>
            </a:prstGeom>
          </p:spPr>
          <p:txBody>
            <a:bodyPr anchor="t" rtlCol="false" tIns="0" lIns="0" bIns="0" rIns="0">
              <a:spAutoFit/>
            </a:bodyPr>
            <a:lstStyle/>
            <a:p>
              <a:pPr>
                <a:lnSpc>
                  <a:spcPts val="2099"/>
                </a:lnSpc>
                <a:spcBef>
                  <a:spcPct val="0"/>
                </a:spcBef>
              </a:pPr>
            </a:p>
          </p:txBody>
        </p:sp>
      </p:grpSp>
      <p:grpSp>
        <p:nvGrpSpPr>
          <p:cNvPr name="Group 6" id="6"/>
          <p:cNvGrpSpPr/>
          <p:nvPr/>
        </p:nvGrpSpPr>
        <p:grpSpPr>
          <a:xfrm rot="-10800000">
            <a:off x="2773338" y="1373571"/>
            <a:ext cx="955485" cy="218188"/>
            <a:chOff x="0" y="0"/>
            <a:chExt cx="1273980" cy="290918"/>
          </a:xfrm>
        </p:grpSpPr>
        <p:grpSp>
          <p:nvGrpSpPr>
            <p:cNvPr name="Group 7" id="7"/>
            <p:cNvGrpSpPr>
              <a:grpSpLocks noChangeAspect="true"/>
            </p:cNvGrpSpPr>
            <p:nvPr/>
          </p:nvGrpSpPr>
          <p:grpSpPr>
            <a:xfrm rot="0">
              <a:off x="983062" y="0"/>
              <a:ext cx="290918" cy="290918"/>
              <a:chOff x="0" y="0"/>
              <a:chExt cx="1708150" cy="1708150"/>
            </a:xfrm>
          </p:grpSpPr>
          <p:sp>
            <p:nvSpPr>
              <p:cNvPr name="Freeform 8" id="8"/>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p:spPr>
          </p:sp>
        </p:grpSp>
        <p:grpSp>
          <p:nvGrpSpPr>
            <p:cNvPr name="Group 9" id="9"/>
            <p:cNvGrpSpPr/>
            <p:nvPr/>
          </p:nvGrpSpPr>
          <p:grpSpPr>
            <a:xfrm rot="0">
              <a:off x="0" y="1587"/>
              <a:ext cx="287744" cy="287744"/>
              <a:chOff x="0" y="0"/>
              <a:chExt cx="6350000" cy="6350000"/>
            </a:xfrm>
          </p:grpSpPr>
          <p:sp>
            <p:nvSpPr>
              <p:cNvPr name="Freeform 10" id="10"/>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p:spPr>
          </p:sp>
        </p:gr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FAFAFA"/>
        </a:solidFill>
      </p:bgPr>
    </p:bg>
    <p:spTree>
      <p:nvGrpSpPr>
        <p:cNvPr id="1" name=""/>
        <p:cNvGrpSpPr/>
        <p:nvPr/>
      </p:nvGrpSpPr>
      <p:grpSpPr>
        <a:xfrm>
          <a:off x="0" y="0"/>
          <a:ext cx="0" cy="0"/>
          <a:chOff x="0" y="0"/>
          <a:chExt cx="0" cy="0"/>
        </a:xfrm>
      </p:grpSpPr>
      <p:sp>
        <p:nvSpPr>
          <p:cNvPr name="TextBox 2" id="2"/>
          <p:cNvSpPr txBox="true"/>
          <p:nvPr/>
        </p:nvSpPr>
        <p:spPr>
          <a:xfrm rot="0">
            <a:off x="1373571" y="1331453"/>
            <a:ext cx="13955489" cy="2254250"/>
          </a:xfrm>
          <a:prstGeom prst="rect">
            <a:avLst/>
          </a:prstGeom>
        </p:spPr>
        <p:txBody>
          <a:bodyPr anchor="t" rtlCol="false" tIns="0" lIns="0" bIns="0" rIns="0">
            <a:spAutoFit/>
          </a:bodyPr>
          <a:lstStyle/>
          <a:p>
            <a:pPr>
              <a:lnSpc>
                <a:spcPts val="8799"/>
              </a:lnSpc>
            </a:pPr>
            <a:r>
              <a:rPr lang="en-US" sz="7999">
                <a:solidFill>
                  <a:srgbClr val="1A1B18"/>
                </a:solidFill>
                <a:latin typeface="Cormorant Garamond Bold Bold"/>
              </a:rPr>
              <a:t>Pendidikan Pancasila Sebagai Pendidikan Multikultural</a:t>
            </a:r>
          </a:p>
        </p:txBody>
      </p:sp>
      <p:grpSp>
        <p:nvGrpSpPr>
          <p:cNvPr name="Group 3" id="3"/>
          <p:cNvGrpSpPr/>
          <p:nvPr/>
        </p:nvGrpSpPr>
        <p:grpSpPr>
          <a:xfrm rot="-5400000">
            <a:off x="441863" y="2311384"/>
            <a:ext cx="955485" cy="218188"/>
            <a:chOff x="0" y="0"/>
            <a:chExt cx="1273980" cy="290918"/>
          </a:xfrm>
        </p:grpSpPr>
        <p:grpSp>
          <p:nvGrpSpPr>
            <p:cNvPr name="Group 4" id="4"/>
            <p:cNvGrpSpPr>
              <a:grpSpLocks noChangeAspect="true"/>
            </p:cNvGrpSpPr>
            <p:nvPr/>
          </p:nvGrpSpPr>
          <p:grpSpPr>
            <a:xfrm rot="0">
              <a:off x="983062" y="0"/>
              <a:ext cx="290918" cy="290918"/>
              <a:chOff x="0" y="0"/>
              <a:chExt cx="1708150" cy="1708150"/>
            </a:xfrm>
          </p:grpSpPr>
          <p:sp>
            <p:nvSpPr>
              <p:cNvPr name="Freeform 5" id="5"/>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p:spPr>
          </p:sp>
        </p:grpSp>
        <p:grpSp>
          <p:nvGrpSpPr>
            <p:cNvPr name="Group 6" id="6"/>
            <p:cNvGrpSpPr>
              <a:grpSpLocks noChangeAspect="true"/>
            </p:cNvGrpSpPr>
            <p:nvPr/>
          </p:nvGrpSpPr>
          <p:grpSpPr>
            <a:xfrm rot="0">
              <a:off x="489944" y="0"/>
              <a:ext cx="290918" cy="290918"/>
              <a:chOff x="0" y="0"/>
              <a:chExt cx="1708150" cy="1708150"/>
            </a:xfrm>
          </p:grpSpPr>
          <p:sp>
            <p:nvSpPr>
              <p:cNvPr name="Freeform 7" id="7"/>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p:spPr>
          </p:sp>
        </p:grpSp>
        <p:grpSp>
          <p:nvGrpSpPr>
            <p:cNvPr name="Group 8" id="8"/>
            <p:cNvGrpSpPr/>
            <p:nvPr/>
          </p:nvGrpSpPr>
          <p:grpSpPr>
            <a:xfrm rot="0">
              <a:off x="0" y="1587"/>
              <a:ext cx="287744" cy="287744"/>
              <a:chOff x="0" y="0"/>
              <a:chExt cx="6350000" cy="6350000"/>
            </a:xfrm>
          </p:grpSpPr>
          <p:sp>
            <p:nvSpPr>
              <p:cNvPr name="Freeform 9" id="9"/>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p:spPr>
          </p:sp>
        </p:grpSp>
      </p:grpSp>
      <p:grpSp>
        <p:nvGrpSpPr>
          <p:cNvPr name="Group 10" id="10"/>
          <p:cNvGrpSpPr/>
          <p:nvPr/>
        </p:nvGrpSpPr>
        <p:grpSpPr>
          <a:xfrm rot="0">
            <a:off x="1373571" y="3914227"/>
            <a:ext cx="13577977" cy="4841539"/>
            <a:chOff x="0" y="0"/>
            <a:chExt cx="18103970" cy="6455385"/>
          </a:xfrm>
        </p:grpSpPr>
        <p:sp>
          <p:nvSpPr>
            <p:cNvPr name="AutoShape 11" id="11"/>
            <p:cNvSpPr/>
            <p:nvPr/>
          </p:nvSpPr>
          <p:spPr>
            <a:xfrm rot="0">
              <a:off x="0" y="0"/>
              <a:ext cx="18103970" cy="41466"/>
            </a:xfrm>
            <a:prstGeom prst="rect">
              <a:avLst/>
            </a:prstGeom>
            <a:solidFill>
              <a:srgbClr val="CDA63C"/>
            </a:solidFill>
          </p:spPr>
        </p:sp>
        <p:sp>
          <p:nvSpPr>
            <p:cNvPr name="TextBox 12" id="12"/>
            <p:cNvSpPr txBox="true"/>
            <p:nvPr/>
          </p:nvSpPr>
          <p:spPr>
            <a:xfrm rot="0">
              <a:off x="0" y="2930077"/>
              <a:ext cx="18103970" cy="3525308"/>
            </a:xfrm>
            <a:prstGeom prst="rect">
              <a:avLst/>
            </a:prstGeom>
          </p:spPr>
          <p:txBody>
            <a:bodyPr anchor="t" rtlCol="false" tIns="0" lIns="0" bIns="0" rIns="0">
              <a:spAutoFit/>
            </a:bodyPr>
            <a:lstStyle/>
            <a:p>
              <a:pPr>
                <a:lnSpc>
                  <a:spcPts val="3499"/>
                </a:lnSpc>
              </a:pPr>
              <a:r>
                <a:rPr lang="en-US" sz="2499">
                  <a:solidFill>
                    <a:srgbClr val="1A1B18"/>
                  </a:solidFill>
                  <a:latin typeface="Overpass Light"/>
                </a:rPr>
                <a:t>Sebagai bangsa yang majemuk dan memiliki kekayaan budaya, Indonesia membutuhkan demokrasi, toleransi, persatuan. Pendidikan Pancasila sebagai pendidikan multikultural harus melibatkan semua elemen yang ada dan bukan pula hanya tanggung jawab pemerintah saja. Semua masyarakat, pendidik, mahasiswa, guru, peserta didik,serta pemerintah harus bersama-sama mewujudkan tujuan yaitu terciptanya kehidupan bermasyarakat yang aman, nyaman, damai, toleransi, gotong royong. </a:t>
              </a:r>
            </a:p>
          </p:txBody>
        </p:sp>
        <p:sp>
          <p:nvSpPr>
            <p:cNvPr name="TextBox 13" id="13"/>
            <p:cNvSpPr txBox="true"/>
            <p:nvPr/>
          </p:nvSpPr>
          <p:spPr>
            <a:xfrm rot="0">
              <a:off x="0" y="456215"/>
              <a:ext cx="18103970" cy="1253082"/>
            </a:xfrm>
            <a:prstGeom prst="rect">
              <a:avLst/>
            </a:prstGeom>
          </p:spPr>
          <p:txBody>
            <a:bodyPr anchor="t" rtlCol="false" tIns="0" lIns="0" bIns="0" rIns="0">
              <a:spAutoFit/>
            </a:bodyPr>
            <a:lstStyle/>
            <a:p>
              <a:pPr>
                <a:lnSpc>
                  <a:spcPts val="3750"/>
                </a:lnSpc>
              </a:pPr>
              <a:r>
                <a:rPr lang="en-US" sz="3000" spc="-45">
                  <a:solidFill>
                    <a:srgbClr val="1A1B18"/>
                  </a:solidFill>
                  <a:latin typeface="Cormorant Garamond Bold Bold"/>
                </a:rPr>
                <a:t>Indonesia merupakan negara multikultural yang keanekaragamannya diakui oleh bangsa-bangsa lain. </a:t>
              </a:r>
            </a:p>
          </p:txBody>
        </p:sp>
        <p:sp>
          <p:nvSpPr>
            <p:cNvPr name="AutoShape 14" id="14"/>
            <p:cNvSpPr/>
            <p:nvPr/>
          </p:nvSpPr>
          <p:spPr>
            <a:xfrm rot="0">
              <a:off x="0" y="2148407"/>
              <a:ext cx="18103970" cy="41466"/>
            </a:xfrm>
            <a:prstGeom prst="rect">
              <a:avLst/>
            </a:prstGeom>
            <a:solidFill>
              <a:srgbClr val="CDA63C"/>
            </a:solidFill>
          </p:spPr>
        </p:sp>
      </p:grpSp>
    </p:spTree>
  </p:cSld>
  <p:clrMapOvr>
    <a:masterClrMapping/>
  </p:clrMapOvr>
</p:sld>
</file>

<file path=ppt/slides/slide8.xml><?xml version="1.0" encoding="utf-8"?>
<p:sld xmlns:p="http://schemas.openxmlformats.org/presentationml/2006/main" xmlns:a="http://schemas.openxmlformats.org/drawingml/2006/main">
  <p:cSld>
    <p:bg>
      <p:bgPr>
        <a:solidFill>
          <a:srgbClr val="FAFAFA"/>
        </a:solidFill>
      </p:bgPr>
    </p:bg>
    <p:spTree>
      <p:nvGrpSpPr>
        <p:cNvPr id="1" name=""/>
        <p:cNvGrpSpPr/>
        <p:nvPr/>
      </p:nvGrpSpPr>
      <p:grpSpPr>
        <a:xfrm>
          <a:off x="0" y="0"/>
          <a:ext cx="0" cy="0"/>
          <a:chOff x="0" y="0"/>
          <a:chExt cx="0" cy="0"/>
        </a:xfrm>
      </p:grpSpPr>
      <p:sp>
        <p:nvSpPr>
          <p:cNvPr name="TextBox 2" id="2"/>
          <p:cNvSpPr txBox="true"/>
          <p:nvPr/>
        </p:nvSpPr>
        <p:spPr>
          <a:xfrm rot="0">
            <a:off x="1459535" y="1104900"/>
            <a:ext cx="8761227" cy="2927350"/>
          </a:xfrm>
          <a:prstGeom prst="rect">
            <a:avLst/>
          </a:prstGeom>
        </p:spPr>
        <p:txBody>
          <a:bodyPr anchor="t" rtlCol="false" tIns="0" lIns="0" bIns="0" rIns="0">
            <a:spAutoFit/>
          </a:bodyPr>
          <a:lstStyle/>
          <a:p>
            <a:pPr>
              <a:lnSpc>
                <a:spcPts val="7699"/>
              </a:lnSpc>
            </a:pPr>
            <a:r>
              <a:rPr lang="en-US" sz="6999">
                <a:solidFill>
                  <a:srgbClr val="1A1B18"/>
                </a:solidFill>
                <a:latin typeface="Cormorant Garamond Bold Bold"/>
              </a:rPr>
              <a:t>Nilai-Nilai Pancasila dalam Pendidikan Multikultural</a:t>
            </a:r>
          </a:p>
        </p:txBody>
      </p:sp>
      <p:grpSp>
        <p:nvGrpSpPr>
          <p:cNvPr name="Group 3" id="3"/>
          <p:cNvGrpSpPr/>
          <p:nvPr/>
        </p:nvGrpSpPr>
        <p:grpSpPr>
          <a:xfrm rot="0">
            <a:off x="1736309" y="6351077"/>
            <a:ext cx="5506250" cy="2907223"/>
            <a:chOff x="0" y="0"/>
            <a:chExt cx="7341667" cy="3876297"/>
          </a:xfrm>
        </p:grpSpPr>
        <p:sp>
          <p:nvSpPr>
            <p:cNvPr name="TextBox 4" id="4"/>
            <p:cNvSpPr txBox="true"/>
            <p:nvPr/>
          </p:nvSpPr>
          <p:spPr>
            <a:xfrm rot="0">
              <a:off x="0" y="-85725"/>
              <a:ext cx="7341667" cy="1139839"/>
            </a:xfrm>
            <a:prstGeom prst="rect">
              <a:avLst/>
            </a:prstGeom>
          </p:spPr>
          <p:txBody>
            <a:bodyPr anchor="t" rtlCol="false" tIns="0" lIns="0" bIns="0" rIns="0">
              <a:spAutoFit/>
            </a:bodyPr>
            <a:lstStyle/>
            <a:p>
              <a:pPr>
                <a:lnSpc>
                  <a:spcPts val="3250"/>
                </a:lnSpc>
              </a:pPr>
              <a:r>
                <a:rPr lang="en-US" sz="2499" spc="-37">
                  <a:solidFill>
                    <a:srgbClr val="1A1B18"/>
                  </a:solidFill>
                  <a:latin typeface="Overpass Light Bold"/>
                </a:rPr>
                <a:t>2) Sila kedua, Kemanusiaan yang Adil dan Beradab</a:t>
              </a:r>
            </a:p>
          </p:txBody>
        </p:sp>
        <p:sp>
          <p:nvSpPr>
            <p:cNvPr name="TextBox 5" id="5"/>
            <p:cNvSpPr txBox="true"/>
            <p:nvPr/>
          </p:nvSpPr>
          <p:spPr>
            <a:xfrm rot="0">
              <a:off x="0" y="1505601"/>
              <a:ext cx="7341667" cy="2370696"/>
            </a:xfrm>
            <a:prstGeom prst="rect">
              <a:avLst/>
            </a:prstGeom>
          </p:spPr>
          <p:txBody>
            <a:bodyPr anchor="t" rtlCol="false" tIns="0" lIns="0" bIns="0" rIns="0">
              <a:spAutoFit/>
            </a:bodyPr>
            <a:lstStyle/>
            <a:p>
              <a:pPr>
                <a:lnSpc>
                  <a:spcPts val="2800"/>
                </a:lnSpc>
              </a:pPr>
              <a:r>
                <a:rPr lang="en-US" sz="1999">
                  <a:solidFill>
                    <a:srgbClr val="1A1B18"/>
                  </a:solidFill>
                  <a:latin typeface="Overpass Light"/>
                </a:rPr>
                <a:t>Nilai yang terkandung dalam sila kedua adalah hubungan kemanusiaan, yaitu tentang persamaan derajat, hak asasi manusia, solidaritas antar manusia, keaadilan, serta sikap yang beradab. </a:t>
              </a:r>
            </a:p>
          </p:txBody>
        </p:sp>
      </p:grpSp>
      <p:grpSp>
        <p:nvGrpSpPr>
          <p:cNvPr name="Group 6" id="6"/>
          <p:cNvGrpSpPr/>
          <p:nvPr/>
        </p:nvGrpSpPr>
        <p:grpSpPr>
          <a:xfrm rot="0">
            <a:off x="10848345" y="1267358"/>
            <a:ext cx="5065862" cy="3607319"/>
            <a:chOff x="0" y="0"/>
            <a:chExt cx="6754483" cy="4809759"/>
          </a:xfrm>
        </p:grpSpPr>
        <p:sp>
          <p:nvSpPr>
            <p:cNvPr name="TextBox 7" id="7"/>
            <p:cNvSpPr txBox="true"/>
            <p:nvPr/>
          </p:nvSpPr>
          <p:spPr>
            <a:xfrm rot="0">
              <a:off x="0" y="-85725"/>
              <a:ext cx="6754483" cy="1139839"/>
            </a:xfrm>
            <a:prstGeom prst="rect">
              <a:avLst/>
            </a:prstGeom>
          </p:spPr>
          <p:txBody>
            <a:bodyPr anchor="t" rtlCol="false" tIns="0" lIns="0" bIns="0" rIns="0">
              <a:spAutoFit/>
            </a:bodyPr>
            <a:lstStyle/>
            <a:p>
              <a:pPr>
                <a:lnSpc>
                  <a:spcPts val="3250"/>
                </a:lnSpc>
              </a:pPr>
              <a:r>
                <a:rPr lang="en-US" sz="2499" spc="-37">
                  <a:solidFill>
                    <a:srgbClr val="1A1B18"/>
                  </a:solidFill>
                  <a:latin typeface="Overpass Light Bold"/>
                </a:rPr>
                <a:t> 1)Sila pertama, Ketuhanan Yang Maha Esa</a:t>
              </a:r>
            </a:p>
          </p:txBody>
        </p:sp>
        <p:sp>
          <p:nvSpPr>
            <p:cNvPr name="TextBox 8" id="8"/>
            <p:cNvSpPr txBox="true"/>
            <p:nvPr/>
          </p:nvSpPr>
          <p:spPr>
            <a:xfrm rot="0">
              <a:off x="0" y="1505601"/>
              <a:ext cx="6754483" cy="3304158"/>
            </a:xfrm>
            <a:prstGeom prst="rect">
              <a:avLst/>
            </a:prstGeom>
          </p:spPr>
          <p:txBody>
            <a:bodyPr anchor="t" rtlCol="false" tIns="0" lIns="0" bIns="0" rIns="0">
              <a:spAutoFit/>
            </a:bodyPr>
            <a:lstStyle/>
            <a:p>
              <a:pPr>
                <a:lnSpc>
                  <a:spcPts val="2800"/>
                </a:lnSpc>
              </a:pPr>
              <a:r>
                <a:rPr lang="en-US" sz="1999">
                  <a:solidFill>
                    <a:srgbClr val="1A1B18"/>
                  </a:solidFill>
                  <a:latin typeface="Overpass Light"/>
                </a:rPr>
                <a:t>Nilai pertama berhubungan dengan spiritual setiap warga negaranya. Hubungan antar umat beragama, serta hubungan antara negara dengan warga negara yang membebaskan untuk memeluk, serta melakukan peribadatan sesuai agama yang dianut. </a:t>
              </a:r>
            </a:p>
          </p:txBody>
        </p:sp>
      </p:grpSp>
      <p:grpSp>
        <p:nvGrpSpPr>
          <p:cNvPr name="Group 9" id="9"/>
          <p:cNvGrpSpPr/>
          <p:nvPr/>
        </p:nvGrpSpPr>
        <p:grpSpPr>
          <a:xfrm rot="0">
            <a:off x="10687272" y="6351077"/>
            <a:ext cx="5388007" cy="2174344"/>
            <a:chOff x="0" y="0"/>
            <a:chExt cx="7184009" cy="2899125"/>
          </a:xfrm>
        </p:grpSpPr>
        <p:sp>
          <p:nvSpPr>
            <p:cNvPr name="TextBox 10" id="10"/>
            <p:cNvSpPr txBox="true"/>
            <p:nvPr/>
          </p:nvSpPr>
          <p:spPr>
            <a:xfrm rot="0">
              <a:off x="0" y="-85725"/>
              <a:ext cx="7184009" cy="557536"/>
            </a:xfrm>
            <a:prstGeom prst="rect">
              <a:avLst/>
            </a:prstGeom>
          </p:spPr>
          <p:txBody>
            <a:bodyPr anchor="t" rtlCol="false" tIns="0" lIns="0" bIns="0" rIns="0">
              <a:spAutoFit/>
            </a:bodyPr>
            <a:lstStyle/>
            <a:p>
              <a:pPr>
                <a:lnSpc>
                  <a:spcPts val="3022"/>
                </a:lnSpc>
              </a:pPr>
              <a:r>
                <a:rPr lang="en-US" sz="2324" spc="-34">
                  <a:solidFill>
                    <a:srgbClr val="1A1B18"/>
                  </a:solidFill>
                  <a:latin typeface="Overpass Light Bold"/>
                </a:rPr>
                <a:t>3) Sila ketiga, Persatuan Indonesia</a:t>
              </a:r>
            </a:p>
          </p:txBody>
        </p:sp>
        <p:sp>
          <p:nvSpPr>
            <p:cNvPr name="TextBox 11" id="11"/>
            <p:cNvSpPr txBox="true"/>
            <p:nvPr/>
          </p:nvSpPr>
          <p:spPr>
            <a:xfrm rot="0">
              <a:off x="0" y="995160"/>
              <a:ext cx="7184009" cy="1903965"/>
            </a:xfrm>
            <a:prstGeom prst="rect">
              <a:avLst/>
            </a:prstGeom>
          </p:spPr>
          <p:txBody>
            <a:bodyPr anchor="t" rtlCol="false" tIns="0" lIns="0" bIns="0" rIns="0">
              <a:spAutoFit/>
            </a:bodyPr>
            <a:lstStyle/>
            <a:p>
              <a:pPr>
                <a:lnSpc>
                  <a:spcPts val="2800"/>
                </a:lnSpc>
              </a:pPr>
              <a:r>
                <a:rPr lang="en-US" sz="1999">
                  <a:solidFill>
                    <a:srgbClr val="1A1B18"/>
                  </a:solidFill>
                  <a:latin typeface="Overpass Light"/>
                </a:rPr>
                <a:t>Nilai yang terkandung dalam sila ketiga adalah tentang persatuan yaitu mengenai negara Indonesia dan juga seluruh aspek didalamnya termasuk bangsa Indonesia. </a:t>
              </a:r>
            </a:p>
          </p:txBody>
        </p:sp>
      </p:grpSp>
      <p:sp>
        <p:nvSpPr>
          <p:cNvPr name="AutoShape 12" id="12"/>
          <p:cNvSpPr/>
          <p:nvPr/>
        </p:nvSpPr>
        <p:spPr>
          <a:xfrm rot="0">
            <a:off x="1028700" y="1028700"/>
            <a:ext cx="28575" cy="8229600"/>
          </a:xfrm>
          <a:prstGeom prst="rect">
            <a:avLst/>
          </a:prstGeom>
          <a:solidFill>
            <a:srgbClr val="CDA63C"/>
          </a:solidFill>
        </p:spPr>
      </p:sp>
    </p:spTree>
  </p:cSld>
  <p:clrMapOvr>
    <a:masterClrMapping/>
  </p:clrMapOvr>
</p:sld>
</file>

<file path=ppt/slides/slide9.xml><?xml version="1.0" encoding="utf-8"?>
<p:sld xmlns:p="http://schemas.openxmlformats.org/presentationml/2006/main" xmlns:a="http://schemas.openxmlformats.org/drawingml/2006/main">
  <p:cSld>
    <p:bg>
      <p:bgPr>
        <a:solidFill>
          <a:srgbClr val="FAFAFA"/>
        </a:solidFill>
      </p:bgPr>
    </p:bg>
    <p:spTree>
      <p:nvGrpSpPr>
        <p:cNvPr id="1" name=""/>
        <p:cNvGrpSpPr/>
        <p:nvPr/>
      </p:nvGrpSpPr>
      <p:grpSpPr>
        <a:xfrm>
          <a:off x="0" y="0"/>
          <a:ext cx="0" cy="0"/>
          <a:chOff x="0" y="0"/>
          <a:chExt cx="0" cy="0"/>
        </a:xfrm>
      </p:grpSpPr>
      <p:grpSp>
        <p:nvGrpSpPr>
          <p:cNvPr name="Group 2" id="2"/>
          <p:cNvGrpSpPr/>
          <p:nvPr/>
        </p:nvGrpSpPr>
        <p:grpSpPr>
          <a:xfrm rot="0">
            <a:off x="1706748" y="3309281"/>
            <a:ext cx="7013853" cy="3668438"/>
            <a:chOff x="0" y="0"/>
            <a:chExt cx="9351804" cy="4891251"/>
          </a:xfrm>
        </p:grpSpPr>
        <p:sp>
          <p:nvSpPr>
            <p:cNvPr name="TextBox 3" id="3"/>
            <p:cNvSpPr txBox="true"/>
            <p:nvPr/>
          </p:nvSpPr>
          <p:spPr>
            <a:xfrm rot="0">
              <a:off x="0" y="-85725"/>
              <a:ext cx="9351804" cy="1688062"/>
            </a:xfrm>
            <a:prstGeom prst="rect">
              <a:avLst/>
            </a:prstGeom>
          </p:spPr>
          <p:txBody>
            <a:bodyPr anchor="t" rtlCol="false" tIns="0" lIns="0" bIns="0" rIns="0">
              <a:spAutoFit/>
            </a:bodyPr>
            <a:lstStyle/>
            <a:p>
              <a:pPr>
                <a:lnSpc>
                  <a:spcPts val="3250"/>
                </a:lnSpc>
              </a:pPr>
              <a:r>
                <a:rPr lang="en-US" sz="2499" spc="-37">
                  <a:solidFill>
                    <a:srgbClr val="1A1B18"/>
                  </a:solidFill>
                  <a:latin typeface="Overpass Light Bold"/>
                </a:rPr>
                <a:t>4) Sila keempat, Kerakyatan yang Dipimpin oleh Hikmat Kebijaksanaan dalam Permusyawaratan/Perwakilan</a:t>
              </a:r>
            </a:p>
          </p:txBody>
        </p:sp>
        <p:sp>
          <p:nvSpPr>
            <p:cNvPr name="TextBox 4" id="4"/>
            <p:cNvSpPr txBox="true"/>
            <p:nvPr/>
          </p:nvSpPr>
          <p:spPr>
            <a:xfrm rot="0">
              <a:off x="0" y="2053824"/>
              <a:ext cx="9351804" cy="2837427"/>
            </a:xfrm>
            <a:prstGeom prst="rect">
              <a:avLst/>
            </a:prstGeom>
          </p:spPr>
          <p:txBody>
            <a:bodyPr anchor="t" rtlCol="false" tIns="0" lIns="0" bIns="0" rIns="0">
              <a:spAutoFit/>
            </a:bodyPr>
            <a:lstStyle/>
            <a:p>
              <a:pPr>
                <a:lnSpc>
                  <a:spcPts val="2800"/>
                </a:lnSpc>
              </a:pPr>
              <a:r>
                <a:rPr lang="en-US" sz="1999">
                  <a:solidFill>
                    <a:srgbClr val="1A1B18"/>
                  </a:solidFill>
                  <a:latin typeface="Overpass Light"/>
                </a:rPr>
                <a:t>Nilai yang terkandung dalam sila keempat adalah tentang kebijaksanaan, musyawarah untuk mufakat. Nilai tersebut membawa kewajiban moral untuk mendukung untuk tercapainya negara yang demokratis yang mengedepankan musyawarah untuk menghasilkan mufakat disetiap pelaksanaan apapun.</a:t>
              </a:r>
            </a:p>
          </p:txBody>
        </p:sp>
      </p:grpSp>
      <p:grpSp>
        <p:nvGrpSpPr>
          <p:cNvPr name="Group 5" id="5"/>
          <p:cNvGrpSpPr/>
          <p:nvPr/>
        </p:nvGrpSpPr>
        <p:grpSpPr>
          <a:xfrm rot="0">
            <a:off x="10362103" y="3309281"/>
            <a:ext cx="6897197" cy="3257826"/>
            <a:chOff x="0" y="0"/>
            <a:chExt cx="9196263" cy="4343769"/>
          </a:xfrm>
        </p:grpSpPr>
        <p:sp>
          <p:nvSpPr>
            <p:cNvPr name="TextBox 6" id="6"/>
            <p:cNvSpPr txBox="true"/>
            <p:nvPr/>
          </p:nvSpPr>
          <p:spPr>
            <a:xfrm rot="0">
              <a:off x="0" y="-85725"/>
              <a:ext cx="9196263" cy="1068718"/>
            </a:xfrm>
            <a:prstGeom prst="rect">
              <a:avLst/>
            </a:prstGeom>
          </p:spPr>
          <p:txBody>
            <a:bodyPr anchor="t" rtlCol="false" tIns="0" lIns="0" bIns="0" rIns="0">
              <a:spAutoFit/>
            </a:bodyPr>
            <a:lstStyle/>
            <a:p>
              <a:pPr>
                <a:lnSpc>
                  <a:spcPts val="3022"/>
                </a:lnSpc>
              </a:pPr>
              <a:r>
                <a:rPr lang="en-US" sz="2324" spc="-34">
                  <a:solidFill>
                    <a:srgbClr val="1A1B18"/>
                  </a:solidFill>
                  <a:latin typeface="Overpass Light Bold"/>
                </a:rPr>
                <a:t>5) Sila kelima, Keaadilan Sosial bagi Seluruh Rakyat Indonesia</a:t>
              </a:r>
            </a:p>
          </p:txBody>
        </p:sp>
        <p:sp>
          <p:nvSpPr>
            <p:cNvPr name="TextBox 7" id="7"/>
            <p:cNvSpPr txBox="true"/>
            <p:nvPr/>
          </p:nvSpPr>
          <p:spPr>
            <a:xfrm rot="0">
              <a:off x="0" y="1506342"/>
              <a:ext cx="9196263" cy="2837427"/>
            </a:xfrm>
            <a:prstGeom prst="rect">
              <a:avLst/>
            </a:prstGeom>
          </p:spPr>
          <p:txBody>
            <a:bodyPr anchor="t" rtlCol="false" tIns="0" lIns="0" bIns="0" rIns="0">
              <a:spAutoFit/>
            </a:bodyPr>
            <a:lstStyle/>
            <a:p>
              <a:pPr>
                <a:lnSpc>
                  <a:spcPts val="2800"/>
                </a:lnSpc>
              </a:pPr>
              <a:r>
                <a:rPr lang="en-US" sz="1999">
                  <a:solidFill>
                    <a:srgbClr val="1A1B18"/>
                  </a:solidFill>
                  <a:latin typeface="Overpass Light"/>
                </a:rPr>
                <a:t>Nilai yang terkandung dalam sila kelima adalah keaadilan sesuai dengan tujuan dan cita-cita bersama. Keaadilan sosial, kesejahteraan sosial, pemerataan pendidikan dan infrastruktur diseluruh Indonesia, pemerataan fasilitas listrik dan air bersih, serta jaminan sosial kepada seluruh warga negara Indonesia.</a:t>
              </a:r>
            </a:p>
          </p:txBody>
        </p:sp>
      </p:grpSp>
      <p:sp>
        <p:nvSpPr>
          <p:cNvPr name="AutoShape 8" id="8"/>
          <p:cNvSpPr/>
          <p:nvPr/>
        </p:nvSpPr>
        <p:spPr>
          <a:xfrm rot="0">
            <a:off x="1028700" y="1028700"/>
            <a:ext cx="28575" cy="8229600"/>
          </a:xfrm>
          <a:prstGeom prst="rect">
            <a:avLst/>
          </a:prstGeom>
          <a:solidFill>
            <a:srgbClr val="CDA63C"/>
          </a:solidFill>
        </p:spPr>
      </p:sp>
      <p:grpSp>
        <p:nvGrpSpPr>
          <p:cNvPr name="Group 9" id="9"/>
          <p:cNvGrpSpPr/>
          <p:nvPr/>
        </p:nvGrpSpPr>
        <p:grpSpPr>
          <a:xfrm rot="0">
            <a:off x="603310" y="8804335"/>
            <a:ext cx="907930" cy="907930"/>
            <a:chOff x="0" y="0"/>
            <a:chExt cx="6350000" cy="6350000"/>
          </a:xfrm>
        </p:grpSpPr>
        <p:sp>
          <p:nvSpPr>
            <p:cNvPr name="Freeform 10" id="10"/>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p:spPr>
        </p:sp>
      </p:grpSp>
      <p:grpSp>
        <p:nvGrpSpPr>
          <p:cNvPr name="Group 11" id="11"/>
          <p:cNvGrpSpPr/>
          <p:nvPr/>
        </p:nvGrpSpPr>
        <p:grpSpPr>
          <a:xfrm rot="0">
            <a:off x="16805335" y="574735"/>
            <a:ext cx="907930" cy="907930"/>
            <a:chOff x="0" y="0"/>
            <a:chExt cx="6350000" cy="6350000"/>
          </a:xfrm>
        </p:grpSpPr>
        <p:sp>
          <p:nvSpPr>
            <p:cNvPr name="Freeform 12" id="12"/>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p:spPr>
        </p:sp>
      </p:grpSp>
      <p:sp>
        <p:nvSpPr>
          <p:cNvPr name="AutoShape 13" id="13"/>
          <p:cNvSpPr/>
          <p:nvPr/>
        </p:nvSpPr>
        <p:spPr>
          <a:xfrm rot="0">
            <a:off x="17259300" y="1028700"/>
            <a:ext cx="28575" cy="8229600"/>
          </a:xfrm>
          <a:prstGeom prst="rect">
            <a:avLst/>
          </a:prstGeom>
          <a:solidFill>
            <a:srgbClr val="CDA63C"/>
          </a:solid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DAEpltWzf_s</dc:identifier>
  <dcterms:modified xsi:type="dcterms:W3CDTF">2011-08-01T06:04:30Z</dcterms:modified>
  <cp:revision>1</cp:revision>
  <dc:title>Presentasi Rapat Perusahaan Elegan Minimalis Putih, Hitam, dan Beige Samar</dc:title>
</cp:coreProperties>
</file>