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SemiCondensed Bold" charset="0"/>
      <p:regular r:id="rId14"/>
    </p:embeddedFont>
    <p:embeddedFont>
      <p:font typeface="Arimo" charset="0"/>
      <p:regular r:id="rId15"/>
    </p:embeddedFont>
    <p:embeddedFont>
      <p:font typeface="Calibri" pitchFamily="34" charset="0"/>
      <p:regular r:id="rId16"/>
      <p:bold r:id="rId17"/>
      <p:italic r:id="rId18"/>
      <p:boldItalic r:id="rId19"/>
    </p:embeddedFont>
    <p:embeddedFont>
      <p:font typeface="Open Sans" charset="0"/>
      <p:regular r:id="rId20"/>
    </p:embeddedFont>
    <p:embeddedFont>
      <p:font typeface="Open Sans Light" charset="0"/>
      <p:regular r:id="rId21"/>
    </p:embeddedFont>
    <p:embeddedFont>
      <p:font typeface="Open Sans Bold" charset="0"/>
      <p:regular r:id="rId22"/>
    </p:embeddedFont>
    <p:embeddedFont>
      <p:font typeface="Barlow Light Bold"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2FA"/>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97353"/>
            <a:ext cx="9406794" cy="11081707"/>
            <a:chOff x="0" y="0"/>
            <a:chExt cx="2192039" cy="2582339"/>
          </a:xfrm>
        </p:grpSpPr>
        <p:sp>
          <p:nvSpPr>
            <p:cNvPr id="3" name="Freeform 3"/>
            <p:cNvSpPr/>
            <p:nvPr/>
          </p:nvSpPr>
          <p:spPr>
            <a:xfrm>
              <a:off x="0" y="0"/>
              <a:ext cx="2192038" cy="2582339"/>
            </a:xfrm>
            <a:custGeom>
              <a:avLst/>
              <a:gdLst/>
              <a:ahLst/>
              <a:cxnLst/>
              <a:rect l="l" t="t" r="r" b="b"/>
              <a:pathLst>
                <a:path w="2192038" h="2582339">
                  <a:moveTo>
                    <a:pt x="0" y="0"/>
                  </a:moveTo>
                  <a:lnTo>
                    <a:pt x="2192038" y="0"/>
                  </a:lnTo>
                  <a:lnTo>
                    <a:pt x="2192038" y="2582339"/>
                  </a:lnTo>
                  <a:lnTo>
                    <a:pt x="0" y="2582339"/>
                  </a:lnTo>
                  <a:close/>
                </a:path>
              </a:pathLst>
            </a:custGeom>
            <a:solidFill>
              <a:srgbClr val="E76F51"/>
            </a:solidFill>
          </p:spPr>
        </p:sp>
      </p:grpSp>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912939" y="1028700"/>
            <a:ext cx="13537313" cy="9549959"/>
          </a:xfrm>
          <a:prstGeom prst="rect">
            <a:avLst/>
          </a:prstGeom>
        </p:spPr>
      </p:pic>
      <p:sp>
        <p:nvSpPr>
          <p:cNvPr id="5" name="TextBox 5"/>
          <p:cNvSpPr txBox="1"/>
          <p:nvPr/>
        </p:nvSpPr>
        <p:spPr>
          <a:xfrm>
            <a:off x="1028701" y="1190468"/>
            <a:ext cx="8267700" cy="7540526"/>
          </a:xfrm>
          <a:prstGeom prst="rect">
            <a:avLst/>
          </a:prstGeom>
        </p:spPr>
        <p:txBody>
          <a:bodyPr wrap="square" lIns="0" tIns="0" rIns="0" bIns="0" rtlCol="0" anchor="t">
            <a:spAutoFit/>
          </a:bodyPr>
          <a:lstStyle/>
          <a:p>
            <a:pPr>
              <a:lnSpc>
                <a:spcPts val="9778"/>
              </a:lnSpc>
            </a:pPr>
            <a:r>
              <a:rPr lang="en-US" sz="6000" b="1" spc="576" dirty="0">
                <a:solidFill>
                  <a:srgbClr val="352652"/>
                </a:solidFill>
                <a:latin typeface="Barlow SemiCondensed Bold"/>
              </a:rPr>
              <a:t>PEROBLEM PENDIDIKAN</a:t>
            </a:r>
          </a:p>
          <a:p>
            <a:pPr>
              <a:lnSpc>
                <a:spcPts val="9778"/>
              </a:lnSpc>
            </a:pPr>
            <a:r>
              <a:rPr lang="en-US" sz="6000" b="1" spc="247" dirty="0" smtClean="0">
                <a:solidFill>
                  <a:srgbClr val="352652"/>
                </a:solidFill>
                <a:latin typeface="Arimo"/>
              </a:rPr>
              <a:t>MULTIKULTURAL </a:t>
            </a:r>
          </a:p>
          <a:p>
            <a:pPr>
              <a:lnSpc>
                <a:spcPts val="9778"/>
              </a:lnSpc>
            </a:pPr>
            <a:r>
              <a:rPr lang="en-US" sz="6000" b="1" spc="247" dirty="0" smtClean="0">
                <a:solidFill>
                  <a:srgbClr val="352652"/>
                </a:solidFill>
                <a:latin typeface="Arimo"/>
              </a:rPr>
              <a:t>DI </a:t>
            </a:r>
            <a:r>
              <a:rPr lang="en-US" sz="6000" b="1" spc="247" dirty="0">
                <a:solidFill>
                  <a:srgbClr val="352652"/>
                </a:solidFill>
                <a:latin typeface="Arimo"/>
              </a:rPr>
              <a:t>INDONESIA</a:t>
            </a:r>
          </a:p>
          <a:p>
            <a:pPr>
              <a:lnSpc>
                <a:spcPts val="9778"/>
              </a:lnSpc>
            </a:pPr>
            <a:endParaRPr/>
          </a:p>
          <a:p>
            <a:pPr>
              <a:lnSpc>
                <a:spcPts val="9778"/>
              </a:lnSpc>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6F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11380392" y="1582769"/>
            <a:ext cx="7824311" cy="5477017"/>
          </a:xfrm>
          <a:prstGeom prst="rect">
            <a:avLst/>
          </a:prstGeom>
        </p:spPr>
      </p:pic>
      <p:sp>
        <p:nvSpPr>
          <p:cNvPr id="3" name="TextBox 3"/>
          <p:cNvSpPr txBox="1"/>
          <p:nvPr/>
        </p:nvSpPr>
        <p:spPr>
          <a:xfrm>
            <a:off x="1028700" y="511761"/>
            <a:ext cx="10351692" cy="6493441"/>
          </a:xfrm>
          <a:prstGeom prst="rect">
            <a:avLst/>
          </a:prstGeom>
        </p:spPr>
        <p:txBody>
          <a:bodyPr lIns="0" tIns="0" rIns="0" bIns="0" rtlCol="0" anchor="t">
            <a:spAutoFit/>
          </a:bodyPr>
          <a:lstStyle/>
          <a:p>
            <a:pPr algn="ctr">
              <a:lnSpc>
                <a:spcPts val="6425"/>
              </a:lnSpc>
            </a:pPr>
            <a:r>
              <a:rPr lang="en-US" sz="4589">
                <a:solidFill>
                  <a:srgbClr val="000000"/>
                </a:solidFill>
                <a:latin typeface="Open Sans"/>
              </a:rPr>
              <a:t>Sedangkan di sisi multikultural, kita melihat adanya upaya yang ingin memisahkan diri dari kekuasaan pusat dengan dasar pembenaran budaya yang berbeda dengan pemerintah pusat yang ada di Jawa , contohnya adalah gerakan OPM (Organisasi Papua Merdeka) di Papua.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6F51"/>
        </a:solidFill>
        <a:effectLst/>
      </p:bgPr>
    </p:bg>
    <p:spTree>
      <p:nvGrpSpPr>
        <p:cNvPr id="1" name=""/>
        <p:cNvGrpSpPr/>
        <p:nvPr/>
      </p:nvGrpSpPr>
      <p:grpSpPr>
        <a:xfrm>
          <a:off x="0" y="0"/>
          <a:ext cx="0" cy="0"/>
          <a:chOff x="0" y="0"/>
          <a:chExt cx="0" cy="0"/>
        </a:xfrm>
      </p:grpSpPr>
      <p:sp>
        <p:nvSpPr>
          <p:cNvPr id="2" name="TextBox 2"/>
          <p:cNvSpPr txBox="1"/>
          <p:nvPr/>
        </p:nvSpPr>
        <p:spPr>
          <a:xfrm>
            <a:off x="1707658" y="962025"/>
            <a:ext cx="14872684" cy="4930837"/>
          </a:xfrm>
          <a:prstGeom prst="rect">
            <a:avLst/>
          </a:prstGeom>
        </p:spPr>
        <p:txBody>
          <a:bodyPr lIns="0" tIns="0" rIns="0" bIns="0" rtlCol="0" anchor="t">
            <a:spAutoFit/>
          </a:bodyPr>
          <a:lstStyle/>
          <a:p>
            <a:pPr algn="ctr">
              <a:lnSpc>
                <a:spcPts val="4944"/>
              </a:lnSpc>
            </a:pPr>
            <a:r>
              <a:rPr lang="en-US" sz="3200" dirty="0">
                <a:solidFill>
                  <a:srgbClr val="000000"/>
                </a:solidFill>
                <a:latin typeface="Arial" pitchFamily="34" charset="0"/>
                <a:cs typeface="Arial" pitchFamily="34" charset="0"/>
              </a:rPr>
              <a:t>6.  </a:t>
            </a:r>
            <a:r>
              <a:rPr lang="en-US" sz="3200" dirty="0" err="1">
                <a:solidFill>
                  <a:srgbClr val="000000"/>
                </a:solidFill>
                <a:latin typeface="Arial" pitchFamily="34" charset="0"/>
                <a:cs typeface="Arial" pitchFamily="34" charset="0"/>
              </a:rPr>
              <a:t>Adanya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Pengukuran</a:t>
            </a:r>
            <a:r>
              <a:rPr lang="en-US" sz="3200" dirty="0">
                <a:solidFill>
                  <a:srgbClr val="000000"/>
                </a:solidFill>
                <a:latin typeface="Arial" pitchFamily="34" charset="0"/>
                <a:cs typeface="Arial" pitchFamily="34" charset="0"/>
              </a:rPr>
              <a:t> Yang </a:t>
            </a:r>
            <a:r>
              <a:rPr lang="en-US" sz="3200" dirty="0" err="1">
                <a:solidFill>
                  <a:srgbClr val="000000"/>
                </a:solidFill>
                <a:latin typeface="Arial" pitchFamily="34" charset="0"/>
                <a:cs typeface="Arial" pitchFamily="34" charset="0"/>
              </a:rPr>
              <a:t>Salah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Ukur</a:t>
            </a:r>
            <a:endParaRPr lang="en-US" sz="3200" dirty="0">
              <a:solidFill>
                <a:srgbClr val="000000"/>
              </a:solidFill>
              <a:latin typeface="Arial" pitchFamily="34" charset="0"/>
              <a:cs typeface="Arial" pitchFamily="34" charset="0"/>
            </a:endParaRPr>
          </a:p>
          <a:p>
            <a:pPr algn="ctr">
              <a:lnSpc>
                <a:spcPts val="4944"/>
              </a:lnSpc>
            </a:pPr>
            <a:endParaRPr sz="3200">
              <a:latin typeface="Arial" pitchFamily="34" charset="0"/>
              <a:cs typeface="Arial" pitchFamily="34" charset="0"/>
            </a:endParaRPr>
          </a:p>
          <a:p>
            <a:pPr algn="ctr">
              <a:lnSpc>
                <a:spcPts val="4944"/>
              </a:lnSpc>
            </a:pPr>
            <a:r>
              <a:rPr lang="en-US" sz="3200" dirty="0" err="1">
                <a:solidFill>
                  <a:srgbClr val="000000"/>
                </a:solidFill>
                <a:latin typeface="Arial" pitchFamily="34" charset="0"/>
                <a:cs typeface="Arial" pitchFamily="34" charset="0"/>
              </a:rPr>
              <a:t>Dalam</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masalah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pengukuran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terhadap</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hasil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belajar</a:t>
            </a:r>
            <a:r>
              <a:rPr lang="en-US" sz="3200" dirty="0">
                <a:solidFill>
                  <a:srgbClr val="000000"/>
                </a:solidFill>
                <a:latin typeface="Arial" pitchFamily="34" charset="0"/>
                <a:cs typeface="Arial" pitchFamily="34" charset="0"/>
              </a:rPr>
              <a:t> yang </a:t>
            </a:r>
            <a:r>
              <a:rPr lang="en-US" sz="3200" dirty="0" err="1">
                <a:solidFill>
                  <a:srgbClr val="000000"/>
                </a:solidFill>
                <a:latin typeface="Arial" pitchFamily="34" charset="0"/>
                <a:cs typeface="Arial" pitchFamily="34" charset="0"/>
              </a:rPr>
              <a:t>sering</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sebut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dengan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istilah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ujian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atau</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evaluasi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ternyata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dalam</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prakteknya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terjadi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ketidakserasian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antara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angka-angka</a:t>
            </a:r>
            <a:r>
              <a:rPr lang="en-US" sz="3200" dirty="0">
                <a:solidFill>
                  <a:srgbClr val="000000"/>
                </a:solidFill>
                <a:latin typeface="Arial" pitchFamily="34" charset="0"/>
                <a:cs typeface="Arial" pitchFamily="34" charset="0"/>
              </a:rPr>
              <a:t> yang </a:t>
            </a:r>
            <a:r>
              <a:rPr lang="en-US" sz="3200" dirty="0" err="1">
                <a:solidFill>
                  <a:srgbClr val="000000"/>
                </a:solidFill>
                <a:latin typeface="Arial" pitchFamily="34" charset="0"/>
                <a:cs typeface="Arial" pitchFamily="34" charset="0"/>
              </a:rPr>
              <a:t>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berikan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kepada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anak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didik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sering</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tidak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obyektif</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mana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pencantuman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angka-angka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nilai</a:t>
            </a:r>
            <a:r>
              <a:rPr lang="en-US" sz="3200" dirty="0">
                <a:solidFill>
                  <a:srgbClr val="000000"/>
                </a:solidFill>
                <a:latin typeface="Arial" pitchFamily="34" charset="0"/>
                <a:cs typeface="Arial" pitchFamily="34" charset="0"/>
              </a:rPr>
              <a:t> yang </a:t>
            </a:r>
            <a:r>
              <a:rPr lang="en-US" sz="3200" dirty="0" err="1">
                <a:solidFill>
                  <a:srgbClr val="000000"/>
                </a:solidFill>
                <a:latin typeface="Arial" pitchFamily="34" charset="0"/>
                <a:cs typeface="Arial" pitchFamily="34" charset="0"/>
              </a:rPr>
              <a:t>begitu</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tinggi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sama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sekali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tidak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sepadan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dengan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mutu</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riil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pemegang</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angka-angka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nilai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itu</a:t>
            </a:r>
            <a:r>
              <a:rPr lang="en-US" sz="3200" dirty="0">
                <a:solidFill>
                  <a:srgbClr val="000000"/>
                </a:solidFill>
                <a:latin typeface="Arial" pitchFamily="34" charset="0"/>
                <a:cs typeface="Arial" pitchFamily="34" charset="0"/>
              </a:rPr>
              <a:t>.</a:t>
            </a:r>
          </a:p>
          <a:p>
            <a:pPr algn="ctr">
              <a:lnSpc>
                <a:spcPts val="4944"/>
              </a:lnSpc>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6F51"/>
        </a:solidFill>
        <a:effectLst/>
      </p:bgPr>
    </p:bg>
    <p:spTree>
      <p:nvGrpSpPr>
        <p:cNvPr id="1" name=""/>
        <p:cNvGrpSpPr/>
        <p:nvPr/>
      </p:nvGrpSpPr>
      <p:grpSpPr>
        <a:xfrm>
          <a:off x="0" y="0"/>
          <a:ext cx="0" cy="0"/>
          <a:chOff x="0" y="0"/>
          <a:chExt cx="0" cy="0"/>
        </a:xfrm>
      </p:grpSpPr>
      <p:sp>
        <p:nvSpPr>
          <p:cNvPr id="2" name="TextBox 2"/>
          <p:cNvSpPr txBox="1"/>
          <p:nvPr/>
        </p:nvSpPr>
        <p:spPr>
          <a:xfrm>
            <a:off x="4343400" y="2324100"/>
            <a:ext cx="9186639" cy="3488134"/>
          </a:xfrm>
          <a:prstGeom prst="rect">
            <a:avLst/>
          </a:prstGeom>
          <a:blipFill>
            <a:blip r:embed="rId2"/>
            <a:tile tx="0" ty="0" sx="100000" sy="100000" flip="none" algn="tl"/>
          </a:blipFill>
        </p:spPr>
        <p:txBody>
          <a:bodyPr wrap="square" lIns="0" tIns="0" rIns="0" bIns="0" rtlCol="0" anchor="t">
            <a:spAutoFit/>
          </a:bodyPr>
          <a:lstStyle/>
          <a:p>
            <a:pPr algn="ctr">
              <a:lnSpc>
                <a:spcPts val="13605"/>
              </a:lnSpc>
            </a:pPr>
            <a:r>
              <a:rPr lang="en-US" sz="9718" dirty="0">
                <a:solidFill>
                  <a:srgbClr val="000000"/>
                </a:solidFill>
                <a:latin typeface="Open Sans"/>
              </a:rPr>
              <a:t>SEKIAN </a:t>
            </a:r>
          </a:p>
          <a:p>
            <a:pPr algn="ctr">
              <a:lnSpc>
                <a:spcPts val="13605"/>
              </a:lnSpc>
            </a:pPr>
            <a:r>
              <a:rPr lang="en-US" sz="9718" dirty="0">
                <a:solidFill>
                  <a:srgbClr val="000000"/>
                </a:solidFill>
                <a:latin typeface="Open Sans"/>
              </a:rPr>
              <a:t>TERIMA KASIH</a:t>
            </a:r>
          </a:p>
        </p:txBody>
      </p:sp>
      <p:pic>
        <p:nvPicPr>
          <p:cNvPr id="3" name="Picture 2" descr="1d874b5a522a4cfeed9f49851082e7a1.gif"/>
          <p:cNvPicPr>
            <a:picLocks noChangeAspect="1"/>
          </p:cNvPicPr>
          <p:nvPr/>
        </p:nvPicPr>
        <p:blipFill>
          <a:blip r:embed="rId3"/>
          <a:stretch>
            <a:fillRect/>
          </a:stretch>
        </p:blipFill>
        <p:spPr>
          <a:xfrm>
            <a:off x="4800600" y="5905500"/>
            <a:ext cx="8534400" cy="1314450"/>
          </a:xfrm>
          <a:prstGeom prst="rect">
            <a:avLst/>
          </a:prstGeom>
        </p:spPr>
      </p:pic>
      <p:pic>
        <p:nvPicPr>
          <p:cNvPr id="4" name="Picture 3" descr="animasi-bergerak-bunga-kembang-0018.gif"/>
          <p:cNvPicPr>
            <a:picLocks noChangeAspect="1"/>
          </p:cNvPicPr>
          <p:nvPr/>
        </p:nvPicPr>
        <p:blipFill>
          <a:blip r:embed="rId4"/>
          <a:stretch>
            <a:fillRect/>
          </a:stretch>
        </p:blipFill>
        <p:spPr>
          <a:xfrm>
            <a:off x="-457200" y="2633472"/>
            <a:ext cx="4114800" cy="7653528"/>
          </a:xfrm>
          <a:prstGeom prst="rect">
            <a:avLst/>
          </a:prstGeom>
        </p:spPr>
      </p:pic>
      <p:pic>
        <p:nvPicPr>
          <p:cNvPr id="5" name="Picture 4" descr="animasi-bergerak-bunga-kembang-0018.gif"/>
          <p:cNvPicPr>
            <a:picLocks noChangeAspect="1"/>
          </p:cNvPicPr>
          <p:nvPr/>
        </p:nvPicPr>
        <p:blipFill>
          <a:blip r:embed="rId4"/>
          <a:stretch>
            <a:fillRect/>
          </a:stretch>
        </p:blipFill>
        <p:spPr>
          <a:xfrm flipH="1">
            <a:off x="14097000" y="2171700"/>
            <a:ext cx="3886200" cy="76535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2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92256" y="-1724975"/>
            <a:ext cx="16103489" cy="16048245"/>
          </a:xfrm>
          <a:prstGeom prst="rect">
            <a:avLst/>
          </a:prstGeom>
        </p:spPr>
      </p:pic>
      <p:sp>
        <p:nvSpPr>
          <p:cNvPr id="3" name="TextBox 3"/>
          <p:cNvSpPr txBox="1"/>
          <p:nvPr/>
        </p:nvSpPr>
        <p:spPr>
          <a:xfrm>
            <a:off x="6414066" y="123558"/>
            <a:ext cx="4380161" cy="2734945"/>
          </a:xfrm>
          <a:prstGeom prst="rect">
            <a:avLst/>
          </a:prstGeom>
        </p:spPr>
        <p:txBody>
          <a:bodyPr lIns="0" tIns="0" rIns="0" bIns="0" rtlCol="0" anchor="t">
            <a:spAutoFit/>
          </a:bodyPr>
          <a:lstStyle/>
          <a:p>
            <a:pPr algn="ctr">
              <a:lnSpc>
                <a:spcPts val="7279"/>
              </a:lnSpc>
            </a:pPr>
            <a:r>
              <a:rPr lang="en-US" sz="5199">
                <a:solidFill>
                  <a:srgbClr val="000000"/>
                </a:solidFill>
                <a:latin typeface="Open Sans"/>
              </a:rPr>
              <a:t>Kelompok 12 :</a:t>
            </a:r>
          </a:p>
          <a:p>
            <a:pPr algn="ctr">
              <a:lnSpc>
                <a:spcPts val="7279"/>
              </a:lnSpc>
            </a:pPr>
            <a:r>
              <a:rPr lang="en-US" sz="1200">
                <a:solidFill>
                  <a:srgbClr val="000000"/>
                </a:solidFill>
                <a:latin typeface="Arimo"/>
              </a:rPr>
              <a:t> </a:t>
            </a:r>
          </a:p>
          <a:p>
            <a:pPr algn="ctr">
              <a:lnSpc>
                <a:spcPts val="7279"/>
              </a:lnSpc>
            </a:pPr>
            <a:endParaRPr/>
          </a:p>
        </p:txBody>
      </p:sp>
      <p:sp>
        <p:nvSpPr>
          <p:cNvPr id="4" name="TextBox 4"/>
          <p:cNvSpPr txBox="1"/>
          <p:nvPr/>
        </p:nvSpPr>
        <p:spPr>
          <a:xfrm>
            <a:off x="4419608" y="2502851"/>
            <a:ext cx="10286992" cy="3847207"/>
          </a:xfrm>
          <a:prstGeom prst="rect">
            <a:avLst/>
          </a:prstGeom>
        </p:spPr>
        <p:txBody>
          <a:bodyPr wrap="square" lIns="0" tIns="0" rIns="0" bIns="0" rtlCol="0" anchor="t">
            <a:spAutoFit/>
          </a:bodyPr>
          <a:lstStyle/>
          <a:p>
            <a:pPr marL="928299" lvl="1" indent="-464149">
              <a:lnSpc>
                <a:spcPts val="6019"/>
              </a:lnSpc>
            </a:pPr>
            <a:r>
              <a:rPr lang="en-US" sz="3600" dirty="0" smtClean="0">
                <a:solidFill>
                  <a:srgbClr val="000000"/>
                </a:solidFill>
                <a:latin typeface="Arial" pitchFamily="34" charset="0"/>
                <a:cs typeface="Arial" pitchFamily="34" charset="0"/>
              </a:rPr>
              <a:t>1. </a:t>
            </a:r>
            <a:r>
              <a:rPr lang="en-US" sz="3600" dirty="0" err="1">
                <a:solidFill>
                  <a:srgbClr val="000000"/>
                </a:solidFill>
                <a:latin typeface="Arial" pitchFamily="34" charset="0"/>
                <a:cs typeface="Arial" pitchFamily="34" charset="0"/>
              </a:rPr>
              <a:t>Tedi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Kurniawan</a:t>
            </a:r>
            <a:r>
              <a:rPr lang="en-US" sz="3600" dirty="0">
                <a:solidFill>
                  <a:srgbClr val="000000"/>
                </a:solidFill>
                <a:latin typeface="Arial" pitchFamily="34" charset="0"/>
                <a:cs typeface="Arial" pitchFamily="34" charset="0"/>
              </a:rPr>
              <a:t> (2053053040)</a:t>
            </a:r>
          </a:p>
          <a:p>
            <a:pPr>
              <a:lnSpc>
                <a:spcPts val="6019"/>
              </a:lnSpc>
            </a:pPr>
            <a:r>
              <a:rPr lang="en-US" sz="3600" dirty="0">
                <a:solidFill>
                  <a:srgbClr val="000000"/>
                </a:solidFill>
                <a:latin typeface="Arial" pitchFamily="34" charset="0"/>
                <a:cs typeface="Arial" pitchFamily="34" charset="0"/>
              </a:rPr>
              <a:t>   </a:t>
            </a:r>
            <a:r>
              <a:rPr lang="en-US" sz="3600" dirty="0" smtClean="0">
                <a:solidFill>
                  <a:srgbClr val="000000"/>
                </a:solidFill>
                <a:latin typeface="Arial" pitchFamily="34" charset="0"/>
                <a:cs typeface="Arial" pitchFamily="34" charset="0"/>
              </a:rPr>
              <a:t> 2</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Regita</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Aprilia</a:t>
            </a:r>
            <a:r>
              <a:rPr lang="en-US" sz="3600" dirty="0">
                <a:solidFill>
                  <a:srgbClr val="000000"/>
                </a:solidFill>
                <a:latin typeface="Arial" pitchFamily="34" charset="0"/>
                <a:cs typeface="Arial" pitchFamily="34" charset="0"/>
              </a:rPr>
              <a:t> (2053053022)</a:t>
            </a:r>
          </a:p>
          <a:p>
            <a:pPr>
              <a:lnSpc>
                <a:spcPts val="6019"/>
              </a:lnSpc>
            </a:pPr>
            <a:r>
              <a:rPr lang="en-US" sz="3600" dirty="0">
                <a:solidFill>
                  <a:srgbClr val="000000"/>
                </a:solidFill>
                <a:latin typeface="Arial" pitchFamily="34" charset="0"/>
                <a:cs typeface="Arial" pitchFamily="34" charset="0"/>
              </a:rPr>
              <a:t>   </a:t>
            </a:r>
            <a:r>
              <a:rPr lang="en-US" sz="3600" dirty="0" smtClean="0">
                <a:solidFill>
                  <a:srgbClr val="000000"/>
                </a:solidFill>
                <a:latin typeface="Arial" pitchFamily="34" charset="0"/>
                <a:cs typeface="Arial" pitchFamily="34" charset="0"/>
              </a:rPr>
              <a:t> 3</a:t>
            </a:r>
            <a:r>
              <a:rPr lang="en-US" sz="3600" dirty="0">
                <a:solidFill>
                  <a:srgbClr val="000000"/>
                </a:solidFill>
                <a:latin typeface="Arial" pitchFamily="34" charset="0"/>
                <a:cs typeface="Arial" pitchFamily="34" charset="0"/>
              </a:rPr>
              <a:t>. Carolina </a:t>
            </a:r>
            <a:r>
              <a:rPr lang="en-US" sz="3600" dirty="0" err="1">
                <a:solidFill>
                  <a:srgbClr val="000000"/>
                </a:solidFill>
                <a:latin typeface="Arial" pitchFamily="34" charset="0"/>
                <a:cs typeface="Arial" pitchFamily="34" charset="0"/>
              </a:rPr>
              <a:t>Kartika</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Damayanti</a:t>
            </a:r>
            <a:r>
              <a:rPr lang="en-US" sz="3600" dirty="0">
                <a:solidFill>
                  <a:srgbClr val="000000"/>
                </a:solidFill>
                <a:latin typeface="Arial" pitchFamily="34" charset="0"/>
                <a:cs typeface="Arial" pitchFamily="34" charset="0"/>
              </a:rPr>
              <a:t> (2053053009)</a:t>
            </a:r>
          </a:p>
          <a:p>
            <a:pPr>
              <a:lnSpc>
                <a:spcPts val="6019"/>
              </a:lnSpc>
            </a:pPr>
            <a:r>
              <a:rPr lang="en-US" sz="3600" dirty="0">
                <a:solidFill>
                  <a:srgbClr val="000000"/>
                </a:solidFill>
                <a:latin typeface="Arial" pitchFamily="34" charset="0"/>
                <a:cs typeface="Arial" pitchFamily="34" charset="0"/>
              </a:rPr>
              <a:t>   </a:t>
            </a:r>
            <a:r>
              <a:rPr lang="en-US" sz="3600" dirty="0" smtClean="0">
                <a:solidFill>
                  <a:srgbClr val="000000"/>
                </a:solidFill>
                <a:latin typeface="Arial" pitchFamily="34" charset="0"/>
                <a:cs typeface="Arial" pitchFamily="34" charset="0"/>
              </a:rPr>
              <a:t> 4.Resti </a:t>
            </a:r>
            <a:r>
              <a:rPr lang="en-US" sz="3600" dirty="0" err="1">
                <a:solidFill>
                  <a:srgbClr val="000000"/>
                </a:solidFill>
                <a:latin typeface="Arial" pitchFamily="34" charset="0"/>
                <a:cs typeface="Arial" pitchFamily="34" charset="0"/>
              </a:rPr>
              <a:t>Septika</a:t>
            </a:r>
            <a:r>
              <a:rPr lang="en-US" sz="3600" dirty="0">
                <a:solidFill>
                  <a:srgbClr val="000000"/>
                </a:solidFill>
                <a:latin typeface="Arial" pitchFamily="34" charset="0"/>
                <a:cs typeface="Arial" pitchFamily="34" charset="0"/>
              </a:rPr>
              <a:t> (2013053061)</a:t>
            </a:r>
          </a:p>
          <a:p>
            <a:pPr>
              <a:lnSpc>
                <a:spcPts val="6019"/>
              </a:lnSpc>
            </a:pPr>
            <a:endParaRPr sz="3600">
              <a:latin typeface="Arial" pitchFamily="34" charset="0"/>
              <a:cs typeface="Arial" pitchFamily="34" charset="0"/>
            </a:endParaRPr>
          </a:p>
        </p:txBody>
      </p:sp>
      <p:sp>
        <p:nvSpPr>
          <p:cNvPr id="5" name="TextBox 5"/>
          <p:cNvSpPr txBox="1"/>
          <p:nvPr/>
        </p:nvSpPr>
        <p:spPr>
          <a:xfrm>
            <a:off x="4929208" y="7489242"/>
            <a:ext cx="7349877"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Dosen Pengampu : 1. Muhisom, M.Pd.</a:t>
            </a:r>
          </a:p>
          <a:p>
            <a:pPr algn="ctr">
              <a:lnSpc>
                <a:spcPts val="4759"/>
              </a:lnSpc>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C4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3468665" y="3174488"/>
            <a:ext cx="6931279" cy="5091340"/>
          </a:xfrm>
          <a:prstGeom prst="rect">
            <a:avLst/>
          </a:prstGeom>
        </p:spPr>
      </p:pic>
      <p:sp>
        <p:nvSpPr>
          <p:cNvPr id="3" name="TextBox 3"/>
          <p:cNvSpPr txBox="1"/>
          <p:nvPr/>
        </p:nvSpPr>
        <p:spPr>
          <a:xfrm>
            <a:off x="0" y="85090"/>
            <a:ext cx="17259300" cy="778482"/>
          </a:xfrm>
          <a:prstGeom prst="rect">
            <a:avLst/>
          </a:prstGeom>
        </p:spPr>
        <p:txBody>
          <a:bodyPr lIns="0" tIns="0" rIns="0" bIns="0" rtlCol="0" anchor="t">
            <a:spAutoFit/>
          </a:bodyPr>
          <a:lstStyle/>
          <a:p>
            <a:pPr algn="ctr">
              <a:lnSpc>
                <a:spcPts val="6369"/>
              </a:lnSpc>
            </a:pPr>
            <a:r>
              <a:rPr lang="en-US" sz="4549">
                <a:solidFill>
                  <a:srgbClr val="000000"/>
                </a:solidFill>
                <a:latin typeface="Open Sans Bold"/>
              </a:rPr>
              <a:t>Problematika Pendidikan Multikultural di Indonesia</a:t>
            </a:r>
          </a:p>
        </p:txBody>
      </p:sp>
      <p:sp>
        <p:nvSpPr>
          <p:cNvPr id="4" name="TextBox 4"/>
          <p:cNvSpPr txBox="1"/>
          <p:nvPr/>
        </p:nvSpPr>
        <p:spPr>
          <a:xfrm>
            <a:off x="479870" y="1393948"/>
            <a:ext cx="12988795" cy="8121889"/>
          </a:xfrm>
          <a:prstGeom prst="rect">
            <a:avLst/>
          </a:prstGeom>
        </p:spPr>
        <p:txBody>
          <a:bodyPr lIns="0" tIns="0" rIns="0" bIns="0" rtlCol="0" anchor="t">
            <a:spAutoFit/>
          </a:bodyPr>
          <a:lstStyle/>
          <a:p>
            <a:pPr algn="ctr">
              <a:lnSpc>
                <a:spcPts val="4970"/>
              </a:lnSpc>
            </a:pPr>
            <a:r>
              <a:rPr lang="en-US" sz="3550">
                <a:solidFill>
                  <a:srgbClr val="000000"/>
                </a:solidFill>
                <a:latin typeface="Open Sans Light"/>
              </a:rPr>
              <a:t>Problema Pendidikan Multikultural di Indonesia memiliki keunikan yang tidak sama dengan problema yang dihadapi oleh negara lain. Ada pun Problema kemasyarakatan pendidikan multikultural di Indonesia antara lain :</a:t>
            </a:r>
          </a:p>
          <a:p>
            <a:pPr algn="ctr">
              <a:lnSpc>
                <a:spcPts val="4970"/>
              </a:lnSpc>
            </a:pPr>
            <a:endParaRPr/>
          </a:p>
          <a:p>
            <a:pPr algn="ctr">
              <a:lnSpc>
                <a:spcPts val="4970"/>
              </a:lnSpc>
            </a:pPr>
            <a:r>
              <a:rPr lang="en-US" sz="3550">
                <a:solidFill>
                  <a:srgbClr val="000000"/>
                </a:solidFill>
                <a:latin typeface="Open Sans Light"/>
              </a:rPr>
              <a:t>1.     Keragaman Identitas Budaya Daerah</a:t>
            </a:r>
          </a:p>
          <a:p>
            <a:pPr algn="ctr">
              <a:lnSpc>
                <a:spcPts val="4970"/>
              </a:lnSpc>
            </a:pPr>
            <a:endParaRPr/>
          </a:p>
          <a:p>
            <a:pPr algn="ctr">
              <a:lnSpc>
                <a:spcPts val="4970"/>
              </a:lnSpc>
            </a:pPr>
            <a:r>
              <a:rPr lang="en-US" sz="3550">
                <a:solidFill>
                  <a:srgbClr val="000000"/>
                </a:solidFill>
                <a:latin typeface="Open Sans Light"/>
              </a:rPr>
              <a:t>Keragaman ini menjadi modal sekaligus potensi konflik. Keragaman budaya daerah memang memperkaya khasanah budaya dan menjadi modal yang berharga untuk membangun Indonesia yang multikultural. Namun itu semua dapat melatar belakangi terjadinya konflik - konflik yang terjadi antar daerah.</a:t>
            </a:r>
          </a:p>
          <a:p>
            <a:pPr algn="ctr">
              <a:lnSpc>
                <a:spcPts val="4970"/>
              </a:lnSpc>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6F51"/>
        </a:solidFill>
        <a:effectLst/>
      </p:bgPr>
    </p:bg>
    <p:spTree>
      <p:nvGrpSpPr>
        <p:cNvPr id="1" name=""/>
        <p:cNvGrpSpPr/>
        <p:nvPr/>
      </p:nvGrpSpPr>
      <p:grpSpPr>
        <a:xfrm>
          <a:off x="0" y="0"/>
          <a:ext cx="0" cy="0"/>
          <a:chOff x="0" y="0"/>
          <a:chExt cx="0" cy="0"/>
        </a:xfrm>
      </p:grpSpPr>
      <p:sp>
        <p:nvSpPr>
          <p:cNvPr id="2" name="TextBox 2"/>
          <p:cNvSpPr txBox="1"/>
          <p:nvPr/>
        </p:nvSpPr>
        <p:spPr>
          <a:xfrm>
            <a:off x="1028700" y="1000125"/>
            <a:ext cx="12323794" cy="7663927"/>
          </a:xfrm>
          <a:prstGeom prst="rect">
            <a:avLst/>
          </a:prstGeom>
        </p:spPr>
        <p:txBody>
          <a:bodyPr lIns="0" tIns="0" rIns="0" bIns="0" rtlCol="0" anchor="t">
            <a:spAutoFit/>
          </a:bodyPr>
          <a:lstStyle/>
          <a:p>
            <a:pPr>
              <a:lnSpc>
                <a:spcPts val="6074"/>
              </a:lnSpc>
            </a:pPr>
            <a:r>
              <a:rPr lang="en-US" sz="4859" spc="-97" dirty="0" err="1">
                <a:solidFill>
                  <a:srgbClr val="000000"/>
                </a:solidFill>
                <a:latin typeface="Barlow Light Bold"/>
              </a:rPr>
              <a:t>Oleh</a:t>
            </a:r>
            <a:r>
              <a:rPr lang="en-US" sz="4859" spc="-97" dirty="0">
                <a:solidFill>
                  <a:srgbClr val="000000"/>
                </a:solidFill>
                <a:latin typeface="Barlow Light Bold"/>
              </a:rPr>
              <a:t> </a:t>
            </a:r>
            <a:r>
              <a:rPr lang="en-US" sz="4859" spc="-97" dirty="0" err="1">
                <a:solidFill>
                  <a:srgbClr val="000000"/>
                </a:solidFill>
                <a:latin typeface="Barlow Light Bold"/>
              </a:rPr>
              <a:t>karena</a:t>
            </a:r>
            <a:r>
              <a:rPr lang="en-US" sz="4859" spc="-97" dirty="0">
                <a:solidFill>
                  <a:srgbClr val="000000"/>
                </a:solidFill>
                <a:latin typeface="Barlow Light Bold"/>
              </a:rPr>
              <a:t> </a:t>
            </a:r>
            <a:r>
              <a:rPr lang="en-US" sz="4859" spc="-97" dirty="0" err="1">
                <a:solidFill>
                  <a:srgbClr val="000000"/>
                </a:solidFill>
                <a:latin typeface="Barlow Light Bold"/>
              </a:rPr>
              <a:t>itu</a:t>
            </a:r>
            <a:r>
              <a:rPr lang="en-US" sz="4859" spc="-97" dirty="0">
                <a:solidFill>
                  <a:srgbClr val="000000"/>
                </a:solidFill>
                <a:latin typeface="Barlow Light Bold"/>
              </a:rPr>
              <a:t> , </a:t>
            </a:r>
            <a:r>
              <a:rPr lang="en-US" sz="4859" spc="-97" dirty="0" err="1">
                <a:solidFill>
                  <a:srgbClr val="000000"/>
                </a:solidFill>
                <a:latin typeface="Barlow Light Bold"/>
              </a:rPr>
              <a:t>diperlukan</a:t>
            </a:r>
            <a:r>
              <a:rPr lang="en-US" sz="4859" spc="-97" dirty="0">
                <a:solidFill>
                  <a:srgbClr val="000000"/>
                </a:solidFill>
                <a:latin typeface="Barlow Light Bold"/>
              </a:rPr>
              <a:t> </a:t>
            </a:r>
            <a:r>
              <a:rPr lang="en-US" sz="4859" spc="-97" dirty="0" err="1">
                <a:solidFill>
                  <a:srgbClr val="000000"/>
                </a:solidFill>
                <a:latin typeface="Barlow Light Bold"/>
              </a:rPr>
              <a:t>suatu</a:t>
            </a:r>
            <a:r>
              <a:rPr lang="en-US" sz="4859" spc="-97" dirty="0">
                <a:solidFill>
                  <a:srgbClr val="000000"/>
                </a:solidFill>
                <a:latin typeface="Barlow Light Bold"/>
              </a:rPr>
              <a:t> </a:t>
            </a:r>
            <a:r>
              <a:rPr lang="en-US" sz="4859" spc="-97" dirty="0" err="1">
                <a:solidFill>
                  <a:srgbClr val="000000"/>
                </a:solidFill>
                <a:latin typeface="Barlow Light Bold"/>
              </a:rPr>
              <a:t>manajemen</a:t>
            </a:r>
            <a:r>
              <a:rPr lang="en-US" sz="4859" spc="-97" dirty="0">
                <a:solidFill>
                  <a:srgbClr val="000000"/>
                </a:solidFill>
                <a:latin typeface="Barlow Light Bold"/>
              </a:rPr>
              <a:t> </a:t>
            </a:r>
            <a:r>
              <a:rPr lang="en-US" sz="4859" spc="-97" dirty="0" err="1">
                <a:solidFill>
                  <a:srgbClr val="000000"/>
                </a:solidFill>
                <a:latin typeface="Barlow Light Bold"/>
              </a:rPr>
              <a:t>konflik</a:t>
            </a:r>
            <a:r>
              <a:rPr lang="en-US" sz="4859" spc="-97" dirty="0">
                <a:solidFill>
                  <a:srgbClr val="000000"/>
                </a:solidFill>
                <a:latin typeface="Barlow Light Bold"/>
              </a:rPr>
              <a:t> agar </a:t>
            </a:r>
            <a:r>
              <a:rPr lang="en-US" sz="4859" spc="-97" dirty="0" err="1">
                <a:solidFill>
                  <a:srgbClr val="000000"/>
                </a:solidFill>
                <a:latin typeface="Barlow Light Bold"/>
              </a:rPr>
              <a:t>potensi</a:t>
            </a:r>
            <a:r>
              <a:rPr lang="en-US" sz="4859" spc="-97" dirty="0">
                <a:solidFill>
                  <a:srgbClr val="000000"/>
                </a:solidFill>
                <a:latin typeface="Barlow Light Bold"/>
              </a:rPr>
              <a:t> </a:t>
            </a:r>
            <a:r>
              <a:rPr lang="en-US" sz="4859" spc="-97" dirty="0" err="1">
                <a:solidFill>
                  <a:srgbClr val="000000"/>
                </a:solidFill>
                <a:latin typeface="Barlow Light Bold"/>
              </a:rPr>
              <a:t>konflik</a:t>
            </a:r>
            <a:r>
              <a:rPr lang="en-US" sz="4859" spc="-97" dirty="0">
                <a:solidFill>
                  <a:srgbClr val="000000"/>
                </a:solidFill>
                <a:latin typeface="Barlow Light Bold"/>
              </a:rPr>
              <a:t>  </a:t>
            </a:r>
            <a:r>
              <a:rPr lang="en-US" sz="4859" spc="-97" dirty="0" err="1">
                <a:solidFill>
                  <a:srgbClr val="000000"/>
                </a:solidFill>
                <a:latin typeface="Barlow Light Bold"/>
              </a:rPr>
              <a:t>itu</a:t>
            </a:r>
            <a:r>
              <a:rPr lang="en-US" sz="4859" spc="-97" dirty="0">
                <a:solidFill>
                  <a:srgbClr val="000000"/>
                </a:solidFill>
                <a:latin typeface="Barlow Light Bold"/>
              </a:rPr>
              <a:t> </a:t>
            </a:r>
            <a:r>
              <a:rPr lang="en-US" sz="4859" spc="-97" dirty="0" err="1">
                <a:solidFill>
                  <a:srgbClr val="000000"/>
                </a:solidFill>
                <a:latin typeface="Barlow Light Bold"/>
              </a:rPr>
              <a:t>dapat</a:t>
            </a:r>
            <a:r>
              <a:rPr lang="en-US" sz="4859" spc="-97" dirty="0">
                <a:solidFill>
                  <a:srgbClr val="000000"/>
                </a:solidFill>
                <a:latin typeface="Barlow Light Bold"/>
              </a:rPr>
              <a:t> </a:t>
            </a:r>
            <a:r>
              <a:rPr lang="en-US" sz="4859" spc="-97" dirty="0" err="1">
                <a:solidFill>
                  <a:srgbClr val="000000"/>
                </a:solidFill>
                <a:latin typeface="Barlow Light Bold"/>
              </a:rPr>
              <a:t>terkoreksi</a:t>
            </a:r>
            <a:r>
              <a:rPr lang="en-US" sz="4859" spc="-97" dirty="0">
                <a:solidFill>
                  <a:srgbClr val="000000"/>
                </a:solidFill>
                <a:latin typeface="Barlow Light Bold"/>
              </a:rPr>
              <a:t> </a:t>
            </a:r>
            <a:r>
              <a:rPr lang="en-US" sz="4859" spc="-97" dirty="0" err="1">
                <a:solidFill>
                  <a:srgbClr val="000000"/>
                </a:solidFill>
                <a:latin typeface="Barlow Light Bold"/>
              </a:rPr>
              <a:t>secara</a:t>
            </a:r>
            <a:r>
              <a:rPr lang="en-US" sz="4859" spc="-97" dirty="0">
                <a:solidFill>
                  <a:srgbClr val="000000"/>
                </a:solidFill>
                <a:latin typeface="Barlow Light Bold"/>
              </a:rPr>
              <a:t> </a:t>
            </a:r>
            <a:r>
              <a:rPr lang="en-US" sz="4859" spc="-97" dirty="0" err="1">
                <a:solidFill>
                  <a:srgbClr val="000000"/>
                </a:solidFill>
                <a:latin typeface="Barlow Light Bold"/>
              </a:rPr>
              <a:t>dini</a:t>
            </a:r>
            <a:r>
              <a:rPr lang="en-US" sz="4859" spc="-97" dirty="0">
                <a:solidFill>
                  <a:srgbClr val="000000"/>
                </a:solidFill>
                <a:latin typeface="Barlow Light Bold"/>
              </a:rPr>
              <a:t> </a:t>
            </a:r>
            <a:r>
              <a:rPr lang="en-US" sz="4859" spc="-97" dirty="0" err="1">
                <a:solidFill>
                  <a:srgbClr val="000000"/>
                </a:solidFill>
                <a:latin typeface="Barlow Light Bold"/>
              </a:rPr>
              <a:t>untuk</a:t>
            </a:r>
            <a:r>
              <a:rPr lang="en-US" sz="4859" spc="-97" dirty="0">
                <a:solidFill>
                  <a:srgbClr val="000000"/>
                </a:solidFill>
                <a:latin typeface="Barlow Light Bold"/>
              </a:rPr>
              <a:t> </a:t>
            </a:r>
            <a:r>
              <a:rPr lang="en-US" sz="4859" spc="-97" dirty="0" err="1">
                <a:solidFill>
                  <a:srgbClr val="000000"/>
                </a:solidFill>
                <a:latin typeface="Barlow Light Bold"/>
              </a:rPr>
              <a:t>ditempuh</a:t>
            </a:r>
            <a:r>
              <a:rPr lang="en-US" sz="4859" spc="-97" dirty="0">
                <a:solidFill>
                  <a:srgbClr val="000000"/>
                </a:solidFill>
                <a:latin typeface="Barlow Light Bold"/>
              </a:rPr>
              <a:t> </a:t>
            </a:r>
            <a:r>
              <a:rPr lang="en-US" sz="4859" spc="-97" dirty="0" err="1">
                <a:solidFill>
                  <a:srgbClr val="000000"/>
                </a:solidFill>
                <a:latin typeface="Barlow Light Bold"/>
              </a:rPr>
              <a:t>langkah-langkah</a:t>
            </a:r>
            <a:r>
              <a:rPr lang="en-US" sz="4859" spc="-97" dirty="0">
                <a:solidFill>
                  <a:srgbClr val="000000"/>
                </a:solidFill>
                <a:latin typeface="Barlow Light Bold"/>
              </a:rPr>
              <a:t> </a:t>
            </a:r>
            <a:r>
              <a:rPr lang="en-US" sz="4859" spc="-97" dirty="0" err="1">
                <a:solidFill>
                  <a:srgbClr val="000000"/>
                </a:solidFill>
                <a:latin typeface="Barlow Light Bold"/>
              </a:rPr>
              <a:t>pemecahannya</a:t>
            </a:r>
            <a:r>
              <a:rPr lang="en-US" sz="4859" spc="-97" dirty="0">
                <a:solidFill>
                  <a:srgbClr val="000000"/>
                </a:solidFill>
                <a:latin typeface="Barlow Light Bold"/>
              </a:rPr>
              <a:t>, </a:t>
            </a:r>
            <a:r>
              <a:rPr lang="en-US" sz="4859" spc="-97" dirty="0" err="1">
                <a:solidFill>
                  <a:srgbClr val="000000"/>
                </a:solidFill>
                <a:latin typeface="Barlow Light Bold"/>
              </a:rPr>
              <a:t>termasuk</a:t>
            </a:r>
            <a:r>
              <a:rPr lang="en-US" sz="4859" spc="-97" dirty="0">
                <a:solidFill>
                  <a:srgbClr val="000000"/>
                </a:solidFill>
                <a:latin typeface="Barlow Light Bold"/>
              </a:rPr>
              <a:t> </a:t>
            </a:r>
            <a:r>
              <a:rPr lang="en-US" sz="4859" spc="-97" dirty="0" err="1">
                <a:solidFill>
                  <a:srgbClr val="000000"/>
                </a:solidFill>
                <a:latin typeface="Barlow Light Bold"/>
              </a:rPr>
              <a:t>di</a:t>
            </a:r>
            <a:r>
              <a:rPr lang="en-US" sz="4859" spc="-97" dirty="0">
                <a:solidFill>
                  <a:srgbClr val="000000"/>
                </a:solidFill>
                <a:latin typeface="Barlow Light Bold"/>
              </a:rPr>
              <a:t> </a:t>
            </a:r>
            <a:r>
              <a:rPr lang="en-US" sz="4859" spc="-97" dirty="0" err="1">
                <a:solidFill>
                  <a:srgbClr val="000000"/>
                </a:solidFill>
                <a:latin typeface="Barlow Light Bold"/>
              </a:rPr>
              <a:t>dalamnya</a:t>
            </a:r>
            <a:r>
              <a:rPr lang="en-US" sz="4859" spc="-97" dirty="0">
                <a:solidFill>
                  <a:srgbClr val="000000"/>
                </a:solidFill>
                <a:latin typeface="Barlow Light Bold"/>
              </a:rPr>
              <a:t> </a:t>
            </a:r>
            <a:r>
              <a:rPr lang="en-US" sz="4859" spc="-97" dirty="0" err="1">
                <a:solidFill>
                  <a:srgbClr val="000000"/>
                </a:solidFill>
                <a:latin typeface="Barlow Light Bold"/>
              </a:rPr>
              <a:t>melalui</a:t>
            </a:r>
            <a:r>
              <a:rPr lang="en-US" sz="4859" spc="-97" dirty="0">
                <a:solidFill>
                  <a:srgbClr val="000000"/>
                </a:solidFill>
                <a:latin typeface="Barlow Light Bold"/>
              </a:rPr>
              <a:t> </a:t>
            </a:r>
            <a:r>
              <a:rPr lang="en-US" sz="4859" spc="-97" dirty="0" err="1">
                <a:solidFill>
                  <a:srgbClr val="000000"/>
                </a:solidFill>
                <a:latin typeface="Barlow Light Bold"/>
              </a:rPr>
              <a:t>Pendidikan</a:t>
            </a:r>
            <a:r>
              <a:rPr lang="en-US" sz="4859" spc="-97" dirty="0">
                <a:solidFill>
                  <a:srgbClr val="000000"/>
                </a:solidFill>
                <a:latin typeface="Barlow Light Bold"/>
              </a:rPr>
              <a:t> </a:t>
            </a:r>
            <a:r>
              <a:rPr lang="en-US" sz="4859" spc="-97" dirty="0" err="1">
                <a:solidFill>
                  <a:srgbClr val="000000"/>
                </a:solidFill>
                <a:latin typeface="Barlow Light Bold"/>
              </a:rPr>
              <a:t>Multikultural</a:t>
            </a:r>
            <a:r>
              <a:rPr lang="en-US" sz="4859" spc="-97" dirty="0">
                <a:solidFill>
                  <a:srgbClr val="000000"/>
                </a:solidFill>
                <a:latin typeface="Barlow Light Bold"/>
              </a:rPr>
              <a:t>. </a:t>
            </a:r>
            <a:r>
              <a:rPr lang="en-US" sz="4859" spc="-97" dirty="0" err="1">
                <a:solidFill>
                  <a:srgbClr val="000000"/>
                </a:solidFill>
                <a:latin typeface="Barlow Light Bold"/>
              </a:rPr>
              <a:t>Dengan</a:t>
            </a:r>
            <a:r>
              <a:rPr lang="en-US" sz="4859" spc="-97" dirty="0">
                <a:solidFill>
                  <a:srgbClr val="000000"/>
                </a:solidFill>
                <a:latin typeface="Barlow Light Bold"/>
              </a:rPr>
              <a:t> </a:t>
            </a:r>
            <a:r>
              <a:rPr lang="en-US" sz="4859" spc="-97" dirty="0" err="1">
                <a:solidFill>
                  <a:srgbClr val="000000"/>
                </a:solidFill>
                <a:latin typeface="Barlow Light Bold"/>
              </a:rPr>
              <a:t>adanya</a:t>
            </a:r>
            <a:r>
              <a:rPr lang="en-US" sz="4859" spc="-97" dirty="0">
                <a:solidFill>
                  <a:srgbClr val="000000"/>
                </a:solidFill>
                <a:latin typeface="Barlow Light Bold"/>
              </a:rPr>
              <a:t> </a:t>
            </a:r>
            <a:r>
              <a:rPr lang="en-US" sz="4859" spc="-97" dirty="0" err="1">
                <a:solidFill>
                  <a:srgbClr val="000000"/>
                </a:solidFill>
                <a:latin typeface="Barlow Light Bold"/>
              </a:rPr>
              <a:t>Pendidikan</a:t>
            </a:r>
            <a:r>
              <a:rPr lang="en-US" sz="4859" spc="-97" dirty="0">
                <a:solidFill>
                  <a:srgbClr val="000000"/>
                </a:solidFill>
                <a:latin typeface="Barlow Light Bold"/>
              </a:rPr>
              <a:t> </a:t>
            </a:r>
            <a:r>
              <a:rPr lang="en-US" sz="4859" spc="-97" dirty="0" err="1">
                <a:solidFill>
                  <a:srgbClr val="000000"/>
                </a:solidFill>
                <a:latin typeface="Barlow Light Bold"/>
              </a:rPr>
              <a:t>Multikultural</a:t>
            </a:r>
            <a:r>
              <a:rPr lang="en-US" sz="4859" spc="-97" dirty="0">
                <a:solidFill>
                  <a:srgbClr val="000000"/>
                </a:solidFill>
                <a:latin typeface="Barlow Light Bold"/>
              </a:rPr>
              <a:t> </a:t>
            </a:r>
            <a:r>
              <a:rPr lang="en-US" sz="4859" spc="-97" dirty="0" err="1">
                <a:solidFill>
                  <a:srgbClr val="000000"/>
                </a:solidFill>
                <a:latin typeface="Barlow Light Bold"/>
              </a:rPr>
              <a:t>itu</a:t>
            </a:r>
            <a:r>
              <a:rPr lang="en-US" sz="4859" spc="-97" dirty="0">
                <a:solidFill>
                  <a:srgbClr val="000000"/>
                </a:solidFill>
                <a:latin typeface="Barlow Light Bold"/>
              </a:rPr>
              <a:t> </a:t>
            </a:r>
            <a:r>
              <a:rPr lang="en-US" sz="4859" spc="-97" dirty="0" err="1">
                <a:solidFill>
                  <a:srgbClr val="000000"/>
                </a:solidFill>
                <a:latin typeface="Barlow Light Bold"/>
              </a:rPr>
              <a:t>diharapkan</a:t>
            </a:r>
            <a:r>
              <a:rPr lang="en-US" sz="4859" spc="-97" dirty="0">
                <a:solidFill>
                  <a:srgbClr val="000000"/>
                </a:solidFill>
                <a:latin typeface="Barlow Light Bold"/>
              </a:rPr>
              <a:t> </a:t>
            </a:r>
            <a:r>
              <a:rPr lang="en-US" sz="4859" spc="-97" dirty="0" err="1">
                <a:solidFill>
                  <a:srgbClr val="000000"/>
                </a:solidFill>
                <a:latin typeface="Barlow Light Bold"/>
              </a:rPr>
              <a:t>masing-masing</a:t>
            </a:r>
            <a:r>
              <a:rPr lang="en-US" sz="4859" spc="-97" dirty="0">
                <a:solidFill>
                  <a:srgbClr val="000000"/>
                </a:solidFill>
                <a:latin typeface="Barlow Light Bold"/>
              </a:rPr>
              <a:t> </a:t>
            </a:r>
            <a:r>
              <a:rPr lang="en-US" sz="4859" spc="-97" dirty="0" err="1">
                <a:solidFill>
                  <a:srgbClr val="000000"/>
                </a:solidFill>
                <a:latin typeface="Barlow Light Bold"/>
              </a:rPr>
              <a:t>warga</a:t>
            </a:r>
            <a:r>
              <a:rPr lang="en-US" sz="4859" spc="-97" dirty="0">
                <a:solidFill>
                  <a:srgbClr val="000000"/>
                </a:solidFill>
                <a:latin typeface="Barlow Light Bold"/>
              </a:rPr>
              <a:t> </a:t>
            </a:r>
            <a:r>
              <a:rPr lang="en-US" sz="4859" spc="-97" dirty="0" err="1">
                <a:solidFill>
                  <a:srgbClr val="000000"/>
                </a:solidFill>
                <a:latin typeface="Barlow Light Bold"/>
              </a:rPr>
              <a:t>daerah</a:t>
            </a:r>
            <a:r>
              <a:rPr lang="en-US" sz="4859" spc="-97" dirty="0">
                <a:solidFill>
                  <a:srgbClr val="000000"/>
                </a:solidFill>
                <a:latin typeface="Barlow Light Bold"/>
              </a:rPr>
              <a:t> </a:t>
            </a:r>
            <a:r>
              <a:rPr lang="en-US" sz="4859" spc="-97" dirty="0" err="1">
                <a:solidFill>
                  <a:srgbClr val="000000"/>
                </a:solidFill>
                <a:latin typeface="Barlow Light Bold"/>
              </a:rPr>
              <a:t>tertentu</a:t>
            </a:r>
            <a:r>
              <a:rPr lang="en-US" sz="4859" spc="-97" dirty="0">
                <a:solidFill>
                  <a:srgbClr val="000000"/>
                </a:solidFill>
                <a:latin typeface="Barlow Light Bold"/>
              </a:rPr>
              <a:t> </a:t>
            </a:r>
            <a:r>
              <a:rPr lang="en-US" sz="4859" spc="-97" dirty="0" err="1">
                <a:solidFill>
                  <a:srgbClr val="000000"/>
                </a:solidFill>
                <a:latin typeface="Barlow Light Bold"/>
              </a:rPr>
              <a:t>bisa</a:t>
            </a:r>
            <a:r>
              <a:rPr lang="en-US" sz="4859" spc="-97" dirty="0">
                <a:solidFill>
                  <a:srgbClr val="000000"/>
                </a:solidFill>
                <a:latin typeface="Barlow Light Bold"/>
              </a:rPr>
              <a:t> </a:t>
            </a:r>
            <a:r>
              <a:rPr lang="en-US" sz="4859" spc="-97" dirty="0" err="1">
                <a:solidFill>
                  <a:srgbClr val="000000"/>
                </a:solidFill>
                <a:latin typeface="Barlow Light Bold"/>
              </a:rPr>
              <a:t>mengenal</a:t>
            </a:r>
            <a:r>
              <a:rPr lang="en-US" sz="4859" spc="-97" dirty="0">
                <a:solidFill>
                  <a:srgbClr val="000000"/>
                </a:solidFill>
                <a:latin typeface="Barlow Light Bold"/>
              </a:rPr>
              <a:t>, </a:t>
            </a:r>
            <a:r>
              <a:rPr lang="en-US" sz="4859" spc="-97" dirty="0" err="1">
                <a:solidFill>
                  <a:srgbClr val="000000"/>
                </a:solidFill>
                <a:latin typeface="Barlow Light Bold"/>
              </a:rPr>
              <a:t>memahami</a:t>
            </a:r>
            <a:r>
              <a:rPr lang="en-US" sz="4859" spc="-97" dirty="0">
                <a:solidFill>
                  <a:srgbClr val="000000"/>
                </a:solidFill>
                <a:latin typeface="Barlow Light Bold"/>
              </a:rPr>
              <a:t>, </a:t>
            </a:r>
            <a:r>
              <a:rPr lang="en-US" sz="4859" spc="-97" dirty="0" err="1">
                <a:solidFill>
                  <a:srgbClr val="000000"/>
                </a:solidFill>
                <a:latin typeface="Barlow Light Bold"/>
              </a:rPr>
              <a:t>menghayati</a:t>
            </a:r>
            <a:r>
              <a:rPr lang="en-US" sz="4859" spc="-97" dirty="0">
                <a:solidFill>
                  <a:srgbClr val="000000"/>
                </a:solidFill>
                <a:latin typeface="Barlow Light Bold"/>
              </a:rPr>
              <a:t> </a:t>
            </a:r>
            <a:r>
              <a:rPr lang="en-US" sz="4859" spc="-97" dirty="0" err="1">
                <a:solidFill>
                  <a:srgbClr val="000000"/>
                </a:solidFill>
                <a:latin typeface="Barlow Light Bold"/>
              </a:rPr>
              <a:t>dan</a:t>
            </a:r>
            <a:r>
              <a:rPr lang="en-US" sz="4859" spc="-97" dirty="0">
                <a:solidFill>
                  <a:srgbClr val="000000"/>
                </a:solidFill>
                <a:latin typeface="Barlow Light Bold"/>
              </a:rPr>
              <a:t> </a:t>
            </a:r>
            <a:r>
              <a:rPr lang="en-US" sz="4859" spc="-97" dirty="0" err="1">
                <a:solidFill>
                  <a:srgbClr val="000000"/>
                </a:solidFill>
                <a:latin typeface="Barlow Light Bold"/>
              </a:rPr>
              <a:t>bisa</a:t>
            </a:r>
            <a:r>
              <a:rPr lang="en-US" sz="4859" spc="-97" dirty="0">
                <a:solidFill>
                  <a:srgbClr val="000000"/>
                </a:solidFill>
                <a:latin typeface="Barlow Light Bold"/>
              </a:rPr>
              <a:t> </a:t>
            </a:r>
            <a:r>
              <a:rPr lang="en-US" sz="4859" spc="-97" dirty="0" err="1">
                <a:solidFill>
                  <a:srgbClr val="000000"/>
                </a:solidFill>
                <a:latin typeface="Barlow Light Bold"/>
              </a:rPr>
              <a:t>saling</a:t>
            </a:r>
            <a:r>
              <a:rPr lang="en-US" sz="4859" spc="-97" dirty="0">
                <a:solidFill>
                  <a:srgbClr val="000000"/>
                </a:solidFill>
                <a:latin typeface="Barlow Light Bold"/>
              </a:rPr>
              <a:t> </a:t>
            </a:r>
            <a:r>
              <a:rPr lang="en-US" sz="4859" spc="-97" dirty="0" err="1">
                <a:solidFill>
                  <a:srgbClr val="000000"/>
                </a:solidFill>
                <a:latin typeface="Barlow Light Bold"/>
              </a:rPr>
              <a:t>berkomunikasi</a:t>
            </a:r>
            <a:r>
              <a:rPr lang="en-US" sz="4859" spc="-97" dirty="0">
                <a:solidFill>
                  <a:srgbClr val="000000"/>
                </a:solidFill>
                <a:latin typeface="Barlow Light Bold"/>
              </a:rPr>
              <a:t>.</a:t>
            </a:r>
          </a:p>
          <a:p>
            <a:pPr marL="0" lvl="0" indent="0" algn="l">
              <a:lnSpc>
                <a:spcPts val="6074"/>
              </a:lnSpc>
              <a:spcBef>
                <a:spcPct val="0"/>
              </a:spcBef>
            </a:pPr>
            <a:endParaRPr/>
          </a:p>
        </p:txBody>
      </p:sp>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0363200" y="6743700"/>
            <a:ext cx="6656714" cy="256586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316200" y="3642833"/>
            <a:ext cx="4143544" cy="66441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2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343829" y="5533869"/>
            <a:ext cx="4241784" cy="76241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3170613" y="8183051"/>
            <a:ext cx="2639500" cy="42078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5678065" y="8685102"/>
            <a:ext cx="2179516" cy="4472888"/>
          </a:xfrm>
          <a:prstGeom prst="rect">
            <a:avLst/>
          </a:prstGeom>
        </p:spPr>
      </p:pic>
      <p:sp>
        <p:nvSpPr>
          <p:cNvPr id="5" name="TextBox 5"/>
          <p:cNvSpPr txBox="1"/>
          <p:nvPr/>
        </p:nvSpPr>
        <p:spPr>
          <a:xfrm>
            <a:off x="1752600" y="800100"/>
            <a:ext cx="14097000" cy="4757713"/>
          </a:xfrm>
          <a:prstGeom prst="rect">
            <a:avLst/>
          </a:prstGeom>
        </p:spPr>
        <p:txBody>
          <a:bodyPr wrap="square" lIns="0" tIns="0" rIns="0" bIns="0" rtlCol="0" anchor="t">
            <a:spAutoFit/>
          </a:bodyPr>
          <a:lstStyle/>
          <a:p>
            <a:pPr algn="ctr">
              <a:lnSpc>
                <a:spcPts val="5297"/>
              </a:lnSpc>
            </a:pPr>
            <a:r>
              <a:rPr lang="en-US" sz="3200" dirty="0">
                <a:solidFill>
                  <a:srgbClr val="000000"/>
                </a:solidFill>
                <a:latin typeface="Arial" pitchFamily="34" charset="0"/>
                <a:cs typeface="Arial" pitchFamily="34" charset="0"/>
              </a:rPr>
              <a:t>2. </a:t>
            </a:r>
            <a:r>
              <a:rPr lang="en-US" sz="3200" dirty="0" err="1">
                <a:solidFill>
                  <a:srgbClr val="000000"/>
                </a:solidFill>
                <a:latin typeface="Arial" pitchFamily="34" charset="0"/>
                <a:cs typeface="Arial" pitchFamily="34" charset="0"/>
              </a:rPr>
              <a:t>Pergeseran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Kekuasaan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dari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Pusat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a:t>
            </a:r>
            <a:r>
              <a:rPr lang="en-US" sz="3200" dirty="0">
                <a:solidFill>
                  <a:srgbClr val="000000"/>
                </a:solidFill>
                <a:latin typeface="Arial" pitchFamily="34" charset="0"/>
                <a:cs typeface="Arial" pitchFamily="34" charset="0"/>
              </a:rPr>
              <a:t> Daerah</a:t>
            </a:r>
          </a:p>
          <a:p>
            <a:pPr algn="ctr">
              <a:lnSpc>
                <a:spcPts val="5297"/>
              </a:lnSpc>
            </a:pPr>
            <a:endParaRPr sz="3200">
              <a:latin typeface="Arial" pitchFamily="34" charset="0"/>
              <a:cs typeface="Arial" pitchFamily="34" charset="0"/>
            </a:endParaRPr>
          </a:p>
          <a:p>
            <a:pPr algn="ctr">
              <a:lnSpc>
                <a:spcPts val="5297"/>
              </a:lnSpc>
            </a:pPr>
            <a:r>
              <a:rPr lang="en-US" sz="3200" dirty="0" err="1">
                <a:solidFill>
                  <a:srgbClr val="000000"/>
                </a:solidFill>
                <a:latin typeface="Arial" pitchFamily="34" charset="0"/>
                <a:cs typeface="Arial" pitchFamily="34" charset="0"/>
              </a:rPr>
              <a:t>Sejak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dilanda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arus</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reformasi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demokratisasi</a:t>
            </a:r>
            <a:r>
              <a:rPr lang="en-US" sz="3200" dirty="0">
                <a:solidFill>
                  <a:srgbClr val="000000"/>
                </a:solidFill>
                <a:latin typeface="Arial" pitchFamily="34" charset="0"/>
                <a:cs typeface="Arial" pitchFamily="34" charset="0"/>
              </a:rPr>
              <a:t>, Indonesia </a:t>
            </a:r>
            <a:r>
              <a:rPr lang="en-US" sz="3200" dirty="0" err="1">
                <a:solidFill>
                  <a:srgbClr val="000000"/>
                </a:solidFill>
                <a:latin typeface="Arial" pitchFamily="34" charset="0"/>
                <a:cs typeface="Arial" pitchFamily="34" charset="0"/>
              </a:rPr>
              <a:t>dihadapkan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pada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beragam</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tantangan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baru</a:t>
            </a:r>
            <a:r>
              <a:rPr lang="en-US" sz="3200" dirty="0">
                <a:solidFill>
                  <a:srgbClr val="000000"/>
                </a:solidFill>
                <a:latin typeface="Arial" pitchFamily="34" charset="0"/>
                <a:cs typeface="Arial" pitchFamily="34" charset="0"/>
              </a:rPr>
              <a:t> yang </a:t>
            </a:r>
            <a:r>
              <a:rPr lang="en-US" sz="3200" dirty="0" err="1">
                <a:solidFill>
                  <a:srgbClr val="000000"/>
                </a:solidFill>
                <a:latin typeface="Arial" pitchFamily="34" charset="0"/>
                <a:cs typeface="Arial" pitchFamily="34" charset="0"/>
              </a:rPr>
              <a:t>sangat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kompleks</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Salah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satu</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antaranya</a:t>
            </a:r>
            <a:r>
              <a:rPr lang="en-US" sz="3200" dirty="0">
                <a:solidFill>
                  <a:srgbClr val="000000"/>
                </a:solidFill>
                <a:latin typeface="Arial" pitchFamily="34" charset="0"/>
                <a:cs typeface="Arial" pitchFamily="34" charset="0"/>
              </a:rPr>
              <a:t> yang paling </a:t>
            </a:r>
            <a:r>
              <a:rPr lang="en-US" sz="3200" dirty="0" err="1">
                <a:solidFill>
                  <a:srgbClr val="000000"/>
                </a:solidFill>
                <a:latin typeface="Arial" pitchFamily="34" charset="0"/>
                <a:cs typeface="Arial" pitchFamily="34" charset="0"/>
              </a:rPr>
              <a:t>menonjol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adalah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persoalan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budaya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Kebudayaan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sebagai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sebuah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kekayaan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bangsa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tidak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dapat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lagi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diatur</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oleh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kebijakan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pusat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melainkan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dikembangkan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dalam</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konteks</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budaya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lokal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masing-masing</a:t>
            </a:r>
            <a:r>
              <a:rPr lang="en-US" sz="3200" dirty="0">
                <a:solidFill>
                  <a:srgbClr val="0000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C4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763194" y="6549973"/>
            <a:ext cx="2036078" cy="4178519"/>
          </a:xfrm>
          <a:prstGeom prst="rect">
            <a:avLst/>
          </a:prstGeom>
        </p:spPr>
      </p:pic>
      <p:sp>
        <p:nvSpPr>
          <p:cNvPr id="3" name="TextBox 3"/>
          <p:cNvSpPr txBox="1"/>
          <p:nvPr/>
        </p:nvSpPr>
        <p:spPr>
          <a:xfrm>
            <a:off x="3525775" y="4326404"/>
            <a:ext cx="1397713" cy="1776730"/>
          </a:xfrm>
          <a:prstGeom prst="rect">
            <a:avLst/>
          </a:prstGeom>
        </p:spPr>
        <p:txBody>
          <a:bodyPr lIns="0" tIns="0" rIns="0" bIns="0" rtlCol="0" anchor="t">
            <a:spAutoFit/>
          </a:bodyPr>
          <a:lstStyle/>
          <a:p>
            <a:pPr marL="0" lvl="0" indent="0" algn="ctr">
              <a:lnSpc>
                <a:spcPts val="14419"/>
              </a:lnSpc>
              <a:spcBef>
                <a:spcPct val="0"/>
              </a:spcBef>
            </a:pPr>
            <a:r>
              <a:rPr lang="en-US" sz="10300" u="none">
                <a:solidFill>
                  <a:srgbClr val="E9C46A"/>
                </a:solidFill>
                <a:latin typeface="Barlow SemiCondensed Bold"/>
              </a:rPr>
              <a:t>C</a:t>
            </a:r>
          </a:p>
        </p:txBody>
      </p:sp>
      <p:sp>
        <p:nvSpPr>
          <p:cNvPr id="4" name="TextBox 4"/>
          <p:cNvSpPr txBox="1"/>
          <p:nvPr/>
        </p:nvSpPr>
        <p:spPr>
          <a:xfrm>
            <a:off x="8445144" y="4355316"/>
            <a:ext cx="1397713" cy="1776730"/>
          </a:xfrm>
          <a:prstGeom prst="rect">
            <a:avLst/>
          </a:prstGeom>
        </p:spPr>
        <p:txBody>
          <a:bodyPr lIns="0" tIns="0" rIns="0" bIns="0" rtlCol="0" anchor="t">
            <a:spAutoFit/>
          </a:bodyPr>
          <a:lstStyle/>
          <a:p>
            <a:pPr marL="0" lvl="0" indent="0" algn="ctr">
              <a:lnSpc>
                <a:spcPts val="14419"/>
              </a:lnSpc>
              <a:spcBef>
                <a:spcPct val="0"/>
              </a:spcBef>
            </a:pPr>
            <a:r>
              <a:rPr lang="en-US" sz="10300" u="none">
                <a:solidFill>
                  <a:srgbClr val="E9C46A"/>
                </a:solidFill>
                <a:latin typeface="Barlow SemiCondensed Bold"/>
              </a:rPr>
              <a:t>D</a:t>
            </a:r>
          </a:p>
        </p:txBody>
      </p:sp>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6992574" y="7506229"/>
            <a:ext cx="1786332" cy="2847776"/>
          </a:xfrm>
          <a:prstGeom prst="rect">
            <a:avLst/>
          </a:prstGeom>
        </p:spPr>
      </p:pic>
      <p:sp>
        <p:nvSpPr>
          <p:cNvPr id="6" name="TextBox 6"/>
          <p:cNvSpPr txBox="1"/>
          <p:nvPr/>
        </p:nvSpPr>
        <p:spPr>
          <a:xfrm>
            <a:off x="1272885" y="493645"/>
            <a:ext cx="15986415" cy="8494466"/>
          </a:xfrm>
          <a:prstGeom prst="rect">
            <a:avLst/>
          </a:prstGeom>
        </p:spPr>
        <p:txBody>
          <a:bodyPr lIns="0" tIns="0" rIns="0" bIns="0" rtlCol="0" anchor="t">
            <a:spAutoFit/>
          </a:bodyPr>
          <a:lstStyle/>
          <a:p>
            <a:pPr algn="ctr">
              <a:lnSpc>
                <a:spcPts val="5594"/>
              </a:lnSpc>
            </a:pPr>
            <a:endParaRPr/>
          </a:p>
          <a:p>
            <a:pPr algn="ctr">
              <a:lnSpc>
                <a:spcPts val="5594"/>
              </a:lnSpc>
            </a:pPr>
            <a:r>
              <a:rPr lang="en-US" sz="3995">
                <a:solidFill>
                  <a:srgbClr val="000000"/>
                </a:solidFill>
                <a:latin typeface="Open Sans"/>
              </a:rPr>
              <a:t>3. Kurang Kokohnya Nasionalisme</a:t>
            </a:r>
          </a:p>
          <a:p>
            <a:pPr algn="ctr">
              <a:lnSpc>
                <a:spcPts val="5594"/>
              </a:lnSpc>
            </a:pPr>
            <a:endParaRPr/>
          </a:p>
          <a:p>
            <a:pPr algn="ctr">
              <a:lnSpc>
                <a:spcPts val="5594"/>
              </a:lnSpc>
            </a:pPr>
            <a:r>
              <a:rPr lang="en-US" sz="3995">
                <a:solidFill>
                  <a:srgbClr val="000000"/>
                </a:solidFill>
                <a:latin typeface="Open Sans"/>
              </a:rPr>
              <a:t>Keragaman budaya ini membutuhkan adanya kekuatan yang menyatukan (“integratingforce”) seluruh pluralitas negeri ini.Pada masa Orde Baru kebijakan dirasakan terlalu tersentralisasi, sehingga ketika Orde Baru tumbang, maka segala hal yang menjadi dasar dari Orde Baru dianggap jelek, perlu ditinggalkan dan diperbarui, termasuk di dalamnya Pancasila. Tidak semua hal yang ada pada Orde Baru jelek, sebagaimana halnya tidak semuanya baik.</a:t>
            </a:r>
          </a:p>
          <a:p>
            <a:pPr algn="ctr">
              <a:lnSpc>
                <a:spcPts val="5594"/>
              </a:lnSpc>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6F5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11536265" y="7339247"/>
            <a:ext cx="7871006" cy="4207411"/>
          </a:xfrm>
          <a:prstGeom prst="rect">
            <a:avLst/>
          </a:prstGeom>
        </p:spPr>
      </p:pic>
      <p:sp>
        <p:nvSpPr>
          <p:cNvPr id="3" name="TextBox 3"/>
          <p:cNvSpPr txBox="1"/>
          <p:nvPr/>
        </p:nvSpPr>
        <p:spPr>
          <a:xfrm>
            <a:off x="2249389" y="-76200"/>
            <a:ext cx="14182118" cy="6735319"/>
          </a:xfrm>
          <a:prstGeom prst="rect">
            <a:avLst/>
          </a:prstGeom>
        </p:spPr>
        <p:txBody>
          <a:bodyPr lIns="0" tIns="0" rIns="0" bIns="0" rtlCol="0" anchor="t">
            <a:spAutoFit/>
          </a:bodyPr>
          <a:lstStyle/>
          <a:p>
            <a:pPr algn="ctr">
              <a:lnSpc>
                <a:spcPts val="5924"/>
              </a:lnSpc>
            </a:pPr>
            <a:endParaRPr/>
          </a:p>
          <a:p>
            <a:pPr algn="ctr">
              <a:lnSpc>
                <a:spcPts val="5924"/>
              </a:lnSpc>
            </a:pPr>
            <a:r>
              <a:rPr lang="en-US" sz="4231">
                <a:solidFill>
                  <a:srgbClr val="000000"/>
                </a:solidFill>
                <a:latin typeface="Open Sans"/>
              </a:rPr>
              <a:t>4. Fanatisme Sempit</a:t>
            </a:r>
          </a:p>
          <a:p>
            <a:pPr algn="ctr">
              <a:lnSpc>
                <a:spcPts val="5924"/>
              </a:lnSpc>
            </a:pPr>
            <a:endParaRPr/>
          </a:p>
          <a:p>
            <a:pPr algn="ctr">
              <a:lnSpc>
                <a:spcPts val="5924"/>
              </a:lnSpc>
            </a:pPr>
            <a:r>
              <a:rPr lang="en-US" sz="4231">
                <a:solidFill>
                  <a:srgbClr val="000000"/>
                </a:solidFill>
                <a:latin typeface="Open Sans"/>
              </a:rPr>
              <a:t>Fanatisme dalam arti luas memang diperlukan, namun yang salah yaitu fanatisme sempit, yang menganggap bahwa kelompok lah yang paling benar, paling baik dan kelompok lain harus dimusuhi. Gejala fanatisme sempit yang banyak menimbulkan korban ini banyak terjadi di tanah air ini.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2FA"/>
        </a:solidFill>
        <a:effectLst/>
      </p:bgPr>
    </p:bg>
    <p:spTree>
      <p:nvGrpSpPr>
        <p:cNvPr id="1" name=""/>
        <p:cNvGrpSpPr/>
        <p:nvPr/>
      </p:nvGrpSpPr>
      <p:grpSpPr>
        <a:xfrm>
          <a:off x="0" y="0"/>
          <a:ext cx="0" cy="0"/>
          <a:chOff x="0" y="0"/>
          <a:chExt cx="0" cy="0"/>
        </a:xfrm>
      </p:grpSpPr>
      <p:grpSp>
        <p:nvGrpSpPr>
          <p:cNvPr id="2" name="Group 2"/>
          <p:cNvGrpSpPr/>
          <p:nvPr/>
        </p:nvGrpSpPr>
        <p:grpSpPr>
          <a:xfrm>
            <a:off x="873601" y="7525885"/>
            <a:ext cx="7874533" cy="3608481"/>
            <a:chOff x="0" y="0"/>
            <a:chExt cx="10499377" cy="4811308"/>
          </a:xfrm>
        </p:grpSpPr>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341521" y="535913"/>
              <a:ext cx="2157856" cy="400953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0" y="0"/>
              <a:ext cx="9587751" cy="4811308"/>
            </a:xfrm>
            <a:prstGeom prst="rect">
              <a:avLst/>
            </a:prstGeom>
          </p:spPr>
        </p:pic>
      </p:grpSp>
      <p:sp>
        <p:nvSpPr>
          <p:cNvPr id="5" name="TextBox 5"/>
          <p:cNvSpPr txBox="1"/>
          <p:nvPr/>
        </p:nvSpPr>
        <p:spPr>
          <a:xfrm>
            <a:off x="1028700" y="962025"/>
            <a:ext cx="14380082" cy="5092400"/>
          </a:xfrm>
          <a:prstGeom prst="rect">
            <a:avLst/>
          </a:prstGeom>
        </p:spPr>
        <p:txBody>
          <a:bodyPr lIns="0" tIns="0" rIns="0" bIns="0" rtlCol="0" anchor="t">
            <a:spAutoFit/>
          </a:bodyPr>
          <a:lstStyle/>
          <a:p>
            <a:pPr algn="ctr">
              <a:lnSpc>
                <a:spcPts val="5775"/>
              </a:lnSpc>
            </a:pPr>
            <a:r>
              <a:rPr lang="en-US" sz="4125">
                <a:solidFill>
                  <a:srgbClr val="000000"/>
                </a:solidFill>
                <a:latin typeface="Open Sans"/>
              </a:rPr>
              <a:t>contoh dari fanatisme sempit seperti adanya Gejala Bonek (bondo nekat) di kalangan suporter sepak bola nampak menggejala di tanah air. Kecintaan pada klub sepak bola daerah memang baik, tetapi kecintaan yang berlebihan terhadap kelompoknya dan memusuhi kelompok lain secara membabi buta maka hal ini justru tidak sehat dan akan membuat persatuan kan kesatuan bangsa rusak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C4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676632" y="5984433"/>
            <a:ext cx="2205842" cy="452691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6863578" y="6089557"/>
            <a:ext cx="2258988" cy="4197443"/>
          </a:xfrm>
          <a:prstGeom prst="rect">
            <a:avLst/>
          </a:prstGeom>
        </p:spPr>
      </p:pic>
      <p:sp>
        <p:nvSpPr>
          <p:cNvPr id="4" name="TextBox 4"/>
          <p:cNvSpPr txBox="1"/>
          <p:nvPr/>
        </p:nvSpPr>
        <p:spPr>
          <a:xfrm>
            <a:off x="2661619" y="393673"/>
            <a:ext cx="12964763" cy="6456896"/>
          </a:xfrm>
          <a:prstGeom prst="rect">
            <a:avLst/>
          </a:prstGeom>
        </p:spPr>
        <p:txBody>
          <a:bodyPr lIns="0" tIns="0" rIns="0" bIns="0" rtlCol="0" anchor="t">
            <a:spAutoFit/>
          </a:bodyPr>
          <a:lstStyle/>
          <a:p>
            <a:pPr algn="ctr">
              <a:lnSpc>
                <a:spcPts val="5716"/>
              </a:lnSpc>
            </a:pPr>
            <a:r>
              <a:rPr lang="en-US" sz="3200" dirty="0">
                <a:solidFill>
                  <a:srgbClr val="000000"/>
                </a:solidFill>
                <a:latin typeface="Arial" pitchFamily="34" charset="0"/>
                <a:cs typeface="Arial" pitchFamily="34" charset="0"/>
              </a:rPr>
              <a:t>5. </a:t>
            </a:r>
            <a:r>
              <a:rPr lang="en-US" sz="3200" dirty="0" err="1">
                <a:solidFill>
                  <a:srgbClr val="000000"/>
                </a:solidFill>
                <a:latin typeface="Arial" pitchFamily="34" charset="0"/>
                <a:cs typeface="Arial" pitchFamily="34" charset="0"/>
              </a:rPr>
              <a:t>Konflik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Kesatuan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Nasional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Multikultural</a:t>
            </a:r>
            <a:endParaRPr lang="en-US" sz="3200" dirty="0">
              <a:solidFill>
                <a:srgbClr val="000000"/>
              </a:solidFill>
              <a:latin typeface="Arial" pitchFamily="34" charset="0"/>
              <a:cs typeface="Arial" pitchFamily="34" charset="0"/>
            </a:endParaRPr>
          </a:p>
          <a:p>
            <a:pPr algn="ctr">
              <a:lnSpc>
                <a:spcPts val="5716"/>
              </a:lnSpc>
            </a:pPr>
            <a:endParaRPr sz="3200">
              <a:latin typeface="Arial" pitchFamily="34" charset="0"/>
              <a:cs typeface="Arial" pitchFamily="34" charset="0"/>
            </a:endParaRPr>
          </a:p>
          <a:p>
            <a:pPr algn="ctr">
              <a:lnSpc>
                <a:spcPts val="5716"/>
              </a:lnSpc>
            </a:pPr>
            <a:r>
              <a:rPr lang="en-US" sz="3200" dirty="0" err="1">
                <a:solidFill>
                  <a:srgbClr val="000000"/>
                </a:solidFill>
                <a:latin typeface="Arial" pitchFamily="34" charset="0"/>
                <a:cs typeface="Arial" pitchFamily="34" charset="0"/>
              </a:rPr>
              <a:t>Adatarik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menarik</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antarakepentingan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kesatuan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nasional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dengan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gerakan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multikultural</a:t>
            </a:r>
            <a:r>
              <a:rPr lang="en-US" sz="3200" dirty="0">
                <a:solidFill>
                  <a:srgbClr val="000000"/>
                </a:solidFill>
                <a:latin typeface="Arial" pitchFamily="34" charset="0"/>
                <a:cs typeface="Arial" pitchFamily="34" charset="0"/>
              </a:rPr>
              <a:t>. Di </a:t>
            </a:r>
            <a:r>
              <a:rPr lang="en-US" sz="3200" dirty="0" err="1">
                <a:solidFill>
                  <a:srgbClr val="000000"/>
                </a:solidFill>
                <a:latin typeface="Arial" pitchFamily="34" charset="0"/>
                <a:cs typeface="Arial" pitchFamily="34" charset="0"/>
              </a:rPr>
              <a:t>satu</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sisi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ingin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mempertahankan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kesatuan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bangsa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dengan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berorientasi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pada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stabilitas</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nasional.Seperti</a:t>
            </a:r>
            <a:endParaRPr lang="en-US" sz="3200" dirty="0">
              <a:solidFill>
                <a:srgbClr val="000000"/>
              </a:solidFill>
              <a:latin typeface="Arial" pitchFamily="34" charset="0"/>
              <a:cs typeface="Arial" pitchFamily="34" charset="0"/>
            </a:endParaRPr>
          </a:p>
          <a:p>
            <a:pPr algn="ctr">
              <a:lnSpc>
                <a:spcPts val="5716"/>
              </a:lnSpc>
            </a:pPr>
            <a:r>
              <a:rPr lang="en-US" sz="3200" dirty="0" err="1">
                <a:solidFill>
                  <a:srgbClr val="000000"/>
                </a:solidFill>
                <a:latin typeface="Arial" pitchFamily="34" charset="0"/>
                <a:cs typeface="Arial" pitchFamily="34" charset="0"/>
              </a:rPr>
              <a:t>Gerakan</a:t>
            </a:r>
            <a:r>
              <a:rPr lang="en-US" sz="3200" dirty="0">
                <a:solidFill>
                  <a:srgbClr val="000000"/>
                </a:solidFill>
                <a:latin typeface="Arial" pitchFamily="34" charset="0"/>
                <a:cs typeface="Arial" pitchFamily="34" charset="0"/>
              </a:rPr>
              <a:t> Aceh </a:t>
            </a:r>
            <a:r>
              <a:rPr lang="en-US" sz="3200" dirty="0" err="1">
                <a:solidFill>
                  <a:srgbClr val="000000"/>
                </a:solidFill>
                <a:latin typeface="Arial" pitchFamily="34" charset="0"/>
                <a:cs typeface="Arial" pitchFamily="34" charset="0"/>
              </a:rPr>
              <a:t>Merdeka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di</a:t>
            </a:r>
            <a:r>
              <a:rPr lang="en-US" sz="3200" dirty="0">
                <a:solidFill>
                  <a:srgbClr val="000000"/>
                </a:solidFill>
                <a:latin typeface="Arial" pitchFamily="34" charset="0"/>
                <a:cs typeface="Arial" pitchFamily="34" charset="0"/>
              </a:rPr>
              <a:t> Aceh </a:t>
            </a:r>
            <a:r>
              <a:rPr lang="en-US" sz="3200" dirty="0" err="1">
                <a:solidFill>
                  <a:srgbClr val="000000"/>
                </a:solidFill>
                <a:latin typeface="Arial" pitchFamily="34" charset="0"/>
                <a:cs typeface="Arial" pitchFamily="34" charset="0"/>
              </a:rPr>
              <a:t>dapat</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menjadi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contoh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ketika</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kebijakan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penjagaan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stabilitas</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nasional</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ini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berubah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menjadi</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tekanan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dan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pengerah</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kekuatan</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bersenjata</a:t>
            </a:r>
            <a:r>
              <a:rPr lang="en-US" sz="3200" dirty="0">
                <a:solidFill>
                  <a:srgbClr val="000000"/>
                </a:solidFill>
                <a:latin typeface="Arial" pitchFamily="34" charset="0"/>
                <a:cs typeface="Arial" pitchFamily="34" charset="0"/>
              </a:rPr>
              <a:t>.</a:t>
            </a:r>
          </a:p>
          <a:p>
            <a:pPr algn="ctr">
              <a:lnSpc>
                <a:spcPts val="5716"/>
              </a:lnSpc>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576</Words>
  <Application>Microsoft Office PowerPoint</Application>
  <PresentationFormat>Custom</PresentationFormat>
  <Paragraphs>41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Barlow SemiCondensed Bold</vt:lpstr>
      <vt:lpstr>Arimo</vt:lpstr>
      <vt:lpstr>Calibri</vt:lpstr>
      <vt:lpstr>Open Sans</vt:lpstr>
      <vt:lpstr>Open Sans Light</vt:lpstr>
      <vt:lpstr>Open Sans Bold</vt:lpstr>
      <vt:lpstr>Barlow Light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Tua Kuning Garis Tipis Ilustrasi Bisnis Presentasi</dc:title>
  <cp:lastModifiedBy>RESTI</cp:lastModifiedBy>
  <cp:revision>2</cp:revision>
  <dcterms:created xsi:type="dcterms:W3CDTF">2006-08-16T00:00:00Z</dcterms:created>
  <dcterms:modified xsi:type="dcterms:W3CDTF">2021-09-10T08:21:22Z</dcterms:modified>
  <dc:identifier>DAEpl-xyoQU</dc:identifier>
</cp:coreProperties>
</file>