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Lucida Handwriting" pitchFamily="66" charset="0"/>
      <p:regular r:id="rId8"/>
    </p:embeddedFont>
    <p:embeddedFont>
      <p:font typeface="Quicksand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Matura MT Script Capitals" pitchFamily="66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2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0068" y="1000096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357522" y="1071534"/>
            <a:ext cx="12046400" cy="274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6"/>
              </a:lnSpc>
            </a:pPr>
            <a:r>
              <a:rPr lang="en-US" sz="4906">
                <a:solidFill>
                  <a:srgbClr val="1C4F59"/>
                </a:solidFill>
                <a:latin typeface="Lucida Handwriting" pitchFamily="66" charset="0"/>
              </a:rPr>
              <a:t>STRATEGI BELAJAR KOOPERATIVE LEARNING SEBAGAI PENDEKATAN </a:t>
            </a:r>
            <a:r>
              <a:rPr lang="en-US" sz="4906" smtClean="0">
                <a:solidFill>
                  <a:srgbClr val="1C4F59"/>
                </a:solidFill>
                <a:latin typeface="Lucida Handwriting" pitchFamily="66" charset="0"/>
              </a:rPr>
              <a:t>BELAJAR </a:t>
            </a:r>
            <a:r>
              <a:rPr lang="en-US" sz="4906">
                <a:solidFill>
                  <a:srgbClr val="1C4F59"/>
                </a:solidFill>
                <a:latin typeface="Lucida Handwriting" pitchFamily="66" charset="0"/>
              </a:rPr>
              <a:t>MULTIKULTURAL</a:t>
            </a:r>
          </a:p>
          <a:p>
            <a:pPr algn="ctr">
              <a:lnSpc>
                <a:spcPts val="5396"/>
              </a:lnSpc>
            </a:pPr>
            <a:endParaRPr>
              <a:latin typeface="Lucida Handwriting" pitchFamily="66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13044">
            <a:off x="226243" y="6388133"/>
            <a:ext cx="3626896" cy="28751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793684" y="1265158"/>
            <a:ext cx="3149468" cy="324383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48435">
            <a:off x="15996545" y="1346681"/>
            <a:ext cx="3652766" cy="24174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45633" y="6749961"/>
            <a:ext cx="3169477" cy="281219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427876" y="5128829"/>
            <a:ext cx="9432249" cy="318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2"/>
              </a:lnSpc>
            </a:pPr>
            <a:r>
              <a:rPr lang="en-US" sz="3016">
                <a:solidFill>
                  <a:srgbClr val="1C4F59"/>
                </a:solidFill>
                <a:latin typeface="Quicksand"/>
              </a:rPr>
              <a:t>Disusun oleh kelompok  11</a:t>
            </a:r>
          </a:p>
          <a:p>
            <a:pPr>
              <a:lnSpc>
                <a:spcPts val="4222"/>
              </a:lnSpc>
            </a:pPr>
            <a:r>
              <a:rPr lang="en-US" sz="3016">
                <a:solidFill>
                  <a:srgbClr val="1C4F59"/>
                </a:solidFill>
                <a:latin typeface="Quicksand"/>
              </a:rPr>
              <a:t>1.    Christiani Maya Mutiara Sakti (2053053015 )</a:t>
            </a:r>
          </a:p>
          <a:p>
            <a:pPr>
              <a:lnSpc>
                <a:spcPts val="4222"/>
              </a:lnSpc>
            </a:pPr>
            <a:r>
              <a:rPr lang="en-US" sz="3016">
                <a:solidFill>
                  <a:srgbClr val="1C4F59"/>
                </a:solidFill>
                <a:latin typeface="Quicksand"/>
              </a:rPr>
              <a:t>2.    Indah Siti Aisyah ( 2053053015 )</a:t>
            </a:r>
          </a:p>
          <a:p>
            <a:pPr>
              <a:lnSpc>
                <a:spcPts val="4222"/>
              </a:lnSpc>
            </a:pPr>
            <a:r>
              <a:rPr lang="en-US" sz="3016">
                <a:solidFill>
                  <a:srgbClr val="1C4F59"/>
                </a:solidFill>
                <a:latin typeface="Quicksand"/>
              </a:rPr>
              <a:t>3.    Regita Tri Astuti ( 2053053016 )</a:t>
            </a:r>
          </a:p>
          <a:p>
            <a:pPr>
              <a:lnSpc>
                <a:spcPts val="4222"/>
              </a:lnSpc>
            </a:pPr>
            <a:r>
              <a:rPr lang="en-US" sz="3016">
                <a:solidFill>
                  <a:srgbClr val="1C4F59"/>
                </a:solidFill>
                <a:latin typeface="Quicksand"/>
              </a:rPr>
              <a:t>4.    Vinsensius Asto Adi Pranata (2053053017)</a:t>
            </a:r>
          </a:p>
          <a:p>
            <a:pPr algn="ctr">
              <a:lnSpc>
                <a:spcPts val="4222"/>
              </a:lnSpc>
            </a:pPr>
            <a:endParaRPr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78132" y="1867652"/>
            <a:ext cx="14739135" cy="6845125"/>
            <a:chOff x="0" y="0"/>
            <a:chExt cx="4620824" cy="2145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20824" cy="2145996"/>
            </a:xfrm>
            <a:custGeom>
              <a:avLst/>
              <a:gdLst/>
              <a:ahLst/>
              <a:cxnLst/>
              <a:rect l="l" t="t" r="r" b="b"/>
              <a:pathLst>
                <a:path w="4620824" h="2145996">
                  <a:moveTo>
                    <a:pt x="0" y="0"/>
                  </a:moveTo>
                  <a:lnTo>
                    <a:pt x="4620824" y="0"/>
                  </a:lnTo>
                  <a:lnTo>
                    <a:pt x="4620824" y="2145996"/>
                  </a:lnTo>
                  <a:lnTo>
                    <a:pt x="0" y="2145996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826424" y="-189748"/>
            <a:ext cx="3461576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57895" y="490988"/>
            <a:ext cx="12054506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8"/>
              </a:lnSpc>
            </a:pPr>
            <a:r>
              <a:rPr lang="en-US" sz="7140">
                <a:solidFill>
                  <a:srgbClr val="1C4F59"/>
                </a:solidFill>
                <a:latin typeface="Matura MT Script Capitals" pitchFamily="66" charset="0"/>
              </a:rPr>
              <a:t>M</a:t>
            </a:r>
            <a:r>
              <a:rPr lang="en-US" sz="7140" smtClean="0">
                <a:solidFill>
                  <a:srgbClr val="1C4F59"/>
                </a:solidFill>
                <a:latin typeface="Matura MT Script Capitals" pitchFamily="66" charset="0"/>
              </a:rPr>
              <a:t>asyarakat </a:t>
            </a:r>
            <a:r>
              <a:rPr lang="en-US" sz="7140">
                <a:solidFill>
                  <a:srgbClr val="1C4F59"/>
                </a:solidFill>
                <a:latin typeface="Matura MT Script Capitals" pitchFamily="66" charset="0"/>
              </a:rPr>
              <a:t>M</a:t>
            </a:r>
            <a:r>
              <a:rPr lang="en-US" sz="7140" smtClean="0">
                <a:solidFill>
                  <a:srgbClr val="1C4F59"/>
                </a:solidFill>
                <a:latin typeface="Matura MT Script Capitals" pitchFamily="66" charset="0"/>
              </a:rPr>
              <a:t>ultikultural</a:t>
            </a:r>
            <a:endParaRPr lang="en-US" sz="7140">
              <a:solidFill>
                <a:srgbClr val="1C4F59"/>
              </a:solidFill>
              <a:latin typeface="Matura MT Script Capitals" pitchFamily="66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83422" y="2750185"/>
            <a:ext cx="12721156" cy="299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1C4F59"/>
                </a:solidFill>
                <a:latin typeface="Quicksand"/>
              </a:rPr>
              <a:t>Kebijakan Pendidikan multikultural yang lahir dari kesadaran yang mendalam dari masyarakat yang harus menghargai dan menjunjung tinggi adanya berbagai perbedaan macam etnis, suku bangsa, bahasa, dan kultur masyarakat(Zamroni, 2011).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87121" y="6152284"/>
            <a:ext cx="12721156" cy="239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1C4F59"/>
                </a:solidFill>
                <a:latin typeface="Quicksand"/>
              </a:rPr>
              <a:t>Kenyataan bangsa Indonesia merupakan masyarakat multikultural, dimana keragaman itu juga tertulis dengan jelas di lambang Negara Pancasila yaitu Bhinneka Tunggal Ika.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2045523"/>
            <a:ext cx="16230600" cy="6854273"/>
            <a:chOff x="0" y="0"/>
            <a:chExt cx="8732589" cy="36878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32589" cy="3687821"/>
            </a:xfrm>
            <a:custGeom>
              <a:avLst/>
              <a:gdLst/>
              <a:ahLst/>
              <a:cxnLst/>
              <a:rect l="l" t="t" r="r" b="b"/>
              <a:pathLst>
                <a:path w="8732589" h="3687821">
                  <a:moveTo>
                    <a:pt x="8608130" y="3687821"/>
                  </a:moveTo>
                  <a:lnTo>
                    <a:pt x="124460" y="3687821"/>
                  </a:lnTo>
                  <a:cubicBezTo>
                    <a:pt x="55880" y="3687821"/>
                    <a:pt x="0" y="3631941"/>
                    <a:pt x="0" y="35633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563361"/>
                  </a:lnTo>
                  <a:cubicBezTo>
                    <a:pt x="8732589" y="3631941"/>
                    <a:pt x="8676710" y="3687821"/>
                    <a:pt x="8608130" y="368782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017252" y="2445501"/>
            <a:ext cx="12253496" cy="588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48"/>
              </a:lnSpc>
            </a:pPr>
            <a:r>
              <a:rPr lang="en-US" sz="4017">
                <a:solidFill>
                  <a:srgbClr val="1C4F59"/>
                </a:solidFill>
                <a:latin typeface="Quicksand"/>
              </a:rPr>
              <a:t>Pendidikan multicultural merupakan wujud kesadaran tentang keanekaragaman kultural. Pendidikan multikultural dapat dijadikan instrument strategis untuk mengembangkan kesadaran atas kebanggaan seseorang terhadap suku bangsanya.</a:t>
            </a:r>
          </a:p>
          <a:p>
            <a:pPr marL="0" lvl="0" indent="0">
              <a:lnSpc>
                <a:spcPts val="6748"/>
              </a:lnSpc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8050" y="156723"/>
            <a:ext cx="2699202" cy="270411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699202" y="539093"/>
            <a:ext cx="12889597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400">
                <a:solidFill>
                  <a:srgbClr val="FEF4D6"/>
                </a:solidFill>
                <a:latin typeface="Matura MT Script Capitals" pitchFamily="66" charset="0"/>
              </a:rPr>
              <a:t>P</a:t>
            </a:r>
            <a:r>
              <a:rPr lang="en-US" sz="6400" smtClean="0">
                <a:solidFill>
                  <a:srgbClr val="FEF4D6"/>
                </a:solidFill>
                <a:latin typeface="Matura MT Script Capitals" pitchFamily="66" charset="0"/>
              </a:rPr>
              <a:t>endidikan </a:t>
            </a:r>
            <a:r>
              <a:rPr lang="en-US" sz="6400">
                <a:solidFill>
                  <a:srgbClr val="FEF4D6"/>
                </a:solidFill>
                <a:latin typeface="Matura MT Script Capitals" pitchFamily="66" charset="0"/>
              </a:rPr>
              <a:t>M</a:t>
            </a:r>
            <a:r>
              <a:rPr lang="en-US" sz="6400" smtClean="0">
                <a:solidFill>
                  <a:srgbClr val="FEF4D6"/>
                </a:solidFill>
                <a:latin typeface="Matura MT Script Capitals" pitchFamily="66" charset="0"/>
              </a:rPr>
              <a:t>ultikultural</a:t>
            </a:r>
            <a:endParaRPr lang="en-US" sz="6400">
              <a:solidFill>
                <a:srgbClr val="FEF4D6"/>
              </a:solidFill>
              <a:latin typeface="Matura MT Script Capitals" pitchFamily="66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270748" y="7172833"/>
            <a:ext cx="2699202" cy="270411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324841" y="4048125"/>
            <a:ext cx="16339705" cy="3398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9"/>
              </a:lnSpc>
            </a:pPr>
            <a:r>
              <a:rPr lang="en-US" sz="3763">
                <a:solidFill>
                  <a:srgbClr val="000000"/>
                </a:solidFill>
                <a:latin typeface="Quicksand"/>
              </a:rPr>
              <a:t>Pembelajaran kooperatif merupakan strategi belajar dengan sejumlah siswa sebagai anggota kelompok kecil yang tingkat kemampuannya berbeda. Dalam penyelesaian tugas kelompoknya, setiap siswa harus saling bekerja sama, saling </a:t>
            </a:r>
            <a:r>
              <a:rPr lang="en-US" sz="3763" smtClean="0">
                <a:solidFill>
                  <a:srgbClr val="000000"/>
                </a:solidFill>
                <a:latin typeface="Quicksand"/>
              </a:rPr>
              <a:t>membantu untuk </a:t>
            </a:r>
            <a:r>
              <a:rPr lang="en-US" sz="3763">
                <a:solidFill>
                  <a:srgbClr val="000000"/>
                </a:solidFill>
                <a:latin typeface="Quicksand"/>
              </a:rPr>
              <a:t>memahami materi pelajaran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749612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91075" y="539093"/>
            <a:ext cx="987655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400">
                <a:solidFill>
                  <a:srgbClr val="F47064"/>
                </a:solidFill>
                <a:latin typeface="Matura MT Script Capitals" pitchFamily="66" charset="0"/>
              </a:rPr>
              <a:t>P</a:t>
            </a:r>
            <a:r>
              <a:rPr lang="en-US" sz="6400" smtClean="0">
                <a:solidFill>
                  <a:srgbClr val="F47064"/>
                </a:solidFill>
                <a:latin typeface="Matura MT Script Capitals" pitchFamily="66" charset="0"/>
              </a:rPr>
              <a:t>embelajaran </a:t>
            </a:r>
            <a:r>
              <a:rPr lang="en-US" sz="6400" smtClean="0">
                <a:solidFill>
                  <a:srgbClr val="F47064"/>
                </a:solidFill>
                <a:latin typeface="Matura MT Script Capitals" pitchFamily="66" charset="0"/>
              </a:rPr>
              <a:t>K</a:t>
            </a:r>
            <a:r>
              <a:rPr lang="en-US" sz="6400" smtClean="0">
                <a:solidFill>
                  <a:srgbClr val="F47064"/>
                </a:solidFill>
                <a:latin typeface="Matura MT Script Capitals" pitchFamily="66" charset="0"/>
              </a:rPr>
              <a:t>ooperatif</a:t>
            </a:r>
            <a:endParaRPr lang="en-US" sz="6400">
              <a:solidFill>
                <a:srgbClr val="F47064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7941" y="4276459"/>
            <a:ext cx="4448774" cy="5288494"/>
            <a:chOff x="0" y="0"/>
            <a:chExt cx="2393585" cy="28453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585" cy="2845382"/>
            </a:xfrm>
            <a:custGeom>
              <a:avLst/>
              <a:gdLst/>
              <a:ahLst/>
              <a:cxnLst/>
              <a:rect l="l" t="t" r="r" b="b"/>
              <a:pathLst>
                <a:path w="2393585" h="2845382">
                  <a:moveTo>
                    <a:pt x="2269125" y="2845382"/>
                  </a:moveTo>
                  <a:lnTo>
                    <a:pt x="124460" y="2845382"/>
                  </a:lnTo>
                  <a:cubicBezTo>
                    <a:pt x="55880" y="2845382"/>
                    <a:pt x="0" y="2789502"/>
                    <a:pt x="0" y="27209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720922"/>
                  </a:lnTo>
                  <a:cubicBezTo>
                    <a:pt x="2393585" y="2789502"/>
                    <a:pt x="2337705" y="2845382"/>
                    <a:pt x="2269125" y="2845382"/>
                  </a:cubicBez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57941" y="4777484"/>
            <a:ext cx="3932893" cy="394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1"/>
              </a:lnSpc>
            </a:pPr>
            <a:r>
              <a:rPr lang="en-US" sz="2738">
                <a:solidFill>
                  <a:srgbClr val="000000"/>
                </a:solidFill>
                <a:latin typeface="Quicksand"/>
              </a:rPr>
              <a:t>Pendekatan kontribusi</a:t>
            </a:r>
          </a:p>
          <a:p>
            <a:pPr algn="ctr">
              <a:lnSpc>
                <a:spcPts val="3121"/>
              </a:lnSpc>
            </a:pPr>
            <a:endParaRPr/>
          </a:p>
          <a:p>
            <a:pPr algn="ctr">
              <a:lnSpc>
                <a:spcPts val="3121"/>
              </a:lnSpc>
            </a:pPr>
            <a:endParaRPr/>
          </a:p>
          <a:p>
            <a:pPr>
              <a:lnSpc>
                <a:spcPts val="3121"/>
              </a:lnSpc>
            </a:pPr>
            <a:r>
              <a:rPr lang="en-US" sz="2738">
                <a:solidFill>
                  <a:srgbClr val="000000"/>
                </a:solidFill>
                <a:latin typeface="Quicksand"/>
              </a:rPr>
              <a:t>Dimana isi tentang kelompok etnis dan budaya yang terbatas terutama untuk liburan dan perayaan kebudayaan.</a:t>
            </a:r>
          </a:p>
          <a:p>
            <a:pPr marL="0" lvl="0" indent="0">
              <a:lnSpc>
                <a:spcPts val="3121"/>
              </a:lnSpc>
              <a:spcBef>
                <a:spcPct val="0"/>
              </a:spcBef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4628080" y="4178407"/>
            <a:ext cx="4100472" cy="5288494"/>
            <a:chOff x="0" y="0"/>
            <a:chExt cx="2206187" cy="28453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6187" cy="2845382"/>
            </a:xfrm>
            <a:custGeom>
              <a:avLst/>
              <a:gdLst/>
              <a:ahLst/>
              <a:cxnLst/>
              <a:rect l="l" t="t" r="r" b="b"/>
              <a:pathLst>
                <a:path w="2206187" h="2845382">
                  <a:moveTo>
                    <a:pt x="2081727" y="2845382"/>
                  </a:moveTo>
                  <a:lnTo>
                    <a:pt x="124460" y="2845382"/>
                  </a:lnTo>
                  <a:cubicBezTo>
                    <a:pt x="55880" y="2845382"/>
                    <a:pt x="0" y="2789502"/>
                    <a:pt x="0" y="27209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81727" y="0"/>
                  </a:lnTo>
                  <a:cubicBezTo>
                    <a:pt x="2150307" y="0"/>
                    <a:pt x="2206187" y="55880"/>
                    <a:pt x="2206187" y="124460"/>
                  </a:cubicBezTo>
                  <a:lnTo>
                    <a:pt x="2206187" y="2720922"/>
                  </a:lnTo>
                  <a:cubicBezTo>
                    <a:pt x="2206187" y="2789502"/>
                    <a:pt x="2150307" y="2845382"/>
                    <a:pt x="2081727" y="2845382"/>
                  </a:cubicBez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763355" y="4595750"/>
            <a:ext cx="3829921" cy="4472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</a:pPr>
            <a:r>
              <a:rPr lang="en-US" sz="2822">
                <a:solidFill>
                  <a:srgbClr val="000000"/>
                </a:solidFill>
                <a:latin typeface="Quicksand"/>
              </a:rPr>
              <a:t>Pendekatan aditif</a:t>
            </a:r>
          </a:p>
          <a:p>
            <a:pPr algn="ctr">
              <a:lnSpc>
                <a:spcPts val="3217"/>
              </a:lnSpc>
            </a:pPr>
            <a:endParaRPr/>
          </a:p>
          <a:p>
            <a:pPr algn="ctr">
              <a:lnSpc>
                <a:spcPts val="3217"/>
              </a:lnSpc>
            </a:pPr>
            <a:endParaRPr/>
          </a:p>
          <a:p>
            <a:pPr marL="0" lvl="0" indent="0">
              <a:lnSpc>
                <a:spcPts val="3217"/>
              </a:lnSpc>
              <a:spcBef>
                <a:spcPct val="0"/>
              </a:spcBef>
            </a:pPr>
            <a:r>
              <a:rPr lang="en-US" sz="2822">
                <a:solidFill>
                  <a:srgbClr val="000000"/>
                </a:solidFill>
                <a:latin typeface="Quicksand"/>
              </a:rPr>
              <a:t>Dalam pendekatan ini, isi budaya, konsep, dan tema ditambahkan ke kurikulum tanpa mengubah struktur dasar, tujuan dan karakteristik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144000" y="4178407"/>
            <a:ext cx="4196475" cy="5288494"/>
            <a:chOff x="0" y="0"/>
            <a:chExt cx="2393585" cy="30164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93585" cy="3016451"/>
            </a:xfrm>
            <a:custGeom>
              <a:avLst/>
              <a:gdLst/>
              <a:ahLst/>
              <a:cxnLst/>
              <a:rect l="l" t="t" r="r" b="b"/>
              <a:pathLst>
                <a:path w="2393585" h="3016451">
                  <a:moveTo>
                    <a:pt x="2269125" y="3016451"/>
                  </a:moveTo>
                  <a:lnTo>
                    <a:pt x="124460" y="3016451"/>
                  </a:lnTo>
                  <a:cubicBezTo>
                    <a:pt x="55880" y="3016451"/>
                    <a:pt x="0" y="2960571"/>
                    <a:pt x="0" y="28919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891991"/>
                  </a:lnTo>
                  <a:cubicBezTo>
                    <a:pt x="2393585" y="2960571"/>
                    <a:pt x="2337705" y="3016451"/>
                    <a:pt x="2269125" y="3016451"/>
                  </a:cubicBez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42206" y="6453356"/>
            <a:ext cx="3483961" cy="293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373"/>
              </a:lnSpc>
              <a:spcBef>
                <a:spcPct val="0"/>
              </a:spcBef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4857720" y="1000096"/>
            <a:ext cx="9580564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0"/>
              </a:lnSpc>
            </a:pPr>
            <a:r>
              <a:rPr lang="en-US" sz="4242">
                <a:solidFill>
                  <a:srgbClr val="FEF4D6"/>
                </a:solidFill>
                <a:latin typeface="Matura MT Script Capitals" pitchFamily="66" charset="0"/>
              </a:rPr>
              <a:t>P</a:t>
            </a:r>
            <a:r>
              <a:rPr lang="en-US" sz="4242" smtClean="0">
                <a:solidFill>
                  <a:srgbClr val="FEF4D6"/>
                </a:solidFill>
                <a:latin typeface="Matura MT Script Capitals" pitchFamily="66" charset="0"/>
              </a:rPr>
              <a:t>raktik </a:t>
            </a:r>
            <a:r>
              <a:rPr lang="en-US" sz="4242">
                <a:solidFill>
                  <a:srgbClr val="FEF4D6"/>
                </a:solidFill>
                <a:latin typeface="Matura MT Script Capitals" pitchFamily="66" charset="0"/>
              </a:rPr>
              <a:t>P</a:t>
            </a:r>
            <a:r>
              <a:rPr lang="en-US" sz="4242" smtClean="0">
                <a:solidFill>
                  <a:srgbClr val="FEF4D6"/>
                </a:solidFill>
                <a:latin typeface="Matura MT Script Capitals" pitchFamily="66" charset="0"/>
              </a:rPr>
              <a:t>embelajaran </a:t>
            </a:r>
            <a:r>
              <a:rPr lang="en-US" sz="4242">
                <a:solidFill>
                  <a:srgbClr val="FEF4D6"/>
                </a:solidFill>
                <a:latin typeface="Matura MT Script Capitals" pitchFamily="66" charset="0"/>
              </a:rPr>
              <a:t>K</a:t>
            </a:r>
            <a:r>
              <a:rPr lang="en-US" sz="4242" smtClean="0">
                <a:solidFill>
                  <a:srgbClr val="FEF4D6"/>
                </a:solidFill>
                <a:latin typeface="Matura MT Script Capitals" pitchFamily="66" charset="0"/>
              </a:rPr>
              <a:t>ooperatif </a:t>
            </a:r>
            <a:r>
              <a:rPr lang="en-US" sz="4242">
                <a:solidFill>
                  <a:srgbClr val="FEF4D6"/>
                </a:solidFill>
                <a:latin typeface="Matura MT Script Capitals" pitchFamily="66" charset="0"/>
              </a:rPr>
              <a:t>D</a:t>
            </a:r>
            <a:r>
              <a:rPr lang="en-US" sz="4242" smtClean="0">
                <a:solidFill>
                  <a:srgbClr val="FEF4D6"/>
                </a:solidFill>
                <a:latin typeface="Matura MT Script Capitals" pitchFamily="66" charset="0"/>
              </a:rPr>
              <a:t>alam </a:t>
            </a:r>
            <a:r>
              <a:rPr lang="en-US" sz="4242">
                <a:solidFill>
                  <a:srgbClr val="FEF4D6"/>
                </a:solidFill>
                <a:latin typeface="Matura MT Script Capitals" pitchFamily="66" charset="0"/>
              </a:rPr>
              <a:t>P</a:t>
            </a:r>
            <a:r>
              <a:rPr lang="en-US" sz="4242" smtClean="0">
                <a:solidFill>
                  <a:srgbClr val="FEF4D6"/>
                </a:solidFill>
                <a:latin typeface="Matura MT Script Capitals" pitchFamily="66" charset="0"/>
              </a:rPr>
              <a:t>endidikan </a:t>
            </a:r>
            <a:r>
              <a:rPr lang="en-US" sz="4242">
                <a:solidFill>
                  <a:srgbClr val="FEF4D6"/>
                </a:solidFill>
                <a:latin typeface="Matura MT Script Capitals" pitchFamily="66" charset="0"/>
              </a:rPr>
              <a:t>M</a:t>
            </a:r>
            <a:r>
              <a:rPr lang="en-US" sz="4242" smtClean="0">
                <a:solidFill>
                  <a:srgbClr val="FEF4D6"/>
                </a:solidFill>
                <a:latin typeface="Matura MT Script Capitals" pitchFamily="66" charset="0"/>
              </a:rPr>
              <a:t>ultikultural</a:t>
            </a:r>
            <a:endParaRPr lang="en-US" sz="4242">
              <a:solidFill>
                <a:srgbClr val="FEF4D6"/>
              </a:solidFill>
              <a:latin typeface="Matura MT Script Capitals" pitchFamily="66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1086391"/>
            <a:ext cx="1873079" cy="19292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40739" y="1028700"/>
            <a:ext cx="2018561" cy="204458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266291" y="4651391"/>
            <a:ext cx="3951893" cy="457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8"/>
              </a:lnSpc>
              <a:spcBef>
                <a:spcPct val="0"/>
              </a:spcBef>
            </a:pPr>
            <a:r>
              <a:rPr lang="en-US" sz="2540">
                <a:solidFill>
                  <a:srgbClr val="000000"/>
                </a:solidFill>
                <a:latin typeface="Quicksand"/>
              </a:rPr>
              <a:t>Pendekatan transformasi fundamental </a:t>
            </a:r>
          </a:p>
          <a:p>
            <a:pPr algn="just">
              <a:lnSpc>
                <a:spcPts val="3048"/>
              </a:lnSpc>
              <a:spcBef>
                <a:spcPct val="0"/>
              </a:spcBef>
            </a:pPr>
            <a:r>
              <a:rPr lang="en-US" sz="2540">
                <a:solidFill>
                  <a:srgbClr val="000000"/>
                </a:solidFill>
                <a:latin typeface="Quicksand"/>
              </a:rPr>
              <a:t>Tujuan utama dari pendekatan ini membantu siswa untuk memahami konsep, peristiwa, dan orang-orang dari perspektif etnis dan budaya yang beragam dan untuk memahami pengetahuan sebagai konstruksi sosial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025632" y="4178407"/>
            <a:ext cx="4448774" cy="5288494"/>
            <a:chOff x="0" y="0"/>
            <a:chExt cx="2393585" cy="284538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93585" cy="2845382"/>
            </a:xfrm>
            <a:custGeom>
              <a:avLst/>
              <a:gdLst/>
              <a:ahLst/>
              <a:cxnLst/>
              <a:rect l="l" t="t" r="r" b="b"/>
              <a:pathLst>
                <a:path w="2393585" h="2845382">
                  <a:moveTo>
                    <a:pt x="2269125" y="2845382"/>
                  </a:moveTo>
                  <a:lnTo>
                    <a:pt x="124460" y="2845382"/>
                  </a:lnTo>
                  <a:cubicBezTo>
                    <a:pt x="55880" y="2845382"/>
                    <a:pt x="0" y="2789502"/>
                    <a:pt x="0" y="27209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720922"/>
                  </a:lnTo>
                  <a:cubicBezTo>
                    <a:pt x="2393585" y="2789502"/>
                    <a:pt x="2337705" y="2845382"/>
                    <a:pt x="2269125" y="2845382"/>
                  </a:cubicBez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14170610" y="4286831"/>
            <a:ext cx="4117390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1"/>
              </a:lnSpc>
            </a:pPr>
            <a:r>
              <a:rPr lang="en-US" sz="2108">
                <a:solidFill>
                  <a:srgbClr val="000000"/>
                </a:solidFill>
                <a:latin typeface="Quicksand"/>
              </a:rPr>
              <a:t>Pengambilan keputusan dan pendekatan aksi sosial transformatif </a:t>
            </a:r>
          </a:p>
          <a:p>
            <a:pPr algn="just">
              <a:lnSpc>
                <a:spcPts val="2951"/>
              </a:lnSpc>
            </a:pPr>
            <a:r>
              <a:rPr lang="en-US" sz="2108" smtClean="0">
                <a:solidFill>
                  <a:srgbClr val="000000"/>
                </a:solidFill>
                <a:latin typeface="Quicksand"/>
              </a:rPr>
              <a:t>Bertujuan </a:t>
            </a:r>
            <a:r>
              <a:rPr lang="en-US" sz="2108">
                <a:solidFill>
                  <a:srgbClr val="000000"/>
                </a:solidFill>
                <a:latin typeface="Quicksand"/>
              </a:rPr>
              <a:t>untuk memperluas kurikulum dengan memungkinkan siswa untuk mengejar proyek-proyek dan kegiatan yang memungkinkan mereka untuk mengambil tindakan pribadi, sosial, dan terkait dengan konsep, masalah, dan masalah yang telah mereka pelajari.</a:t>
            </a:r>
          </a:p>
          <a:p>
            <a:pPr algn="just">
              <a:lnSpc>
                <a:spcPts val="2951"/>
              </a:lnSpc>
            </a:pPr>
            <a:endParaRPr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71968" y="4286244"/>
            <a:ext cx="1012189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BEA"/>
                </a:solidFill>
                <a:latin typeface="Bukhari Script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294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Lucida Handwriting</vt:lpstr>
      <vt:lpstr>Quicksand</vt:lpstr>
      <vt:lpstr>Calibri</vt:lpstr>
      <vt:lpstr>Matura MT Script Capitals</vt:lpstr>
      <vt:lpstr>Bukhari Script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BELAJAR KOOPERATIVE LEARNING SEBAGAI PENDEKATAN BELAJAT MULTIKULTURAL</dc:title>
  <dc:creator>HP</dc:creator>
  <cp:lastModifiedBy>HP</cp:lastModifiedBy>
  <cp:revision>2</cp:revision>
  <dcterms:created xsi:type="dcterms:W3CDTF">2006-08-16T00:00:00Z</dcterms:created>
  <dcterms:modified xsi:type="dcterms:W3CDTF">2021-09-07T13:45:10Z</dcterms:modified>
  <dc:identifier>DAEpVPVq1m8</dc:identifier>
</cp:coreProperties>
</file>