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2" r:id="rId8"/>
  </p:sldIdLst>
  <p:sldSz cx="18288000" cy="10287000" type="screen4x3"/>
  <p:notesSz cx="6858000" cy="9144000"/>
  <p:embeddedFontLst>
    <p:embeddedFont>
      <p:font typeface="Arimo" panose="020B0604020202020204" charset="0"/>
      <p:regular r:id="rId12"/>
    </p:embeddedFont>
    <p:embeddedFont>
      <p:font typeface="Arimo Bold" panose="020B0704020202020204" charset="0"/>
      <p:regular r:id="rId13"/>
    </p:embeddedFont>
    <p:embeddedFont>
      <p:font typeface="Arimo Italics" panose="020B0604020202090204" charset="0"/>
      <p:regular r:id="rId14"/>
    </p:embeddedFont>
    <p:embeddedFont>
      <p:font typeface="Arimo Bold Italics" panose="020B0704020202090204" charset="0"/>
      <p:regular r:id="rId15"/>
    </p:embeddedFont>
    <p:embeddedFont>
      <p:font typeface="Gaegu Light" panose="00000000000000000000" charset="0"/>
      <p:regular r:id="rId16"/>
    </p:embeddedFont>
    <p:embeddedFont>
      <p:font typeface="Gaegu Light Bold" panose="00000000000000000000" charset="0"/>
      <p:regular r:id="rId17"/>
    </p:embeddedFont>
    <p:embeddedFont>
      <p:font typeface="Gaegu Bold" panose="000000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font" Target="fonts/font7.fntdata"/><Relationship Id="rId17" Type="http://schemas.openxmlformats.org/officeDocument/2006/relationships/font" Target="fonts/font6.fntdata"/><Relationship Id="rId16" Type="http://schemas.openxmlformats.org/officeDocument/2006/relationships/font" Target="fonts/font5.fntdata"/><Relationship Id="rId15" Type="http://schemas.openxmlformats.org/officeDocument/2006/relationships/font" Target="fonts/font4.fntdata"/><Relationship Id="rId14" Type="http://schemas.openxmlformats.org/officeDocument/2006/relationships/font" Target="fonts/font3.fntdata"/><Relationship Id="rId13" Type="http://schemas.openxmlformats.org/officeDocument/2006/relationships/font" Target="fonts/font2.fntdata"/><Relationship Id="rId12" Type="http://schemas.openxmlformats.org/officeDocument/2006/relationships/font" Target="fonts/font1.fntdata"/><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9" Type="http://schemas.openxmlformats.org/officeDocument/2006/relationships/slideLayout" Target="../slideLayouts/slideLayout7.xml"/><Relationship Id="rId18" Type="http://schemas.openxmlformats.org/officeDocument/2006/relationships/image" Target="../media/image28.png"/><Relationship Id="rId17" Type="http://schemas.openxmlformats.org/officeDocument/2006/relationships/image" Target="../media/image27.png"/><Relationship Id="rId16"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3.png"/><Relationship Id="rId10" Type="http://schemas.openxmlformats.org/officeDocument/2006/relationships/image" Target="../media/image21.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1.png"/><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8.png"/><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1.png"/><Relationship Id="rId15" Type="http://schemas.openxmlformats.org/officeDocument/2006/relationships/slideLayout" Target="../slideLayouts/slideLayout7.xml"/><Relationship Id="rId14" Type="http://schemas.openxmlformats.org/officeDocument/2006/relationships/image" Target="../media/image41.png"/><Relationship Id="rId13" Type="http://schemas.openxmlformats.org/officeDocument/2006/relationships/image" Target="../media/image20.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6.png"/><Relationship Id="rId6" Type="http://schemas.openxmlformats.org/officeDocument/2006/relationships/image" Target="../media/image44.png"/><Relationship Id="rId5" Type="http://schemas.openxmlformats.org/officeDocument/2006/relationships/image" Target="../media/image11.png"/><Relationship Id="rId4" Type="http://schemas.openxmlformats.org/officeDocument/2006/relationships/image" Target="../media/image8.png"/><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image" Target="../media/image42.png"/></Relationships>
</file>

<file path=ppt/slides/_rels/slide6.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1" Type="http://schemas.openxmlformats.org/officeDocument/2006/relationships/slideLayout" Target="../slideLayouts/slideLayout7.xml"/><Relationship Id="rId30" Type="http://schemas.openxmlformats.org/officeDocument/2006/relationships/image" Target="../media/image65.png"/><Relationship Id="rId3" Type="http://schemas.openxmlformats.org/officeDocument/2006/relationships/image" Target="../media/image7.png"/><Relationship Id="rId29" Type="http://schemas.openxmlformats.org/officeDocument/2006/relationships/image" Target="../media/image10.png"/><Relationship Id="rId28" Type="http://schemas.openxmlformats.org/officeDocument/2006/relationships/image" Target="../media/image9.png"/><Relationship Id="rId27" Type="http://schemas.openxmlformats.org/officeDocument/2006/relationships/image" Target="../media/image37.png"/><Relationship Id="rId26" Type="http://schemas.openxmlformats.org/officeDocument/2006/relationships/image" Target="../media/image27.png"/><Relationship Id="rId25" Type="http://schemas.openxmlformats.org/officeDocument/2006/relationships/image" Target="../media/image64.png"/><Relationship Id="rId24" Type="http://schemas.openxmlformats.org/officeDocument/2006/relationships/image" Target="../media/image20.png"/><Relationship Id="rId23" Type="http://schemas.openxmlformats.org/officeDocument/2006/relationships/image" Target="../media/image5.png"/><Relationship Id="rId22" Type="http://schemas.openxmlformats.org/officeDocument/2006/relationships/image" Target="../media/image63.png"/><Relationship Id="rId21" Type="http://schemas.openxmlformats.org/officeDocument/2006/relationships/image" Target="../media/image62.png"/><Relationship Id="rId20" Type="http://schemas.openxmlformats.org/officeDocument/2006/relationships/image" Target="../media/image61.png"/><Relationship Id="rId2" Type="http://schemas.openxmlformats.org/officeDocument/2006/relationships/image" Target="../media/image46.png"/><Relationship Id="rId19" Type="http://schemas.openxmlformats.org/officeDocument/2006/relationships/image" Target="../media/image60.png"/><Relationship Id="rId18" Type="http://schemas.openxmlformats.org/officeDocument/2006/relationships/image" Target="../media/image41.png"/><Relationship Id="rId17" Type="http://schemas.openxmlformats.org/officeDocument/2006/relationships/image" Target="../media/image59.png"/><Relationship Id="rId16" Type="http://schemas.openxmlformats.org/officeDocument/2006/relationships/image" Target="../media/image58.png"/><Relationship Id="rId15" Type="http://schemas.openxmlformats.org/officeDocument/2006/relationships/image" Target="../media/image57.png"/><Relationship Id="rId14"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31.png"/><Relationship Id="rId1"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637525">
            <a:off x="-618" y="3387450"/>
            <a:ext cx="1241580" cy="122126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464629">
            <a:off x="-516064" y="4158639"/>
            <a:ext cx="1590841" cy="10904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926941" flipH="1">
            <a:off x="216537" y="-676859"/>
            <a:ext cx="1379048" cy="23702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733573">
            <a:off x="-620551" y="8165986"/>
            <a:ext cx="1403145" cy="1380185"/>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7859510">
            <a:off x="12022103" y="9464972"/>
            <a:ext cx="1075028" cy="11570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3128">
            <a:off x="17089241" y="7789066"/>
            <a:ext cx="1539821" cy="56273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798318">
            <a:off x="4498566" y="9489861"/>
            <a:ext cx="2017772" cy="127669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211809">
            <a:off x="14736727" y="-251002"/>
            <a:ext cx="1264965" cy="136150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3331250">
            <a:off x="17630075" y="4309826"/>
            <a:ext cx="1315850" cy="106225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5628841">
            <a:off x="17251803" y="3271141"/>
            <a:ext cx="1538166" cy="819423"/>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rot="1488984">
            <a:off x="7586040" y="-652399"/>
            <a:ext cx="1334812" cy="1357018"/>
          </a:xfrm>
          <a:prstGeom prst="rect">
            <a:avLst/>
          </a:prstGeom>
        </p:spPr>
      </p:pic>
      <p:grpSp>
        <p:nvGrpSpPr>
          <p:cNvPr id="13" name="Group 13"/>
          <p:cNvGrpSpPr/>
          <p:nvPr/>
        </p:nvGrpSpPr>
        <p:grpSpPr>
          <a:xfrm rot="0">
            <a:off x="2869695" y="2671983"/>
            <a:ext cx="12548611" cy="6300672"/>
            <a:chOff x="0" y="47625"/>
            <a:chExt cx="16731481" cy="8400897"/>
          </a:xfrm>
        </p:grpSpPr>
        <p:sp>
          <p:nvSpPr>
            <p:cNvPr id="14" name="TextBox 14"/>
            <p:cNvSpPr txBox="1"/>
            <p:nvPr/>
          </p:nvSpPr>
          <p:spPr>
            <a:xfrm>
              <a:off x="0" y="47625"/>
              <a:ext cx="16731481" cy="3429000"/>
            </a:xfrm>
            <a:prstGeom prst="rect">
              <a:avLst/>
            </a:prstGeom>
          </p:spPr>
          <p:txBody>
            <a:bodyPr lIns="0" tIns="0" rIns="0" bIns="0" rtlCol="0" anchor="t">
              <a:spAutoFit/>
            </a:bodyPr>
            <a:lstStyle/>
            <a:p>
              <a:pPr algn="ctr">
                <a:lnSpc>
                  <a:spcPts val="6750"/>
                </a:lnSpc>
              </a:pPr>
              <a:r>
                <a:rPr lang="en-US" sz="6600" spc="-300">
                  <a:solidFill>
                    <a:srgbClr val="FBE675"/>
                  </a:solidFill>
                  <a:latin typeface="Marker Felt" charset="0"/>
                  <a:ea typeface="Marker Felt" charset="0"/>
                </a:rPr>
                <a:t>PERANAN SEKOLAH SEBAGAI LEMBAGA PENGEMBANGAN</a:t>
              </a:r>
              <a:endParaRPr lang="en-US" sz="6600" spc="-300">
                <a:solidFill>
                  <a:srgbClr val="FBE675"/>
                </a:solidFill>
                <a:latin typeface="Marker Felt" charset="0"/>
                <a:ea typeface="Marker Felt" charset="0"/>
              </a:endParaRPr>
            </a:p>
            <a:p>
              <a:pPr algn="ctr">
                <a:lnSpc>
                  <a:spcPts val="6750"/>
                </a:lnSpc>
              </a:pPr>
              <a:r>
                <a:rPr lang="en-US" sz="6600" spc="-300">
                  <a:solidFill>
                    <a:srgbClr val="FBE675"/>
                  </a:solidFill>
                  <a:latin typeface="Marker Felt" charset="0"/>
                  <a:ea typeface="Marker Felt" charset="0"/>
                </a:rPr>
                <a:t>PENDIDIKAN MULTIKULTURAL</a:t>
              </a:r>
              <a:endParaRPr lang="en-US" sz="6600" spc="-300">
                <a:solidFill>
                  <a:srgbClr val="FBE675"/>
                </a:solidFill>
                <a:latin typeface="Marker Felt" charset="0"/>
                <a:ea typeface="Marker Felt" charset="0"/>
              </a:endParaRPr>
            </a:p>
          </p:txBody>
        </p:sp>
        <p:sp>
          <p:nvSpPr>
            <p:cNvPr id="15" name="TextBox 15"/>
            <p:cNvSpPr txBox="1"/>
            <p:nvPr/>
          </p:nvSpPr>
          <p:spPr>
            <a:xfrm>
              <a:off x="2399238" y="4181322"/>
              <a:ext cx="11933004" cy="4267200"/>
            </a:xfrm>
            <a:prstGeom prst="rect">
              <a:avLst/>
            </a:prstGeom>
          </p:spPr>
          <p:txBody>
            <a:bodyPr lIns="0" tIns="0" rIns="0" bIns="0" rtlCol="0" anchor="t">
              <a:spAutoFit/>
            </a:bodyPr>
            <a:lstStyle/>
            <a:p>
              <a:pPr algn="ctr">
                <a:lnSpc>
                  <a:spcPts val="5040"/>
                </a:lnSpc>
              </a:pPr>
              <a:r>
                <a:rPr lang="en-US" sz="3600" spc="-72">
                  <a:solidFill>
                    <a:srgbClr val="FFFFFF"/>
                  </a:solidFill>
                  <a:latin typeface="Copperplate" charset="0"/>
                  <a:ea typeface="Copperplate" charset="0"/>
                </a:rPr>
                <a:t>KELOMPOK </a:t>
              </a:r>
              <a:r>
                <a:rPr lang="x-none" altLang="en-US" sz="3600" spc="-72">
                  <a:solidFill>
                    <a:srgbClr val="FFFFFF"/>
                  </a:solidFill>
                  <a:latin typeface="Copperplate" charset="0"/>
                  <a:ea typeface="Copperplate" charset="0"/>
                </a:rPr>
                <a:t>9</a:t>
              </a:r>
              <a:r>
                <a:rPr lang="en-US" sz="3600" spc="-72">
                  <a:solidFill>
                    <a:srgbClr val="FFFFFF"/>
                  </a:solidFill>
                  <a:latin typeface="Copperplate" charset="0"/>
                  <a:ea typeface="Copperplate" charset="0"/>
                </a:rPr>
                <a:t> </a:t>
              </a:r>
              <a:endParaRPr lang="en-US" sz="3600" spc="-72">
                <a:solidFill>
                  <a:srgbClr val="FFFFFF"/>
                </a:solidFill>
                <a:latin typeface="Copperplate" charset="0"/>
                <a:ea typeface="Copperplate" charset="0"/>
              </a:endParaRPr>
            </a:p>
            <a:p>
              <a:pPr algn="ctr">
                <a:lnSpc>
                  <a:spcPts val="5040"/>
                </a:lnSpc>
              </a:pPr>
              <a:r>
                <a:rPr sz="3200">
                  <a:solidFill>
                    <a:schemeClr val="bg1"/>
                  </a:solidFill>
                  <a:latin typeface="Copperplate" charset="0"/>
                  <a:ea typeface="Copperplate" charset="0"/>
                </a:rPr>
                <a:t>1. Aditya Mahendra(2053053012)</a:t>
              </a:r>
              <a:endParaRPr sz="3200">
                <a:solidFill>
                  <a:schemeClr val="bg1"/>
                </a:solidFill>
                <a:latin typeface="Copperplate" charset="0"/>
                <a:ea typeface="Copperplate" charset="0"/>
              </a:endParaRPr>
            </a:p>
            <a:p>
              <a:pPr algn="ctr">
                <a:lnSpc>
                  <a:spcPts val="5040"/>
                </a:lnSpc>
              </a:pPr>
              <a:r>
                <a:rPr sz="3200">
                  <a:solidFill>
                    <a:schemeClr val="bg1"/>
                  </a:solidFill>
                  <a:latin typeface="Copperplate" charset="0"/>
                  <a:ea typeface="Copperplate" charset="0"/>
                </a:rPr>
                <a:t>2. Antika Tri Purnamasari  (2053053014)</a:t>
              </a:r>
              <a:endParaRPr sz="3200">
                <a:solidFill>
                  <a:schemeClr val="bg1"/>
                </a:solidFill>
                <a:latin typeface="Copperplate" charset="0"/>
                <a:ea typeface="Copperplate" charset="0"/>
              </a:endParaRPr>
            </a:p>
            <a:p>
              <a:pPr algn="ctr">
                <a:lnSpc>
                  <a:spcPts val="5040"/>
                </a:lnSpc>
              </a:pPr>
              <a:r>
                <a:rPr sz="3200">
                  <a:solidFill>
                    <a:schemeClr val="bg1"/>
                  </a:solidFill>
                  <a:latin typeface="Copperplate" charset="0"/>
                  <a:ea typeface="Copperplate" charset="0"/>
                </a:rPr>
                <a:t>3. Miranda Citra Haryani(2053053023)</a:t>
              </a:r>
              <a:endParaRPr sz="3200">
                <a:solidFill>
                  <a:schemeClr val="bg1"/>
                </a:solidFill>
                <a:latin typeface="Copperplate" charset="0"/>
                <a:ea typeface="Copperplate" charset="0"/>
              </a:endParaRPr>
            </a:p>
            <a:p>
              <a:pPr algn="ctr">
                <a:lnSpc>
                  <a:spcPts val="5040"/>
                </a:lnSpc>
              </a:pPr>
              <a:r>
                <a:rPr sz="3200">
                  <a:solidFill>
                    <a:schemeClr val="bg1"/>
                  </a:solidFill>
                  <a:latin typeface="Copperplate" charset="0"/>
                  <a:ea typeface="Copperplate" charset="0"/>
                </a:rPr>
                <a:t>4. Lesi Agustin(2053053037)</a:t>
              </a:r>
              <a:endParaRPr sz="3200">
                <a:solidFill>
                  <a:schemeClr val="bg1"/>
                </a:solidFill>
                <a:latin typeface="Copperplate" charset="0"/>
                <a:ea typeface="Copperplate"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l="6683" t="7913" r="9418" b="8340"/>
          <a:stretch>
            <a:fillRect/>
          </a:stretch>
        </p:blipFill>
        <p:spPr>
          <a:xfrm>
            <a:off x="0" y="-10725"/>
            <a:ext cx="18288000" cy="10295749"/>
          </a:xfrm>
          <a:prstGeom prst="rect">
            <a:avLst/>
          </a:prstGeom>
        </p:spPr>
      </p:pic>
      <p:sp>
        <p:nvSpPr>
          <p:cNvPr id="3" name="AutoShape 3"/>
          <p:cNvSpPr/>
          <p:nvPr/>
        </p:nvSpPr>
        <p:spPr>
          <a:xfrm>
            <a:off x="2048984" y="700612"/>
            <a:ext cx="14511534" cy="6988687"/>
          </a:xfrm>
          <a:prstGeom prst="rect">
            <a:avLst/>
          </a:prstGeom>
          <a:solidFill>
            <a:srgbClr val="082A44"/>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546950" y="3159288"/>
            <a:ext cx="1712350" cy="5261411"/>
          </a:xfrm>
          <a:prstGeom prst="rect">
            <a:avLst/>
          </a:prstGeom>
        </p:spPr>
      </p:pic>
      <p:grpSp>
        <p:nvGrpSpPr>
          <p:cNvPr id="5" name="Group 5"/>
          <p:cNvGrpSpPr/>
          <p:nvPr/>
        </p:nvGrpSpPr>
        <p:grpSpPr>
          <a:xfrm rot="0">
            <a:off x="5097014" y="1604293"/>
            <a:ext cx="8804884" cy="5281747"/>
            <a:chOff x="0" y="0"/>
            <a:chExt cx="4897867" cy="2938062"/>
          </a:xfrm>
        </p:grpSpPr>
        <p:sp>
          <p:nvSpPr>
            <p:cNvPr id="6" name="Freeform 6"/>
            <p:cNvSpPr/>
            <p:nvPr/>
          </p:nvSpPr>
          <p:spPr>
            <a:xfrm>
              <a:off x="10160" y="16510"/>
              <a:ext cx="4875007" cy="2910122"/>
            </a:xfrm>
            <a:custGeom>
              <a:avLst/>
              <a:gdLst/>
              <a:ahLst/>
              <a:cxnLst/>
              <a:rect l="l" t="t" r="r" b="b"/>
              <a:pathLst>
                <a:path w="4875007" h="2910122">
                  <a:moveTo>
                    <a:pt x="4875007" y="2910122"/>
                  </a:moveTo>
                  <a:lnTo>
                    <a:pt x="0" y="2902502"/>
                  </a:lnTo>
                  <a:lnTo>
                    <a:pt x="0" y="1022533"/>
                  </a:lnTo>
                  <a:lnTo>
                    <a:pt x="17780" y="19050"/>
                  </a:lnTo>
                  <a:lnTo>
                    <a:pt x="2428958" y="0"/>
                  </a:lnTo>
                  <a:lnTo>
                    <a:pt x="4855957" y="5080"/>
                  </a:lnTo>
                  <a:close/>
                </a:path>
              </a:pathLst>
            </a:custGeom>
            <a:solidFill>
              <a:srgbClr val="082A44"/>
            </a:solidFill>
          </p:spPr>
        </p:sp>
        <p:sp>
          <p:nvSpPr>
            <p:cNvPr id="7" name="Freeform 7"/>
            <p:cNvSpPr/>
            <p:nvPr/>
          </p:nvSpPr>
          <p:spPr>
            <a:xfrm>
              <a:off x="-3810" y="0"/>
              <a:ext cx="4904217" cy="2936792"/>
            </a:xfrm>
            <a:custGeom>
              <a:avLst/>
              <a:gdLst/>
              <a:ahLst/>
              <a:cxnLst/>
              <a:rect l="l" t="t" r="r" b="b"/>
              <a:pathLst>
                <a:path w="4904217" h="2936792">
                  <a:moveTo>
                    <a:pt x="4869927" y="21590"/>
                  </a:moveTo>
                  <a:cubicBezTo>
                    <a:pt x="4871197" y="34290"/>
                    <a:pt x="4871197" y="44450"/>
                    <a:pt x="4872467" y="54610"/>
                  </a:cubicBezTo>
                  <a:cubicBezTo>
                    <a:pt x="4875007" y="107832"/>
                    <a:pt x="4876277" y="170813"/>
                    <a:pt x="4878817" y="231544"/>
                  </a:cubicBezTo>
                  <a:cubicBezTo>
                    <a:pt x="4878817" y="319266"/>
                    <a:pt x="4891517" y="2048980"/>
                    <a:pt x="4897867" y="2136703"/>
                  </a:cubicBezTo>
                  <a:cubicBezTo>
                    <a:pt x="4904217" y="2269411"/>
                    <a:pt x="4900407" y="2404370"/>
                    <a:pt x="4900407" y="2537078"/>
                  </a:cubicBezTo>
                  <a:cubicBezTo>
                    <a:pt x="4900407" y="2654042"/>
                    <a:pt x="4901677" y="2762009"/>
                    <a:pt x="4902947" y="2875832"/>
                  </a:cubicBezTo>
                  <a:cubicBezTo>
                    <a:pt x="4902947" y="2897422"/>
                    <a:pt x="4902947" y="2911392"/>
                    <a:pt x="4902947" y="2935522"/>
                  </a:cubicBezTo>
                  <a:cubicBezTo>
                    <a:pt x="4880087" y="2935522"/>
                    <a:pt x="4859767" y="2936792"/>
                    <a:pt x="4829101" y="2935522"/>
                  </a:cubicBezTo>
                  <a:cubicBezTo>
                    <a:pt x="4582124" y="2930442"/>
                    <a:pt x="4331348" y="2936792"/>
                    <a:pt x="4084372" y="2931712"/>
                  </a:cubicBezTo>
                  <a:cubicBezTo>
                    <a:pt x="3936186" y="2927902"/>
                    <a:pt x="3791799" y="2930442"/>
                    <a:pt x="3643613" y="2927902"/>
                  </a:cubicBezTo>
                  <a:cubicBezTo>
                    <a:pt x="3575220" y="2926632"/>
                    <a:pt x="3506826" y="2925362"/>
                    <a:pt x="3438433" y="2924092"/>
                  </a:cubicBezTo>
                  <a:cubicBezTo>
                    <a:pt x="3396637" y="2924092"/>
                    <a:pt x="3358640" y="2925362"/>
                    <a:pt x="3316845" y="2925362"/>
                  </a:cubicBezTo>
                  <a:cubicBezTo>
                    <a:pt x="3210455" y="2924092"/>
                    <a:pt x="2917882" y="2925362"/>
                    <a:pt x="2811492" y="2924092"/>
                  </a:cubicBezTo>
                  <a:cubicBezTo>
                    <a:pt x="2735500" y="2922822"/>
                    <a:pt x="1215644" y="2931712"/>
                    <a:pt x="1139651" y="2930442"/>
                  </a:cubicBezTo>
                  <a:cubicBezTo>
                    <a:pt x="1120653" y="2930442"/>
                    <a:pt x="1097855" y="2931712"/>
                    <a:pt x="1078857" y="2931712"/>
                  </a:cubicBezTo>
                  <a:cubicBezTo>
                    <a:pt x="1033261" y="2931712"/>
                    <a:pt x="991465" y="2932982"/>
                    <a:pt x="945870" y="2932982"/>
                  </a:cubicBezTo>
                  <a:cubicBezTo>
                    <a:pt x="831880" y="2932982"/>
                    <a:pt x="721691" y="2931712"/>
                    <a:pt x="607702" y="2930442"/>
                  </a:cubicBezTo>
                  <a:cubicBezTo>
                    <a:pt x="539308" y="2929172"/>
                    <a:pt x="470915" y="2927902"/>
                    <a:pt x="406321" y="2926632"/>
                  </a:cubicBezTo>
                  <a:cubicBezTo>
                    <a:pt x="284732" y="2925362"/>
                    <a:pt x="163144" y="2924092"/>
                    <a:pt x="48260" y="2924092"/>
                  </a:cubicBezTo>
                  <a:cubicBezTo>
                    <a:pt x="38100" y="2924092"/>
                    <a:pt x="29210" y="2924092"/>
                    <a:pt x="19050" y="2922822"/>
                  </a:cubicBezTo>
                  <a:cubicBezTo>
                    <a:pt x="10160" y="2921552"/>
                    <a:pt x="5080" y="2915202"/>
                    <a:pt x="7620" y="2906312"/>
                  </a:cubicBezTo>
                  <a:cubicBezTo>
                    <a:pt x="16510" y="2874474"/>
                    <a:pt x="12700" y="2818241"/>
                    <a:pt x="11430" y="2759759"/>
                  </a:cubicBezTo>
                  <a:cubicBezTo>
                    <a:pt x="10160" y="2640546"/>
                    <a:pt x="6350" y="2523583"/>
                    <a:pt x="7620" y="2404370"/>
                  </a:cubicBezTo>
                  <a:cubicBezTo>
                    <a:pt x="5080" y="2255916"/>
                    <a:pt x="0" y="418236"/>
                    <a:pt x="7620" y="267532"/>
                  </a:cubicBezTo>
                  <a:cubicBezTo>
                    <a:pt x="8890" y="238291"/>
                    <a:pt x="7620" y="206801"/>
                    <a:pt x="8890" y="177560"/>
                  </a:cubicBezTo>
                  <a:cubicBezTo>
                    <a:pt x="10160" y="130325"/>
                    <a:pt x="12700" y="78591"/>
                    <a:pt x="13970" y="44450"/>
                  </a:cubicBezTo>
                  <a:cubicBezTo>
                    <a:pt x="13970" y="41910"/>
                    <a:pt x="15240" y="39370"/>
                    <a:pt x="16510" y="38100"/>
                  </a:cubicBezTo>
                  <a:cubicBezTo>
                    <a:pt x="38100" y="35560"/>
                    <a:pt x="68153" y="30480"/>
                    <a:pt x="128947" y="29210"/>
                  </a:cubicBezTo>
                  <a:cubicBezTo>
                    <a:pt x="231538" y="25400"/>
                    <a:pt x="334128" y="22860"/>
                    <a:pt x="440518" y="20320"/>
                  </a:cubicBezTo>
                  <a:cubicBezTo>
                    <a:pt x="512711" y="17780"/>
                    <a:pt x="584904" y="16510"/>
                    <a:pt x="653297" y="13970"/>
                  </a:cubicBezTo>
                  <a:cubicBezTo>
                    <a:pt x="721691" y="11430"/>
                    <a:pt x="793884" y="8890"/>
                    <a:pt x="862278" y="8890"/>
                  </a:cubicBezTo>
                  <a:cubicBezTo>
                    <a:pt x="938270" y="7620"/>
                    <a:pt x="1014263" y="10160"/>
                    <a:pt x="1090256" y="8890"/>
                  </a:cubicBezTo>
                  <a:cubicBezTo>
                    <a:pt x="1185247" y="8890"/>
                    <a:pt x="2906483" y="6350"/>
                    <a:pt x="3001475" y="5080"/>
                  </a:cubicBezTo>
                  <a:cubicBezTo>
                    <a:pt x="3092666" y="3810"/>
                    <a:pt x="3183857" y="2540"/>
                    <a:pt x="3278848" y="2540"/>
                  </a:cubicBezTo>
                  <a:cubicBezTo>
                    <a:pt x="3434634" y="1270"/>
                    <a:pt x="3586619" y="0"/>
                    <a:pt x="3742404" y="0"/>
                  </a:cubicBezTo>
                  <a:cubicBezTo>
                    <a:pt x="3806998" y="0"/>
                    <a:pt x="3875392" y="2540"/>
                    <a:pt x="3939985" y="2540"/>
                  </a:cubicBezTo>
                  <a:cubicBezTo>
                    <a:pt x="4118569" y="3810"/>
                    <a:pt x="4300951" y="5080"/>
                    <a:pt x="4479534" y="7620"/>
                  </a:cubicBezTo>
                  <a:cubicBezTo>
                    <a:pt x="4574525" y="8890"/>
                    <a:pt x="4669516" y="12700"/>
                    <a:pt x="4764507" y="16510"/>
                  </a:cubicBezTo>
                  <a:cubicBezTo>
                    <a:pt x="4787305" y="16510"/>
                    <a:pt x="4810103" y="16510"/>
                    <a:pt x="4829101" y="16510"/>
                  </a:cubicBezTo>
                  <a:cubicBezTo>
                    <a:pt x="4850877" y="17780"/>
                    <a:pt x="4859767" y="20320"/>
                    <a:pt x="4869927" y="21590"/>
                  </a:cubicBezTo>
                  <a:close/>
                  <a:moveTo>
                    <a:pt x="4880087" y="2919012"/>
                  </a:moveTo>
                  <a:cubicBezTo>
                    <a:pt x="4881357" y="2902502"/>
                    <a:pt x="4882627" y="2889802"/>
                    <a:pt x="4882627" y="2877102"/>
                  </a:cubicBezTo>
                  <a:cubicBezTo>
                    <a:pt x="4881357" y="2750762"/>
                    <a:pt x="4880087" y="2631549"/>
                    <a:pt x="4880087" y="2503339"/>
                  </a:cubicBezTo>
                  <a:cubicBezTo>
                    <a:pt x="4880087" y="2444857"/>
                    <a:pt x="4882627" y="2386375"/>
                    <a:pt x="4881357" y="2327893"/>
                  </a:cubicBezTo>
                  <a:cubicBezTo>
                    <a:pt x="4881357" y="2273910"/>
                    <a:pt x="4880087" y="2217677"/>
                    <a:pt x="4878817" y="2163694"/>
                  </a:cubicBezTo>
                  <a:cubicBezTo>
                    <a:pt x="4873737" y="2080470"/>
                    <a:pt x="4862307" y="357505"/>
                    <a:pt x="4862307" y="274280"/>
                  </a:cubicBezTo>
                  <a:cubicBezTo>
                    <a:pt x="4859767" y="204552"/>
                    <a:pt x="4857227" y="132574"/>
                    <a:pt x="4854687" y="63500"/>
                  </a:cubicBezTo>
                  <a:cubicBezTo>
                    <a:pt x="4853417" y="44450"/>
                    <a:pt x="4852147" y="43180"/>
                    <a:pt x="4817702" y="41910"/>
                  </a:cubicBezTo>
                  <a:cubicBezTo>
                    <a:pt x="4806303" y="41910"/>
                    <a:pt x="4798704" y="41910"/>
                    <a:pt x="4787305" y="40640"/>
                  </a:cubicBezTo>
                  <a:cubicBezTo>
                    <a:pt x="4692314" y="36830"/>
                    <a:pt x="4593523" y="31750"/>
                    <a:pt x="4498533" y="30480"/>
                  </a:cubicBezTo>
                  <a:cubicBezTo>
                    <a:pt x="4266754" y="26670"/>
                    <a:pt x="4031177" y="25400"/>
                    <a:pt x="3799399" y="22860"/>
                  </a:cubicBezTo>
                  <a:cubicBezTo>
                    <a:pt x="3765202" y="22860"/>
                    <a:pt x="3727206" y="22860"/>
                    <a:pt x="3693009" y="22860"/>
                  </a:cubicBezTo>
                  <a:cubicBezTo>
                    <a:pt x="3636014" y="22860"/>
                    <a:pt x="3579020" y="22860"/>
                    <a:pt x="3525825" y="22860"/>
                  </a:cubicBezTo>
                  <a:cubicBezTo>
                    <a:pt x="3404237" y="22860"/>
                    <a:pt x="3282648" y="22860"/>
                    <a:pt x="3164859" y="24130"/>
                  </a:cubicBezTo>
                  <a:cubicBezTo>
                    <a:pt x="3062269" y="25400"/>
                    <a:pt x="1333433" y="29210"/>
                    <a:pt x="1230843" y="29210"/>
                  </a:cubicBezTo>
                  <a:cubicBezTo>
                    <a:pt x="1063659" y="29210"/>
                    <a:pt x="896474" y="26670"/>
                    <a:pt x="729290" y="33020"/>
                  </a:cubicBezTo>
                  <a:cubicBezTo>
                    <a:pt x="641899" y="36830"/>
                    <a:pt x="558307" y="36830"/>
                    <a:pt x="474714" y="38100"/>
                  </a:cubicBezTo>
                  <a:cubicBezTo>
                    <a:pt x="330328" y="41910"/>
                    <a:pt x="185942" y="45720"/>
                    <a:pt x="49530" y="50800"/>
                  </a:cubicBezTo>
                  <a:cubicBezTo>
                    <a:pt x="36830" y="50800"/>
                    <a:pt x="34290" y="53340"/>
                    <a:pt x="33020" y="71843"/>
                  </a:cubicBezTo>
                  <a:cubicBezTo>
                    <a:pt x="31750" y="112331"/>
                    <a:pt x="31750" y="152818"/>
                    <a:pt x="30480" y="193306"/>
                  </a:cubicBezTo>
                  <a:cubicBezTo>
                    <a:pt x="29210" y="260785"/>
                    <a:pt x="26670" y="326014"/>
                    <a:pt x="25400" y="393493"/>
                  </a:cubicBezTo>
                  <a:cubicBezTo>
                    <a:pt x="20320" y="465471"/>
                    <a:pt x="26670" y="2224425"/>
                    <a:pt x="29210" y="2296403"/>
                  </a:cubicBezTo>
                  <a:cubicBezTo>
                    <a:pt x="29210" y="2372879"/>
                    <a:pt x="29210" y="2451605"/>
                    <a:pt x="30480" y="2528081"/>
                  </a:cubicBezTo>
                  <a:cubicBezTo>
                    <a:pt x="30480" y="2584314"/>
                    <a:pt x="33020" y="2640546"/>
                    <a:pt x="33020" y="2696779"/>
                  </a:cubicBezTo>
                  <a:cubicBezTo>
                    <a:pt x="33020" y="2757510"/>
                    <a:pt x="33020" y="2818241"/>
                    <a:pt x="31750" y="2877102"/>
                  </a:cubicBezTo>
                  <a:cubicBezTo>
                    <a:pt x="31750" y="2880912"/>
                    <a:pt x="31750" y="2883452"/>
                    <a:pt x="31750" y="2887262"/>
                  </a:cubicBezTo>
                  <a:cubicBezTo>
                    <a:pt x="31750" y="2897422"/>
                    <a:pt x="35560" y="2901232"/>
                    <a:pt x="44450" y="2901232"/>
                  </a:cubicBezTo>
                  <a:cubicBezTo>
                    <a:pt x="75752" y="2901232"/>
                    <a:pt x="128947" y="2902502"/>
                    <a:pt x="178343" y="2902502"/>
                  </a:cubicBezTo>
                  <a:cubicBezTo>
                    <a:pt x="250536" y="2902502"/>
                    <a:pt x="326529" y="2899962"/>
                    <a:pt x="398722" y="2902502"/>
                  </a:cubicBezTo>
                  <a:cubicBezTo>
                    <a:pt x="516510" y="2906312"/>
                    <a:pt x="634299" y="2908852"/>
                    <a:pt x="752088" y="2907582"/>
                  </a:cubicBezTo>
                  <a:cubicBezTo>
                    <a:pt x="828081" y="2906312"/>
                    <a:pt x="900274" y="2908852"/>
                    <a:pt x="976267" y="2908852"/>
                  </a:cubicBezTo>
                  <a:cubicBezTo>
                    <a:pt x="1086456" y="2908852"/>
                    <a:pt x="1196646" y="2907582"/>
                    <a:pt x="1306835" y="2908852"/>
                  </a:cubicBezTo>
                  <a:cubicBezTo>
                    <a:pt x="1470220" y="2910122"/>
                    <a:pt x="3263650" y="2899962"/>
                    <a:pt x="3430834" y="2902502"/>
                  </a:cubicBezTo>
                  <a:cubicBezTo>
                    <a:pt x="3503027" y="2903772"/>
                    <a:pt x="3575220" y="2905042"/>
                    <a:pt x="3643613" y="2905042"/>
                  </a:cubicBezTo>
                  <a:cubicBezTo>
                    <a:pt x="3769001" y="2907582"/>
                    <a:pt x="3890590" y="2903772"/>
                    <a:pt x="4015978" y="2907582"/>
                  </a:cubicBezTo>
                  <a:cubicBezTo>
                    <a:pt x="4118569" y="2910122"/>
                    <a:pt x="4221159" y="2910122"/>
                    <a:pt x="4323749" y="2912662"/>
                  </a:cubicBezTo>
                  <a:cubicBezTo>
                    <a:pt x="4475735" y="2916472"/>
                    <a:pt x="4627720" y="2919012"/>
                    <a:pt x="4779706" y="2920282"/>
                  </a:cubicBezTo>
                  <a:cubicBezTo>
                    <a:pt x="4836700" y="2920282"/>
                    <a:pt x="4859767" y="2919012"/>
                    <a:pt x="4880087" y="2919012"/>
                  </a:cubicBezTo>
                  <a:close/>
                </a:path>
              </a:pathLst>
            </a:custGeom>
            <a:solidFill>
              <a:srgbClr val="CCA0F4"/>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913521" y="8239761"/>
            <a:ext cx="4716505" cy="101190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538702" y="5494446"/>
            <a:ext cx="3180331" cy="3251267"/>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696077" y="5927957"/>
            <a:ext cx="2045911" cy="316972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t="53107"/>
          <a:stretch>
            <a:fillRect/>
          </a:stretch>
        </p:blipFill>
        <p:spPr>
          <a:xfrm>
            <a:off x="1864775" y="5789993"/>
            <a:ext cx="1795294" cy="2601239"/>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30986" y="6280920"/>
            <a:ext cx="2232921" cy="28167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436290">
            <a:off x="2245037" y="4622294"/>
            <a:ext cx="406144" cy="49750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2427821">
            <a:off x="3848656" y="4483265"/>
            <a:ext cx="527382" cy="775561"/>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107677" y="735660"/>
            <a:ext cx="787193" cy="834212"/>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5773678" y="1982229"/>
            <a:ext cx="513505" cy="88258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rot="3978358" flipH="1">
            <a:off x="5006963" y="1064350"/>
            <a:ext cx="628297" cy="107988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10244304" y="6705659"/>
            <a:ext cx="1764374" cy="384954"/>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Lst>
          </a:blip>
          <a:srcRect l="31958"/>
          <a:stretch>
            <a:fillRect/>
          </a:stretch>
        </p:blipFill>
        <p:spPr>
          <a:xfrm>
            <a:off x="2048984" y="3692679"/>
            <a:ext cx="942679" cy="831265"/>
          </a:xfrm>
          <a:prstGeom prst="rect">
            <a:avLst/>
          </a:prstGeom>
        </p:spPr>
      </p:pic>
      <p:pic>
        <p:nvPicPr>
          <p:cNvPr id="20" name="Picture 20"/>
          <p:cNvPicPr>
            <a:picLocks noChangeAspect="1"/>
          </p:cNvPicPr>
          <p:nvPr/>
        </p:nvPicPr>
        <p:blipFill>
          <a:blip r:embed="rId15">
            <a:extLst>
              <a:ext uri="{28A0092B-C50C-407E-A947-70E740481C1C}">
                <a14:useLocalDpi xmlns:a14="http://schemas.microsoft.com/office/drawing/2010/main" val="0"/>
              </a:ext>
            </a:extLst>
          </a:blip>
          <a:srcRect t="22201" r="24736"/>
          <a:stretch>
            <a:fillRect/>
          </a:stretch>
        </p:blipFill>
        <p:spPr>
          <a:xfrm>
            <a:off x="15442701" y="700612"/>
            <a:ext cx="1098767" cy="681466"/>
          </a:xfrm>
          <a:prstGeom prst="rect">
            <a:avLst/>
          </a:prstGeom>
        </p:spPr>
      </p:pic>
      <p:sp>
        <p:nvSpPr>
          <p:cNvPr id="21" name="TextBox 21"/>
          <p:cNvSpPr txBox="1"/>
          <p:nvPr/>
        </p:nvSpPr>
        <p:spPr>
          <a:xfrm>
            <a:off x="5782122" y="2798141"/>
            <a:ext cx="7434668" cy="2987040"/>
          </a:xfrm>
          <a:prstGeom prst="rect">
            <a:avLst/>
          </a:prstGeom>
        </p:spPr>
        <p:txBody>
          <a:bodyPr lIns="0" tIns="0" rIns="0" bIns="0" rtlCol="0" anchor="t">
            <a:spAutoFit/>
          </a:bodyPr>
          <a:lstStyle/>
          <a:p>
            <a:pPr algn="ctr">
              <a:lnSpc>
                <a:spcPts val="3360"/>
              </a:lnSpc>
            </a:pPr>
            <a:r>
              <a:rPr lang="x-none" altLang="en-US" sz="2400">
                <a:solidFill>
                  <a:srgbClr val="FFFFFF"/>
                </a:solidFill>
                <a:latin typeface="Courier New" charset="0"/>
                <a:ea typeface="Courier New" charset="0"/>
              </a:rPr>
              <a:t>PENGERTIAN MULTIKULTURAL </a:t>
            </a:r>
            <a:endParaRPr lang="x-none" altLang="en-US" sz="2400">
              <a:solidFill>
                <a:srgbClr val="FFFFFF"/>
              </a:solidFill>
              <a:latin typeface="Courier New" charset="0"/>
              <a:ea typeface="Courier New" charset="0"/>
            </a:endParaRPr>
          </a:p>
          <a:p>
            <a:pPr algn="ctr">
              <a:lnSpc>
                <a:spcPts val="3360"/>
              </a:lnSpc>
            </a:pPr>
            <a:endParaRPr lang="x-none" altLang="en-US" sz="2400">
              <a:solidFill>
                <a:srgbClr val="FFFFFF"/>
              </a:solidFill>
              <a:latin typeface="Courier New" charset="0"/>
              <a:ea typeface="Courier New" charset="0"/>
            </a:endParaRPr>
          </a:p>
          <a:p>
            <a:pPr algn="ctr">
              <a:lnSpc>
                <a:spcPts val="3360"/>
              </a:lnSpc>
            </a:pPr>
            <a:r>
              <a:rPr lang="en-US" sz="2400">
                <a:solidFill>
                  <a:srgbClr val="FFFFFF"/>
                </a:solidFill>
                <a:latin typeface="Courier New" charset="0"/>
                <a:ea typeface="Courier New" charset="0"/>
              </a:rPr>
              <a:t>multikultural adalah keinginan untuk menerima budaya kelompok lain,etnik,gender,bahasa dan keberanekaan agama sebagai suatu bentuk keseimbangan dan membentuk satu kesatuan. </a:t>
            </a:r>
            <a:endParaRPr lang="en-US" sz="2400">
              <a:solidFill>
                <a:srgbClr val="FFFFFF"/>
              </a:solidFill>
              <a:latin typeface="Courier New" charset="0"/>
              <a:ea typeface="Courier New" charset="0"/>
            </a:endParaRPr>
          </a:p>
        </p:txBody>
      </p:sp>
      <p:pic>
        <p:nvPicPr>
          <p:cNvPr id="22" name="Picture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rot="-405181">
            <a:off x="3186905" y="4783126"/>
            <a:ext cx="946329" cy="648666"/>
          </a:xfrm>
          <a:prstGeom prst="rect">
            <a:avLst/>
          </a:prstGeom>
        </p:spPr>
      </p:pic>
      <p:pic>
        <p:nvPicPr>
          <p:cNvPr id="23" name="Picture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rot="1946367">
            <a:off x="14193005" y="4256778"/>
            <a:ext cx="825656" cy="683626"/>
          </a:xfrm>
          <a:prstGeom prst="rect">
            <a:avLst/>
          </a:prstGeom>
        </p:spPr>
      </p:pic>
      <p:pic>
        <p:nvPicPr>
          <p:cNvPr id="24" name="Picture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rot="-987158">
            <a:off x="14818116" y="4513581"/>
            <a:ext cx="676981" cy="4640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400000">
            <a:off x="5378802" y="-93558"/>
            <a:ext cx="7530397" cy="1095692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427821">
            <a:off x="2400899" y="-170600"/>
            <a:ext cx="931532" cy="13699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l="31958"/>
          <a:stretch>
            <a:fillRect/>
          </a:stretch>
        </p:blipFill>
        <p:spPr>
          <a:xfrm>
            <a:off x="0" y="5384905"/>
            <a:ext cx="1453141" cy="128139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t="22201" r="24736"/>
          <a:stretch>
            <a:fillRect/>
          </a:stretch>
        </p:blipFill>
        <p:spPr>
          <a:xfrm>
            <a:off x="16629367" y="0"/>
            <a:ext cx="1658633" cy="10287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3072537" flipH="1">
            <a:off x="17505286" y="5329345"/>
            <a:ext cx="747959" cy="128555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8798318">
            <a:off x="15671725" y="9582376"/>
            <a:ext cx="1454378" cy="920225"/>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156462">
            <a:off x="1850471" y="9797920"/>
            <a:ext cx="1087988" cy="1087988"/>
          </a:xfrm>
          <a:prstGeom prst="rect">
            <a:avLst/>
          </a:prstGeom>
        </p:spPr>
      </p:pic>
      <p:sp>
        <p:nvSpPr>
          <p:cNvPr id="10" name="TextBox 3"/>
          <p:cNvSpPr txBox="1"/>
          <p:nvPr/>
        </p:nvSpPr>
        <p:spPr>
          <a:xfrm>
            <a:off x="5149215" y="2512060"/>
            <a:ext cx="7990205" cy="5262880"/>
          </a:xfrm>
          <a:prstGeom prst="rect">
            <a:avLst/>
          </a:prstGeom>
        </p:spPr>
        <p:txBody>
          <a:bodyPr lIns="0" tIns="0" rIns="0" bIns="0" rtlCol="0" anchor="t">
            <a:spAutoFit/>
          </a:bodyPr>
          <a:lstStyle/>
          <a:p>
            <a:pPr algn="ctr">
              <a:lnSpc>
                <a:spcPts val="5180"/>
              </a:lnSpc>
            </a:pPr>
            <a:r>
              <a:rPr lang="en-US" sz="2400" spc="-147">
                <a:solidFill>
                  <a:srgbClr val="FFFFFF"/>
                </a:solidFill>
                <a:latin typeface="Courier New" charset="0"/>
                <a:ea typeface="Courier New" charset="0"/>
              </a:rPr>
              <a:t>Indonesia adalah salah satu negara multikultural terbesar didunia. Pada prinsipnya pendidikan multikultural adalah pendidikan yang menghargai perbedaan.sehingga nantinya perbedaan ini tidak menjadi konflik  dan perpecahan.</a:t>
            </a:r>
            <a:endParaRPr lang="en-US" sz="2400" spc="-147">
              <a:solidFill>
                <a:srgbClr val="FFFFFF"/>
              </a:solidFill>
              <a:latin typeface="Courier New" charset="0"/>
              <a:ea typeface="Courier New" charset="0"/>
            </a:endParaRPr>
          </a:p>
          <a:p>
            <a:pPr algn="ctr">
              <a:lnSpc>
                <a:spcPts val="5180"/>
              </a:lnSpc>
            </a:pPr>
            <a:r>
              <a:rPr lang="en-US" sz="2400" spc="-147">
                <a:solidFill>
                  <a:srgbClr val="FFFFFF"/>
                </a:solidFill>
                <a:latin typeface="Courier New" charset="0"/>
                <a:ea typeface="Courier New" charset="0"/>
              </a:rPr>
              <a:t>Pendidikan berlangsung sepanjang hayat dan berwujud pengalaman hidup dari berbagai lingkungan budaya.</a:t>
            </a:r>
            <a:endParaRPr lang="en-US" sz="2400" spc="-147">
              <a:solidFill>
                <a:srgbClr val="FFFFFF"/>
              </a:solidFill>
              <a:latin typeface="Courier New" charset="0"/>
              <a:ea typeface="Courier New"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rot="0">
            <a:off x="2991889" y="2345955"/>
            <a:ext cx="12304223" cy="4743079"/>
            <a:chOff x="0" y="-38100"/>
            <a:chExt cx="16405630" cy="6324105"/>
          </a:xfrm>
        </p:grpSpPr>
        <p:sp>
          <p:nvSpPr>
            <p:cNvPr id="3" name="TextBox 3"/>
            <p:cNvSpPr txBox="1"/>
            <p:nvPr/>
          </p:nvSpPr>
          <p:spPr>
            <a:xfrm>
              <a:off x="0" y="-38100"/>
              <a:ext cx="16405630" cy="1219200"/>
            </a:xfrm>
            <a:prstGeom prst="rect">
              <a:avLst/>
            </a:prstGeom>
          </p:spPr>
          <p:txBody>
            <a:bodyPr lIns="0" tIns="0" rIns="0" bIns="0" rtlCol="0" anchor="t">
              <a:spAutoFit/>
            </a:bodyPr>
            <a:lstStyle/>
            <a:p>
              <a:pPr algn="ctr">
                <a:lnSpc>
                  <a:spcPts val="7200"/>
                </a:lnSpc>
              </a:pPr>
              <a:r>
                <a:rPr lang="x-none" altLang="en-US" sz="6600" spc="-288">
                  <a:solidFill>
                    <a:srgbClr val="FFFFFF"/>
                  </a:solidFill>
                  <a:latin typeface="Chalkduster" charset="0"/>
                  <a:ea typeface="Chalkduster" charset="0"/>
                </a:rPr>
                <a:t>Pendidikan Multikultural</a:t>
              </a:r>
              <a:endParaRPr lang="x-none" altLang="en-US" sz="6600" spc="-288">
                <a:solidFill>
                  <a:srgbClr val="FFFFFF"/>
                </a:solidFill>
                <a:latin typeface="Chalkduster" charset="0"/>
                <a:ea typeface="Chalkduster" charset="0"/>
              </a:endParaRPr>
            </a:p>
          </p:txBody>
        </p:sp>
        <p:sp>
          <p:nvSpPr>
            <p:cNvPr id="4" name="TextBox 4"/>
            <p:cNvSpPr txBox="1"/>
            <p:nvPr/>
          </p:nvSpPr>
          <p:spPr>
            <a:xfrm>
              <a:off x="1930549" y="2303285"/>
              <a:ext cx="12544532" cy="3982720"/>
            </a:xfrm>
            <a:prstGeom prst="rect">
              <a:avLst/>
            </a:prstGeom>
          </p:spPr>
          <p:txBody>
            <a:bodyPr lIns="0" tIns="0" rIns="0" bIns="0" rtlCol="0" anchor="t">
              <a:spAutoFit/>
            </a:bodyPr>
            <a:lstStyle/>
            <a:p>
              <a:pPr algn="ctr">
                <a:lnSpc>
                  <a:spcPts val="3360"/>
                </a:lnSpc>
              </a:pPr>
              <a:r>
                <a:rPr lang="x-none" altLang="en-US" sz="2800">
                  <a:solidFill>
                    <a:srgbClr val="FFFFFF"/>
                  </a:solidFill>
                  <a:latin typeface="Courier New" charset="0"/>
                  <a:ea typeface="Courier New" charset="0"/>
                </a:rPr>
                <a:t>
Dalam pendidikan multikultural,setiap peradaban dan kebudayaan yang berada dalam posisi yang sejajar dan sama.Tidak ada kebudayaan yang lebih tinggi atau dianggap lebih tinggi(superior)dari kebudayaan yang lain.</a:t>
              </a:r>
              <a:endParaRPr lang="x-none" altLang="en-US" sz="2800">
                <a:solidFill>
                  <a:srgbClr val="FFFFFF"/>
                </a:solidFill>
                <a:latin typeface="Courier New" charset="0"/>
                <a:ea typeface="Courier New" charset="0"/>
              </a:endParaRPr>
            </a:p>
          </p:txBody>
        </p:sp>
      </p:grpSp>
      <p:pic>
        <p:nvPicPr>
          <p:cNvPr id="5"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rot="-10362912">
            <a:off x="8180559" y="9714910"/>
            <a:ext cx="1618500" cy="591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79336" y="1600563"/>
            <a:ext cx="7986129" cy="708587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73171" y="1600563"/>
            <a:ext cx="7986129" cy="708587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926941" flipH="1">
            <a:off x="7012561" y="9300964"/>
            <a:ext cx="965999" cy="166031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11809">
            <a:off x="17398239" y="8304172"/>
            <a:ext cx="1029690" cy="110827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488984">
            <a:off x="17251383" y="-220648"/>
            <a:ext cx="1334812" cy="135701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399999">
            <a:off x="-718943" y="2698503"/>
            <a:ext cx="1437885" cy="116076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3800185">
            <a:off x="4282494" y="-640957"/>
            <a:ext cx="1379814" cy="1453827"/>
          </a:xfrm>
          <a:prstGeom prst="rect">
            <a:avLst/>
          </a:prstGeom>
        </p:spPr>
      </p:pic>
      <p:sp>
        <p:nvSpPr>
          <p:cNvPr id="12" name="TextBox 5"/>
          <p:cNvSpPr txBox="1"/>
          <p:nvPr/>
        </p:nvSpPr>
        <p:spPr>
          <a:xfrm>
            <a:off x="10253345" y="2263140"/>
            <a:ext cx="6024880" cy="5760720"/>
          </a:xfrm>
          <a:prstGeom prst="rect">
            <a:avLst/>
          </a:prstGeom>
        </p:spPr>
        <p:txBody>
          <a:bodyPr lIns="0" tIns="0" rIns="0" bIns="0" rtlCol="0" anchor="t">
            <a:spAutoFit/>
          </a:bodyPr>
          <a:lstStyle/>
          <a:p>
            <a:pPr algn="ctr">
              <a:lnSpc>
                <a:spcPts val="3780"/>
              </a:lnSpc>
            </a:pPr>
            <a:r>
              <a:rPr lang="en-US" sz="2700" spc="-111">
                <a:solidFill>
                  <a:srgbClr val="FFFFFF"/>
                </a:solidFill>
                <a:latin typeface="Courier New" charset="0"/>
                <a:ea typeface="Courier New" charset="0"/>
                <a:sym typeface="+mn-ea"/>
              </a:rPr>
              <a:t>Hal penting yang dibutuhkan adalah medesain  beberapa isi materi kurikulum pendidikan bagi para siswa agar dapat menerima orang lain secara sama dan menghormati agama mereka,budaya dan perbedaan etnik. Oleh karenanya model kurikulum dengan beraneka ragam tema adalah model kurikulum yang sangat dianjurkan.</a:t>
            </a:r>
            <a:endParaRPr lang="en-US" sz="2700" spc="-111">
              <a:solidFill>
                <a:srgbClr val="FFFFFF"/>
              </a:solidFill>
              <a:latin typeface="Courier New" charset="0"/>
              <a:ea typeface="Courier New" charset="0"/>
            </a:endParaRPr>
          </a:p>
          <a:p>
            <a:pPr algn="ctr">
              <a:lnSpc>
                <a:spcPts val="3780"/>
              </a:lnSpc>
            </a:pPr>
            <a:endParaRPr lang="en-US" sz="2700" spc="-108">
              <a:solidFill>
                <a:srgbClr val="FFFFFF"/>
              </a:solidFill>
              <a:latin typeface="Courier New" charset="0"/>
              <a:ea typeface="Courier New" charset="0"/>
            </a:endParaRPr>
          </a:p>
        </p:txBody>
      </p:sp>
      <p:sp>
        <p:nvSpPr>
          <p:cNvPr id="13" name="TextBox 3"/>
          <p:cNvSpPr txBox="1"/>
          <p:nvPr/>
        </p:nvSpPr>
        <p:spPr>
          <a:xfrm>
            <a:off x="2694305" y="3152140"/>
            <a:ext cx="4556760" cy="3982720"/>
          </a:xfrm>
          <a:prstGeom prst="rect">
            <a:avLst/>
          </a:prstGeom>
        </p:spPr>
        <p:txBody>
          <a:bodyPr lIns="0" tIns="0" rIns="0" bIns="0" rtlCol="0" anchor="t">
            <a:spAutoFit/>
          </a:bodyPr>
          <a:lstStyle/>
          <a:p>
            <a:pPr algn="ctr">
              <a:lnSpc>
                <a:spcPts val="3920"/>
              </a:lnSpc>
            </a:pPr>
            <a:r>
              <a:rPr lang="en-US" sz="2800" spc="-111">
                <a:solidFill>
                  <a:srgbClr val="FFFFFF"/>
                </a:solidFill>
                <a:latin typeface="Courier New" charset="0"/>
                <a:ea typeface="Courier New" charset="0"/>
              </a:rPr>
              <a:t>Pendidikan Multikultural harus didekati dengan stategi pembelajaran dan kurikulum yang mengarahkan kepada proses pemebelajarannya. </a:t>
            </a:r>
            <a:endParaRPr lang="en-US" sz="2800" spc="-111">
              <a:solidFill>
                <a:srgbClr val="FFFFFF"/>
              </a:solidFill>
              <a:latin typeface="Courier New" charset="0"/>
              <a:ea typeface="Courier New"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2" name="TextBox 2"/>
          <p:cNvSpPr txBox="1"/>
          <p:nvPr/>
        </p:nvSpPr>
        <p:spPr>
          <a:xfrm>
            <a:off x="3752555" y="1565092"/>
            <a:ext cx="10990932" cy="914400"/>
          </a:xfrm>
          <a:prstGeom prst="rect">
            <a:avLst/>
          </a:prstGeom>
        </p:spPr>
        <p:txBody>
          <a:bodyPr lIns="0" tIns="0" rIns="0" bIns="0" rtlCol="0" anchor="t">
            <a:spAutoFit/>
          </a:bodyPr>
          <a:lstStyle/>
          <a:p>
            <a:pPr algn="ctr">
              <a:lnSpc>
                <a:spcPts val="7200"/>
              </a:lnSpc>
            </a:pPr>
            <a:r>
              <a:rPr lang="en-US" sz="7200" spc="-288">
                <a:solidFill>
                  <a:srgbClr val="FFFFFF"/>
                </a:solidFill>
                <a:latin typeface="Chalkduster" charset="0"/>
                <a:ea typeface="Chalkduster" charset="0"/>
              </a:rPr>
              <a:t>THANKYOU !</a:t>
            </a:r>
            <a:endParaRPr lang="en-US" sz="7200" spc="-288">
              <a:solidFill>
                <a:srgbClr val="FFFFFF"/>
              </a:solidFill>
              <a:latin typeface="Chalkduster" charset="0"/>
              <a:ea typeface="Chalkduster" charset="0"/>
            </a:endParaRPr>
          </a:p>
        </p:txBody>
      </p:sp>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83175" y="6028707"/>
            <a:ext cx="778365" cy="89187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479076" y="6041305"/>
            <a:ext cx="1295310" cy="86668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223929" y="6104437"/>
            <a:ext cx="1170198" cy="74041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723496" y="5897177"/>
            <a:ext cx="1182896" cy="115493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5199094" y="5797658"/>
            <a:ext cx="379113" cy="135397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248021" y="4582007"/>
            <a:ext cx="1081441" cy="1154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360840">
            <a:off x="12528831" y="4643443"/>
            <a:ext cx="763728" cy="103206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07863">
            <a:off x="10735265" y="4805945"/>
            <a:ext cx="1147151" cy="707062"/>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3918659" y="4767026"/>
            <a:ext cx="1308167" cy="7849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612314" y="4842572"/>
            <a:ext cx="686598" cy="68659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4091072" y="6263394"/>
            <a:ext cx="814952" cy="801616"/>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rot="664064">
            <a:off x="11174178" y="6276373"/>
            <a:ext cx="1354321" cy="775656"/>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rot="-243681">
            <a:off x="15210678" y="6289877"/>
            <a:ext cx="1200458" cy="748649"/>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a:off x="9385250" y="6323399"/>
            <a:ext cx="1447423" cy="68160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2870005" y="6197482"/>
            <a:ext cx="941418" cy="933439"/>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4400128" y="4812017"/>
            <a:ext cx="988624" cy="988624"/>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5722633" y="4935641"/>
            <a:ext cx="1084462" cy="741377"/>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145486" y="5197536"/>
            <a:ext cx="1628900" cy="595289"/>
          </a:xfrm>
          <a:prstGeom prst="rect">
            <a:avLst/>
          </a:prstGeom>
        </p:spPr>
      </p:pic>
      <p:pic>
        <p:nvPicPr>
          <p:cNvPr id="21" name="Picture 2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a:off x="7140976" y="4657854"/>
            <a:ext cx="1633411" cy="721670"/>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3115836" y="4840627"/>
            <a:ext cx="950412" cy="931404"/>
          </a:xfrm>
          <a:prstGeom prst="rect">
            <a:avLst/>
          </a:prstGeom>
        </p:spPr>
      </p:pic>
      <p:pic>
        <p:nvPicPr>
          <p:cNvPr id="23" name="Picture 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a:xfrm>
            <a:off x="1723496" y="4839645"/>
            <a:ext cx="1058459" cy="933369"/>
          </a:xfrm>
          <a:prstGeom prst="rect">
            <a:avLst/>
          </a:prstGeom>
        </p:spPr>
      </p:pic>
      <p:pic>
        <p:nvPicPr>
          <p:cNvPr id="24" name="Picture 2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a:xfrm>
            <a:off x="1723496" y="7385922"/>
            <a:ext cx="1251391" cy="951057"/>
          </a:xfrm>
          <a:prstGeom prst="rect">
            <a:avLst/>
          </a:prstGeom>
        </p:spPr>
      </p:pic>
      <p:pic>
        <p:nvPicPr>
          <p:cNvPr id="25" name="Picture 2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a:xfrm rot="-2700000">
            <a:off x="6093657" y="7441996"/>
            <a:ext cx="779422" cy="838908"/>
          </a:xfrm>
          <a:prstGeom prst="rect">
            <a:avLst/>
          </a:prstGeom>
        </p:spPr>
      </p:pic>
      <p:pic>
        <p:nvPicPr>
          <p:cNvPr id="26" name="Picture 2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a:xfrm>
            <a:off x="5002695" y="7364157"/>
            <a:ext cx="676320" cy="994588"/>
          </a:xfrm>
          <a:prstGeom prst="rect">
            <a:avLst/>
          </a:prstGeom>
        </p:spPr>
      </p:pic>
      <p:pic>
        <p:nvPicPr>
          <p:cNvPr id="27" name="Picture 2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a:xfrm>
            <a:off x="3207075" y="7712214"/>
            <a:ext cx="1563433" cy="298474"/>
          </a:xfrm>
          <a:prstGeom prst="rect">
            <a:avLst/>
          </a:prstGeom>
        </p:spPr>
      </p:pic>
      <p:pic>
        <p:nvPicPr>
          <p:cNvPr id="28" name="Picture 28"/>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a:xfrm rot="1946367">
            <a:off x="7453975" y="7383641"/>
            <a:ext cx="1154159" cy="955619"/>
          </a:xfrm>
          <a:prstGeom prst="rect">
            <a:avLst/>
          </a:prstGeom>
        </p:spPr>
      </p:pic>
      <p:pic>
        <p:nvPicPr>
          <p:cNvPr id="29" name="Picture 2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a:xfrm rot="5063512" flipH="1">
            <a:off x="9956293" y="7322227"/>
            <a:ext cx="746338" cy="1282768"/>
          </a:xfrm>
          <a:prstGeom prst="rect">
            <a:avLst/>
          </a:prstGeom>
        </p:spPr>
      </p:pic>
      <p:pic>
        <p:nvPicPr>
          <p:cNvPr id="30" name="Picture 30"/>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a:xfrm rot="3331250">
            <a:off x="13697368" y="7603080"/>
            <a:ext cx="786815" cy="635175"/>
          </a:xfrm>
          <a:prstGeom prst="rect">
            <a:avLst/>
          </a:prstGeom>
        </p:spPr>
      </p:pic>
      <p:pic>
        <p:nvPicPr>
          <p:cNvPr id="31" name="Picture 3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a:xfrm rot="935711">
            <a:off x="11383179" y="7485570"/>
            <a:ext cx="1295233" cy="690006"/>
          </a:xfrm>
          <a:prstGeom prst="rect">
            <a:avLst/>
          </a:prstGeom>
        </p:spPr>
      </p:pic>
      <p:pic>
        <p:nvPicPr>
          <p:cNvPr id="32" name="Picture 32"/>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a:xfrm>
            <a:off x="14906024" y="7712214"/>
            <a:ext cx="1658480" cy="3618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On-screen Show (4:3)</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SimSun</vt:lpstr>
      <vt:lpstr>Wingdings</vt:lpstr>
      <vt:lpstr>Marker Felt</vt:lpstr>
      <vt:lpstr>Copperplate</vt:lpstr>
      <vt:lpstr>Courier New</vt:lpstr>
      <vt:lpstr>Chalkduster</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Kelompok 1 Telaah Kurkulum SD</dc:title>
  <dc:creator/>
  <cp:lastModifiedBy>iPhone Xr</cp:lastModifiedBy>
  <cp:revision>1</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BCDCC8A84F12A23E53263A6199310478</vt:lpwstr>
  </property>
  <property fmtid="{D5CDD505-2E9C-101B-9397-08002B2CF9AE}" pid="3" name="KSOProductBuildVer">
    <vt:lpwstr>2052-11.8.1</vt:lpwstr>
  </property>
</Properties>
</file>