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09359"/>
            <a:ext cx="9144000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947" y="2194439"/>
            <a:ext cx="7086104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09359"/>
            <a:ext cx="9144000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09359"/>
            <a:ext cx="9144000" cy="502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3948" y="858862"/>
            <a:ext cx="2656204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0783" y="1834222"/>
            <a:ext cx="6323965" cy="425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09159" y="2103120"/>
            <a:ext cx="4114799" cy="109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1720" y="2697479"/>
            <a:ext cx="6629400" cy="105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5187" y="1036281"/>
            <a:ext cx="6682740" cy="512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60775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Ada </a:t>
            </a: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baku</a:t>
            </a:r>
            <a:r>
              <a:rPr sz="3200" b="1" spc="-9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yang  polanya</a:t>
            </a:r>
            <a:r>
              <a:rPr sz="3200" b="1" spc="-1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jelas.</a:t>
            </a:r>
            <a:endParaRPr sz="32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3660775" marR="508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Ada </a:t>
            </a: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baku</a:t>
            </a:r>
            <a:r>
              <a:rPr sz="3200" b="1" spc="-9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yang  polanya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belum  </a:t>
            </a:r>
            <a:r>
              <a:rPr sz="32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konsisten.</a:t>
            </a:r>
            <a:endParaRPr sz="3200">
              <a:latin typeface="Franklin Gothic Demi Cond"/>
              <a:cs typeface="Franklin Gothic Demi Cond"/>
            </a:endParaRPr>
          </a:p>
          <a:p>
            <a:pPr marL="29845">
              <a:lnSpc>
                <a:spcPct val="100000"/>
              </a:lnSpc>
              <a:spcBef>
                <a:spcPts val="3110"/>
              </a:spcBef>
            </a:pPr>
            <a:r>
              <a:rPr sz="4800" b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MASALAH</a:t>
            </a:r>
            <a:endParaRPr sz="48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600" b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KONSISTENSI</a:t>
            </a:r>
            <a:endParaRPr sz="36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9956" y="5036807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0"/>
                </a:moveTo>
                <a:lnTo>
                  <a:pt x="0" y="1125203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9831"/>
            <a:ext cx="4657344" cy="464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4766" y="985164"/>
            <a:ext cx="3373754" cy="236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43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Akhiran </a:t>
            </a:r>
            <a:r>
              <a:rPr sz="24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yang baku 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adalah –al, bukan</a:t>
            </a:r>
            <a:r>
              <a:rPr sz="2400" b="1" spc="-6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–il.</a:t>
            </a:r>
            <a:endParaRPr sz="240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Akhiran </a:t>
            </a:r>
            <a:r>
              <a:rPr sz="24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yang baku 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adalah –asi dan</a:t>
            </a:r>
            <a:r>
              <a:rPr sz="2400" b="1" spc="-6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-sasi,  bukan</a:t>
            </a:r>
            <a:r>
              <a:rPr sz="24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–ir.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4766" y="3837584"/>
            <a:ext cx="34944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Akhiran </a:t>
            </a:r>
            <a:r>
              <a:rPr sz="24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yang baku 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adalah –is, bukan</a:t>
            </a:r>
            <a:r>
              <a:rPr sz="2400" b="1" spc="-6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–sa.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8824" y="4011491"/>
            <a:ext cx="2311400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0">
              <a:lnSpc>
                <a:spcPts val="381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BENTU</a:t>
            </a:r>
            <a:r>
              <a:rPr sz="3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K</a:t>
            </a:r>
            <a:endParaRPr sz="3200">
              <a:latin typeface="Franklin Gothic Demi"/>
              <a:cs typeface="Franklin Gothic Demi"/>
            </a:endParaRPr>
          </a:p>
          <a:p>
            <a:pPr marL="12700">
              <a:lnSpc>
                <a:spcPts val="5250"/>
              </a:lnSpc>
            </a:pPr>
            <a:r>
              <a:rPr sz="4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AKH</a:t>
            </a:r>
            <a:r>
              <a:rPr sz="44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IR</a:t>
            </a:r>
            <a:r>
              <a:rPr sz="44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sz="44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N</a:t>
            </a:r>
            <a:endParaRPr sz="44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3759" y="3998785"/>
            <a:ext cx="0" cy="1459865"/>
          </a:xfrm>
          <a:custGeom>
            <a:avLst/>
            <a:gdLst/>
            <a:ahLst/>
            <a:cxnLst/>
            <a:rect l="l" t="t" r="r" b="b"/>
            <a:pathLst>
              <a:path h="1459864">
                <a:moveTo>
                  <a:pt x="0" y="0"/>
                </a:moveTo>
                <a:lnTo>
                  <a:pt x="0" y="1459534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1104"/>
            <a:ext cx="4175760" cy="270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4808" y="4711141"/>
            <a:ext cx="0" cy="1316355"/>
          </a:xfrm>
          <a:custGeom>
            <a:avLst/>
            <a:gdLst/>
            <a:ahLst/>
            <a:cxnLst/>
            <a:rect l="l" t="t" r="r" b="b"/>
            <a:pathLst>
              <a:path h="1316354">
                <a:moveTo>
                  <a:pt x="0" y="0"/>
                </a:moveTo>
                <a:lnTo>
                  <a:pt x="0" y="1315928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Kata yang  </a:t>
            </a:r>
            <a:r>
              <a:rPr dirty="0"/>
              <a:t>berfonem</a:t>
            </a:r>
            <a:r>
              <a:rPr spc="-75" dirty="0"/>
              <a:t> </a:t>
            </a:r>
            <a:r>
              <a:rPr spc="-5" dirty="0"/>
              <a:t>akhir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5325">
              <a:lnSpc>
                <a:spcPct val="100000"/>
              </a:lnSpc>
              <a:spcBef>
                <a:spcPts val="105"/>
              </a:spcBef>
              <a:tabLst>
                <a:tab pos="4850130" algn="l"/>
              </a:tabLst>
            </a:pPr>
            <a:r>
              <a:rPr spc="-5" dirty="0"/>
              <a:t>/f/,</a:t>
            </a:r>
            <a:r>
              <a:rPr dirty="0"/>
              <a:t> </a:t>
            </a:r>
            <a:r>
              <a:rPr spc="-5" dirty="0"/>
              <a:t>/n/,	/r/</a:t>
            </a:r>
            <a:r>
              <a:rPr spc="-45" dirty="0"/>
              <a:t> </a:t>
            </a:r>
            <a:r>
              <a:rPr i="0" spc="-5" dirty="0">
                <a:latin typeface="Franklin Gothic Book"/>
                <a:cs typeface="Franklin Gothic Book"/>
              </a:rPr>
              <a:t>atau</a:t>
            </a:r>
          </a:p>
          <a:p>
            <a:pPr marL="3235325" marR="5080">
              <a:lnSpc>
                <a:spcPct val="100000"/>
              </a:lnSpc>
            </a:pPr>
            <a:r>
              <a:rPr spc="-5" dirty="0"/>
              <a:t>/s/ </a:t>
            </a:r>
            <a:r>
              <a:rPr i="0" spc="-5" dirty="0">
                <a:latin typeface="Franklin Gothic Book"/>
                <a:cs typeface="Franklin Gothic Book"/>
              </a:rPr>
              <a:t>tidak </a:t>
            </a:r>
            <a:r>
              <a:rPr i="0" spc="-20" dirty="0">
                <a:latin typeface="Franklin Gothic Book"/>
                <a:cs typeface="Franklin Gothic Book"/>
              </a:rPr>
              <a:t>terdapat  fonem </a:t>
            </a:r>
            <a:r>
              <a:rPr spc="-5" dirty="0"/>
              <a:t>/t/</a:t>
            </a:r>
            <a:r>
              <a:rPr spc="-10" dirty="0"/>
              <a:t> </a:t>
            </a:r>
            <a:r>
              <a:rPr i="0" spc="-5" dirty="0">
                <a:latin typeface="Franklin Gothic Book"/>
                <a:cs typeface="Franklin Gothic Book"/>
              </a:rPr>
              <a:t>atau</a:t>
            </a:r>
          </a:p>
          <a:p>
            <a:pPr marL="3235325" marR="545465">
              <a:lnSpc>
                <a:spcPct val="100000"/>
              </a:lnSpc>
            </a:pPr>
            <a:r>
              <a:rPr spc="-5" dirty="0"/>
              <a:t>/d/ </a:t>
            </a:r>
            <a:r>
              <a:rPr i="0" spc="-5" dirty="0">
                <a:latin typeface="Franklin Gothic Book"/>
                <a:cs typeface="Franklin Gothic Book"/>
              </a:rPr>
              <a:t>pada</a:t>
            </a:r>
            <a:r>
              <a:rPr i="0" spc="-60" dirty="0">
                <a:latin typeface="Franklin Gothic Book"/>
                <a:cs typeface="Franklin Gothic Book"/>
              </a:rPr>
              <a:t> </a:t>
            </a:r>
            <a:r>
              <a:rPr i="0" spc="-5" dirty="0">
                <a:latin typeface="Franklin Gothic Book"/>
                <a:cs typeface="Franklin Gothic Book"/>
              </a:rPr>
              <a:t>akhir  </a:t>
            </a:r>
            <a:r>
              <a:rPr i="0" spc="-10" dirty="0">
                <a:latin typeface="Franklin Gothic Book"/>
                <a:cs typeface="Franklin Gothic Book"/>
              </a:rPr>
              <a:t>kata</a:t>
            </a:r>
            <a:r>
              <a:rPr i="0" spc="-30" dirty="0">
                <a:latin typeface="Franklin Gothic Book"/>
                <a:cs typeface="Franklin Gothic Book"/>
              </a:rPr>
              <a:t> </a:t>
            </a:r>
            <a:r>
              <a:rPr i="0" spc="-10" dirty="0">
                <a:latin typeface="Franklin Gothic Book"/>
                <a:cs typeface="Franklin Gothic Book"/>
              </a:rPr>
              <a:t>tersebut.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177800" marR="4647565" indent="-165100">
              <a:lnSpc>
                <a:spcPct val="110000"/>
              </a:lnSpc>
            </a:pPr>
            <a:r>
              <a:rPr sz="4000" b="1" i="0" spc="-45" dirty="0">
                <a:latin typeface="Franklin Gothic Demi"/>
                <a:cs typeface="Franklin Gothic Demi"/>
              </a:rPr>
              <a:t>F</a:t>
            </a:r>
            <a:r>
              <a:rPr sz="4000" b="1" i="0" spc="-5" dirty="0">
                <a:latin typeface="Franklin Gothic Demi"/>
                <a:cs typeface="Franklin Gothic Demi"/>
              </a:rPr>
              <a:t>ONEM  “LI</a:t>
            </a:r>
            <a:r>
              <a:rPr sz="4000" b="1" i="0" spc="-10" dirty="0">
                <a:latin typeface="Franklin Gothic Demi"/>
                <a:cs typeface="Franklin Gothic Demi"/>
              </a:rPr>
              <a:t>AR</a:t>
            </a:r>
            <a:r>
              <a:rPr sz="4000" b="1" i="0" spc="-5" dirty="0">
                <a:latin typeface="Franklin Gothic Demi"/>
                <a:cs typeface="Franklin Gothic Demi"/>
              </a:rPr>
              <a:t>”</a:t>
            </a:r>
            <a:endParaRPr sz="4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69391"/>
            <a:ext cx="4183379" cy="41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3384" y="5279923"/>
            <a:ext cx="0" cy="944880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26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4035" marR="5080">
              <a:lnSpc>
                <a:spcPct val="100000"/>
              </a:lnSpc>
              <a:spcBef>
                <a:spcPts val="100"/>
              </a:spcBef>
              <a:tabLst>
                <a:tab pos="6223635" algn="l"/>
              </a:tabLst>
            </a:pPr>
            <a:r>
              <a:rPr spc="15" dirty="0"/>
              <a:t>K</a:t>
            </a:r>
            <a:r>
              <a:rPr spc="-5" dirty="0"/>
              <a:t>a</a:t>
            </a:r>
            <a:r>
              <a:rPr spc="60" dirty="0"/>
              <a:t>t</a:t>
            </a:r>
            <a:r>
              <a:rPr dirty="0"/>
              <a:t>a</a:t>
            </a:r>
            <a:r>
              <a:rPr spc="-5" dirty="0"/>
              <a:t> ba</a:t>
            </a:r>
            <a:r>
              <a:rPr spc="15" dirty="0"/>
              <a:t>k</a:t>
            </a:r>
            <a:r>
              <a:rPr dirty="0"/>
              <a:t>u	</a:t>
            </a:r>
            <a:r>
              <a:rPr spc="-5" dirty="0"/>
              <a:t>t</a:t>
            </a:r>
            <a:r>
              <a:rPr dirty="0"/>
              <a:t>i</a:t>
            </a:r>
            <a:r>
              <a:rPr spc="-5" dirty="0"/>
              <a:t>da</a:t>
            </a:r>
            <a:r>
              <a:rPr dirty="0"/>
              <a:t>k  </a:t>
            </a:r>
            <a:r>
              <a:rPr spc="-5" dirty="0"/>
              <a:t>menggunakan  </a:t>
            </a:r>
            <a:r>
              <a:rPr spc="5" dirty="0"/>
              <a:t>tanda</a:t>
            </a:r>
            <a:r>
              <a:rPr spc="-25" dirty="0"/>
              <a:t> </a:t>
            </a:r>
            <a:r>
              <a:rPr spc="5" dirty="0"/>
              <a:t>apostrof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2238" y="4979346"/>
            <a:ext cx="244284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62025">
              <a:lnSpc>
                <a:spcPct val="100000"/>
              </a:lnSpc>
              <a:spcBef>
                <a:spcPts val="95"/>
              </a:spcBef>
            </a:pPr>
            <a:r>
              <a:rPr sz="4000" b="1" spc="-195" dirty="0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sz="40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AN</a:t>
            </a:r>
            <a:r>
              <a:rPr sz="4000" b="1" spc="-170" dirty="0">
                <a:solidFill>
                  <a:srgbClr val="FFFFFF"/>
                </a:solidFill>
                <a:latin typeface="Franklin Gothic Demi"/>
                <a:cs typeface="Franklin Gothic Demi"/>
              </a:rPr>
              <a:t>P</a:t>
            </a:r>
            <a:r>
              <a:rPr sz="4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  APO</a:t>
            </a:r>
            <a:r>
              <a:rPr sz="4000" b="1" spc="10" dirty="0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sz="4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sz="4000" b="1" spc="-65" dirty="0">
                <a:solidFill>
                  <a:srgbClr val="FFFFFF"/>
                </a:solidFill>
                <a:latin typeface="Franklin Gothic Demi"/>
                <a:cs typeface="Franklin Gothic Demi"/>
              </a:rPr>
              <a:t>R</a:t>
            </a:r>
            <a:r>
              <a:rPr sz="40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O</a:t>
            </a:r>
            <a:r>
              <a:rPr sz="4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F</a:t>
            </a:r>
            <a:endParaRPr sz="4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969764" cy="496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7447" y="3876751"/>
            <a:ext cx="0" cy="2014220"/>
          </a:xfrm>
          <a:custGeom>
            <a:avLst/>
            <a:gdLst/>
            <a:ahLst/>
            <a:cxnLst/>
            <a:rect l="l" t="t" r="r" b="b"/>
            <a:pathLst>
              <a:path h="2014220">
                <a:moveTo>
                  <a:pt x="0" y="0"/>
                </a:moveTo>
                <a:lnTo>
                  <a:pt x="0" y="201385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50993" y="2360116"/>
            <a:ext cx="268414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Franklin Gothic Medium Cond"/>
                <a:cs typeface="Franklin Gothic Medium Cond"/>
              </a:rPr>
              <a:t>Dulu </a:t>
            </a:r>
            <a:r>
              <a:rPr dirty="0">
                <a:latin typeface="Franklin Gothic Medium Cond"/>
                <a:cs typeface="Franklin Gothic Medium Cond"/>
              </a:rPr>
              <a:t>- </a:t>
            </a:r>
            <a:r>
              <a:rPr spc="-5" dirty="0">
                <a:latin typeface="Franklin Gothic Medium Cond"/>
                <a:cs typeface="Franklin Gothic Medium Cond"/>
              </a:rPr>
              <a:t>Dahulu  Bagi </a:t>
            </a:r>
            <a:r>
              <a:rPr dirty="0">
                <a:latin typeface="Franklin Gothic Medium Cond"/>
                <a:cs typeface="Franklin Gothic Medium Cond"/>
              </a:rPr>
              <a:t>- </a:t>
            </a:r>
            <a:r>
              <a:rPr spc="-5" dirty="0">
                <a:latin typeface="Franklin Gothic Medium Cond"/>
                <a:cs typeface="Franklin Gothic Medium Cond"/>
              </a:rPr>
              <a:t>Bahagi  Baru </a:t>
            </a:r>
            <a:r>
              <a:rPr dirty="0">
                <a:latin typeface="Franklin Gothic Medium Cond"/>
                <a:cs typeface="Franklin Gothic Medium Cond"/>
              </a:rPr>
              <a:t>- </a:t>
            </a:r>
            <a:r>
              <a:rPr spc="-5" dirty="0">
                <a:latin typeface="Franklin Gothic Medium Cond"/>
                <a:cs typeface="Franklin Gothic Medium Cond"/>
              </a:rPr>
              <a:t>Baharu  </a:t>
            </a:r>
            <a:r>
              <a:rPr spc="-15" dirty="0">
                <a:latin typeface="Franklin Gothic Medium Cond"/>
                <a:cs typeface="Franklin Gothic Medium Cond"/>
              </a:rPr>
              <a:t>Saya </a:t>
            </a:r>
            <a:r>
              <a:rPr dirty="0">
                <a:latin typeface="Franklin Gothic Medium Cond"/>
                <a:cs typeface="Franklin Gothic Medium Cond"/>
              </a:rPr>
              <a:t>– </a:t>
            </a:r>
            <a:r>
              <a:rPr spc="-10" dirty="0">
                <a:latin typeface="Franklin Gothic Medium Cond"/>
                <a:cs typeface="Franklin Gothic Medium Cond"/>
              </a:rPr>
              <a:t>Sahaya</a:t>
            </a:r>
            <a:r>
              <a:rPr spc="-75" dirty="0">
                <a:latin typeface="Franklin Gothic Medium Cond"/>
                <a:cs typeface="Franklin Gothic Medium Cond"/>
              </a:rPr>
              <a:t> </a:t>
            </a:r>
            <a:r>
              <a:rPr spc="-5" dirty="0">
                <a:latin typeface="Franklin Gothic Medium Cond"/>
                <a:cs typeface="Franklin Gothic Medium Cond"/>
              </a:rPr>
              <a:t>(?)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00027" y="4370279"/>
            <a:ext cx="1831975" cy="13665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4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SISI</a:t>
            </a:r>
            <a:r>
              <a:rPr sz="4000" b="1" spc="-170" dirty="0">
                <a:solidFill>
                  <a:srgbClr val="FFFFFF"/>
                </a:solidFill>
                <a:latin typeface="Franklin Gothic Demi"/>
                <a:cs typeface="Franklin Gothic Demi"/>
              </a:rPr>
              <a:t>P</a:t>
            </a:r>
            <a:r>
              <a:rPr sz="40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AN</a:t>
            </a:r>
            <a:endParaRPr sz="4000">
              <a:latin typeface="Franklin Gothic Demi"/>
              <a:cs typeface="Franklin Gothic Dem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4000" b="1" spc="75" dirty="0">
                <a:solidFill>
                  <a:srgbClr val="FFFFFF"/>
                </a:solidFill>
                <a:latin typeface="Franklin Gothic Demi"/>
                <a:cs typeface="Franklin Gothic Demi"/>
              </a:rPr>
              <a:t>-</a:t>
            </a:r>
            <a:r>
              <a:rPr sz="40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AH</a:t>
            </a:r>
            <a:r>
              <a:rPr sz="4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-</a:t>
            </a:r>
            <a:endParaRPr sz="4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567428" cy="342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5531" y="3666489"/>
            <a:ext cx="31299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45" dirty="0">
                <a:latin typeface="Franklin Gothic Book"/>
                <a:cs typeface="Franklin Gothic Book"/>
              </a:rPr>
              <a:t>Terima</a:t>
            </a:r>
            <a:r>
              <a:rPr sz="4000" i="1" spc="-70" dirty="0">
                <a:latin typeface="Franklin Gothic Book"/>
                <a:cs typeface="Franklin Gothic Book"/>
              </a:rPr>
              <a:t> </a:t>
            </a:r>
            <a:r>
              <a:rPr sz="4000" i="1" spc="-15" dirty="0">
                <a:latin typeface="Franklin Gothic Book"/>
                <a:cs typeface="Franklin Gothic Book"/>
              </a:rPr>
              <a:t>kasih…</a:t>
            </a:r>
            <a:endParaRPr sz="4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1822" y="4469447"/>
            <a:ext cx="7163434" cy="0"/>
          </a:xfrm>
          <a:custGeom>
            <a:avLst/>
            <a:gdLst/>
            <a:ahLst/>
            <a:cxnLst/>
            <a:rect l="l" t="t" r="r" b="b"/>
            <a:pathLst>
              <a:path w="7163434">
                <a:moveTo>
                  <a:pt x="0" y="0"/>
                </a:moveTo>
                <a:lnTo>
                  <a:pt x="7162986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797" y="3489109"/>
            <a:ext cx="7163434" cy="0"/>
          </a:xfrm>
          <a:custGeom>
            <a:avLst/>
            <a:gdLst/>
            <a:ahLst/>
            <a:cxnLst/>
            <a:rect l="l" t="t" r="r" b="b"/>
            <a:pathLst>
              <a:path w="7163434">
                <a:moveTo>
                  <a:pt x="0" y="0"/>
                </a:moveTo>
                <a:lnTo>
                  <a:pt x="7162993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1557" y="5005158"/>
            <a:ext cx="2051050" cy="109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4220"/>
              </a:lnSpc>
              <a:spcBef>
                <a:spcPts val="95"/>
              </a:spcBef>
            </a:pP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E</a:t>
            </a:r>
            <a:r>
              <a:rPr sz="3700" b="1" spc="-120" dirty="0">
                <a:solidFill>
                  <a:srgbClr val="FFFFFF"/>
                </a:solidFill>
                <a:latin typeface="Franklin Gothic Demi"/>
                <a:cs typeface="Franklin Gothic Demi"/>
              </a:rPr>
              <a:t>V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sz="3700" b="1" spc="-35" dirty="0">
                <a:solidFill>
                  <a:srgbClr val="FFFFFF"/>
                </a:solidFill>
                <a:latin typeface="Franklin Gothic Demi"/>
                <a:cs typeface="Franklin Gothic Demi"/>
              </a:rPr>
              <a:t>L</a:t>
            </a:r>
            <a:r>
              <a:rPr sz="3700" b="1" spc="-60" dirty="0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ASI</a:t>
            </a:r>
            <a:endParaRPr sz="3700">
              <a:latin typeface="Franklin Gothic Demi"/>
              <a:cs typeface="Franklin Gothic Demi"/>
            </a:endParaRPr>
          </a:p>
          <a:p>
            <a:pPr marR="5080" algn="r">
              <a:lnSpc>
                <a:spcPts val="4220"/>
              </a:lnSpc>
            </a:pP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sz="3700" b="1" spc="15" dirty="0">
                <a:solidFill>
                  <a:srgbClr val="FFFFFF"/>
                </a:solidFill>
                <a:latin typeface="Franklin Gothic Demi"/>
                <a:cs typeface="Franklin Gothic Demi"/>
              </a:rPr>
              <a:t>G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AS</a:t>
            </a:r>
            <a:endParaRPr sz="37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4801" y="5177840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7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9477" y="490943"/>
            <a:ext cx="3225800" cy="514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475" marR="59055" indent="-23177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447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Mayoritas</a:t>
            </a:r>
            <a:r>
              <a:rPr sz="2800" b="1" spc="-6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mahasiswa 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belum terbiasa  menulis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(?).</a:t>
            </a:r>
            <a:endParaRPr sz="2800">
              <a:latin typeface="Franklin Gothic Demi Cond"/>
              <a:cs typeface="Franklin Gothic Demi Cond"/>
            </a:endParaRPr>
          </a:p>
          <a:p>
            <a:pPr marL="244475" marR="5080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Mayoritas 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mahasiswa 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belum teliti </a:t>
            </a:r>
            <a:r>
              <a:rPr sz="28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atau 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bahkan abai</a:t>
            </a:r>
            <a:r>
              <a:rPr sz="2800" b="1" spc="-6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terhadap  aturan</a:t>
            </a:r>
            <a:r>
              <a:rPr sz="2800" b="1" spc="-1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berbahasa.</a:t>
            </a:r>
            <a:endParaRPr sz="2800">
              <a:latin typeface="Franklin Gothic Demi Cond"/>
              <a:cs typeface="Franklin Gothic Demi Cond"/>
            </a:endParaRPr>
          </a:p>
          <a:p>
            <a:pPr marL="244475" marR="132080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Sejumlah</a:t>
            </a:r>
            <a:r>
              <a:rPr sz="2800" b="1" spc="-7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mahasiswa 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melakukan</a:t>
            </a:r>
            <a:r>
              <a:rPr sz="2800" b="1" spc="-4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plagiasi.</a:t>
            </a:r>
            <a:endParaRPr sz="2800">
              <a:latin typeface="Franklin Gothic Demi Cond"/>
              <a:cs typeface="Franklin Gothic Demi Cond"/>
            </a:endParaRPr>
          </a:p>
          <a:p>
            <a:pPr marL="244475" marR="8699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Beberapa</a:t>
            </a:r>
            <a:r>
              <a:rPr sz="2800" b="1" spc="-5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mahasiswa 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telah menggunakan  ejaan dengan</a:t>
            </a:r>
            <a:r>
              <a:rPr sz="2800" b="1" spc="-3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baik.</a:t>
            </a:r>
            <a:endParaRPr sz="2800">
              <a:latin typeface="Franklin Gothic Demi Cond"/>
              <a:cs typeface="Franklin Gothic Demi C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81227"/>
            <a:ext cx="4588764" cy="3441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591" y="268222"/>
            <a:ext cx="7938516" cy="5954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736" y="382524"/>
            <a:ext cx="7054596" cy="5728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9932" y="480059"/>
            <a:ext cx="7584948" cy="560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4801" y="5282768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81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8952" y="440423"/>
            <a:ext cx="6394450" cy="579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9660" marR="5080" indent="-23177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63029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 huruf  </a:t>
            </a:r>
            <a:r>
              <a:rPr sz="28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konsonan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dan</a:t>
            </a:r>
            <a:r>
              <a:rPr sz="2800" b="1" spc="-7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vokal.</a:t>
            </a:r>
            <a:endParaRPr sz="2800">
              <a:latin typeface="Franklin Gothic Demi Cond"/>
              <a:cs typeface="Franklin Gothic Demi Cond"/>
            </a:endParaRPr>
          </a:p>
          <a:p>
            <a:pPr marL="3629660" marR="278765" indent="-231775">
              <a:lnSpc>
                <a:spcPct val="100000"/>
              </a:lnSpc>
              <a:buFont typeface="Wingdings"/>
              <a:buChar char=""/>
              <a:tabLst>
                <a:tab pos="363029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</a:t>
            </a:r>
            <a:r>
              <a:rPr sz="2800" b="1" spc="-8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huruf  kapital.</a:t>
            </a:r>
            <a:endParaRPr sz="2800">
              <a:latin typeface="Franklin Gothic Demi Cond"/>
              <a:cs typeface="Franklin Gothic Demi Cond"/>
            </a:endParaRPr>
          </a:p>
          <a:p>
            <a:pPr marL="3629660" marR="278765" indent="-231775">
              <a:lnSpc>
                <a:spcPct val="100000"/>
              </a:lnSpc>
              <a:buFont typeface="Wingdings"/>
              <a:buChar char=""/>
              <a:tabLst>
                <a:tab pos="363029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</a:t>
            </a:r>
            <a:r>
              <a:rPr sz="2800" b="1" spc="-8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huruf  rangkap.</a:t>
            </a:r>
            <a:endParaRPr sz="2800">
              <a:latin typeface="Franklin Gothic Demi Cond"/>
              <a:cs typeface="Franklin Gothic Demi Cond"/>
            </a:endParaRPr>
          </a:p>
          <a:p>
            <a:pPr marL="3629660" marR="279400" indent="-231775">
              <a:lnSpc>
                <a:spcPct val="100000"/>
              </a:lnSpc>
              <a:buFont typeface="Wingdings"/>
              <a:buChar char=""/>
              <a:tabLst>
                <a:tab pos="363029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</a:t>
            </a:r>
            <a:r>
              <a:rPr sz="2800" b="1" spc="-8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bunyi  </a:t>
            </a:r>
            <a:r>
              <a:rPr sz="28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diftong.</a:t>
            </a:r>
            <a:endParaRPr sz="2800">
              <a:latin typeface="Franklin Gothic Demi Cond"/>
              <a:cs typeface="Franklin Gothic Demi Cond"/>
            </a:endParaRPr>
          </a:p>
          <a:p>
            <a:pPr marL="3629660" marR="278765" indent="-231775">
              <a:lnSpc>
                <a:spcPct val="100000"/>
              </a:lnSpc>
              <a:buFont typeface="Wingdings"/>
              <a:buChar char=""/>
              <a:tabLst>
                <a:tab pos="3630295" algn="l"/>
              </a:tabLst>
            </a:pP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</a:t>
            </a:r>
            <a:r>
              <a:rPr sz="2800" b="1" spc="-8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huruf  miring dan</a:t>
            </a:r>
            <a:r>
              <a:rPr sz="2800" b="1" spc="-4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tebal.</a:t>
            </a:r>
            <a:endParaRPr sz="28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Times New Roman"/>
              <a:cs typeface="Times New Roman"/>
            </a:endParaRPr>
          </a:p>
          <a:p>
            <a:pPr marR="3825240" algn="r">
              <a:lnSpc>
                <a:spcPts val="4220"/>
              </a:lnSpc>
            </a:pP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P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E</a:t>
            </a:r>
            <a:r>
              <a:rPr sz="37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M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AKAIAN</a:t>
            </a:r>
            <a:endParaRPr sz="3700">
              <a:latin typeface="Franklin Gothic Demi"/>
              <a:cs typeface="Franklin Gothic Demi"/>
            </a:endParaRPr>
          </a:p>
          <a:p>
            <a:pPr marR="3825240" algn="r">
              <a:lnSpc>
                <a:spcPts val="4220"/>
              </a:lnSpc>
            </a:pP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H</a:t>
            </a: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sz="3700" b="1" spc="-50" dirty="0">
                <a:solidFill>
                  <a:srgbClr val="FFFFFF"/>
                </a:solidFill>
                <a:latin typeface="Franklin Gothic Demi"/>
                <a:cs typeface="Franklin Gothic Demi"/>
              </a:rPr>
              <a:t>R</a:t>
            </a: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U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F</a:t>
            </a:r>
            <a:endParaRPr sz="37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84631"/>
            <a:ext cx="4535424" cy="4535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0175" y="1677727"/>
            <a:ext cx="358076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475" marR="5080" indent="-2317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4475" algn="l"/>
              </a:tabLst>
            </a:pPr>
            <a:r>
              <a:rPr sz="3200" spc="-1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Hanya </a:t>
            </a: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ada empat  konsonan dobel,</a:t>
            </a:r>
            <a:r>
              <a:rPr sz="3200" spc="-8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yakni</a:t>
            </a:r>
            <a:endParaRPr sz="3200">
              <a:latin typeface="Franklin Gothic Medium Cond"/>
              <a:cs typeface="Franklin Gothic Medium Cond"/>
            </a:endParaRPr>
          </a:p>
          <a:p>
            <a:pPr marL="24447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/ng/, </a:t>
            </a:r>
            <a:r>
              <a:rPr sz="3200" spc="-1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/ny/, </a:t>
            </a: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/kh/,</a:t>
            </a:r>
            <a:r>
              <a:rPr sz="3200" spc="-4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dan</a:t>
            </a:r>
            <a:endParaRPr sz="3200">
              <a:latin typeface="Franklin Gothic Medium Cond"/>
              <a:cs typeface="Franklin Gothic Medium Cond"/>
            </a:endParaRPr>
          </a:p>
          <a:p>
            <a:pPr marL="244475" marR="13144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/sy/. Selain itu, tidak  </a:t>
            </a:r>
            <a:r>
              <a:rPr sz="3200" dirty="0">
                <a:solidFill>
                  <a:srgbClr val="FFFFFF"/>
                </a:solidFill>
                <a:latin typeface="Franklin Gothic Medium Cond"/>
                <a:cs typeface="Franklin Gothic Medium Cond"/>
              </a:rPr>
              <a:t>baku.</a:t>
            </a:r>
            <a:endParaRPr sz="32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705" y="3819283"/>
            <a:ext cx="3086735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ts val="5675"/>
              </a:lnSpc>
              <a:spcBef>
                <a:spcPts val="100"/>
              </a:spcBef>
            </a:pPr>
            <a:r>
              <a:rPr sz="4800" b="1" spc="-25" dirty="0">
                <a:solidFill>
                  <a:srgbClr val="FFFFFF"/>
                </a:solidFill>
                <a:latin typeface="Franklin Gothic Demi"/>
                <a:cs typeface="Franklin Gothic Demi"/>
              </a:rPr>
              <a:t>KONSONAN</a:t>
            </a:r>
            <a:endParaRPr sz="4800">
              <a:latin typeface="Franklin Gothic Demi"/>
              <a:cs typeface="Franklin Gothic Demi"/>
            </a:endParaRPr>
          </a:p>
          <a:p>
            <a:pPr marL="12700">
              <a:lnSpc>
                <a:spcPts val="9515"/>
              </a:lnSpc>
            </a:pPr>
            <a:r>
              <a:rPr sz="80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DOBE</a:t>
            </a:r>
            <a:r>
              <a:rPr sz="80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L</a:t>
            </a:r>
            <a:endParaRPr sz="80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5476" y="4026877"/>
            <a:ext cx="0" cy="1821814"/>
          </a:xfrm>
          <a:custGeom>
            <a:avLst/>
            <a:gdLst/>
            <a:ahLst/>
            <a:cxnLst/>
            <a:rect l="l" t="t" r="r" b="b"/>
            <a:pathLst>
              <a:path h="1821814">
                <a:moveTo>
                  <a:pt x="0" y="0"/>
                </a:moveTo>
                <a:lnTo>
                  <a:pt x="0" y="1821221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" y="409955"/>
            <a:ext cx="4195572" cy="3147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797" y="5005158"/>
            <a:ext cx="2416810" cy="109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4220"/>
              </a:lnSpc>
              <a:spcBef>
                <a:spcPts val="95"/>
              </a:spcBef>
            </a:pP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P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ENULI</a:t>
            </a:r>
            <a:r>
              <a:rPr sz="37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sz="37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AN</a:t>
            </a:r>
            <a:endParaRPr sz="3700">
              <a:latin typeface="Franklin Gothic Demi"/>
              <a:cs typeface="Franklin Gothic Demi"/>
            </a:endParaRPr>
          </a:p>
          <a:p>
            <a:pPr marR="5080" algn="r">
              <a:lnSpc>
                <a:spcPts val="4220"/>
              </a:lnSpc>
            </a:pP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K</a:t>
            </a:r>
            <a:r>
              <a:rPr sz="3700" b="1" spc="-19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sz="3700" b="1" spc="-180" dirty="0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endParaRPr sz="37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7829" y="1012793"/>
            <a:ext cx="3388360" cy="496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12445" indent="-23177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4475" algn="l"/>
              </a:tabLst>
            </a:pP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baku dan tidak  baku.</a:t>
            </a:r>
            <a:endParaRPr sz="2700">
              <a:latin typeface="Franklin Gothic Demi Cond"/>
              <a:cs typeface="Franklin Gothic Demi Cond"/>
            </a:endParaRPr>
          </a:p>
          <a:p>
            <a:pPr marL="24447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berimbuhan.</a:t>
            </a:r>
            <a:endParaRPr sz="2700">
              <a:latin typeface="Franklin Gothic Demi Cond"/>
              <a:cs typeface="Franklin Gothic Demi Cond"/>
            </a:endParaRPr>
          </a:p>
          <a:p>
            <a:pPr marL="24447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ulang.</a:t>
            </a:r>
            <a:endParaRPr sz="2700">
              <a:latin typeface="Franklin Gothic Demi Cond"/>
              <a:cs typeface="Franklin Gothic Demi Cond"/>
            </a:endParaRPr>
          </a:p>
          <a:p>
            <a:pPr marL="24447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ulang</a:t>
            </a:r>
            <a:r>
              <a:rPr sz="2700" b="1" spc="-4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berimbuhan.</a:t>
            </a:r>
            <a:endParaRPr sz="2700">
              <a:latin typeface="Franklin Gothic Demi Cond"/>
              <a:cs typeface="Franklin Gothic Demi Cond"/>
            </a:endParaRPr>
          </a:p>
          <a:p>
            <a:pPr marL="244475" marR="30924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Penulisan </a:t>
            </a: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</a:t>
            </a:r>
            <a:r>
              <a:rPr sz="2700" b="1" spc="-4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dalam  bahasa asing.</a:t>
            </a:r>
            <a:endParaRPr sz="2700">
              <a:latin typeface="Franklin Gothic Demi Cond"/>
              <a:cs typeface="Franklin Gothic Demi Cond"/>
            </a:endParaRPr>
          </a:p>
          <a:p>
            <a:pPr marL="24447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Pemenggalan</a:t>
            </a:r>
            <a:r>
              <a:rPr sz="27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kata.</a:t>
            </a:r>
            <a:endParaRPr sz="2700">
              <a:latin typeface="Franklin Gothic Demi Cond"/>
              <a:cs typeface="Franklin Gothic Demi Cond"/>
            </a:endParaRPr>
          </a:p>
          <a:p>
            <a:pPr marL="244475" marR="22669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depan di, </a:t>
            </a:r>
            <a:r>
              <a:rPr sz="2700" b="1" spc="-2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ke, </a:t>
            </a: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dan  dari.</a:t>
            </a:r>
            <a:endParaRPr sz="2700">
              <a:latin typeface="Franklin Gothic Demi Cond"/>
              <a:cs typeface="Franklin Gothic Demi Cond"/>
            </a:endParaRPr>
          </a:p>
          <a:p>
            <a:pPr marL="244475" marR="352425" indent="-231775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7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Partikel lah, kah, dan  pun.</a:t>
            </a:r>
            <a:endParaRPr sz="2700">
              <a:latin typeface="Franklin Gothic Demi Cond"/>
              <a:cs typeface="Franklin Gothic Demi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4801" y="5177840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7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8036"/>
            <a:ext cx="4578096" cy="46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904" y="6455251"/>
            <a:ext cx="3716654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DIES </a:t>
            </a:r>
            <a:r>
              <a:rPr sz="1600" spc="-40" dirty="0">
                <a:latin typeface="Calibri"/>
                <a:cs typeface="Calibri"/>
              </a:rPr>
              <a:t>NATALIS </a:t>
            </a:r>
            <a:r>
              <a:rPr sz="1600" spc="-5" dirty="0">
                <a:latin typeface="Calibri"/>
                <a:cs typeface="Calibri"/>
              </a:rPr>
              <a:t>UNNES KE-48 | 30 MARET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797" y="1008983"/>
            <a:ext cx="6837680" cy="5092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8085" marR="5080" indent="-23177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728720" algn="l"/>
              </a:tabLst>
            </a:pP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baku</a:t>
            </a:r>
            <a:r>
              <a:rPr sz="3200" b="1" spc="-6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dijadikan  </a:t>
            </a: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standar 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penggunaan </a:t>
            </a: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 </a:t>
            </a:r>
            <a:r>
              <a:rPr sz="3200" b="1" spc="-1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yang</a:t>
            </a:r>
            <a:r>
              <a:rPr sz="3200" b="1" spc="-1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benar.</a:t>
            </a:r>
            <a:endParaRPr sz="32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"/>
            </a:pPr>
            <a:endParaRPr sz="3300">
              <a:latin typeface="Times New Roman"/>
              <a:cs typeface="Times New Roman"/>
            </a:endParaRPr>
          </a:p>
          <a:p>
            <a:pPr marL="3728085" marR="35560" indent="-231775">
              <a:lnSpc>
                <a:spcPct val="100000"/>
              </a:lnSpc>
              <a:buFont typeface="Wingdings"/>
              <a:buChar char=""/>
              <a:tabLst>
                <a:tab pos="3728720" algn="l"/>
              </a:tabLst>
            </a:pPr>
            <a:r>
              <a:rPr sz="3200" b="1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Kata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baku masuk  dalam Kamus</a:t>
            </a:r>
            <a:r>
              <a:rPr sz="3200" b="1" spc="-7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Besar  Bahasa</a:t>
            </a:r>
            <a:r>
              <a:rPr sz="3200" b="1" spc="-30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Franklin Gothic Demi Cond"/>
                <a:cs typeface="Franklin Gothic Demi Cond"/>
              </a:rPr>
              <a:t>Indonesia.</a:t>
            </a:r>
            <a:endParaRPr sz="3200">
              <a:latin typeface="Franklin Gothic Demi Cond"/>
              <a:cs typeface="Franklin Gothic Demi Cond"/>
            </a:endParaRPr>
          </a:p>
          <a:p>
            <a:pPr marR="4425950" algn="r">
              <a:lnSpc>
                <a:spcPts val="4220"/>
              </a:lnSpc>
              <a:spcBef>
                <a:spcPts val="735"/>
              </a:spcBef>
            </a:pPr>
            <a:r>
              <a:rPr sz="37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P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ENULI</a:t>
            </a:r>
            <a:r>
              <a:rPr sz="37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S</a:t>
            </a:r>
            <a:r>
              <a:rPr sz="37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AN</a:t>
            </a:r>
            <a:endParaRPr sz="3700">
              <a:latin typeface="Franklin Gothic Demi"/>
              <a:cs typeface="Franklin Gothic Demi"/>
            </a:endParaRPr>
          </a:p>
          <a:p>
            <a:pPr marR="4425950" algn="r">
              <a:lnSpc>
                <a:spcPts val="4220"/>
              </a:lnSpc>
            </a:pP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K</a:t>
            </a:r>
            <a:r>
              <a:rPr sz="3700" b="1" spc="-19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sz="3700" b="1" spc="-180" dirty="0">
                <a:solidFill>
                  <a:srgbClr val="FFFFFF"/>
                </a:solidFill>
                <a:latin typeface="Franklin Gothic Demi"/>
                <a:cs typeface="Franklin Gothic Demi"/>
              </a:rPr>
              <a:t>T</a:t>
            </a:r>
            <a:r>
              <a:rPr sz="3700" b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endParaRPr sz="37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4801" y="5177840"/>
            <a:ext cx="0" cy="942975"/>
          </a:xfrm>
          <a:custGeom>
            <a:avLst/>
            <a:gdLst/>
            <a:ahLst/>
            <a:cxnLst/>
            <a:rect l="l" t="t" r="r" b="b"/>
            <a:pathLst>
              <a:path h="942975">
                <a:moveTo>
                  <a:pt x="0" y="0"/>
                </a:moveTo>
                <a:lnTo>
                  <a:pt x="0" y="94257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87084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0"/>
                </a:moveTo>
                <a:lnTo>
                  <a:pt x="9144000" y="0"/>
                </a:lnTo>
                <a:lnTo>
                  <a:pt x="9144000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74451"/>
            <a:ext cx="9144000" cy="312420"/>
          </a:xfrm>
          <a:custGeom>
            <a:avLst/>
            <a:gdLst/>
            <a:ahLst/>
            <a:cxnLst/>
            <a:rect l="l" t="t" r="r" b="b"/>
            <a:pathLst>
              <a:path w="9144000" h="312420">
                <a:moveTo>
                  <a:pt x="0" y="286603"/>
                </a:moveTo>
                <a:lnTo>
                  <a:pt x="0" y="312003"/>
                </a:lnTo>
                <a:lnTo>
                  <a:pt x="9144000" y="312003"/>
                </a:lnTo>
                <a:lnTo>
                  <a:pt x="9144000" y="299303"/>
                </a:lnTo>
                <a:lnTo>
                  <a:pt x="12700" y="299303"/>
                </a:lnTo>
                <a:lnTo>
                  <a:pt x="0" y="286603"/>
                </a:lnTo>
                <a:close/>
              </a:path>
              <a:path w="9144000" h="312420">
                <a:moveTo>
                  <a:pt x="12700" y="12700"/>
                </a:moveTo>
                <a:lnTo>
                  <a:pt x="0" y="25400"/>
                </a:lnTo>
                <a:lnTo>
                  <a:pt x="0" y="286603"/>
                </a:lnTo>
                <a:lnTo>
                  <a:pt x="12700" y="299303"/>
                </a:lnTo>
                <a:lnTo>
                  <a:pt x="12700" y="12700"/>
                </a:lnTo>
                <a:close/>
              </a:path>
              <a:path w="9144000" h="312420">
                <a:moveTo>
                  <a:pt x="9131300" y="286603"/>
                </a:moveTo>
                <a:lnTo>
                  <a:pt x="12700" y="286603"/>
                </a:lnTo>
                <a:lnTo>
                  <a:pt x="12700" y="299303"/>
                </a:lnTo>
                <a:lnTo>
                  <a:pt x="9131300" y="299303"/>
                </a:lnTo>
                <a:lnTo>
                  <a:pt x="9131300" y="286603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9131300" y="299303"/>
                </a:lnTo>
                <a:lnTo>
                  <a:pt x="9144000" y="286603"/>
                </a:lnTo>
                <a:lnTo>
                  <a:pt x="91440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286603"/>
                </a:moveTo>
                <a:lnTo>
                  <a:pt x="9131300" y="299303"/>
                </a:lnTo>
                <a:lnTo>
                  <a:pt x="9144000" y="299303"/>
                </a:lnTo>
                <a:lnTo>
                  <a:pt x="9144000" y="286603"/>
                </a:lnTo>
                <a:close/>
              </a:path>
              <a:path w="9144000" h="312420">
                <a:moveTo>
                  <a:pt x="9144000" y="0"/>
                </a:moveTo>
                <a:lnTo>
                  <a:pt x="0" y="0"/>
                </a:lnTo>
                <a:lnTo>
                  <a:pt x="0" y="25400"/>
                </a:lnTo>
                <a:lnTo>
                  <a:pt x="12700" y="12700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  <a:path w="9144000" h="312420">
                <a:moveTo>
                  <a:pt x="9131300" y="12700"/>
                </a:moveTo>
                <a:lnTo>
                  <a:pt x="12700" y="12700"/>
                </a:lnTo>
                <a:lnTo>
                  <a:pt x="12700" y="25400"/>
                </a:lnTo>
                <a:lnTo>
                  <a:pt x="9131300" y="25400"/>
                </a:lnTo>
                <a:lnTo>
                  <a:pt x="9131300" y="12700"/>
                </a:lnTo>
                <a:close/>
              </a:path>
              <a:path w="9144000" h="312420">
                <a:moveTo>
                  <a:pt x="9144000" y="12700"/>
                </a:moveTo>
                <a:lnTo>
                  <a:pt x="9131300" y="12700"/>
                </a:lnTo>
                <a:lnTo>
                  <a:pt x="9144000" y="25400"/>
                </a:lnTo>
                <a:lnTo>
                  <a:pt x="9144000" y="12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8036"/>
            <a:ext cx="4578096" cy="468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5543550"/>
            <a:ext cx="28575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Kata yang  berfonem akhir</vt:lpstr>
      <vt:lpstr>Kata baku tidak  menggunakan  tanda apostrof</vt:lpstr>
      <vt:lpstr>Dulu - Dahulu  Bagi - Bahagi  Baru - Baharu  Saya – Sahaya (?)</vt:lpstr>
      <vt:lpstr>Terima kasih…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Acer</cp:lastModifiedBy>
  <cp:revision>1</cp:revision>
  <dcterms:created xsi:type="dcterms:W3CDTF">2020-08-05T06:43:08Z</dcterms:created>
  <dcterms:modified xsi:type="dcterms:W3CDTF">2020-08-05T08:18:20Z</dcterms:modified>
</cp:coreProperties>
</file>