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209550"/>
            <a:ext cx="8270304" cy="14744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Konsep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Urgensi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Pancasila Sebagai Sistem Filsafat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9" y="400225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2419350"/>
            <a:ext cx="8270304" cy="14744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MKU </a:t>
            </a:r>
            <a:r>
              <a:rPr lang="en-US" altLang="ko-KR" b="1" dirty="0" err="1" smtClean="0">
                <a:solidFill>
                  <a:schemeClr val="tx1"/>
                </a:solidFill>
              </a:rPr>
              <a:t>Pancasila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b="1" dirty="0" err="1" smtClean="0">
                <a:solidFill>
                  <a:schemeClr val="tx1"/>
                </a:solidFill>
              </a:rPr>
              <a:t>Pertemuan</a:t>
            </a:r>
            <a:r>
              <a:rPr lang="en-US" altLang="ko-KR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10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2. </a:t>
            </a:r>
            <a:r>
              <a:rPr lang="en-US" sz="1800" dirty="0" err="1" smtClean="0"/>
              <a:t>Urgensi</a:t>
            </a:r>
            <a:r>
              <a:rPr lang="en-US" sz="1800" dirty="0" smtClean="0"/>
              <a:t> </a:t>
            </a: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1047751"/>
            <a:ext cx="7150224" cy="3612232"/>
          </a:xfrm>
        </p:spPr>
        <p:txBody>
          <a:bodyPr/>
          <a:lstStyle/>
          <a:p>
            <a:pPr algn="just"/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Mengapa manusia memerlukan filsafat? Jawaban atas pertanyaan tersebut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Titus, Smith and 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Nolan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peradaban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filsuf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 modern sekarang ini pun, manusia memerlukan filsafat karena beberapa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sains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bermacam-macam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ketenteraman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security)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(comfort).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tenteram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gelisah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tempuh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kerjasama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membimbing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keinginan-keinginan dan aspirasi mereka. (Titus, 1984: 24). Dengan demikian,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895350"/>
            <a:ext cx="6912768" cy="3764633"/>
          </a:xfrm>
        </p:spPr>
        <p:txBody>
          <a:bodyPr/>
          <a:lstStyle/>
          <a:p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Urgensi Pancasila sebagai sistem filsafat atau yang dinamakan filsafat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filsofis Pancasila sebagai dasar negara ditujukan pada beberapa aspek. </a:t>
            </a:r>
          </a:p>
          <a:p>
            <a:pPr algn="just"/>
            <a:r>
              <a:rPr lang="pt-BR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Pertama, 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pertanggungjawaban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silasila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prinsip-prinsip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dijabarkan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bidang-bidang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agar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membuka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dialog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bersangkut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memberikan perspektif pemecahan terhadap </a:t>
            </a:r>
          </a:p>
          <a:p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permasalahan nasional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2001: 3).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1800" dirty="0" smtClean="0"/>
              <a:t>B. Menanya Alasan Diperlukannya Kajian</a:t>
            </a:r>
            <a:br>
              <a:rPr lang="fi-FI" sz="1800" dirty="0" smtClean="0"/>
            </a:br>
            <a:r>
              <a:rPr lang="en-US" sz="1800" dirty="0" err="1" smtClean="0"/>
              <a:t>Pancasila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895350"/>
            <a:ext cx="6925344" cy="376463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Subjectivus</a:t>
            </a:r>
            <a:r>
              <a:rPr lang="en-US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genetivus-objektivus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cabang-cabang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Barat.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Notonagoro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subtansialistik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Aristoteles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karyanya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Drijarkara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menyoroti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eksistensialisme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religious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diungkapkannya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berjudul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Religi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14351"/>
            <a:ext cx="6912768" cy="2819399"/>
          </a:xfrm>
        </p:spPr>
        <p:txBody>
          <a:bodyPr/>
          <a:lstStyle/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genetivus-subjectivus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mengkritisi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perundangundangan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pembangunan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600" dirty="0" smtClean="0"/>
              <a:t>2. Landasan Ontologis Filsafat Pancasila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76400" y="1047751"/>
            <a:ext cx="7226424" cy="3612232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pijak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Pernahkah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istilah”ontologi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”?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Aritoteles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disiplin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ilmu-ilmu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paling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abstrak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substansi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14351"/>
            <a:ext cx="6912768" cy="41456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raison </a:t>
            </a: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d’etre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sebagaidasar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Indonesia. Oleh karena itu, </a:t>
            </a:r>
          </a:p>
          <a:p>
            <a:pPr algn="just"/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 atas hakikat sila-sila Pancasila itu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modus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(2010: 147--154)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menjabarkan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prinsip-prinsip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(1)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 kebebasan beragama, saling menghormati dan bersifat toleran, serta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dilaksanakan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agama. (2).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Beradab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mengakui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martabat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428751"/>
            <a:ext cx="6912768" cy="3231232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etnis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menghambat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partsipasi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perwujudannya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(4). Prinsip Kerakyatan yang Dipimpin oleh Hikmat Kebijaksanaan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Permusyawaratan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diusahakan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ditempuh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musyawarah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tercapainya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mufakat untuk </a:t>
            </a:r>
          </a:p>
          <a:p>
            <a:pPr algn="just"/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menghindari dikotomi mayoritas dan minoritas. (5). Prinsip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Rakyat Indonesia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k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esejahteraan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welfare state). 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 smtClean="0"/>
              <a:t>3. Landasan Epistemologis Filsafat Pancasila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36122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n-NO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kemungkinan, lingkup, dan dasar umum pengetahuan (Bahm, 1995: 5).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sui generis, 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Hardono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1994: 23). Littlejohn and Foss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mempelajari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apa-apa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ketahui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352551"/>
            <a:ext cx="6912768" cy="33074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empiris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disintesiskan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komprehensif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Penjabaran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epistemologis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diuraikan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Ketuhanan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beragama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Aksiologis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23951"/>
            <a:ext cx="6912768" cy="3536032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Littlejohn and Foss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aksiologi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ditengarai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Littlejohn and Foss,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(Littlejohn and Foss, 2008: 27--28). Problem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meyakini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semangat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objektivitas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renungan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menggugah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Soekarno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Philosophische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Grondslag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r>
              <a:rPr lang="en-US" i="1" dirty="0" err="1" smtClean="0">
                <a:solidFill>
                  <a:schemeClr val="tx1"/>
                </a:solidFill>
              </a:rPr>
              <a:t>Perenungan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ini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mengalir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arah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upaya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untuk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nilai-nilai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filosofis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identitas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berkembang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diskusi-diskusi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BPUPKI ,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pengesahan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PPKI,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momentum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kontinu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dicetuskan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merangsang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209550"/>
            <a:ext cx="6912768" cy="857672"/>
          </a:xfrm>
        </p:spPr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Menelusuri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Urgensi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24000" y="1504950"/>
            <a:ext cx="7378824" cy="3638549"/>
          </a:xfrm>
        </p:spPr>
        <p:txBody>
          <a:bodyPr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1. </a:t>
            </a:r>
            <a:r>
              <a:rPr lang="en-US" sz="1200" b="1" dirty="0" err="1" smtClean="0">
                <a:solidFill>
                  <a:schemeClr val="tx1"/>
                </a:solidFill>
              </a:rPr>
              <a:t>Konsep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Pancasila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sebagai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Sistem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Filsafat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a.Apa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dimaksudkan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Apakah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sering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mendengar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istilah</a:t>
            </a:r>
            <a:r>
              <a:rPr lang="en-US" sz="1200" dirty="0" smtClean="0">
                <a:solidFill>
                  <a:schemeClr val="tx1"/>
                </a:solidFill>
              </a:rPr>
              <a:t> “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” </a:t>
            </a:r>
            <a:r>
              <a:rPr lang="en-US" sz="1200" dirty="0" err="1" smtClean="0">
                <a:solidFill>
                  <a:schemeClr val="tx1"/>
                </a:solidFill>
              </a:rPr>
              <a:t>diucapkan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seseorang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mungkin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sendiri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seringkali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mengucapkannya</a:t>
            </a:r>
            <a:r>
              <a:rPr lang="en-US" sz="1200" dirty="0" smtClean="0">
                <a:solidFill>
                  <a:schemeClr val="tx1"/>
                </a:solidFill>
              </a:rPr>
              <a:t>? </a:t>
            </a:r>
            <a:r>
              <a:rPr lang="en-US" sz="1200" dirty="0" err="1" smtClean="0">
                <a:solidFill>
                  <a:schemeClr val="tx1"/>
                </a:solidFill>
              </a:rPr>
              <a:t>Namun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apakah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mengerti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faham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apa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dimaksudkan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itu</a:t>
            </a:r>
            <a:r>
              <a:rPr lang="en-US" sz="1200" dirty="0" smtClean="0">
                <a:solidFill>
                  <a:schemeClr val="tx1"/>
                </a:solidFill>
              </a:rPr>
              <a:t>? </a:t>
            </a:r>
            <a:r>
              <a:rPr lang="en-US" sz="1200" dirty="0" err="1" smtClean="0">
                <a:solidFill>
                  <a:schemeClr val="tx1"/>
                </a:solidFill>
              </a:rPr>
              <a:t>Untuk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itu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coba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renung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pikirkan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beberapa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pernyataan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memuat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istilah</a:t>
            </a:r>
            <a:r>
              <a:rPr lang="en-US" sz="1200" dirty="0" smtClean="0">
                <a:solidFill>
                  <a:schemeClr val="tx1"/>
                </a:solidFill>
              </a:rPr>
              <a:t> “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” </a:t>
            </a:r>
            <a:r>
              <a:rPr lang="en-US" sz="1200" dirty="0" err="1" smtClean="0">
                <a:solidFill>
                  <a:schemeClr val="tx1"/>
                </a:solidFill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berikut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(1). “</a:t>
            </a:r>
            <a:r>
              <a:rPr lang="en-US" sz="1200" dirty="0" err="1" smtClean="0">
                <a:solidFill>
                  <a:schemeClr val="tx1"/>
                </a:solidFill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seorang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pedagang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meraih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keuntungan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sebanyak-banyaknya</a:t>
            </a:r>
            <a:r>
              <a:rPr lang="en-US" sz="1200" dirty="0" smtClean="0">
                <a:solidFill>
                  <a:schemeClr val="tx1"/>
                </a:solidFill>
              </a:rPr>
              <a:t>”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(2). “Saya sebagai seorang prajurit TNI, filsafat saya adalah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mempertahankan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tanah</a:t>
            </a:r>
            <a:r>
              <a:rPr lang="en-US" sz="1200" dirty="0" smtClean="0">
                <a:solidFill>
                  <a:schemeClr val="tx1"/>
                </a:solidFill>
              </a:rPr>
              <a:t> air Indonesia </a:t>
            </a:r>
            <a:r>
              <a:rPr lang="en-US" sz="1200" dirty="0" err="1" smtClean="0">
                <a:solidFill>
                  <a:schemeClr val="tx1"/>
                </a:solidFill>
              </a:rPr>
              <a:t>ini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dari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serangan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musuh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sampai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titik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darah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terakhir</a:t>
            </a:r>
            <a:r>
              <a:rPr lang="en-US" sz="1200" dirty="0" smtClean="0">
                <a:solidFill>
                  <a:schemeClr val="tx1"/>
                </a:solidFill>
              </a:rPr>
              <a:t>”.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(3). “</a:t>
            </a:r>
            <a:r>
              <a:rPr lang="en-US" sz="1200" dirty="0" err="1" smtClean="0">
                <a:solidFill>
                  <a:schemeClr val="tx1"/>
                </a:solidFill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merupakan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dasar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mewarnai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seluruh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err="1" smtClean="0">
                <a:solidFill>
                  <a:schemeClr val="tx1"/>
                </a:solidFill>
              </a:rPr>
              <a:t>peraturan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berlaku</a:t>
            </a:r>
            <a:r>
              <a:rPr lang="en-US" sz="1200" dirty="0" smtClean="0">
                <a:solidFill>
                  <a:schemeClr val="tx1"/>
                </a:solidFill>
              </a:rPr>
              <a:t>”.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(4). “Sebagai seorang wakil rakyat, maka filsafat saya adalah bekerja untuk</a:t>
            </a:r>
          </a:p>
          <a:p>
            <a:r>
              <a:rPr lang="en-US" sz="1200" dirty="0" err="1" smtClean="0">
                <a:solidFill>
                  <a:schemeClr val="tx1"/>
                </a:solidFill>
              </a:rPr>
              <a:t>membela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kepentingan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rakyat</a:t>
            </a:r>
            <a:r>
              <a:rPr lang="en-US" sz="1200" dirty="0" smtClean="0">
                <a:solidFill>
                  <a:schemeClr val="tx1"/>
                </a:solidFill>
              </a:rPr>
              <a:t>”.</a:t>
            </a:r>
            <a:endParaRPr lang="ko-KR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6400" y="1123950"/>
            <a:ext cx="8496300" cy="36798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menyimak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fungsinya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sebagaimana</a:t>
            </a:r>
            <a:r>
              <a:rPr lang="en-US" dirty="0" smtClean="0">
                <a:solidFill>
                  <a:schemeClr val="tx1"/>
                </a:solidFill>
              </a:rPr>
              <a:t> yang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dikemukakan Titus, Smith &amp; Nolan sebagai berikut.</a:t>
            </a:r>
          </a:p>
          <a:p>
            <a:endParaRPr lang="fi-FI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(1)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biasanya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kritis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informal)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(2)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dijunjung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formal)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(3) Filsafat adalah usaha untuk mendapatkan gambaran keseluruhan. (arti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komprehensif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3810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(4)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penjelasan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kata dan konsep. (arti analisis linguistik).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(5)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problematik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langsung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mendapat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perhatian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jawabannya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ahli-ahli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aktual</a:t>
            </a:r>
            <a:r>
              <a:rPr lang="en-US" dirty="0" smtClean="0">
                <a:solidFill>
                  <a:schemeClr val="tx1"/>
                </a:solidFill>
              </a:rPr>
              <a:t>-fundamental).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Berdasarkan uraian tersebut, maka pengertian filsafat dalam arti informal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itulah yang paling sering dikatakan masyarakat awam, sebagaimana 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Pernyataan </a:t>
            </a:r>
            <a:r>
              <a:rPr lang="en-US" dirty="0" err="1" smtClean="0">
                <a:solidFill>
                  <a:schemeClr val="tx1"/>
                </a:solidFill>
              </a:rPr>
              <a:t>pedagang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(1),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prajurit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(2),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rakyat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(4).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butir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kategori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 informal,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kepercayaan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keyakinan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361951"/>
            <a:ext cx="6912768" cy="42980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Mengapa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alasan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yang dapat ditunjukkan untuk menjawab pertanyaan tersebut. </a:t>
            </a:r>
            <a:r>
              <a:rPr lang="sv-SE" b="1" i="1" dirty="0" smtClean="0">
                <a:solidFill>
                  <a:schemeClr val="tx1"/>
                </a:solidFill>
              </a:rPr>
              <a:t>Pertama; </a:t>
            </a:r>
          </a:p>
          <a:p>
            <a:r>
              <a:rPr lang="sv-SE" b="1" i="1" dirty="0" smtClean="0">
                <a:solidFill>
                  <a:schemeClr val="tx1"/>
                </a:solidFill>
              </a:rPr>
              <a:t>Dalam </a:t>
            </a:r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BPUPKI, 1 </a:t>
            </a:r>
            <a:r>
              <a:rPr lang="en-US" dirty="0" err="1" smtClean="0">
                <a:solidFill>
                  <a:schemeClr val="tx1"/>
                </a:solidFill>
              </a:rPr>
              <a:t>Juni</a:t>
            </a:r>
            <a:r>
              <a:rPr lang="en-US" dirty="0" smtClean="0">
                <a:solidFill>
                  <a:schemeClr val="tx1"/>
                </a:solidFill>
              </a:rPr>
              <a:t> 1945, </a:t>
            </a:r>
            <a:r>
              <a:rPr lang="en-US" dirty="0" err="1" smtClean="0">
                <a:solidFill>
                  <a:schemeClr val="tx1"/>
                </a:solidFill>
              </a:rPr>
              <a:t>Soekarno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judul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pidatonya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Grondslag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daripada</a:t>
            </a:r>
            <a:r>
              <a:rPr lang="en-US" i="1" dirty="0" smtClean="0">
                <a:solidFill>
                  <a:schemeClr val="tx1"/>
                </a:solidFill>
              </a:rPr>
              <a:t> Indonesia </a:t>
            </a:r>
            <a:r>
              <a:rPr lang="en-US" i="1" dirty="0" err="1" smtClean="0">
                <a:solidFill>
                  <a:schemeClr val="tx1"/>
                </a:solidFill>
              </a:rPr>
              <a:t>Merdeka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r>
              <a:rPr lang="en-US" i="1" dirty="0" err="1" smtClean="0">
                <a:solidFill>
                  <a:schemeClr val="tx1"/>
                </a:solidFill>
              </a:rPr>
              <a:t>Adapun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pidatonya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. “</a:t>
            </a:r>
            <a:r>
              <a:rPr lang="en-US" dirty="0" err="1" smtClean="0">
                <a:solidFill>
                  <a:schemeClr val="tx1"/>
                </a:solidFill>
              </a:rPr>
              <a:t>Paduka</a:t>
            </a:r>
            <a:r>
              <a:rPr lang="en-US" dirty="0" smtClean="0">
                <a:solidFill>
                  <a:schemeClr val="tx1"/>
                </a:solidFill>
              </a:rPr>
              <a:t> Tuan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mulia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kehendaki</a:t>
            </a:r>
            <a:r>
              <a:rPr lang="en-US" dirty="0" smtClean="0">
                <a:solidFill>
                  <a:schemeClr val="tx1"/>
                </a:solidFill>
              </a:rPr>
              <a:t>! </a:t>
            </a:r>
            <a:r>
              <a:rPr lang="en-US" dirty="0" err="1" smtClean="0">
                <a:solidFill>
                  <a:schemeClr val="tx1"/>
                </a:solidFill>
              </a:rPr>
              <a:t>Paduka</a:t>
            </a:r>
            <a:r>
              <a:rPr lang="en-US" dirty="0" smtClean="0">
                <a:solidFill>
                  <a:schemeClr val="tx1"/>
                </a:solidFill>
              </a:rPr>
              <a:t> Tuan </a:t>
            </a:r>
            <a:r>
              <a:rPr lang="en-US" dirty="0" err="1" smtClean="0">
                <a:solidFill>
                  <a:schemeClr val="tx1"/>
                </a:solidFill>
              </a:rPr>
              <a:t>Ketua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Grondslag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atau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jika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kita boleh memakai perkataan yang muluk-muluk, Paduka Tuan Ketua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mulia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Weltanschauung, </a:t>
            </a:r>
            <a:r>
              <a:rPr lang="en-US" i="1" dirty="0" err="1" smtClean="0">
                <a:solidFill>
                  <a:schemeClr val="tx1"/>
                </a:solidFill>
              </a:rPr>
              <a:t>di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atas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mana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kita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Mendirikan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negara Indonesia itu”. (Soekarno, 1985: 7).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Noor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Bakry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merupakan hasil perenungan yang mendalam dari para tokoh kenegaraan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Indonesia.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dimaksudkan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merumuskan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merdeka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kefilsafatan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52600" y="819151"/>
            <a:ext cx="7150224" cy="3840832"/>
          </a:xfrm>
        </p:spPr>
        <p:txBody>
          <a:bodyPr/>
          <a:lstStyle/>
          <a:p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(1). sistem filsafat harus bersifat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koheren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runtut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bagian-bagiannya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tersendiri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mewadahi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Indonesia;</a:t>
            </a:r>
          </a:p>
          <a:p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(3). sistem filsafat harus bersifat mendasar,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perenungan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mutlak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fundamental.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dirumuskan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mutlak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 menghadapi diri sendiri, sesama manusia, dan Tuhan dalam kehidupan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(4).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spekulatif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artinya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praanggapan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penalaran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pangkal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tolak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permulaannya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tokoh-tokoh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kenegaraan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dibuktikan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kebenarannya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melalui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dialog  </a:t>
            </a:r>
            <a:r>
              <a:rPr lang="en-US" dirty="0" err="1" smtClean="0">
                <a:solidFill>
                  <a:schemeClr val="tx1"/>
                </a:solidFill>
              </a:rPr>
              <a:t>panjang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BPUPKI </a:t>
            </a:r>
            <a:r>
              <a:rPr lang="en-US" dirty="0" err="1" smtClean="0">
                <a:solidFill>
                  <a:schemeClr val="tx1"/>
                </a:solidFill>
              </a:rPr>
              <a:t>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pengesahan</a:t>
            </a:r>
            <a:r>
              <a:rPr lang="en-US" dirty="0" smtClean="0">
                <a:solidFill>
                  <a:schemeClr val="tx1"/>
                </a:solidFill>
              </a:rPr>
              <a:t> PPKI (</a:t>
            </a:r>
            <a:r>
              <a:rPr lang="en-US" dirty="0" err="1" smtClean="0">
                <a:solidFill>
                  <a:schemeClr val="tx1"/>
                </a:solidFill>
              </a:rPr>
              <a:t>Bakry</a:t>
            </a:r>
            <a:r>
              <a:rPr lang="en-US" dirty="0" smtClean="0">
                <a:solidFill>
                  <a:schemeClr val="tx1"/>
                </a:solidFill>
              </a:rPr>
              <a:t>, 1994: 13--15).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23950"/>
            <a:ext cx="6912768" cy="3809999"/>
          </a:xfrm>
        </p:spPr>
        <p:txBody>
          <a:bodyPr/>
          <a:lstStyle/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menegaskan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kenegaraan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n-NO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mengarahkan segala kegiatan yang berkaitan dengan hidup kenegaraan,  seperti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perundang-undangan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perekonomian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negara, dan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antarsesama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negara, </a:t>
            </a:r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 usaha-usaha untuk menciptakan kesejateraan </a:t>
            </a:r>
          </a:p>
          <a:p>
            <a:r>
              <a:rPr lang="fi-FI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bersama. Oleh karena itu,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kebijakan-kebijakan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bidang-bidang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persoalan-persoalan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Sastrapratedja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2001: 1).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1917</Words>
  <Application>Microsoft Office PowerPoint</Application>
  <PresentationFormat>On-screen Show (16:9)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Slide 1</vt:lpstr>
      <vt:lpstr> Click to add title</vt:lpstr>
      <vt:lpstr>Slide 3</vt:lpstr>
      <vt:lpstr>Slide 4</vt:lpstr>
      <vt:lpstr>Slide 5</vt:lpstr>
      <vt:lpstr>Slide 6</vt:lpstr>
      <vt:lpstr>Beberapa ciri berpikir kefilsafatan meliputi:</vt:lpstr>
      <vt:lpstr>Slide 8</vt:lpstr>
      <vt:lpstr>Slide 9</vt:lpstr>
      <vt:lpstr>2. Urgensi Pancasila sebagai Sistem Filsafat</vt:lpstr>
      <vt:lpstr>Slide 11</vt:lpstr>
      <vt:lpstr>B. Menanya Alasan Diperlukannya Kajian Pancasila sebagai Sistem Filsafat</vt:lpstr>
      <vt:lpstr>Slide 13</vt:lpstr>
      <vt:lpstr>2. Landasan Ontologis Filsafat Pancasila</vt:lpstr>
      <vt:lpstr>Slide 15</vt:lpstr>
      <vt:lpstr>Slide 16</vt:lpstr>
      <vt:lpstr>3. Landasan Epistemologis Filsafat Pancasila</vt:lpstr>
      <vt:lpstr>Slide 18</vt:lpstr>
      <vt:lpstr>4. Landasan Aksiologis Pancasila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28</cp:revision>
  <dcterms:created xsi:type="dcterms:W3CDTF">2014-04-01T16:27:38Z</dcterms:created>
  <dcterms:modified xsi:type="dcterms:W3CDTF">2021-08-28T13:30:50Z</dcterms:modified>
</cp:coreProperties>
</file>