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6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0C7AEB-7D02-482D-8AA9-4D483D1BBE5C}" type="datetimeFigureOut">
              <a:rPr lang="id-ID" smtClean="0"/>
              <a:pPr/>
              <a:t>20/07/2016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241-18A9-48D5-BB86-C4C367BDCD9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HAKIKAT DAN DASAR BERLAKUNYA HUKUM INTERNASIONAL</a:t>
            </a:r>
            <a:endParaRPr lang="id-ID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SITI AZIZAH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3. Teori Kenyataan Sosial </a:t>
            </a:r>
            <a:r>
              <a:rPr lang="fi-FI" b="1" i="1" dirty="0" smtClean="0"/>
              <a:t>(feit social)</a:t>
            </a:r>
            <a:r>
              <a:rPr lang="fi-FI" b="1" dirty="0" smtClean="0"/>
              <a:t>.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r>
              <a:rPr lang="id-ID" dirty="0" smtClean="0"/>
              <a:t>Tokohnya ; </a:t>
            </a:r>
            <a:r>
              <a:rPr lang="fi-FI" dirty="0" smtClean="0"/>
              <a:t> lain Fauchile, Scelle, dan Duguit </a:t>
            </a:r>
            <a:endParaRPr lang="id-ID" dirty="0" smtClean="0"/>
          </a:p>
          <a:p>
            <a:r>
              <a:rPr lang="id-ID" dirty="0" smtClean="0"/>
              <a:t> </a:t>
            </a:r>
            <a:r>
              <a:rPr lang="fi-FI" dirty="0" smtClean="0"/>
              <a:t>Teori</a:t>
            </a:r>
            <a:r>
              <a:rPr lang="id-ID" dirty="0" smtClean="0"/>
              <a:t> ini berusaha</a:t>
            </a:r>
            <a:r>
              <a:rPr lang="fi-FI" dirty="0" smtClean="0"/>
              <a:t> menghubungkan</a:t>
            </a:r>
            <a:r>
              <a:rPr lang="id-ID" dirty="0" smtClean="0"/>
              <a:t> kekuatan mengikat HI</a:t>
            </a:r>
            <a:r>
              <a:rPr lang="fi-FI" dirty="0" smtClean="0"/>
              <a:t> dengan “kenyataan hidup manusia”, yang disebutnya dengan mazhab Perancis. yang mendasarkan kekuatan mengikat hukum internasional (juga hukum pada umumnya) </a:t>
            </a:r>
            <a:r>
              <a:rPr lang="fi-FI" dirty="0" smtClean="0">
                <a:solidFill>
                  <a:srgbClr val="FF0000"/>
                </a:solidFill>
              </a:rPr>
              <a:t>pada “factor biologis, sosial, dan sejarah kehidupan manusia” yang mereka namakan fakta kemasyarakatan </a:t>
            </a:r>
            <a:r>
              <a:rPr lang="fi-FI" i="1" dirty="0" smtClean="0">
                <a:solidFill>
                  <a:srgbClr val="FF0000"/>
                </a:solidFill>
              </a:rPr>
              <a:t>(fait social)</a:t>
            </a:r>
            <a:r>
              <a:rPr lang="fi-FI" dirty="0" smtClean="0">
                <a:solidFill>
                  <a:srgbClr val="FF0000"/>
                </a:solidFill>
              </a:rPr>
              <a:t>.</a:t>
            </a:r>
            <a:endParaRPr lang="id-ID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Menurut mashab ini persoalannya dapat dikembalikan kepada sifat alami manusia sebagai makhluk sosial, hasratnya untuk bergabung dengan manusia lain dan kebutuhan akan solidaritas. Kebutuhan dan naluri sosial manusia sebagai orang-perorangan, menurut mereka juga dimiliki oleh bangsa-bangsa. Dengan demikian dasar kekuatan mengikat hukum (internasional) terdapat dalam kenyataan sosial, bahwa mengikatnya hukum itu mutlak perlu untuk dapat terpenuhinya kebutuhan manusia (bangsa) untuk hidup bermasyarakat (Mochtar Kusumaatmadja, 1997 : 38).   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d-ID" sz="5400" dirty="0" smtClean="0"/>
          </a:p>
          <a:p>
            <a:pPr algn="ctr">
              <a:buNone/>
            </a:pPr>
            <a:endParaRPr lang="id-ID" sz="5400" dirty="0" smtClean="0"/>
          </a:p>
          <a:p>
            <a:pPr algn="ctr">
              <a:buNone/>
            </a:pPr>
            <a:r>
              <a:rPr lang="id-ID" sz="5400" dirty="0" smtClean="0"/>
              <a:t>TERIMA KASIH</a:t>
            </a:r>
            <a:endParaRPr lang="id-ID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71558"/>
          </a:xfrm>
        </p:spPr>
        <p:txBody>
          <a:bodyPr>
            <a:normAutofit fontScale="90000"/>
          </a:bodyPr>
          <a:lstStyle/>
          <a:p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b="1" dirty="0" smtClean="0"/>
              <a:t/>
            </a:r>
            <a:br>
              <a:rPr lang="id-ID" sz="2700" b="1" dirty="0" smtClean="0"/>
            </a:br>
            <a:r>
              <a:rPr lang="id-ID" sz="2700" dirty="0" smtClean="0"/>
              <a:t> 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sz="2700" b="1" dirty="0" smtClean="0"/>
              <a:t>Apakah hukum internasional benar-benar hukum ?</a:t>
            </a:r>
            <a:r>
              <a:rPr lang="id-ID" sz="2700" dirty="0" smtClean="0"/>
              <a:t/>
            </a:r>
            <a:br>
              <a:rPr lang="id-ID" sz="2700" dirty="0" smtClean="0"/>
            </a:b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 </a:t>
            </a:r>
          </a:p>
          <a:p>
            <a:r>
              <a:rPr lang="id-ID" dirty="0" smtClean="0"/>
              <a:t>Satu teori yang telah memperoleh pengakuan luas adalah bahwa “hukum internasional bukan hukum dalam arti yang sebenarnya, melainkan suatu himpunan kaidah-kaidah perilaku yang hanya mempunyai kekuatan moral semata”. Pendukung utama teori ini adalah John Austin (1790-1859) dari Inggris. Penulis lainnya Thomas Hobbes, Puffendorf, dan Jeremy Bentham (JG. Starke, 1992 :      ).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Menurut teori Austin, hukum </a:t>
            </a:r>
            <a:r>
              <a:rPr lang="id-ID" i="1" dirty="0" smtClean="0"/>
              <a:t>stricto sensu</a:t>
            </a:r>
            <a:r>
              <a:rPr lang="id-ID" dirty="0" smtClean="0"/>
              <a:t> dihasilkan dari keputusan-keputusan formal yang berasal dari badan legislative yang benar-benar berdaulat.  Apabila tidak  terdapat otoritas yang berdaulat demikian, maka kaidah-kaidah tersebut tidak dapat digolongkan dalam kaidah-kaidah hukum, melainkan hanya kaidah-kaidah dengan validitas moral atau etika semata-mata.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Argumentasi Austin dpt di bantah dg jwbn sbb 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id-ID" dirty="0" smtClean="0"/>
              <a:t>1. </a:t>
            </a:r>
            <a:r>
              <a:rPr lang="en-US" dirty="0" err="1" smtClean="0"/>
              <a:t>Yurisprudensi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moderen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legislative formal, </a:t>
            </a:r>
            <a:r>
              <a:rPr lang="en-US" dirty="0" err="1" smtClean="0"/>
              <a:t>suatu</a:t>
            </a:r>
            <a:r>
              <a:rPr lang="en-US" dirty="0" smtClean="0"/>
              <a:t> s</a:t>
            </a:r>
            <a:r>
              <a:rPr lang="id-ID" dirty="0" smtClean="0"/>
              <a:t>i</a:t>
            </a:r>
            <a:r>
              <a:rPr lang="en-US" dirty="0" smtClean="0"/>
              <a:t>stem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ditaati</a:t>
            </a:r>
            <a:r>
              <a:rPr lang="en-US" dirty="0" smtClean="0"/>
              <a:t>. </a:t>
            </a:r>
            <a:endParaRPr lang="id-ID" dirty="0" smtClean="0"/>
          </a:p>
          <a:p>
            <a:pPr lvl="0"/>
            <a:endParaRPr lang="id-ID" dirty="0" smtClean="0"/>
          </a:p>
          <a:p>
            <a:pPr lvl="0">
              <a:buNone/>
            </a:pPr>
            <a:r>
              <a:rPr lang="id-ID" dirty="0" smtClean="0"/>
              <a:t>2.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,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perjanjian-perjanjian</a:t>
            </a:r>
            <a:r>
              <a:rPr lang="en-US" dirty="0" smtClean="0"/>
              <a:t> multilateral (</a:t>
            </a:r>
            <a:r>
              <a:rPr lang="en-US" dirty="0" err="1" smtClean="0"/>
              <a:t>konvensi</a:t>
            </a:r>
            <a:r>
              <a:rPr lang="en-US" dirty="0" smtClean="0"/>
              <a:t>) yang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pembentukannya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id-ID" dirty="0" smtClean="0"/>
              <a:t>.</a:t>
            </a:r>
          </a:p>
          <a:p>
            <a:pPr lvl="0">
              <a:buNone/>
            </a:pPr>
            <a:endParaRPr lang="id-ID" dirty="0" smtClean="0"/>
          </a:p>
          <a:p>
            <a:pPr lvl="0">
              <a:buNone/>
            </a:pPr>
            <a:r>
              <a:rPr lang="id-ID" dirty="0" smtClean="0"/>
              <a:t>3.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diperlakukan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pejabat-pejabat</a:t>
            </a:r>
            <a:r>
              <a:rPr lang="en-US" dirty="0" smtClean="0"/>
              <a:t> </a:t>
            </a:r>
            <a:r>
              <a:rPr lang="en-US" dirty="0" err="1" smtClean="0"/>
              <a:t>berwenang</a:t>
            </a:r>
            <a:r>
              <a:rPr lang="en-US" dirty="0" smtClean="0"/>
              <a:t> yang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kementerian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Teori2 ttg dasar mengikatnya HI 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4000" dirty="0" smtClean="0"/>
              <a:t>1. Teori hkm alam</a:t>
            </a:r>
          </a:p>
          <a:p>
            <a:endParaRPr lang="id-ID" dirty="0" smtClean="0"/>
          </a:p>
          <a:p>
            <a:r>
              <a:rPr lang="id-ID" dirty="0" smtClean="0"/>
              <a:t>Tokohnya : Hugo Grotius</a:t>
            </a:r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dirty="0" err="1" smtClean="0"/>
              <a:t>hukum</a:t>
            </a:r>
            <a:r>
              <a:rPr lang="en-US" dirty="0" smtClean="0"/>
              <a:t> ideal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yang </a:t>
            </a:r>
            <a:r>
              <a:rPr lang="en-US" dirty="0" err="1" smtClean="0"/>
              <a:t>berfikir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yang </a:t>
            </a: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 </a:t>
            </a:r>
            <a:r>
              <a:rPr lang="en-US" dirty="0" err="1" smtClean="0"/>
              <a:t>budi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” (J.G. Starke, 1992 : 24).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penganut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 :</a:t>
            </a:r>
            <a:endParaRPr lang="id-ID" dirty="0" smtClean="0"/>
          </a:p>
          <a:p>
            <a:r>
              <a:rPr lang="en-US" dirty="0" smtClean="0"/>
              <a:t>(a) 	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lain </a:t>
            </a:r>
            <a:r>
              <a:rPr lang="en-US" dirty="0" err="1" smtClean="0"/>
              <a:t>daripada</a:t>
            </a:r>
            <a:r>
              <a:rPr lang="en-US" dirty="0" smtClean="0"/>
              <a:t> “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” yang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bangsa-bangsa</a:t>
            </a:r>
            <a:r>
              <a:rPr lang="en-US" dirty="0" smtClean="0"/>
              <a:t>;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perkataan</a:t>
            </a:r>
            <a:r>
              <a:rPr lang="en-US" dirty="0" smtClean="0"/>
              <a:t> lain, </a:t>
            </a:r>
            <a:endParaRPr lang="id-ID" dirty="0" smtClean="0"/>
          </a:p>
          <a:p>
            <a:r>
              <a:rPr lang="en-US" dirty="0" smtClean="0"/>
              <a:t>(b)	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(</a:t>
            </a:r>
            <a:r>
              <a:rPr lang="en-US" dirty="0" err="1" smtClean="0"/>
              <a:t>Mochtar</a:t>
            </a:r>
            <a:r>
              <a:rPr lang="en-US" dirty="0" smtClean="0"/>
              <a:t> </a:t>
            </a:r>
            <a:r>
              <a:rPr lang="en-US" dirty="0" err="1" smtClean="0"/>
              <a:t>Kusumaatmadja</a:t>
            </a:r>
            <a:r>
              <a:rPr lang="en-US" dirty="0" smtClean="0"/>
              <a:t>, 1997 : 33).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Teori Positivisme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Tokohnya ; George Jellineck dan Zorn</a:t>
            </a:r>
          </a:p>
          <a:p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mendasarkan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kehendak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sendiri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penganut</a:t>
            </a:r>
            <a:r>
              <a:rPr lang="en-US" dirty="0" smtClean="0"/>
              <a:t> </a:t>
            </a:r>
            <a:r>
              <a:rPr lang="en-US" dirty="0" err="1" smtClean="0"/>
              <a:t>positivis</a:t>
            </a:r>
            <a:r>
              <a:rPr lang="en-US" dirty="0" smtClean="0"/>
              <a:t>, “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negaralah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kemauan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”.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i="1" dirty="0" smtClean="0"/>
              <a:t>(state will)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Jerman</a:t>
            </a:r>
            <a:r>
              <a:rPr lang="en-US" dirty="0" smtClean="0"/>
              <a:t> yang </a:t>
            </a:r>
            <a:r>
              <a:rPr lang="en-US" dirty="0" err="1" smtClean="0"/>
              <a:t>terkenal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Hegel.</a:t>
            </a:r>
            <a:endParaRPr lang="id-ID" dirty="0" smtClean="0"/>
          </a:p>
          <a:p>
            <a:r>
              <a:rPr lang="en-US" dirty="0" smtClean="0"/>
              <a:t> </a:t>
            </a:r>
            <a:endParaRPr lang="id-ID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z="3100" smtClean="0"/>
              <a:t>pemuka-pemuka aliran kehendak negara ini adalah :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George </a:t>
            </a:r>
            <a:r>
              <a:rPr lang="en-US" dirty="0" err="1" smtClean="0"/>
              <a:t>Jellineck</a:t>
            </a:r>
            <a:r>
              <a:rPr lang="en-US" dirty="0" smtClean="0"/>
              <a:t> yang </a:t>
            </a:r>
            <a:r>
              <a:rPr lang="en-US" dirty="0" err="1" smtClean="0"/>
              <a:t>terkenal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selbst</a:t>
            </a:r>
            <a:r>
              <a:rPr lang="en-US" i="1" dirty="0" smtClean="0"/>
              <a:t>-limitation </a:t>
            </a:r>
            <a:r>
              <a:rPr lang="en-US" i="1" dirty="0" err="1" smtClean="0"/>
              <a:t>theorie</a:t>
            </a:r>
            <a:r>
              <a:rPr lang="en-US" i="1" dirty="0" smtClean="0"/>
              <a:t>”</a:t>
            </a:r>
            <a:r>
              <a:rPr lang="en-US" dirty="0" smtClean="0"/>
              <a:t> (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sukarela</a:t>
            </a:r>
            <a:r>
              <a:rPr lang="en-US" dirty="0" smtClean="0"/>
              <a:t>);</a:t>
            </a:r>
            <a:endParaRPr lang="id-ID" dirty="0" smtClean="0"/>
          </a:p>
          <a:p>
            <a:pPr lvl="0"/>
            <a:r>
              <a:rPr lang="en-US" dirty="0" smtClean="0"/>
              <a:t>Zorn,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 “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auszeres</a:t>
            </a:r>
            <a:r>
              <a:rPr lang="en-US" i="1" dirty="0" smtClean="0"/>
              <a:t> </a:t>
            </a:r>
            <a:r>
              <a:rPr lang="en-US" i="1" dirty="0" err="1" smtClean="0"/>
              <a:t>staatrecht</a:t>
            </a:r>
            <a:r>
              <a:rPr lang="en-US" i="1" dirty="0" smtClean="0"/>
              <a:t>)”</a:t>
            </a:r>
            <a:r>
              <a:rPr lang="en-US" dirty="0" smtClean="0"/>
              <a:t>. </a:t>
            </a:r>
            <a:r>
              <a:rPr lang="en-US" dirty="0" err="1" smtClean="0"/>
              <a:t>Menurutnya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kemauan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Mochtar</a:t>
            </a:r>
            <a:r>
              <a:rPr lang="en-US" dirty="0" smtClean="0"/>
              <a:t> </a:t>
            </a:r>
            <a:r>
              <a:rPr lang="en-US" dirty="0" err="1" smtClean="0"/>
              <a:t>Kusumaatmadja</a:t>
            </a:r>
            <a:r>
              <a:rPr lang="en-US" dirty="0" smtClean="0"/>
              <a:t>, 1997 : 35).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 lain yang </a:t>
            </a:r>
            <a:r>
              <a:rPr lang="en-US" dirty="0" err="1" smtClean="0"/>
              <a:t>mengupas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obyektivitas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mazhab</a:t>
            </a:r>
            <a:r>
              <a:rPr lang="en-US" dirty="0" smtClean="0">
                <a:solidFill>
                  <a:srgbClr val="FF0000"/>
                </a:solidFill>
              </a:rPr>
              <a:t> Vienna (</a:t>
            </a:r>
            <a:r>
              <a:rPr lang="en-US" dirty="0" err="1" smtClean="0">
                <a:solidFill>
                  <a:srgbClr val="FF0000"/>
                </a:solidFill>
              </a:rPr>
              <a:t>Wina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penganutnya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Hans </a:t>
            </a:r>
            <a:r>
              <a:rPr lang="en-US" dirty="0" err="1" smtClean="0"/>
              <a:t>Kelsen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mashab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“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hukumlah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” (</a:t>
            </a:r>
            <a:r>
              <a:rPr lang="en-US" dirty="0" err="1" smtClean="0"/>
              <a:t>Mochtar</a:t>
            </a:r>
            <a:r>
              <a:rPr lang="en-US" dirty="0" smtClean="0"/>
              <a:t> </a:t>
            </a:r>
            <a:r>
              <a:rPr lang="en-US" dirty="0" err="1" smtClean="0"/>
              <a:t>Kusumaatmadja</a:t>
            </a:r>
            <a:r>
              <a:rPr lang="en-US" dirty="0" smtClean="0"/>
              <a:t>, 1997 : 36).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gilirannya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pula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,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sampailah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i="1" dirty="0" smtClean="0"/>
              <a:t> (</a:t>
            </a:r>
            <a:r>
              <a:rPr lang="en-US" i="1" dirty="0" err="1" smtClean="0"/>
              <a:t>grund</a:t>
            </a:r>
            <a:r>
              <a:rPr lang="en-US" i="1" dirty="0" smtClean="0"/>
              <a:t> norm)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hipotesa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ursprungshypothese</a:t>
            </a:r>
            <a:r>
              <a:rPr lang="en-US" i="1" dirty="0" smtClean="0"/>
              <a:t>)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”. </a:t>
            </a:r>
            <a:r>
              <a:rPr lang="en-US" dirty="0" err="1" smtClean="0"/>
              <a:t>Adapun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pacta</a:t>
            </a:r>
            <a:r>
              <a:rPr lang="en-US" i="1" dirty="0" smtClean="0"/>
              <a:t> </a:t>
            </a:r>
            <a:r>
              <a:rPr lang="en-US" i="1" dirty="0" err="1" smtClean="0"/>
              <a:t>sunt</a:t>
            </a:r>
            <a:r>
              <a:rPr lang="en-US" i="1" dirty="0" smtClean="0"/>
              <a:t> </a:t>
            </a:r>
            <a:r>
              <a:rPr lang="en-US" i="1" dirty="0" err="1" smtClean="0"/>
              <a:t>servanda</a:t>
            </a:r>
            <a:r>
              <a:rPr lang="en-US" i="1" dirty="0" smtClean="0"/>
              <a:t>”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 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141</TotalTime>
  <Words>627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HAKIKAT DAN DASAR BERLAKUNYA HUKUM INTERNASIONAL</vt:lpstr>
      <vt:lpstr>              Apakah hukum internasional benar-benar hukum ? </vt:lpstr>
      <vt:lpstr>Argumentasi Austin dpt di bantah dg jwbn sbb :</vt:lpstr>
      <vt:lpstr>Teori2 ttg dasar mengikatnya HI :</vt:lpstr>
      <vt:lpstr>Slide 5</vt:lpstr>
      <vt:lpstr>2. Teori Positivisme</vt:lpstr>
      <vt:lpstr>pemuka-pemuka aliran kehendak negara ini adalah : </vt:lpstr>
      <vt:lpstr>Slide 8</vt:lpstr>
      <vt:lpstr>Slide 9</vt:lpstr>
      <vt:lpstr>3. Teori Kenyataan Sosial (feit social). 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HAKIKAT DAN DASAR BERLAKUNYA HUKUM INTERNASIONAL</dc:title>
  <dc:creator>user</dc:creator>
  <cp:lastModifiedBy>siti azizah</cp:lastModifiedBy>
  <cp:revision>10</cp:revision>
  <dcterms:created xsi:type="dcterms:W3CDTF">2016-03-01T08:31:10Z</dcterms:created>
  <dcterms:modified xsi:type="dcterms:W3CDTF">2016-07-21T06:35:39Z</dcterms:modified>
</cp:coreProperties>
</file>