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4" r:id="rId1"/>
  </p:sldMasterIdLst>
  <p:notesMasterIdLst>
    <p:notesMasterId r:id="rId20"/>
  </p:notesMasterIdLst>
  <p:sldIdLst>
    <p:sldId id="260" r:id="rId2"/>
    <p:sldId id="312" r:id="rId3"/>
    <p:sldId id="257" r:id="rId4"/>
    <p:sldId id="261" r:id="rId5"/>
    <p:sldId id="258" r:id="rId6"/>
    <p:sldId id="314" r:id="rId7"/>
    <p:sldId id="313" r:id="rId8"/>
    <p:sldId id="259" r:id="rId9"/>
    <p:sldId id="315" r:id="rId10"/>
    <p:sldId id="316" r:id="rId11"/>
    <p:sldId id="308" r:id="rId12"/>
    <p:sldId id="309" r:id="rId13"/>
    <p:sldId id="317" r:id="rId14"/>
    <p:sldId id="310" r:id="rId15"/>
    <p:sldId id="311" r:id="rId16"/>
    <p:sldId id="319" r:id="rId17"/>
    <p:sldId id="318" r:id="rId18"/>
    <p:sldId id="270" r:id="rId1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195C874-C387-4CEF-9624-D88F5F2F5A66}">
  <a:tblStyle styleId="{A195C874-C387-4CEF-9624-D88F5F2F5A6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81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74ca63204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74ca63204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74ca63204b_2_44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74ca63204b_2_44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922223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74ca63204b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74ca63204b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15629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728ec4ce26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728ec4ce26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038731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728ec4ce26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728ec4ce26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288396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74ca63204b_2_44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74ca63204b_2_44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378122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728ec4ce26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728ec4ce26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637808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728ec4ce26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728ec4ce26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073447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728ec4ce26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728ec4ce26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724304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g74ca63204b_2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8" name="Google Shape;478;g74ca63204b_2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74ca63204b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74ca63204b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395274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74ca63204b_2_44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74ca63204b_2_44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74ca63204b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74ca63204b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728ec4ce26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728ec4ce26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74ca63204b_2_44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74ca63204b_2_44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693728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728ec4ce26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728ec4ce26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80192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728ec4ce26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" name="Google Shape;313;g728ec4ce26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728ec4ce26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728ec4ce26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945528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/>
          <p:nvPr/>
        </p:nvSpPr>
        <p:spPr>
          <a:xfrm>
            <a:off x="4572000" y="-34325"/>
            <a:ext cx="4633200" cy="5247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3"/>
          <p:cNvSpPr/>
          <p:nvPr/>
        </p:nvSpPr>
        <p:spPr>
          <a:xfrm>
            <a:off x="-11550" y="-22625"/>
            <a:ext cx="273600" cy="516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3"/>
          <p:cNvSpPr/>
          <p:nvPr/>
        </p:nvSpPr>
        <p:spPr>
          <a:xfrm>
            <a:off x="1417200" y="659850"/>
            <a:ext cx="6309600" cy="38238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" name="Google Shape;21;p3"/>
          <p:cNvPicPr preferRelativeResize="0"/>
          <p:nvPr/>
        </p:nvPicPr>
        <p:blipFill>
          <a:blip r:embed="rId2">
            <a:alphaModFix amt="95000"/>
          </a:blip>
          <a:stretch>
            <a:fillRect/>
          </a:stretch>
        </p:blipFill>
        <p:spPr>
          <a:xfrm>
            <a:off x="761113" y="1073300"/>
            <a:ext cx="1419631" cy="2920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3"/>
          <p:cNvPicPr preferRelativeResize="0"/>
          <p:nvPr/>
        </p:nvPicPr>
        <p:blipFill>
          <a:blip r:embed="rId3">
            <a:alphaModFix amt="95000"/>
          </a:blip>
          <a:stretch>
            <a:fillRect/>
          </a:stretch>
        </p:blipFill>
        <p:spPr>
          <a:xfrm rot="1222327" flipH="1">
            <a:off x="-400725" y="1675274"/>
            <a:ext cx="4933626" cy="36128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3" name="Google Shape;23;p3"/>
          <p:cNvCxnSpPr/>
          <p:nvPr/>
        </p:nvCxnSpPr>
        <p:spPr>
          <a:xfrm>
            <a:off x="7855400" y="234675"/>
            <a:ext cx="11247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" name="Google Shape;24;p3"/>
          <p:cNvCxnSpPr/>
          <p:nvPr/>
        </p:nvCxnSpPr>
        <p:spPr>
          <a:xfrm>
            <a:off x="7855400" y="401150"/>
            <a:ext cx="11247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" name="Google Shape;25;p3"/>
          <p:cNvSpPr txBox="1">
            <a:spLocks noGrp="1"/>
          </p:cNvSpPr>
          <p:nvPr>
            <p:ph type="title"/>
          </p:nvPr>
        </p:nvSpPr>
        <p:spPr>
          <a:xfrm>
            <a:off x="4028425" y="2443053"/>
            <a:ext cx="3188100" cy="67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ubTitle" idx="1"/>
          </p:nvPr>
        </p:nvSpPr>
        <p:spPr>
          <a:xfrm>
            <a:off x="4028424" y="3158800"/>
            <a:ext cx="3188100" cy="7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title" idx="2" hasCustomPrompt="1"/>
          </p:nvPr>
        </p:nvSpPr>
        <p:spPr>
          <a:xfrm>
            <a:off x="4028425" y="1130875"/>
            <a:ext cx="3188100" cy="112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TITLE_ONLY_2_1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5"/>
          <p:cNvSpPr/>
          <p:nvPr/>
        </p:nvSpPr>
        <p:spPr>
          <a:xfrm>
            <a:off x="7385575" y="0"/>
            <a:ext cx="17583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35"/>
          <p:cNvSpPr/>
          <p:nvPr/>
        </p:nvSpPr>
        <p:spPr>
          <a:xfrm>
            <a:off x="-139400" y="-114175"/>
            <a:ext cx="8797500" cy="47763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78" name="Google Shape;278;p35"/>
          <p:cNvPicPr preferRelativeResize="0"/>
          <p:nvPr/>
        </p:nvPicPr>
        <p:blipFill>
          <a:blip r:embed="rId2">
            <a:alphaModFix amt="84000"/>
          </a:blip>
          <a:stretch>
            <a:fillRect/>
          </a:stretch>
        </p:blipFill>
        <p:spPr>
          <a:xfrm rot="-220026">
            <a:off x="7576676" y="1100017"/>
            <a:ext cx="1758300" cy="40992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TITLE_1_2_1"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6"/>
          <p:cNvSpPr/>
          <p:nvPr/>
        </p:nvSpPr>
        <p:spPr>
          <a:xfrm>
            <a:off x="1417200" y="757075"/>
            <a:ext cx="6309600" cy="37107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36"/>
          <p:cNvSpPr/>
          <p:nvPr/>
        </p:nvSpPr>
        <p:spPr>
          <a:xfrm>
            <a:off x="-27550" y="-15250"/>
            <a:ext cx="843900" cy="5158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82" name="Google Shape;282;p3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588943">
            <a:off x="-35699" y="68187"/>
            <a:ext cx="1067226" cy="32357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808552">
            <a:off x="411989" y="1609025"/>
            <a:ext cx="1655774" cy="3603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/>
          <p:nvPr/>
        </p:nvSpPr>
        <p:spPr>
          <a:xfrm>
            <a:off x="7385575" y="0"/>
            <a:ext cx="17583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4"/>
          <p:cNvSpPr/>
          <p:nvPr/>
        </p:nvSpPr>
        <p:spPr>
          <a:xfrm>
            <a:off x="-139400" y="-114175"/>
            <a:ext cx="8797500" cy="47763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1" name="Google Shape;31;p4"/>
          <p:cNvPicPr preferRelativeResize="0"/>
          <p:nvPr/>
        </p:nvPicPr>
        <p:blipFill>
          <a:blip r:embed="rId2">
            <a:alphaModFix amt="81000"/>
          </a:blip>
          <a:stretch>
            <a:fillRect/>
          </a:stretch>
        </p:blipFill>
        <p:spPr>
          <a:xfrm>
            <a:off x="5874002" y="1555050"/>
            <a:ext cx="2129974" cy="438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4"/>
          <p:cNvPicPr preferRelativeResize="0"/>
          <p:nvPr/>
        </p:nvPicPr>
        <p:blipFill>
          <a:blip r:embed="rId3">
            <a:alphaModFix amt="81000"/>
          </a:blip>
          <a:stretch>
            <a:fillRect/>
          </a:stretch>
        </p:blipFill>
        <p:spPr>
          <a:xfrm>
            <a:off x="7654374" y="981850"/>
            <a:ext cx="1708851" cy="422822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4"/>
          <p:cNvSpPr txBox="1">
            <a:spLocks noGrp="1"/>
          </p:cNvSpPr>
          <p:nvPr>
            <p:ph type="title"/>
          </p:nvPr>
        </p:nvSpPr>
        <p:spPr>
          <a:xfrm>
            <a:off x="924425" y="612150"/>
            <a:ext cx="33627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body" idx="1"/>
          </p:nvPr>
        </p:nvSpPr>
        <p:spPr>
          <a:xfrm>
            <a:off x="924425" y="1880500"/>
            <a:ext cx="4230300" cy="292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Bullet Points">
  <p:cSld name="TITLE_AND_TWO_COLUMNS_2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3"/>
          <p:cNvSpPr/>
          <p:nvPr/>
        </p:nvSpPr>
        <p:spPr>
          <a:xfrm>
            <a:off x="6688150" y="-6975"/>
            <a:ext cx="24558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body" idx="1"/>
          </p:nvPr>
        </p:nvSpPr>
        <p:spPr>
          <a:xfrm>
            <a:off x="618925" y="1241200"/>
            <a:ext cx="7709400" cy="293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title"/>
          </p:nvPr>
        </p:nvSpPr>
        <p:spPr>
          <a:xfrm>
            <a:off x="618925" y="522175"/>
            <a:ext cx="8115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ext">
  <p:cSld name="TITLE_1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oogle Shape;85;p14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sp>
          <p:nvSpPr>
            <p:cNvPr id="86" name="Google Shape;86;p14"/>
            <p:cNvSpPr/>
            <p:nvPr/>
          </p:nvSpPr>
          <p:spPr>
            <a:xfrm>
              <a:off x="0" y="0"/>
              <a:ext cx="494100" cy="5143500"/>
            </a:xfrm>
            <a:prstGeom prst="rect">
              <a:avLst/>
            </a:pr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14"/>
            <p:cNvSpPr/>
            <p:nvPr/>
          </p:nvSpPr>
          <p:spPr>
            <a:xfrm>
              <a:off x="8649900" y="0"/>
              <a:ext cx="494100" cy="5143500"/>
            </a:xfrm>
            <a:prstGeom prst="rect">
              <a:avLst/>
            </a:pr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" name="Google Shape;88;p14"/>
          <p:cNvSpPr/>
          <p:nvPr/>
        </p:nvSpPr>
        <p:spPr>
          <a:xfrm>
            <a:off x="338262" y="348000"/>
            <a:ext cx="9520800" cy="44475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14"/>
          <p:cNvSpPr txBox="1">
            <a:spLocks noGrp="1"/>
          </p:cNvSpPr>
          <p:nvPr>
            <p:ph type="ctrTitle"/>
          </p:nvPr>
        </p:nvSpPr>
        <p:spPr>
          <a:xfrm>
            <a:off x="2647650" y="1398388"/>
            <a:ext cx="3848700" cy="102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/>
          </a:p>
        </p:txBody>
      </p:sp>
      <p:sp>
        <p:nvSpPr>
          <p:cNvPr id="90" name="Google Shape;90;p14"/>
          <p:cNvSpPr txBox="1">
            <a:spLocks noGrp="1"/>
          </p:cNvSpPr>
          <p:nvPr>
            <p:ph type="subTitle" idx="1"/>
          </p:nvPr>
        </p:nvSpPr>
        <p:spPr>
          <a:xfrm>
            <a:off x="2831700" y="3034083"/>
            <a:ext cx="3480600" cy="82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pic>
        <p:nvPicPr>
          <p:cNvPr id="91" name="Google Shape;91;p14"/>
          <p:cNvPicPr preferRelativeResize="0"/>
          <p:nvPr/>
        </p:nvPicPr>
        <p:blipFill>
          <a:blip r:embed="rId2">
            <a:alphaModFix amt="88000"/>
          </a:blip>
          <a:stretch>
            <a:fillRect/>
          </a:stretch>
        </p:blipFill>
        <p:spPr>
          <a:xfrm>
            <a:off x="7264100" y="-180583"/>
            <a:ext cx="2075498" cy="4838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4"/>
          <p:cNvPicPr preferRelativeResize="0"/>
          <p:nvPr/>
        </p:nvPicPr>
        <p:blipFill>
          <a:blip r:embed="rId3">
            <a:alphaModFix amt="88000"/>
          </a:blip>
          <a:stretch>
            <a:fillRect/>
          </a:stretch>
        </p:blipFill>
        <p:spPr>
          <a:xfrm>
            <a:off x="283225" y="2043424"/>
            <a:ext cx="1383604" cy="3100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5"/>
          <p:cNvSpPr/>
          <p:nvPr/>
        </p:nvSpPr>
        <p:spPr>
          <a:xfrm>
            <a:off x="2599200" y="598950"/>
            <a:ext cx="3945600" cy="39456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15"/>
          <p:cNvSpPr/>
          <p:nvPr/>
        </p:nvSpPr>
        <p:spPr>
          <a:xfrm>
            <a:off x="-11550" y="-22625"/>
            <a:ext cx="273600" cy="516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15"/>
          <p:cNvSpPr txBox="1">
            <a:spLocks noGrp="1"/>
          </p:cNvSpPr>
          <p:nvPr>
            <p:ph type="ctrTitle"/>
          </p:nvPr>
        </p:nvSpPr>
        <p:spPr>
          <a:xfrm>
            <a:off x="4240350" y="1282263"/>
            <a:ext cx="3982200" cy="170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/>
          </a:p>
        </p:txBody>
      </p:sp>
      <p:sp>
        <p:nvSpPr>
          <p:cNvPr id="97" name="Google Shape;97;p15"/>
          <p:cNvSpPr txBox="1">
            <a:spLocks noGrp="1"/>
          </p:cNvSpPr>
          <p:nvPr>
            <p:ph type="subTitle" idx="1"/>
          </p:nvPr>
        </p:nvSpPr>
        <p:spPr>
          <a:xfrm>
            <a:off x="4240350" y="3480842"/>
            <a:ext cx="3480600" cy="38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pic>
        <p:nvPicPr>
          <p:cNvPr id="98" name="Google Shape;98;p15"/>
          <p:cNvPicPr preferRelativeResize="0"/>
          <p:nvPr/>
        </p:nvPicPr>
        <p:blipFill>
          <a:blip r:embed="rId2">
            <a:alphaModFix amt="89000"/>
          </a:blip>
          <a:stretch>
            <a:fillRect/>
          </a:stretch>
        </p:blipFill>
        <p:spPr>
          <a:xfrm>
            <a:off x="987400" y="1375225"/>
            <a:ext cx="2465249" cy="40871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ITLE_ONLY_1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6"/>
          <p:cNvSpPr/>
          <p:nvPr/>
        </p:nvSpPr>
        <p:spPr>
          <a:xfrm>
            <a:off x="-160050" y="470400"/>
            <a:ext cx="9464100" cy="41916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Google Shape;101;p16"/>
          <p:cNvPicPr preferRelativeResize="0"/>
          <p:nvPr/>
        </p:nvPicPr>
        <p:blipFill>
          <a:blip r:embed="rId2">
            <a:alphaModFix amt="93000"/>
          </a:blip>
          <a:stretch>
            <a:fillRect/>
          </a:stretch>
        </p:blipFill>
        <p:spPr>
          <a:xfrm>
            <a:off x="6983647" y="-701375"/>
            <a:ext cx="3350624" cy="312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6"/>
          <p:cNvPicPr preferRelativeResize="0"/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 rot="784399">
            <a:off x="-400738" y="1913144"/>
            <a:ext cx="1345978" cy="2929393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6"/>
          <p:cNvSpPr txBox="1">
            <a:spLocks noGrp="1"/>
          </p:cNvSpPr>
          <p:nvPr>
            <p:ph type="title"/>
          </p:nvPr>
        </p:nvSpPr>
        <p:spPr>
          <a:xfrm>
            <a:off x="618925" y="522175"/>
            <a:ext cx="8115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6"/>
          <p:cNvSpPr txBox="1">
            <a:spLocks noGrp="1"/>
          </p:cNvSpPr>
          <p:nvPr>
            <p:ph type="title" idx="2"/>
          </p:nvPr>
        </p:nvSpPr>
        <p:spPr>
          <a:xfrm>
            <a:off x="1259088" y="2962725"/>
            <a:ext cx="2015700" cy="43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05" name="Google Shape;105;p16"/>
          <p:cNvSpPr txBox="1">
            <a:spLocks noGrp="1"/>
          </p:cNvSpPr>
          <p:nvPr>
            <p:ph type="subTitle" idx="1"/>
          </p:nvPr>
        </p:nvSpPr>
        <p:spPr>
          <a:xfrm>
            <a:off x="1259088" y="3343700"/>
            <a:ext cx="2015700" cy="7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>
            <a:endParaRPr/>
          </a:p>
        </p:txBody>
      </p:sp>
      <p:sp>
        <p:nvSpPr>
          <p:cNvPr id="106" name="Google Shape;106;p16"/>
          <p:cNvSpPr txBox="1">
            <a:spLocks noGrp="1"/>
          </p:cNvSpPr>
          <p:nvPr>
            <p:ph type="title" idx="3"/>
          </p:nvPr>
        </p:nvSpPr>
        <p:spPr>
          <a:xfrm>
            <a:off x="3564155" y="2962725"/>
            <a:ext cx="2015700" cy="43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07" name="Google Shape;107;p16"/>
          <p:cNvSpPr txBox="1">
            <a:spLocks noGrp="1"/>
          </p:cNvSpPr>
          <p:nvPr>
            <p:ph type="subTitle" idx="4"/>
          </p:nvPr>
        </p:nvSpPr>
        <p:spPr>
          <a:xfrm>
            <a:off x="3564155" y="3343700"/>
            <a:ext cx="2015700" cy="7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>
            <a:endParaRPr/>
          </a:p>
        </p:txBody>
      </p:sp>
      <p:sp>
        <p:nvSpPr>
          <p:cNvPr id="108" name="Google Shape;108;p16"/>
          <p:cNvSpPr txBox="1">
            <a:spLocks noGrp="1"/>
          </p:cNvSpPr>
          <p:nvPr>
            <p:ph type="title" idx="5"/>
          </p:nvPr>
        </p:nvSpPr>
        <p:spPr>
          <a:xfrm>
            <a:off x="5869222" y="2962725"/>
            <a:ext cx="2015700" cy="43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09" name="Google Shape;109;p16"/>
          <p:cNvSpPr txBox="1">
            <a:spLocks noGrp="1"/>
          </p:cNvSpPr>
          <p:nvPr>
            <p:ph type="subTitle" idx="6"/>
          </p:nvPr>
        </p:nvSpPr>
        <p:spPr>
          <a:xfrm>
            <a:off x="5869222" y="3343700"/>
            <a:ext cx="2015700" cy="7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>
            <a:endParaRPr/>
          </a:p>
        </p:txBody>
      </p:sp>
      <p:sp>
        <p:nvSpPr>
          <p:cNvPr id="110" name="Google Shape;110;p16"/>
          <p:cNvSpPr txBox="1">
            <a:spLocks noGrp="1"/>
          </p:cNvSpPr>
          <p:nvPr>
            <p:ph type="title" idx="7" hasCustomPrompt="1"/>
          </p:nvPr>
        </p:nvSpPr>
        <p:spPr>
          <a:xfrm>
            <a:off x="1530750" y="2331975"/>
            <a:ext cx="1472400" cy="62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1" name="Google Shape;111;p16"/>
          <p:cNvSpPr txBox="1">
            <a:spLocks noGrp="1"/>
          </p:cNvSpPr>
          <p:nvPr>
            <p:ph type="title" idx="8" hasCustomPrompt="1"/>
          </p:nvPr>
        </p:nvSpPr>
        <p:spPr>
          <a:xfrm>
            <a:off x="3835800" y="2331975"/>
            <a:ext cx="1472400" cy="62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2" name="Google Shape;112;p16"/>
          <p:cNvSpPr txBox="1">
            <a:spLocks noGrp="1"/>
          </p:cNvSpPr>
          <p:nvPr>
            <p:ph type="title" idx="9" hasCustomPrompt="1"/>
          </p:nvPr>
        </p:nvSpPr>
        <p:spPr>
          <a:xfrm>
            <a:off x="6140850" y="2331975"/>
            <a:ext cx="1472400" cy="62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ext 1">
  <p:cSld name="TITLE_1_2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1"/>
          <p:cNvSpPr/>
          <p:nvPr/>
        </p:nvSpPr>
        <p:spPr>
          <a:xfrm>
            <a:off x="1417200" y="757075"/>
            <a:ext cx="6309600" cy="37107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21"/>
          <p:cNvSpPr/>
          <p:nvPr/>
        </p:nvSpPr>
        <p:spPr>
          <a:xfrm>
            <a:off x="3266550" y="1306975"/>
            <a:ext cx="2610900" cy="261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5" name="Google Shape;165;p21"/>
          <p:cNvPicPr preferRelativeResize="0"/>
          <p:nvPr/>
        </p:nvPicPr>
        <p:blipFill>
          <a:blip r:embed="rId2">
            <a:alphaModFix amt="95000"/>
          </a:blip>
          <a:stretch>
            <a:fillRect/>
          </a:stretch>
        </p:blipFill>
        <p:spPr>
          <a:xfrm rot="-8100003" flipH="1">
            <a:off x="5132977" y="258688"/>
            <a:ext cx="4269718" cy="312663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21"/>
          <p:cNvSpPr/>
          <p:nvPr/>
        </p:nvSpPr>
        <p:spPr>
          <a:xfrm>
            <a:off x="-27550" y="-15250"/>
            <a:ext cx="843900" cy="5158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7" name="Google Shape;167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588943">
            <a:off x="-35699" y="68187"/>
            <a:ext cx="1067226" cy="32357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808552">
            <a:off x="411989" y="1609025"/>
            <a:ext cx="1655774" cy="3603625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1"/>
          <p:cNvSpPr txBox="1">
            <a:spLocks noGrp="1"/>
          </p:cNvSpPr>
          <p:nvPr>
            <p:ph type="ctrTitle"/>
          </p:nvPr>
        </p:nvSpPr>
        <p:spPr>
          <a:xfrm>
            <a:off x="1171650" y="868675"/>
            <a:ext cx="6800700" cy="228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170" name="Google Shape;170;p21"/>
          <p:cNvSpPr txBox="1">
            <a:spLocks noGrp="1"/>
          </p:cNvSpPr>
          <p:nvPr>
            <p:ph type="subTitle" idx="1"/>
          </p:nvPr>
        </p:nvSpPr>
        <p:spPr>
          <a:xfrm>
            <a:off x="2831700" y="3217458"/>
            <a:ext cx="3480600" cy="82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SECTION_HEADER_2"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33"/>
          <p:cNvSpPr/>
          <p:nvPr/>
        </p:nvSpPr>
        <p:spPr>
          <a:xfrm>
            <a:off x="-11550" y="-22625"/>
            <a:ext cx="273600" cy="516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66" name="Google Shape;266;p33"/>
          <p:cNvPicPr preferRelativeResize="0"/>
          <p:nvPr/>
        </p:nvPicPr>
        <p:blipFill>
          <a:blip r:embed="rId2">
            <a:alphaModFix amt="95000"/>
          </a:blip>
          <a:stretch>
            <a:fillRect/>
          </a:stretch>
        </p:blipFill>
        <p:spPr>
          <a:xfrm>
            <a:off x="761113" y="1073300"/>
            <a:ext cx="1419631" cy="2920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33"/>
          <p:cNvPicPr preferRelativeResize="0"/>
          <p:nvPr/>
        </p:nvPicPr>
        <p:blipFill>
          <a:blip r:embed="rId3">
            <a:alphaModFix amt="95000"/>
          </a:blip>
          <a:stretch>
            <a:fillRect/>
          </a:stretch>
        </p:blipFill>
        <p:spPr>
          <a:xfrm rot="1222327" flipH="1">
            <a:off x="-400725" y="1675274"/>
            <a:ext cx="4933626" cy="36128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68" name="Google Shape;268;p33"/>
          <p:cNvCxnSpPr/>
          <p:nvPr/>
        </p:nvCxnSpPr>
        <p:spPr>
          <a:xfrm>
            <a:off x="7855400" y="234675"/>
            <a:ext cx="11247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9" name="Google Shape;269;p33"/>
          <p:cNvCxnSpPr/>
          <p:nvPr/>
        </p:nvCxnSpPr>
        <p:spPr>
          <a:xfrm>
            <a:off x="7855400" y="401150"/>
            <a:ext cx="11247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TITLE_1_3_1"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4"/>
          <p:cNvSpPr/>
          <p:nvPr/>
        </p:nvSpPr>
        <p:spPr>
          <a:xfrm rot="10800000">
            <a:off x="7598600" y="-103500"/>
            <a:ext cx="4044600" cy="5350500"/>
          </a:xfrm>
          <a:prstGeom prst="flowChartDelay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34"/>
          <p:cNvSpPr/>
          <p:nvPr/>
        </p:nvSpPr>
        <p:spPr>
          <a:xfrm>
            <a:off x="0" y="0"/>
            <a:ext cx="9873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34"/>
          <p:cNvSpPr/>
          <p:nvPr/>
        </p:nvSpPr>
        <p:spPr>
          <a:xfrm>
            <a:off x="338262" y="348000"/>
            <a:ext cx="9520800" cy="44475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74" name="Google Shape;274;p3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130475" y="1168738"/>
            <a:ext cx="1821875" cy="39651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rata"/>
              <a:buNone/>
              <a:defRPr sz="2800">
                <a:solidFill>
                  <a:schemeClr val="dk2"/>
                </a:solidFill>
                <a:latin typeface="Prata"/>
                <a:ea typeface="Prata"/>
                <a:cs typeface="Prata"/>
                <a:sym typeface="Prat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rata"/>
              <a:buNone/>
              <a:defRPr sz="2800">
                <a:solidFill>
                  <a:schemeClr val="dk2"/>
                </a:solidFill>
                <a:latin typeface="Prata"/>
                <a:ea typeface="Prata"/>
                <a:cs typeface="Prata"/>
                <a:sym typeface="Prat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rata"/>
              <a:buNone/>
              <a:defRPr sz="2800">
                <a:solidFill>
                  <a:schemeClr val="dk2"/>
                </a:solidFill>
                <a:latin typeface="Prata"/>
                <a:ea typeface="Prata"/>
                <a:cs typeface="Prata"/>
                <a:sym typeface="Prat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rata"/>
              <a:buNone/>
              <a:defRPr sz="2800">
                <a:solidFill>
                  <a:schemeClr val="dk2"/>
                </a:solidFill>
                <a:latin typeface="Prata"/>
                <a:ea typeface="Prata"/>
                <a:cs typeface="Prata"/>
                <a:sym typeface="Prat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rata"/>
              <a:buNone/>
              <a:defRPr sz="2800">
                <a:solidFill>
                  <a:schemeClr val="dk2"/>
                </a:solidFill>
                <a:latin typeface="Prata"/>
                <a:ea typeface="Prata"/>
                <a:cs typeface="Prata"/>
                <a:sym typeface="Prat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rata"/>
              <a:buNone/>
              <a:defRPr sz="2800">
                <a:solidFill>
                  <a:schemeClr val="dk2"/>
                </a:solidFill>
                <a:latin typeface="Prata"/>
                <a:ea typeface="Prata"/>
                <a:cs typeface="Prata"/>
                <a:sym typeface="Prat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rata"/>
              <a:buNone/>
              <a:defRPr sz="2800">
                <a:solidFill>
                  <a:schemeClr val="dk2"/>
                </a:solidFill>
                <a:latin typeface="Prata"/>
                <a:ea typeface="Prata"/>
                <a:cs typeface="Prata"/>
                <a:sym typeface="Prat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rata"/>
              <a:buNone/>
              <a:defRPr sz="2800">
                <a:solidFill>
                  <a:schemeClr val="dk2"/>
                </a:solidFill>
                <a:latin typeface="Prata"/>
                <a:ea typeface="Prata"/>
                <a:cs typeface="Prata"/>
                <a:sym typeface="Prat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Char char="●"/>
              <a:defRPr sz="1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9" r:id="rId3"/>
    <p:sldLayoutId id="2147483660" r:id="rId4"/>
    <p:sldLayoutId id="2147483661" r:id="rId5"/>
    <p:sldLayoutId id="2147483662" r:id="rId6"/>
    <p:sldLayoutId id="2147483667" r:id="rId7"/>
    <p:sldLayoutId id="2147483679" r:id="rId8"/>
    <p:sldLayoutId id="2147483680" r:id="rId9"/>
    <p:sldLayoutId id="2147483681" r:id="rId10"/>
    <p:sldLayoutId id="2147483682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43"/>
          <p:cNvSpPr/>
          <p:nvPr/>
        </p:nvSpPr>
        <p:spPr>
          <a:xfrm>
            <a:off x="2183250" y="2418850"/>
            <a:ext cx="1380900" cy="1823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43"/>
          <p:cNvSpPr txBox="1">
            <a:spLocks noGrp="1"/>
          </p:cNvSpPr>
          <p:nvPr>
            <p:ph type="title"/>
          </p:nvPr>
        </p:nvSpPr>
        <p:spPr>
          <a:xfrm>
            <a:off x="618925" y="522175"/>
            <a:ext cx="8115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Strategi Pembelajaran Fisika</a:t>
            </a:r>
            <a:endParaRPr dirty="0"/>
          </a:p>
        </p:txBody>
      </p:sp>
      <p:sp>
        <p:nvSpPr>
          <p:cNvPr id="325" name="Google Shape;325;p43"/>
          <p:cNvSpPr/>
          <p:nvPr/>
        </p:nvSpPr>
        <p:spPr>
          <a:xfrm>
            <a:off x="4488325" y="2418850"/>
            <a:ext cx="1380900" cy="1823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43"/>
          <p:cNvSpPr txBox="1">
            <a:spLocks noGrp="1"/>
          </p:cNvSpPr>
          <p:nvPr>
            <p:ph type="title" idx="2"/>
          </p:nvPr>
        </p:nvSpPr>
        <p:spPr>
          <a:xfrm>
            <a:off x="1339013" y="3023239"/>
            <a:ext cx="2225137" cy="72677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pc="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pc="-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en-US" spc="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pc="-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en-US" spc="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spc="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pc="-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spc="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pc="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pc="-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nd</a:t>
            </a:r>
            <a:r>
              <a:rPr lang="en-US" spc="-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en-US" spc="-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tan</a:t>
            </a:r>
            <a:r>
              <a:rPr lang="en-US" spc="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 </a:t>
            </a:r>
            <a:r>
              <a:rPr lang="en-US" spc="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Metode</a:t>
            </a:r>
            <a:endParaRPr dirty="0"/>
          </a:p>
        </p:txBody>
      </p:sp>
      <p:sp>
        <p:nvSpPr>
          <p:cNvPr id="328" name="Google Shape;328;p43"/>
          <p:cNvSpPr/>
          <p:nvPr/>
        </p:nvSpPr>
        <p:spPr>
          <a:xfrm>
            <a:off x="6793400" y="2418850"/>
            <a:ext cx="1380900" cy="1823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43"/>
          <p:cNvSpPr txBox="1">
            <a:spLocks noGrp="1"/>
          </p:cNvSpPr>
          <p:nvPr>
            <p:ph type="title" idx="3"/>
          </p:nvPr>
        </p:nvSpPr>
        <p:spPr>
          <a:xfrm>
            <a:off x="3668875" y="3210147"/>
            <a:ext cx="2015700" cy="43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dirty="0"/>
              <a:t>P</a:t>
            </a:r>
            <a:r>
              <a:rPr dirty="0" err="1"/>
              <a:t>embelajaran</a:t>
            </a:r>
            <a:r>
              <a:rPr dirty="0"/>
              <a:t> Scientific Learning</a:t>
            </a:r>
          </a:p>
        </p:txBody>
      </p:sp>
      <p:sp>
        <p:nvSpPr>
          <p:cNvPr id="331" name="Google Shape;331;p43"/>
          <p:cNvSpPr txBox="1">
            <a:spLocks noGrp="1"/>
          </p:cNvSpPr>
          <p:nvPr>
            <p:ph type="title" idx="5"/>
          </p:nvPr>
        </p:nvSpPr>
        <p:spPr>
          <a:xfrm>
            <a:off x="6027328" y="3210147"/>
            <a:ext cx="2015700" cy="43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pc="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Contoh</a:t>
            </a:r>
            <a:r>
              <a:rPr lang="en-US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pc="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Pelaksanaan</a:t>
            </a:r>
            <a:r>
              <a:rPr lang="en-US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pc="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Pembelajaran</a:t>
            </a:r>
            <a:endParaRPr dirty="0"/>
          </a:p>
        </p:txBody>
      </p:sp>
      <p:sp>
        <p:nvSpPr>
          <p:cNvPr id="333" name="Google Shape;333;p43"/>
          <p:cNvSpPr txBox="1">
            <a:spLocks noGrp="1"/>
          </p:cNvSpPr>
          <p:nvPr>
            <p:ph type="title" idx="7"/>
          </p:nvPr>
        </p:nvSpPr>
        <p:spPr>
          <a:xfrm>
            <a:off x="1530750" y="2331975"/>
            <a:ext cx="1472400" cy="62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334" name="Google Shape;334;p43"/>
          <p:cNvSpPr txBox="1">
            <a:spLocks noGrp="1"/>
          </p:cNvSpPr>
          <p:nvPr>
            <p:ph type="title" idx="8"/>
          </p:nvPr>
        </p:nvSpPr>
        <p:spPr>
          <a:xfrm>
            <a:off x="3835800" y="2331975"/>
            <a:ext cx="1472400" cy="62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335" name="Google Shape;335;p43"/>
          <p:cNvSpPr txBox="1">
            <a:spLocks noGrp="1"/>
          </p:cNvSpPr>
          <p:nvPr>
            <p:ph type="title" idx="9"/>
          </p:nvPr>
        </p:nvSpPr>
        <p:spPr>
          <a:xfrm>
            <a:off x="6140850" y="2331975"/>
            <a:ext cx="1472400" cy="62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cxnSp>
        <p:nvCxnSpPr>
          <p:cNvPr id="336" name="Google Shape;336;p43"/>
          <p:cNvCxnSpPr/>
          <p:nvPr/>
        </p:nvCxnSpPr>
        <p:spPr>
          <a:xfrm>
            <a:off x="2030550" y="2240750"/>
            <a:ext cx="4728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7" name="Google Shape;337;p43"/>
          <p:cNvCxnSpPr/>
          <p:nvPr/>
        </p:nvCxnSpPr>
        <p:spPr>
          <a:xfrm>
            <a:off x="4335600" y="2240750"/>
            <a:ext cx="4728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8" name="Google Shape;338;p43"/>
          <p:cNvCxnSpPr/>
          <p:nvPr/>
        </p:nvCxnSpPr>
        <p:spPr>
          <a:xfrm>
            <a:off x="6640675" y="2240750"/>
            <a:ext cx="4728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40"/>
          <p:cNvSpPr txBox="1">
            <a:spLocks noGrp="1"/>
          </p:cNvSpPr>
          <p:nvPr>
            <p:ph type="body" idx="1"/>
          </p:nvPr>
        </p:nvSpPr>
        <p:spPr>
          <a:xfrm>
            <a:off x="431736" y="571349"/>
            <a:ext cx="8063677" cy="302245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2400" indent="0" algn="just">
              <a:buNone/>
            </a:pP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Tujuan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pembelajaran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pendekatan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scientific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didasarkan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pada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keunggulan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pendekatan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tersebut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Beberapa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tujuan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Pembelajaran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pendekatan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scientific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adalah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ID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meningkatkan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kemampuan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intelek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khususnya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kemampuan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berpikir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tingkat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tinggi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siswa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ID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membentuk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kemampuan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siswa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menyelesaikan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suatu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masalah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secara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sistematik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ID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Terciptanya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kondisi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pembelajaran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di mana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siswa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merasa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bahwa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belajar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itu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merupakan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suatu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kebutuhan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ID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Diperolehnya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hasil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belajar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tinggi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ID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melatih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siswa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mengomunikasikan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ide-ide,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khususnya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menulis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artikel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ilmiah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ID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mengembangkan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karakter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siswa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ID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11972945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44"/>
          <p:cNvSpPr txBox="1">
            <a:spLocks noGrp="1"/>
          </p:cNvSpPr>
          <p:nvPr>
            <p:ph type="title"/>
          </p:nvPr>
        </p:nvSpPr>
        <p:spPr>
          <a:xfrm>
            <a:off x="2928612" y="2795034"/>
            <a:ext cx="3286775" cy="144846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ctr"/>
            <a:br>
              <a:rPr lang="id-ID" sz="3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3000" spc="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Contoh</a:t>
            </a:r>
            <a:r>
              <a:rPr lang="en-US" sz="3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spc="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Pelaksanaan</a:t>
            </a:r>
            <a:r>
              <a:rPr lang="en-US" sz="3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spc="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Pembelajaran</a:t>
            </a:r>
            <a:br>
              <a:rPr lang="en-US" sz="3000" dirty="0"/>
            </a:br>
            <a:endParaRPr lang="en-ID" sz="3000" dirty="0"/>
          </a:p>
        </p:txBody>
      </p:sp>
      <p:sp>
        <p:nvSpPr>
          <p:cNvPr id="345" name="Google Shape;345;p44"/>
          <p:cNvSpPr txBox="1">
            <a:spLocks noGrp="1"/>
          </p:cNvSpPr>
          <p:nvPr>
            <p:ph type="title" idx="2"/>
          </p:nvPr>
        </p:nvSpPr>
        <p:spPr>
          <a:xfrm>
            <a:off x="4028425" y="1130875"/>
            <a:ext cx="3188100" cy="112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</a:t>
            </a:r>
            <a:r>
              <a:rPr lang="id-ID" dirty="0"/>
              <a:t>3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182852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41"/>
          <p:cNvSpPr txBox="1">
            <a:spLocks noGrp="1"/>
          </p:cNvSpPr>
          <p:nvPr>
            <p:ph type="subTitle" idx="1"/>
          </p:nvPr>
        </p:nvSpPr>
        <p:spPr>
          <a:xfrm>
            <a:off x="1254640" y="599410"/>
            <a:ext cx="6251945" cy="40151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12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Pelaksanaan</a:t>
            </a:r>
            <a:r>
              <a:rPr lang="en-ID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pembelajaran</a:t>
            </a:r>
            <a:r>
              <a:rPr lang="en-ID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meliputi</a:t>
            </a:r>
            <a:r>
              <a:rPr lang="en-ID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kegiatan</a:t>
            </a:r>
            <a:r>
              <a:rPr lang="en-ID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pendahuluan</a:t>
            </a:r>
            <a:r>
              <a:rPr lang="en-ID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2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kegiatan</a:t>
            </a:r>
            <a:r>
              <a:rPr lang="en-ID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inti dan </a:t>
            </a:r>
            <a:r>
              <a:rPr lang="en-ID" sz="12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penutup</a:t>
            </a:r>
            <a:endParaRPr lang="id-ID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Pendahuluan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457200" indent="457200" algn="just">
              <a:lnSpc>
                <a:spcPct val="107000"/>
              </a:lnSpc>
            </a:pP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Pendahuluan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merupakan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kegiatan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awal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kegiatan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instruksional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sesungguhnya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Kegiatan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awal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dimaksudkan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mempersiapkan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siswa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agar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secara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mental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siap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mempelajari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pengetahuan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keterampilan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sikap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baru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Seorang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guru yang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baik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akan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secara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mendadak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mengajak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siswa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membahas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topik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hari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itu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misalnya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jeni-jenis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pekerjaan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”. Guru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harus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bersedia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menggunakan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waktunya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sejenak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ikut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bersama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mereka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membicarakan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tentang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berbagai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jenis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propesi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masyarakat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kemudian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secara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pelan-pelan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membawa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pembelajaran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tersebut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kepada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topik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pelajaran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hari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itu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457200" indent="457200" algn="just">
              <a:lnSpc>
                <a:spcPct val="107000"/>
              </a:lnSpc>
              <a:spcAft>
                <a:spcPts val="800"/>
              </a:spcAft>
            </a:pP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Susunan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langkah-langkah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membuat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pendahuluan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yaitu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deskripsi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singkat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referensi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indikator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hasil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belajar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relefansi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selesainya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ketiga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kegiatan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pendahuluan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siswa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telah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mempunyai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gambaran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global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tentang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isi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pelajaran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akan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dipelajarinya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kaitannya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pengalamanannya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sehari-hari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termotifasi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tinggi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mempelajarinya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mungkin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mengorganisasikan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kegiatan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belajarnya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sebaik-baiknya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Maulana Arafat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Lubis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Nazran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Azizan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(2019: 163-164)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</p:spTree>
    <p:extLst>
      <p:ext uri="{BB962C8B-B14F-4D97-AF65-F5344CB8AC3E}">
        <p14:creationId xmlns:p14="http://schemas.microsoft.com/office/powerpoint/2010/main" val="20288153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45"/>
          <p:cNvSpPr txBox="1">
            <a:spLocks noGrp="1"/>
          </p:cNvSpPr>
          <p:nvPr>
            <p:ph type="body" idx="1"/>
          </p:nvPr>
        </p:nvSpPr>
        <p:spPr>
          <a:xfrm>
            <a:off x="191386" y="616688"/>
            <a:ext cx="5709684" cy="370211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indent="228600" algn="just"/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Contohnya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:</a:t>
            </a:r>
            <a:endParaRPr lang="en-ID" sz="15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Menyiapkan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peserta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didik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mengikuti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proses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pembelajaran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seperti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berdoa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mengecek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kehadiran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peserta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menyiapkan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buku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pelajaran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 </a:t>
            </a:r>
            <a:endParaRPr lang="en-ID" sz="15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peserta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didik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merespon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pertanyaan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dari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pendidikhubungan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kondisi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kelas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seperti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mengabsen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ID" sz="15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Guru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menyampaikan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jangkauan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besar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cakupan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materi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menjelaskan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kegiatan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akan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dilakukan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menyelesaikan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permasalahan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tugas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pada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pertemuan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awal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ID" sz="15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Sebagai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apersepsi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mendorong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rasa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ingin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tahu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berpikir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kritis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pendidik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mengajukan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pertanyaa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ID" sz="15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Mengajukan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pértanyaan-pertanyaan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mereviu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materi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sebelumnya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juga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tentang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terkait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materi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akan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dipelajari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ID" sz="15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sz="1500" dirty="0"/>
          </a:p>
        </p:txBody>
      </p:sp>
    </p:spTree>
    <p:extLst>
      <p:ext uri="{BB962C8B-B14F-4D97-AF65-F5344CB8AC3E}">
        <p14:creationId xmlns:p14="http://schemas.microsoft.com/office/powerpoint/2010/main" val="24007279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40"/>
          <p:cNvSpPr txBox="1">
            <a:spLocks noGrp="1"/>
          </p:cNvSpPr>
          <p:nvPr>
            <p:ph type="body" idx="1"/>
          </p:nvPr>
        </p:nvSpPr>
        <p:spPr>
          <a:xfrm>
            <a:off x="618924" y="522175"/>
            <a:ext cx="7759531" cy="424121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id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Kegiatan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Inti </a:t>
            </a:r>
          </a:p>
          <a:p>
            <a:pPr marL="457200" indent="457200" algn="just">
              <a:lnSpc>
                <a:spcPct val="107000"/>
              </a:lnSpc>
              <a:spcAft>
                <a:spcPts val="800"/>
              </a:spcAft>
            </a:pP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Selesai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selesai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tahap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pendahuluian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guru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mulai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memasuki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tahap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penyajian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merupakan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kegiatan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inti.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Penyajian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sub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komponen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sering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tafsirkan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secara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awam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sebagai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pengajaran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sesungguhnya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karena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merupakan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inti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kegiatan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pembelajaran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Di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dalamnya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terkandung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3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pengertian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pokok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yaitu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uraian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contoh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non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contoh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latihan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tesformatif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rangkuman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glosarium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konteks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pembelajaran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tematik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terpadu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pendekatan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saintifik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menurut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peremendikbud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RI No. 65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2013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tentang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standar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proses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pendidikan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ciri-ciri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kegiatan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intinya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yaitu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kegiatan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inti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menggunakan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model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pembelajaran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metode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pembelajaran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media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pembelajaran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sumber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belajar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disesuaikan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karakteristik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peserta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didik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mata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pelajaran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Pemilihan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pendekatan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tematik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tematik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terpadu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saintifik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inquiri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menyingkapan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(discovery)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pembelajaran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menghasilkan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karya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berbasis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pemecahan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masalah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proyect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baset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learning)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disesuaikan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karakteristik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kompetensi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jenjang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pendidikan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Maulana Arafat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Lubis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Nazran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Azizan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(2019: 163-164)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dirty="0"/>
          </a:p>
        </p:txBody>
      </p:sp>
      <p:sp>
        <p:nvSpPr>
          <p:cNvPr id="302" name="Google Shape;302;p40"/>
          <p:cNvSpPr txBox="1">
            <a:spLocks noGrp="1"/>
          </p:cNvSpPr>
          <p:nvPr>
            <p:ph type="title"/>
          </p:nvPr>
        </p:nvSpPr>
        <p:spPr>
          <a:xfrm>
            <a:off x="618925" y="522175"/>
            <a:ext cx="8115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b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059462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41"/>
          <p:cNvSpPr txBox="1">
            <a:spLocks noGrp="1"/>
          </p:cNvSpPr>
          <p:nvPr>
            <p:ph type="subTitle" idx="1"/>
          </p:nvPr>
        </p:nvSpPr>
        <p:spPr>
          <a:xfrm>
            <a:off x="1446027" y="929020"/>
            <a:ext cx="6251945" cy="40151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85800" algn="just"/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Terdapat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Kegiatan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inti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antara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lain :</a:t>
            </a:r>
            <a:endParaRPr lang="en-ID" sz="15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id-ID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Eksplorasi</a:t>
            </a:r>
            <a:endParaRPr lang="en-ID" sz="15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lphaLcParenR"/>
              <a:tabLst>
                <a:tab pos="400050" algn="l"/>
              </a:tabLst>
            </a:pPr>
            <a:r>
              <a:rPr lang="en-US" sz="1500" spc="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id-ID" sz="1500" spc="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elibatkan peserta didik mencari informasi </a:t>
            </a:r>
            <a:r>
              <a:rPr lang="id-ID" sz="15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yang luas dan dalam tentang topik/tema materi </a:t>
            </a:r>
            <a:r>
              <a:rPr lang="id-ID" sz="1500" spc="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yang akan dipelajari dengan menerapkan prin­</a:t>
            </a:r>
            <a:r>
              <a:rPr lang="id-ID" sz="1500" spc="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sip alam takambang jadi guru dan belajar dari </a:t>
            </a:r>
            <a:r>
              <a:rPr lang="id-ID" sz="15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aneka sumber;</a:t>
            </a:r>
            <a:endParaRPr lang="en-ID" sz="15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lphaLcParenR"/>
              <a:tabLst>
                <a:tab pos="400050" algn="l"/>
              </a:tabLst>
            </a:pPr>
            <a:r>
              <a:rPr lang="en-ID" sz="1500" spc="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Menggunakan</a:t>
            </a:r>
            <a:r>
              <a:rPr lang="en-ID" sz="15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500" spc="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beragam</a:t>
            </a:r>
            <a:r>
              <a:rPr lang="en-ID" sz="15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500" spc="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pendekatan</a:t>
            </a:r>
            <a:r>
              <a:rPr lang="en-ID" sz="15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500" spc="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pembela­</a:t>
            </a:r>
            <a:r>
              <a:rPr lang="en-ID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jaran</a:t>
            </a:r>
            <a:r>
              <a:rPr lang="en-ID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media </a:t>
            </a:r>
            <a:r>
              <a:rPr lang="en-ID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pembelajaran</a:t>
            </a:r>
            <a:r>
              <a:rPr lang="en-ID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dan </a:t>
            </a:r>
            <a:r>
              <a:rPr lang="en-ID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sumber</a:t>
            </a:r>
            <a:r>
              <a:rPr lang="en-ID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belajar</a:t>
            </a:r>
            <a:r>
              <a:rPr lang="en-ID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500" spc="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lain;</a:t>
            </a:r>
            <a:endParaRPr lang="en-ID" sz="15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lphaLcParenR"/>
              <a:tabLst>
                <a:tab pos="400050" algn="l"/>
              </a:tabLst>
            </a:pPr>
            <a:r>
              <a:rPr lang="en-ID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Memfasilitasi</a:t>
            </a:r>
            <a:r>
              <a:rPr lang="en-ID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terjadinya</a:t>
            </a:r>
            <a:r>
              <a:rPr lang="en-ID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interaksi</a:t>
            </a:r>
            <a:r>
              <a:rPr lang="en-ID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antarpeserta</a:t>
            </a:r>
            <a:r>
              <a:rPr lang="en-ID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500" spc="2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didik</a:t>
            </a:r>
            <a:r>
              <a:rPr lang="en-ID" sz="1500" spc="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500" spc="2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serta</a:t>
            </a:r>
            <a:r>
              <a:rPr lang="en-ID" sz="1500" spc="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500" spc="2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antara</a:t>
            </a:r>
            <a:r>
              <a:rPr lang="en-ID" sz="1500" spc="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500" spc="2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peserta</a:t>
            </a:r>
            <a:r>
              <a:rPr lang="en-ID" sz="1500" spc="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500" spc="2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didik</a:t>
            </a:r>
            <a:r>
              <a:rPr lang="en-ID" sz="1500" spc="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500" spc="2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ID" sz="1500" spc="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guru, </a:t>
            </a:r>
            <a:r>
              <a:rPr lang="en-ID" sz="1500" spc="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lingkungan</a:t>
            </a:r>
            <a:r>
              <a:rPr lang="en-ID" sz="15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dan </a:t>
            </a:r>
            <a:r>
              <a:rPr lang="en-ID" sz="1500" spc="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sumber</a:t>
            </a:r>
            <a:r>
              <a:rPr lang="en-ID" sz="15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500" spc="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belajar</a:t>
            </a:r>
            <a:r>
              <a:rPr lang="en-ID" sz="15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500" spc="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lainnya</a:t>
            </a:r>
            <a:r>
              <a:rPr lang="en-ID" sz="15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en-ID" sz="15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lphaLcParenR"/>
              <a:tabLst>
                <a:tab pos="400050" algn="l"/>
              </a:tabLst>
            </a:pPr>
            <a:r>
              <a:rPr lang="en-ID" sz="1500" spc="1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Melibatkan</a:t>
            </a:r>
            <a:r>
              <a:rPr lang="en-ID" sz="1500" spc="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500" spc="1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peserta</a:t>
            </a:r>
            <a:r>
              <a:rPr lang="en-ID" sz="1500" spc="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500" spc="1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didik</a:t>
            </a:r>
            <a:r>
              <a:rPr lang="en-ID" sz="1500" spc="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500" spc="1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secara</a:t>
            </a:r>
            <a:r>
              <a:rPr lang="en-ID" sz="1500" spc="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500" spc="1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aktif</a:t>
            </a:r>
            <a:r>
              <a:rPr lang="en-ID" sz="1500" spc="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500" spc="1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ID" sz="1500" spc="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500" spc="1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se­</a:t>
            </a:r>
            <a:r>
              <a:rPr lang="en-ID" sz="1500" spc="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tiap</a:t>
            </a:r>
            <a:r>
              <a:rPr lang="en-ID" sz="15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500" spc="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kegiatan</a:t>
            </a:r>
            <a:r>
              <a:rPr lang="en-ID" sz="15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500" spc="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pembelajaran</a:t>
            </a:r>
            <a:r>
              <a:rPr lang="en-ID" sz="15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dan</a:t>
            </a:r>
            <a:endParaRPr lang="en-ID" sz="15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lphaLcParenR"/>
              <a:tabLst>
                <a:tab pos="-43180" algn="l"/>
              </a:tabLst>
            </a:pPr>
            <a:r>
              <a:rPr lang="it-IT" sz="1500" spc="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Memfasilitasi peserta didik melakukan per­</a:t>
            </a:r>
            <a:r>
              <a:rPr lang="it-IT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cobaan di laboratorium, studio, atau lapangan.</a:t>
            </a:r>
            <a:endParaRPr lang="en-ID" sz="15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en-ID" sz="1500" dirty="0"/>
          </a:p>
        </p:txBody>
      </p:sp>
    </p:spTree>
    <p:extLst>
      <p:ext uri="{BB962C8B-B14F-4D97-AF65-F5344CB8AC3E}">
        <p14:creationId xmlns:p14="http://schemas.microsoft.com/office/powerpoint/2010/main" val="625360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41"/>
          <p:cNvSpPr txBox="1">
            <a:spLocks noGrp="1"/>
          </p:cNvSpPr>
          <p:nvPr>
            <p:ph type="subTitle" idx="1"/>
          </p:nvPr>
        </p:nvSpPr>
        <p:spPr>
          <a:xfrm>
            <a:off x="1908543" y="1128380"/>
            <a:ext cx="5326913" cy="40151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tabLst>
                <a:tab pos="-43180" algn="l"/>
              </a:tabLst>
            </a:pPr>
            <a:r>
              <a:rPr lang="id-ID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Elaborasi</a:t>
            </a:r>
            <a:endParaRPr lang="en-ID" sz="15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lphaLcParenR"/>
            </a:pPr>
            <a:r>
              <a:rPr lang="en-US" sz="15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id-ID" sz="15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embiasakan peserta didik membaca dan me­</a:t>
            </a:r>
            <a:r>
              <a:rPr lang="id-ID" sz="15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nulis yang beragam melalui tugas-tugas tertentu </a:t>
            </a:r>
            <a:r>
              <a:rPr lang="id-ID" sz="15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yang bermakna;</a:t>
            </a:r>
            <a:endParaRPr lang="en-ID" sz="15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lphaLcParenR"/>
            </a:pPr>
            <a:r>
              <a:rPr lang="id-ID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Memfasilitasi peserta didik melalui pemberian </a:t>
            </a:r>
            <a:r>
              <a:rPr lang="id-ID" sz="15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tugas, diskusi, dan lain-lain untuk memuncul­</a:t>
            </a:r>
            <a:r>
              <a:rPr lang="id-ID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kan gagasan baru baik secara lisan maupun </a:t>
            </a:r>
            <a:r>
              <a:rPr lang="id-ID" sz="15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tertulis;</a:t>
            </a:r>
            <a:endParaRPr lang="en-ID" sz="15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lphaLcParenR"/>
            </a:pPr>
            <a:r>
              <a:rPr lang="it-IT" sz="15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Memberi kesempatan untuk berpikir, menga­</a:t>
            </a:r>
            <a:r>
              <a:rPr lang="it-IT" sz="1500" spc="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nalisis, menyelesaikan masalah, dan bertindak </a:t>
            </a:r>
            <a:r>
              <a:rPr lang="it-IT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tanpa rasa takut;</a:t>
            </a:r>
            <a:endParaRPr lang="en-ID" sz="15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lphaLcParenR"/>
            </a:pPr>
            <a:r>
              <a:rPr lang="it-IT" sz="15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Memfasilitasi peserta didik dalam pembelajaran </a:t>
            </a:r>
            <a:r>
              <a:rPr lang="it-IT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kooperatif </a:t>
            </a:r>
            <a:r>
              <a:rPr lang="id-ID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it-IT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 kolaboratif;</a:t>
            </a:r>
            <a:endParaRPr lang="en-ID" sz="15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lphaLcParenR"/>
              <a:tabLst>
                <a:tab pos="-43180" algn="l"/>
              </a:tabLst>
            </a:pPr>
            <a:r>
              <a:rPr lang="it-IT" sz="1500" spc="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Memfasilitasi peserta didik berkompetisi secara </a:t>
            </a:r>
            <a:r>
              <a:rPr lang="it-IT" sz="15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sehat untuk meningkatkan prestasi belajar;</a:t>
            </a:r>
            <a:endParaRPr lang="en-ID" sz="15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en-ID" sz="1500" dirty="0"/>
          </a:p>
        </p:txBody>
      </p:sp>
    </p:spTree>
    <p:extLst>
      <p:ext uri="{BB962C8B-B14F-4D97-AF65-F5344CB8AC3E}">
        <p14:creationId xmlns:p14="http://schemas.microsoft.com/office/powerpoint/2010/main" val="12949435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41"/>
          <p:cNvSpPr txBox="1">
            <a:spLocks noGrp="1"/>
          </p:cNvSpPr>
          <p:nvPr>
            <p:ph type="subTitle" idx="1"/>
          </p:nvPr>
        </p:nvSpPr>
        <p:spPr>
          <a:xfrm>
            <a:off x="1254640" y="599410"/>
            <a:ext cx="6251945" cy="40151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lvl="0" indent="-228600" algn="just">
              <a:lnSpc>
                <a:spcPct val="107000"/>
              </a:lnSpc>
              <a:spcAft>
                <a:spcPts val="800"/>
              </a:spcAft>
              <a:buAutoNum type="arabicPeriod" startAt="3"/>
              <a:tabLst>
                <a:tab pos="2533650" algn="l"/>
              </a:tabLst>
            </a:pP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Konfirmasi</a:t>
            </a:r>
            <a:endParaRPr lang="id-ID" sz="1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lvl="0" indent="-2286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2533650" algn="l"/>
              </a:tabLst>
            </a:pP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emberikan umpan balik positif dan penguatan </a:t>
            </a:r>
            <a:r>
              <a:rPr lang="id-ID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 bentuk lisan, tulisan,  isyarat, maupun</a:t>
            </a:r>
            <a:r>
              <a:rPr lang="id-ID" sz="12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hadiah terhadap keberhasilan peserta didik,</a:t>
            </a:r>
            <a:endParaRPr lang="id-ID" sz="1000" spc="5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lvl="0" indent="-2286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2533650" algn="l"/>
              </a:tabLst>
            </a:pPr>
            <a:r>
              <a:rPr lang="id-ID" sz="1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Memberikan</a:t>
            </a:r>
            <a:r>
              <a:rPr lang="en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konfirmasi</a:t>
            </a:r>
            <a:r>
              <a:rPr lang="en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terhadap</a:t>
            </a:r>
            <a:r>
              <a:rPr lang="en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hasil</a:t>
            </a:r>
            <a:r>
              <a:rPr lang="en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eksplo­</a:t>
            </a:r>
            <a:r>
              <a:rPr lang="en-ID" sz="1200" spc="3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rasi</a:t>
            </a:r>
            <a:r>
              <a:rPr lang="en-ID" sz="1200" spc="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ID" sz="1200" spc="3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elaborasi</a:t>
            </a:r>
            <a:r>
              <a:rPr lang="en-ID" sz="1200" spc="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spc="3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peserta</a:t>
            </a:r>
            <a:r>
              <a:rPr lang="en-ID" sz="1200" spc="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spc="3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didik</a:t>
            </a:r>
            <a:r>
              <a:rPr lang="en-ID" sz="1200" spc="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spc="3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melalui</a:t>
            </a:r>
            <a:r>
              <a:rPr lang="en-ID" sz="1200" spc="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spc="3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ber­</a:t>
            </a:r>
            <a:r>
              <a:rPr lang="en-ID" sz="1200" spc="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bagai</a:t>
            </a:r>
            <a:r>
              <a:rPr lang="en-ID" sz="12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spc="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sumber</a:t>
            </a:r>
            <a:r>
              <a:rPr lang="en-ID" sz="12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endParaRPr lang="id-ID" sz="1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lvl="0" indent="-2286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2533650" algn="l"/>
              </a:tabLst>
            </a:pPr>
            <a:r>
              <a:rPr lang="en-ID" sz="1200" spc="2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Memfasilitasi</a:t>
            </a:r>
            <a:r>
              <a:rPr lang="en-ID" sz="1200" spc="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spc="2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peserta</a:t>
            </a:r>
            <a:r>
              <a:rPr lang="en-ID" sz="1200" spc="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spc="2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didik</a:t>
            </a:r>
            <a:r>
              <a:rPr lang="en-ID" sz="1200" spc="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spc="2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melakukan</a:t>
            </a:r>
            <a:r>
              <a:rPr lang="en-ID" sz="1200" spc="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spc="2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refleksi</a:t>
            </a:r>
            <a:r>
              <a:rPr lang="en-ID" sz="1200" spc="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spc="2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en-ID" sz="1200" spc="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spc="2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memperoleh</a:t>
            </a:r>
            <a:r>
              <a:rPr lang="en-ID" sz="1200" spc="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spc="2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pengalaman</a:t>
            </a:r>
            <a:r>
              <a:rPr lang="en-ID" sz="1200" spc="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spc="2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belajar</a:t>
            </a:r>
            <a:r>
              <a:rPr lang="en-ID" sz="1200" spc="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ID" sz="1200" spc="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telah</a:t>
            </a:r>
            <a:r>
              <a:rPr lang="en-ID" sz="12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spc="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dilakukan</a:t>
            </a:r>
            <a:r>
              <a:rPr lang="en-ID" sz="12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endParaRPr lang="id-ID" sz="1000" spc="5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lvl="0" indent="-2286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2533650" algn="l"/>
              </a:tabLst>
            </a:pPr>
            <a:r>
              <a:rPr lang="en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Memfasilitasi</a:t>
            </a:r>
            <a:r>
              <a:rPr lang="en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peserta</a:t>
            </a:r>
            <a:r>
              <a:rPr lang="en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didik</a:t>
            </a:r>
            <a:r>
              <a:rPr lang="en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en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memperoleh</a:t>
            </a:r>
            <a:r>
              <a:rPr lang="en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spc="2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pengalaman</a:t>
            </a:r>
            <a:r>
              <a:rPr lang="en-ID" sz="1200" spc="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ID" sz="1200" spc="2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bermakna</a:t>
            </a:r>
            <a:r>
              <a:rPr lang="en-ID" sz="1200" spc="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spc="2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ID" sz="1200" spc="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spc="2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mencapai</a:t>
            </a:r>
            <a:r>
              <a:rPr lang="en-ID" sz="1200" spc="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spc="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kompetensi</a:t>
            </a:r>
            <a:r>
              <a:rPr lang="en-ID" sz="12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spc="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dasar</a:t>
            </a:r>
            <a:endParaRPr lang="id-ID" sz="1200" spc="5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lvl="0" indent="-2286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2533650" algn="l"/>
              </a:tabLst>
            </a:pPr>
            <a:r>
              <a:rPr lang="en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Berfungsi</a:t>
            </a:r>
            <a:r>
              <a:rPr lang="en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sebagai</a:t>
            </a:r>
            <a:r>
              <a:rPr lang="en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narasumber</a:t>
            </a:r>
            <a:r>
              <a:rPr lang="en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fasilita­</a:t>
            </a:r>
            <a:r>
              <a:rPr lang="en-ID" sz="1200" spc="4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tor</a:t>
            </a:r>
            <a:r>
              <a:rPr lang="en-ID" sz="1200" spc="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spc="4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ID" sz="1200" spc="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spc="4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menjawab</a:t>
            </a:r>
            <a:r>
              <a:rPr lang="en-ID" sz="1200" spc="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spc="4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pertanyaan</a:t>
            </a:r>
            <a:r>
              <a:rPr lang="en-ID" sz="1200" spc="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spc="4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peserta</a:t>
            </a:r>
            <a:r>
              <a:rPr lang="en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spc="2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didik</a:t>
            </a:r>
            <a:r>
              <a:rPr lang="en-ID" sz="1200" spc="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ID" sz="1200" spc="2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menghadapi</a:t>
            </a:r>
            <a:r>
              <a:rPr lang="en-ID" sz="1200" spc="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spc="2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kesulitan</a:t>
            </a:r>
            <a:r>
              <a:rPr lang="en-ID" sz="1200" spc="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ID" sz="1200" spc="2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spc="3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menggunakan</a:t>
            </a:r>
            <a:r>
              <a:rPr lang="en-ID" sz="1200" spc="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spc="3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bahasa</a:t>
            </a:r>
            <a:r>
              <a:rPr lang="en-ID" sz="1200" spc="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ID" sz="1200" spc="3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baku</a:t>
            </a:r>
            <a:r>
              <a:rPr lang="en-ID" sz="1200" spc="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ID" sz="1200" spc="3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be­</a:t>
            </a:r>
            <a:r>
              <a:rPr lang="en-ID" sz="1200" spc="1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nar</a:t>
            </a:r>
            <a:r>
              <a:rPr lang="en-ID" sz="1200" spc="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id-ID" sz="1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lvl="0" indent="-2286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2533650" algn="l"/>
              </a:tabLst>
            </a:pPr>
            <a:r>
              <a:rPr lang="en-ID" sz="12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spc="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Membantu</a:t>
            </a:r>
            <a:r>
              <a:rPr lang="en-ID" sz="12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spc="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menyelesaikan</a:t>
            </a:r>
            <a:r>
              <a:rPr lang="en-ID" sz="12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spc="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masalah</a:t>
            </a:r>
            <a:r>
              <a:rPr lang="en-ID" sz="12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en-ID" sz="1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lvl="1" indent="0" algn="just">
              <a:lnSpc>
                <a:spcPts val="1500"/>
              </a:lnSpc>
            </a:pPr>
            <a:r>
              <a:rPr lang="id-ID" sz="1200" spc="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a. </a:t>
            </a:r>
            <a:r>
              <a:rPr lang="en-ID" sz="1200" spc="4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Memberi</a:t>
            </a:r>
            <a:r>
              <a:rPr lang="en-ID" sz="1200" spc="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spc="4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acuan</a:t>
            </a:r>
            <a:r>
              <a:rPr lang="en-ID" sz="1200" spc="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agar </a:t>
            </a:r>
            <a:r>
              <a:rPr lang="en-ID" sz="1200" spc="4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peserta</a:t>
            </a:r>
            <a:r>
              <a:rPr lang="en-ID" sz="1200" spc="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spc="4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didik</a:t>
            </a:r>
            <a:r>
              <a:rPr lang="en-ID" sz="1200" spc="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spc="4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dapat</a:t>
            </a:r>
            <a:r>
              <a:rPr lang="en-ID" sz="1200" spc="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melakukan</a:t>
            </a:r>
            <a:r>
              <a:rPr lang="en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pengecekan</a:t>
            </a:r>
            <a:r>
              <a:rPr lang="en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hasil</a:t>
            </a:r>
            <a:r>
              <a:rPr lang="en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eksplorasi</a:t>
            </a:r>
            <a:r>
              <a:rPr lang="en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en-ID" sz="1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lvl="1" indent="0" algn="just">
              <a:lnSpc>
                <a:spcPts val="1500"/>
              </a:lnSpc>
              <a:tabLst>
                <a:tab pos="185420" algn="l"/>
              </a:tabLst>
            </a:pPr>
            <a:r>
              <a:rPr lang="id-ID" sz="12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b. </a:t>
            </a:r>
            <a:r>
              <a:rPr lang="en-ID" sz="1200" spc="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Memberikan</a:t>
            </a:r>
            <a:r>
              <a:rPr lang="en-ID" sz="12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spc="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motivasi</a:t>
            </a:r>
            <a:r>
              <a:rPr lang="en-ID" sz="12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spc="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kepada</a:t>
            </a:r>
            <a:r>
              <a:rPr lang="en-ID" sz="12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spc="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peserta</a:t>
            </a:r>
            <a:r>
              <a:rPr lang="en-ID" sz="12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spc="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didik</a:t>
            </a:r>
            <a:r>
              <a:rPr lang="en-ID" sz="12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yang </a:t>
            </a:r>
            <a:r>
              <a:rPr lang="en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kurang</a:t>
            </a:r>
            <a:r>
              <a:rPr lang="en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en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belum</a:t>
            </a:r>
            <a:r>
              <a:rPr lang="en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berpartisipasi</a:t>
            </a:r>
            <a:r>
              <a:rPr lang="en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aktif</a:t>
            </a:r>
            <a:r>
              <a:rPr lang="en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ID" sz="1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ID" sz="1200" dirty="0"/>
          </a:p>
        </p:txBody>
      </p:sp>
    </p:spTree>
    <p:extLst>
      <p:ext uri="{BB962C8B-B14F-4D97-AF65-F5344CB8AC3E}">
        <p14:creationId xmlns:p14="http://schemas.microsoft.com/office/powerpoint/2010/main" val="35732147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53"/>
          <p:cNvSpPr txBox="1">
            <a:spLocks noGrp="1"/>
          </p:cNvSpPr>
          <p:nvPr>
            <p:ph type="ctrTitle"/>
          </p:nvPr>
        </p:nvSpPr>
        <p:spPr>
          <a:xfrm>
            <a:off x="1171650" y="868675"/>
            <a:ext cx="6800700" cy="228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dirty="0" err="1"/>
              <a:t>Terima</a:t>
            </a:r>
            <a:r>
              <a:rPr dirty="0"/>
              <a:t> Kasih</a:t>
            </a:r>
          </a:p>
        </p:txBody>
      </p:sp>
      <p:sp>
        <p:nvSpPr>
          <p:cNvPr id="481" name="Google Shape;481;p53"/>
          <p:cNvSpPr txBox="1">
            <a:spLocks noGrp="1"/>
          </p:cNvSpPr>
          <p:nvPr>
            <p:ph type="subTitle" idx="1"/>
          </p:nvPr>
        </p:nvSpPr>
        <p:spPr>
          <a:xfrm>
            <a:off x="2831700" y="3217458"/>
            <a:ext cx="3480600" cy="82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44"/>
          <p:cNvSpPr txBox="1">
            <a:spLocks noGrp="1"/>
          </p:cNvSpPr>
          <p:nvPr>
            <p:ph type="title"/>
          </p:nvPr>
        </p:nvSpPr>
        <p:spPr>
          <a:xfrm>
            <a:off x="3060862" y="2719498"/>
            <a:ext cx="3286775" cy="144846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ctr"/>
            <a:r>
              <a:rPr lang="en-US" sz="3000" spc="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3000" spc="-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en-US" sz="3000" spc="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3000" spc="-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en-US" sz="3000" spc="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sz="3000" spc="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3000" spc="-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sz="3000" spc="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spc="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3000" spc="-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nd</a:t>
            </a:r>
            <a:r>
              <a:rPr lang="en-US" sz="3000" spc="-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en-US" sz="3000" spc="-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tan</a:t>
            </a:r>
            <a:r>
              <a:rPr lang="en-US" sz="3000" spc="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 </a:t>
            </a:r>
            <a:r>
              <a:rPr lang="en-US" sz="3000" spc="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Metode</a:t>
            </a:r>
            <a:br>
              <a:rPr lang="en-US" sz="3000" dirty="0"/>
            </a:br>
            <a:endParaRPr lang="en-ID" sz="3000" dirty="0"/>
          </a:p>
        </p:txBody>
      </p:sp>
      <p:sp>
        <p:nvSpPr>
          <p:cNvPr id="345" name="Google Shape;345;p44"/>
          <p:cNvSpPr txBox="1">
            <a:spLocks noGrp="1"/>
          </p:cNvSpPr>
          <p:nvPr>
            <p:ph type="title" idx="2"/>
          </p:nvPr>
        </p:nvSpPr>
        <p:spPr>
          <a:xfrm>
            <a:off x="4028425" y="1130875"/>
            <a:ext cx="3188100" cy="112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</a:t>
            </a:r>
            <a:r>
              <a:rPr lang="id-ID" dirty="0"/>
              <a:t>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39224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40"/>
          <p:cNvSpPr txBox="1">
            <a:spLocks noGrp="1"/>
          </p:cNvSpPr>
          <p:nvPr>
            <p:ph type="body" idx="1"/>
          </p:nvPr>
        </p:nvSpPr>
        <p:spPr>
          <a:xfrm>
            <a:off x="618925" y="1241200"/>
            <a:ext cx="7709400" cy="293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76200" indent="342900" algn="just"/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Menurut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Depdikbud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(1990: 180)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pendekatan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dapat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diartikan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“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sebagai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proses,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perbuatan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cara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mendekati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sesuatu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”.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Pendekatan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pembelajaran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adalah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cara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mengelola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kegiatan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belajar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perilaku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siswa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agar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ia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dapat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aktif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melakukan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tugas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belajar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sehingga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dapat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memperoleh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hasil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belajar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secara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optimal (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Wahjoedi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1999: 121). </a:t>
            </a:r>
            <a:endParaRPr lang="id-ID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6200" indent="342900" algn="just"/>
            <a:endParaRPr lang="id-ID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6200" indent="342900" algn="just"/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Menurut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Syaifuddin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Sagala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(2005: 68)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bahwa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“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Pendekatan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pembelajaran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merupakan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jalan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ditempuh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oleh guru dan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siswa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mencapai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tujuan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instruksional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satuan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instruksional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tertentu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”.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Sejalan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Syaifuddin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Sagala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Suherman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(1993: 220)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mengemukakan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pendekatan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pembelajaran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adalah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suatu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jalan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cara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kebijaksanaan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ditempuh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oleh guru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siswa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pencapaian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tujuan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pembelajaran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dilihat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dari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sudut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bagaimana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proses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pembelajaran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materi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pembelajaran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itu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umum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khusus</a:t>
            </a:r>
            <a:endParaRPr sz="1400" dirty="0"/>
          </a:p>
        </p:txBody>
      </p:sp>
      <p:sp>
        <p:nvSpPr>
          <p:cNvPr id="302" name="Google Shape;302;p40"/>
          <p:cNvSpPr txBox="1">
            <a:spLocks noGrp="1"/>
          </p:cNvSpPr>
          <p:nvPr>
            <p:ph type="title"/>
          </p:nvPr>
        </p:nvSpPr>
        <p:spPr>
          <a:xfrm>
            <a:off x="618925" y="522175"/>
            <a:ext cx="8115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1800" b="1" spc="1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1800" b="1" spc="-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en-US" sz="1800" b="1" spc="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1800" b="1" spc="-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er</a:t>
            </a:r>
            <a:r>
              <a:rPr lang="en-US" sz="1800" b="1" spc="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ian</a:t>
            </a:r>
            <a:r>
              <a:rPr lang="en-US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spc="1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1800" b="1" spc="-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en-US" sz="1800" b="1" spc="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nd</a:t>
            </a:r>
            <a:r>
              <a:rPr lang="en-US" sz="1800" b="1" spc="-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en-US" sz="1800" b="1" spc="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1800" b="1" spc="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</a:t>
            </a:r>
            <a:r>
              <a:rPr lang="en-US" sz="18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spc="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 </a:t>
            </a:r>
            <a:r>
              <a:rPr lang="en-US" sz="1800" b="1" spc="1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metode</a:t>
            </a:r>
            <a:b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44"/>
          <p:cNvSpPr txBox="1">
            <a:spLocks noGrp="1"/>
          </p:cNvSpPr>
          <p:nvPr>
            <p:ph type="title"/>
          </p:nvPr>
        </p:nvSpPr>
        <p:spPr>
          <a:xfrm>
            <a:off x="2928612" y="2103113"/>
            <a:ext cx="3286775" cy="144846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3000" dirty="0" err="1"/>
              <a:t>Pembelajaran</a:t>
            </a:r>
            <a:r>
              <a:rPr lang="en-ID" sz="3000" dirty="0"/>
              <a:t> Scientific Learning</a:t>
            </a:r>
          </a:p>
        </p:txBody>
      </p:sp>
      <p:sp>
        <p:nvSpPr>
          <p:cNvPr id="345" name="Google Shape;345;p44"/>
          <p:cNvSpPr txBox="1">
            <a:spLocks noGrp="1"/>
          </p:cNvSpPr>
          <p:nvPr>
            <p:ph type="title" idx="2"/>
          </p:nvPr>
        </p:nvSpPr>
        <p:spPr>
          <a:xfrm>
            <a:off x="4028425" y="1130875"/>
            <a:ext cx="3188100" cy="112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</a:t>
            </a:r>
            <a:r>
              <a:rPr lang="id-ID" dirty="0"/>
              <a:t>2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41"/>
          <p:cNvSpPr txBox="1">
            <a:spLocks noGrp="1"/>
          </p:cNvSpPr>
          <p:nvPr>
            <p:ph type="subTitle" idx="1"/>
          </p:nvPr>
        </p:nvSpPr>
        <p:spPr>
          <a:xfrm>
            <a:off x="1621465" y="797442"/>
            <a:ext cx="5901070" cy="451883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just"/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Scientific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pertama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kali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diperkenalkan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melalui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ilmu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pendidikan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Amerika pada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akhir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abad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ke-19,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sebagai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penekanan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pada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metode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laboratorium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formalistik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mengarah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pada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fakta-fakta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ilmiah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Rohandi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2005). </a:t>
            </a:r>
            <a:endParaRPr lang="id-ID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/>
            <a:endParaRPr lang="id-ID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/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Menurut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Fauziah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(2013)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pendekatan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saintifik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mengajak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siswa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langsung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menginferensi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masalah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ada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bentuk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rumusan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masalah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hipotesis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rasa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peduli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terhadap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lingkungan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rasa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ingin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tahu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gemar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membaca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pelaksanaanya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siswa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akan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memperoleh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kesempatan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melakukan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penyelidikan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inkuiri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serta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mengembangkan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menyajikan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hasil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karya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ID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40"/>
          <p:cNvSpPr txBox="1">
            <a:spLocks noGrp="1"/>
          </p:cNvSpPr>
          <p:nvPr>
            <p:ph type="body" idx="1"/>
          </p:nvPr>
        </p:nvSpPr>
        <p:spPr>
          <a:xfrm>
            <a:off x="618925" y="964754"/>
            <a:ext cx="7709400" cy="293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/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Pendekatan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scientific learning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ialah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pendekatan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digunakan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pembelajaran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dilakukan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melalui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proses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ilmiah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artian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apa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dipelajari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diperoleh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peserta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didik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dilakukan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indra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akal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pikiran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sendiri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sehingga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mereka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secara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langsung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proses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mendapatkan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ilmu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pengetahuan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pendekatan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tersebut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peserta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didik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mampu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menghadapi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memecahkan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masalah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dihadapi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baik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Fadlillah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2014).</a:t>
            </a:r>
            <a:endParaRPr lang="id-ID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en-ID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Pengertian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secara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Istilah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pendekatan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scientific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merupakan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proses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pembelajaran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dirancang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sedemikian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rupa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mana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tujuannya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agar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peserta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didik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secara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aktif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mengonstruk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konsep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hukum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prinsip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melalui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beberapa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tahapan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seperti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mengamati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mengidentifikasi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menemukan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masalah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),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merumuskan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masalah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mengajukan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merumuskan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hipotesis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mengumpulkan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data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berbagai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teknik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menganalisis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data,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kemudian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menarik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kesimpulan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serta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mengomunikasikan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konsep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hukum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prinsip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telah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ditemukan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Sufairoh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2016).</a:t>
            </a:r>
            <a:endParaRPr lang="id-ID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en-ID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Pendekatan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scientific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adalah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pendekatan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berbasis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pada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fakta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fenomena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dapat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dijelaskan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logika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penalaran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tertentu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bukan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bersifat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pada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kira-kira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khayalan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dongeng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Akhyar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H. M. Tawil, 2014).</a:t>
            </a:r>
            <a:endParaRPr lang="en-ID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6200" indent="0" algn="just">
              <a:buNone/>
            </a:pPr>
            <a:endParaRPr sz="1400" dirty="0"/>
          </a:p>
        </p:txBody>
      </p:sp>
      <p:sp>
        <p:nvSpPr>
          <p:cNvPr id="302" name="Google Shape;302;p40"/>
          <p:cNvSpPr txBox="1">
            <a:spLocks noGrp="1"/>
          </p:cNvSpPr>
          <p:nvPr>
            <p:ph type="title"/>
          </p:nvPr>
        </p:nvSpPr>
        <p:spPr>
          <a:xfrm>
            <a:off x="618925" y="522175"/>
            <a:ext cx="8115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1800" b="1" spc="1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1800" b="1" spc="-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en-US" sz="1800" b="1" spc="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1800" b="1" spc="-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er</a:t>
            </a:r>
            <a:r>
              <a:rPr lang="en-US" sz="1800" b="1" spc="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ian</a:t>
            </a:r>
            <a:r>
              <a:rPr lang="en-US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Pendekatan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scientific learning </a:t>
            </a:r>
            <a:b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105058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41"/>
          <p:cNvSpPr txBox="1">
            <a:spLocks noGrp="1"/>
          </p:cNvSpPr>
          <p:nvPr>
            <p:ph type="subTitle" idx="1"/>
          </p:nvPr>
        </p:nvSpPr>
        <p:spPr>
          <a:xfrm>
            <a:off x="1254640" y="599409"/>
            <a:ext cx="6985593" cy="415334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/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Kemdikbud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(2013: 2-3)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penerapan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pendekatan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ilmiah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memiliki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beberapa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kriteria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harus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dipenuhi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di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antaranya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adalah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sebagai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berikut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ID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Materi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pembelajaran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berbasis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pada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fakta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fenomena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dapat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dijelaskan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logika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penalaran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tertentu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bukan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sebatas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kira-kira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khayalan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legenda,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dongeng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semata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ID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Penjelasan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guru,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respon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siswa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dan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interaksi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edukatif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guru-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siswa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terbebas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dari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prasangka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serta-merta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pemikiran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subjektif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penalaran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menyimpang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dari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alur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berpikir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logis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ID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Mendorong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menginspirasi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siswa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berpikir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secara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kritis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analistis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dan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tepat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mengidentifikasi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memahami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memecahkan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masalah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dan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mengaplikasikan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materi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pembelajaran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ID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Mendorong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menginspirasi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siswa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mampu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berpikir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hipotetik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melihat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perbedaan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kesamaan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dan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tautan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satu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sama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lain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dari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materi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pembelajaran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ID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Mendorong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menginspirasi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siswa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mampu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memahami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menerapkan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dan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mengembangkan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pola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berpikir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rasional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objektif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merespon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materi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pembelajaran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ID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Berbasis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pada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konsep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teori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dan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fakta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empiris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dapat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dipertanggungjawabkan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ID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Tujuan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pembelajaran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dirumuskan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secara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sederhana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jelas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namun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menarik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sistem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penyajiannya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ID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ID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</p:spTree>
    <p:extLst>
      <p:ext uri="{BB962C8B-B14F-4D97-AF65-F5344CB8AC3E}">
        <p14:creationId xmlns:p14="http://schemas.microsoft.com/office/powerpoint/2010/main" val="24760688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42"/>
          <p:cNvSpPr txBox="1">
            <a:spLocks noGrp="1"/>
          </p:cNvSpPr>
          <p:nvPr>
            <p:ph type="ctrTitle"/>
          </p:nvPr>
        </p:nvSpPr>
        <p:spPr>
          <a:xfrm>
            <a:off x="3995800" y="1310700"/>
            <a:ext cx="4478345" cy="362997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Menurut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McCollum (2009)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komponen-komponen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penting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mengajar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menggunakan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pendekatan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scientific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adalah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br>
              <a:rPr lang="id-ID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en-ID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id-ID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Menyajikan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pembelajaran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dapat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meningkatkan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rasa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keingintahuan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1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Foster a sense of wonder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),</a:t>
            </a:r>
            <a:br>
              <a:rPr lang="id-ID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en-ID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id-ID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Meningkatkan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keterampilan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mengamati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1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Encourage observation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),</a:t>
            </a:r>
            <a:br>
              <a:rPr lang="id-ID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en-ID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id-ID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Melakukan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analisis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1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Push of analysis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), dan</a:t>
            </a:r>
            <a:br>
              <a:rPr lang="id-ID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en-ID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id-ID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4.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Berkomunikasi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1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Require communication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br>
              <a:rPr lang="en-ID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sz="1400" dirty="0"/>
          </a:p>
        </p:txBody>
      </p:sp>
      <p:sp>
        <p:nvSpPr>
          <p:cNvPr id="317" name="Google Shape;317;p42"/>
          <p:cNvSpPr txBox="1"/>
          <p:nvPr/>
        </p:nvSpPr>
        <p:spPr>
          <a:xfrm>
            <a:off x="1638973" y="256320"/>
            <a:ext cx="882600" cy="9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0" b="1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“</a:t>
            </a:r>
            <a:endParaRPr sz="12000"/>
          </a:p>
        </p:txBody>
      </p:sp>
      <p:cxnSp>
        <p:nvCxnSpPr>
          <p:cNvPr id="318" name="Google Shape;318;p42"/>
          <p:cNvCxnSpPr/>
          <p:nvPr/>
        </p:nvCxnSpPr>
        <p:spPr>
          <a:xfrm>
            <a:off x="3846500" y="1310700"/>
            <a:ext cx="0" cy="2522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45"/>
          <p:cNvSpPr txBox="1">
            <a:spLocks noGrp="1"/>
          </p:cNvSpPr>
          <p:nvPr>
            <p:ph type="body" idx="1"/>
          </p:nvPr>
        </p:nvSpPr>
        <p:spPr>
          <a:xfrm>
            <a:off x="191386" y="233916"/>
            <a:ext cx="7687340" cy="408488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/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Aspek-aspek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pada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pendekatan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scientific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terintegrasi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pada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pendekatan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keterampilan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proses dan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metode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ilmiah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Keterampilan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proses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sains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merupakan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seperangkat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keterampilan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digunakan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para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ilmuwan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melakukan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penyelidikan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ilmiah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Keterampilan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proses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perlu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dikembangkan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melalui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pengalaman-pengalaman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langsung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sebagai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pengalaman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pembelajaran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Rustaman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:2005).</a:t>
            </a:r>
            <a:endParaRPr lang="id-ID" sz="15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id-ID" sz="1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Langkah-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langkah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metode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ilmiah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(Helmenstine: 2013),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yaitu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ID" sz="15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Melakukan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pengamatan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endParaRPr lang="id-ID" sz="1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Melakukan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hipotesis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endParaRPr lang="id-ID" sz="1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Merancang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eksperimen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menguji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hipotesis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endParaRPr lang="id-ID" sz="1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Menguji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hipotesis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endParaRPr lang="id-ID" sz="1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Menerima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menolak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hipotesis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merevisi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hipotesis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endParaRPr lang="id-ID" sz="1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Membuat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kesimpulan</a:t>
            </a:r>
            <a:endParaRPr sz="1500" dirty="0"/>
          </a:p>
        </p:txBody>
      </p:sp>
    </p:spTree>
    <p:extLst>
      <p:ext uri="{BB962C8B-B14F-4D97-AF65-F5344CB8AC3E}">
        <p14:creationId xmlns:p14="http://schemas.microsoft.com/office/powerpoint/2010/main" val="3771963638"/>
      </p:ext>
    </p:extLst>
  </p:cSld>
  <p:clrMapOvr>
    <a:masterClrMapping/>
  </p:clrMapOvr>
</p:sld>
</file>

<file path=ppt/theme/theme1.xml><?xml version="1.0" encoding="utf-8"?>
<a:theme xmlns:a="http://schemas.openxmlformats.org/drawingml/2006/main" name="Classic Wedding">
  <a:themeElements>
    <a:clrScheme name="Simple Light">
      <a:dk1>
        <a:srgbClr val="FAD2D2"/>
      </a:dk1>
      <a:lt1>
        <a:srgbClr val="E5D9CD"/>
      </a:lt1>
      <a:dk2>
        <a:srgbClr val="470F03"/>
      </a:dk2>
      <a:lt2>
        <a:srgbClr val="FBFBFA"/>
      </a:lt2>
      <a:accent1>
        <a:srgbClr val="FAD2D2"/>
      </a:accent1>
      <a:accent2>
        <a:srgbClr val="E5D9CD"/>
      </a:accent2>
      <a:accent3>
        <a:srgbClr val="470F03"/>
      </a:accent3>
      <a:accent4>
        <a:srgbClr val="FBFBFA"/>
      </a:accent4>
      <a:accent5>
        <a:srgbClr val="E5D9CD"/>
      </a:accent5>
      <a:accent6>
        <a:srgbClr val="FAD2D2"/>
      </a:accent6>
      <a:hlink>
        <a:srgbClr val="470F0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1544</Words>
  <Application>Microsoft Office PowerPoint</Application>
  <PresentationFormat>On-screen Show (16:9)</PresentationFormat>
  <Paragraphs>90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Libre Baskerville</vt:lpstr>
      <vt:lpstr>Montserrat</vt:lpstr>
      <vt:lpstr>Prata</vt:lpstr>
      <vt:lpstr>Times New Roman</vt:lpstr>
      <vt:lpstr>Classic Wedding</vt:lpstr>
      <vt:lpstr>Strategi Pembelajaran Fisika</vt:lpstr>
      <vt:lpstr>Pengertian Pendekatan dan Metode </vt:lpstr>
      <vt:lpstr>Pengertian Pendekatan dan metode </vt:lpstr>
      <vt:lpstr>Pembelajaran Scientific Learning</vt:lpstr>
      <vt:lpstr>PowerPoint Presentation</vt:lpstr>
      <vt:lpstr>Pengertian Pendekatan scientific learning  </vt:lpstr>
      <vt:lpstr>PowerPoint Presentation</vt:lpstr>
      <vt:lpstr>Menurut McCollum (2009) komponen-komponen penting dalam mengajar menggunakan pendekatan scientific adalah:  1. Menyajikan pembelajaran yang dapat meningkatkan rasa keingintahuan (Foster a sense of wonder),  2. Meningkatkan keterampilan mengamati (Encourage observation),  3. Melakukan analisis (Push of analysis), dan  4. Berkomunikasi (Require communication) </vt:lpstr>
      <vt:lpstr>PowerPoint Presentation</vt:lpstr>
      <vt:lpstr>PowerPoint Presentation</vt:lpstr>
      <vt:lpstr> Contoh Pelaksanaan Pembelajaran </vt:lpstr>
      <vt:lpstr>PowerPoint Presentation</vt:lpstr>
      <vt:lpstr>PowerPoint Presentation</vt:lpstr>
      <vt:lpstr> </vt:lpstr>
      <vt:lpstr>PowerPoint Presentation</vt:lpstr>
      <vt:lpstr>PowerPoint Presentation</vt:lpstr>
      <vt:lpstr>PowerPoint Presentation</vt:lpstr>
      <vt:lpstr>Terima Kasih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 pembelajaran fisika</dc:title>
  <dc:creator>Asus X540Y</dc:creator>
  <cp:lastModifiedBy>DELL</cp:lastModifiedBy>
  <cp:revision>19</cp:revision>
  <dcterms:modified xsi:type="dcterms:W3CDTF">2021-10-08T08:10:18Z</dcterms:modified>
</cp:coreProperties>
</file>