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95" r:id="rId2"/>
    <p:sldId id="296" r:id="rId3"/>
    <p:sldId id="298" r:id="rId4"/>
    <p:sldId id="259" r:id="rId5"/>
    <p:sldId id="299" r:id="rId6"/>
    <p:sldId id="262" r:id="rId7"/>
    <p:sldId id="300" r:id="rId8"/>
    <p:sldId id="301" r:id="rId9"/>
    <p:sldId id="257" r:id="rId10"/>
    <p:sldId id="302" r:id="rId11"/>
    <p:sldId id="297" r:id="rId12"/>
  </p:sldIdLst>
  <p:sldSz cx="9144000" cy="5143500" type="screen16x9"/>
  <p:notesSz cx="6858000" cy="9144000"/>
  <p:embeddedFontLst>
    <p:embeddedFont>
      <p:font typeface="Montserrat"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Encode Sans Semi Condensed Light" panose="020B0604020202020204" charset="0"/>
      <p:regular r:id="rId22"/>
      <p:bold r:id="rId23"/>
    </p:embeddedFont>
    <p:embeddedFont>
      <p:font typeface="Encode Sans Semi Condensed" panose="020B0604020202020204" charset="0"/>
      <p:regular r:id="rId24"/>
      <p:bold r:id="rId25"/>
    </p:embeddedFont>
    <p:embeddedFont>
      <p:font typeface="Amatic SC" panose="020B0604020202020204" charset="-79"/>
      <p:regular r:id="rId26"/>
      <p:bold r:id="rId27"/>
    </p:embeddedFont>
    <p:embeddedFont>
      <p:font typeface=".VnTeknicalH" panose="020B7200000000000000" pitchFamily="3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1pPr>
    <a:lvl2pPr marR="0" lvl="1"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2pPr>
    <a:lvl3pPr marR="0" lvl="2"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3pPr>
    <a:lvl4pPr marR="0" lvl="3"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4pPr>
    <a:lvl5pPr marR="0" lvl="4"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5pPr>
    <a:lvl6pPr marR="0" lvl="5"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6pPr>
    <a:lvl7pPr marR="0" lvl="6"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7pPr>
    <a:lvl8pPr marR="0" lvl="7"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8pPr>
    <a:lvl9pPr marR="0" lvl="8"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0221" autoAdjust="0"/>
    <p:restoredTop sz="94615" autoAdjust="0"/>
  </p:normalViewPr>
  <p:slideViewPr>
    <p:cSldViewPr>
      <p:cViewPr varScale="1">
        <p:scale>
          <a:sx n="93" d="100"/>
          <a:sy n="93" d="100"/>
        </p:scale>
        <p:origin x="78" y="15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1pPr>
    <a:lvl2pPr marR="0" lvl="1"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2pPr>
    <a:lvl3pPr marR="0" lvl="2"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3pPr>
    <a:lvl4pPr marR="0" lvl="3"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4pPr>
    <a:lvl5pPr marR="0" lvl="4"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5pPr>
    <a:lvl6pPr marR="0" lvl="5"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6pPr>
    <a:lvl7pPr marR="0" lvl="6"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7pPr>
    <a:lvl8pPr marR="0" lvl="7"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8pPr>
    <a:lvl9pPr marR="0" lvl="8"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043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033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3" name="Google Shape;2693;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68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3620725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96148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231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148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0258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lang="en-GB"/>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1pPr>
      <a:lvl2pPr marR="0" lvl="1"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2pPr>
      <a:lvl3pPr marR="0" lvl="2"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3pPr>
      <a:lvl4pPr marR="0" lvl="3"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4pPr>
      <a:lvl5pPr marR="0" lvl="4"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5pPr>
      <a:lvl6pPr marR="0" lvl="5"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6pPr>
      <a:lvl7pPr marR="0" lvl="6"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7pPr>
      <a:lvl8pPr marR="0" lvl="7"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8pPr>
      <a:lvl9pPr marR="0" lvl="8"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1pPr>
      <a:lvl2pPr marR="0" lvl="1"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2pPr>
      <a:lvl3pPr marR="0" lvl="2"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3pPr>
      <a:lvl4pPr marR="0" lvl="3"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4pPr>
      <a:lvl5pPr marR="0" lvl="4"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5pPr>
      <a:lvl6pPr marR="0" lvl="5"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6pPr>
      <a:lvl7pPr marR="0" lvl="6"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7pPr>
      <a:lvl8pPr marR="0" lvl="7"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8pPr>
      <a:lvl9pPr marR="0" lvl="8"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1pPr>
      <a:lvl2pPr marR="0" lvl="1"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2pPr>
      <a:lvl3pPr marR="0" lvl="2"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3pPr>
      <a:lvl4pPr marR="0" lvl="3"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4pPr>
      <a:lvl5pPr marR="0" lvl="4"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5pPr>
      <a:lvl6pPr marR="0" lvl="5"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6pPr>
      <a:lvl7pPr marR="0" lvl="6"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7pPr>
      <a:lvl8pPr marR="0" lvl="7"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8pPr>
      <a:lvl9pPr marR="0" lvl="8" algn="l" rtl="0">
        <a:lnSpc>
          <a:spcPct val="100000"/>
        </a:lnSpc>
        <a:spcBef>
          <a:spcPts val="0"/>
        </a:spcBef>
        <a:spcAft>
          <a:spcPts val="0"/>
        </a:spcAft>
        <a:buClr>
          <a:srgbClr val="000000"/>
        </a:buClr>
        <a:buFont typeface="Arial" charset="0"/>
        <a:defRPr sz="1400" b="0" i="0" u="none" strike="noStrike" cap="none">
          <a:solidFill>
            <a:srgbClr val="000000"/>
          </a:solidFill>
          <a:latin typeface="Arial" charset="0"/>
          <a:ea typeface="Arial" charset="0"/>
          <a:cs typeface="Arial" charset="0"/>
          <a:sym typeface="Arial"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3"/>
          <p:cNvSpPr txBox="1">
            <a:spLocks noGrp="1"/>
          </p:cNvSpPr>
          <p:nvPr>
            <p:ph type="ctrTitle"/>
          </p:nvPr>
        </p:nvSpPr>
        <p:spPr>
          <a:xfrm>
            <a:off x="838200" y="2419350"/>
            <a:ext cx="7433400" cy="1295400"/>
          </a:xfrm>
          <a:prstGeom prst="rect">
            <a:avLst/>
          </a:prstGeom>
        </p:spPr>
        <p:txBody>
          <a:bodyPr spcFirstLastPara="1" wrap="square" lIns="0" tIns="0" rIns="0" bIns="0" anchor="t" anchorCtr="0">
            <a:noAutofit/>
          </a:bodyPr>
          <a:lstStyle/>
          <a:p>
            <a:r>
              <a:rPr lang="id-ID" sz="4800" dirty="0" smtClean="0"/>
              <a:t> perang salib</a:t>
            </a:r>
            <a:endParaRPr lang="en-US" sz="4800" dirty="0"/>
          </a:p>
        </p:txBody>
      </p:sp>
      <p:sp>
        <p:nvSpPr>
          <p:cNvPr id="2" name="Rectangle 1"/>
          <p:cNvSpPr/>
          <p:nvPr/>
        </p:nvSpPr>
        <p:spPr>
          <a:xfrm>
            <a:off x="2667000" y="2924998"/>
            <a:ext cx="4572000" cy="1815882"/>
          </a:xfrm>
          <a:prstGeom prst="rect">
            <a:avLst/>
          </a:prstGeom>
        </p:spPr>
        <p:txBody>
          <a:bodyPr>
            <a:spAutoFit/>
          </a:bodyPr>
          <a:lstStyle/>
          <a:p>
            <a:pPr algn="ctr"/>
            <a:r>
              <a:rPr lang="en-US" b="1" dirty="0" err="1">
                <a:solidFill>
                  <a:schemeClr val="bg1"/>
                </a:solidFill>
              </a:rPr>
              <a:t>Disusun</a:t>
            </a:r>
            <a:r>
              <a:rPr lang="en-US" b="1" dirty="0">
                <a:solidFill>
                  <a:schemeClr val="bg1"/>
                </a:solidFill>
              </a:rPr>
              <a:t> </a:t>
            </a:r>
            <a:r>
              <a:rPr lang="en-US" b="1" dirty="0" err="1">
                <a:solidFill>
                  <a:schemeClr val="bg1"/>
                </a:solidFill>
              </a:rPr>
              <a:t>Oleh</a:t>
            </a:r>
            <a:r>
              <a:rPr lang="en-US" b="1" dirty="0">
                <a:solidFill>
                  <a:schemeClr val="bg1"/>
                </a:solidFill>
              </a:rPr>
              <a:t> </a:t>
            </a:r>
            <a:r>
              <a:rPr lang="en-US" b="1" dirty="0" smtClean="0">
                <a:solidFill>
                  <a:schemeClr val="bg1"/>
                </a:solidFill>
              </a:rPr>
              <a:t>:</a:t>
            </a:r>
          </a:p>
          <a:p>
            <a:pPr algn="ctr"/>
            <a:endParaRPr lang="en-US" dirty="0">
              <a:solidFill>
                <a:schemeClr val="bg1"/>
              </a:solidFill>
            </a:endParaRPr>
          </a:p>
          <a:p>
            <a:r>
              <a:rPr lang="id-ID" dirty="0"/>
              <a:t>Alfi Rahmatia Putri 		</a:t>
            </a:r>
            <a:r>
              <a:rPr lang="id-ID" dirty="0" smtClean="0"/>
              <a:t> (</a:t>
            </a:r>
            <a:r>
              <a:rPr lang="id-ID" dirty="0"/>
              <a:t>1913033007)</a:t>
            </a:r>
            <a:endParaRPr lang="en-US" dirty="0"/>
          </a:p>
          <a:p>
            <a:r>
              <a:rPr lang="id-ID" dirty="0"/>
              <a:t>M. Ridho Pratama 		</a:t>
            </a:r>
            <a:r>
              <a:rPr lang="id-ID" dirty="0" smtClean="0"/>
              <a:t> (</a:t>
            </a:r>
            <a:r>
              <a:rPr lang="id-ID" dirty="0"/>
              <a:t>1913033040)</a:t>
            </a:r>
            <a:endParaRPr lang="en-US" dirty="0"/>
          </a:p>
          <a:p>
            <a:r>
              <a:rPr lang="id-ID" dirty="0"/>
              <a:t>Yulia Khoirunnisa 		</a:t>
            </a:r>
            <a:r>
              <a:rPr lang="id-ID" dirty="0" smtClean="0"/>
              <a:t> (</a:t>
            </a:r>
            <a:r>
              <a:rPr lang="id-ID" dirty="0"/>
              <a:t>2013033014)</a:t>
            </a:r>
            <a:endParaRPr lang="en-US" dirty="0"/>
          </a:p>
          <a:p>
            <a:r>
              <a:rPr lang="id-ID" dirty="0"/>
              <a:t>Riski Rismawati 		</a:t>
            </a:r>
            <a:r>
              <a:rPr lang="id-ID" dirty="0" smtClean="0"/>
              <a:t> (</a:t>
            </a:r>
            <a:r>
              <a:rPr lang="id-ID" dirty="0"/>
              <a:t>2013033029)</a:t>
            </a:r>
            <a:endParaRPr lang="en-US" dirty="0"/>
          </a:p>
          <a:p>
            <a:r>
              <a:rPr lang="id-ID" dirty="0"/>
              <a:t>Rendi Budianto 		</a:t>
            </a:r>
            <a:r>
              <a:rPr lang="id-ID" dirty="0" smtClean="0"/>
              <a:t> (</a:t>
            </a:r>
            <a:r>
              <a:rPr lang="id-ID" dirty="0"/>
              <a:t>2013033033) </a:t>
            </a:r>
            <a:endParaRPr lang="en-US" dirty="0"/>
          </a:p>
          <a:p>
            <a:endParaRPr lang="en-US" dirty="0">
              <a:solidFill>
                <a:schemeClr val="bg1"/>
              </a:solidFill>
              <a:latin typeface=".VnTeknicalH" panose="020B7200000000000000"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 2"/>
          <p:cNvSpPr>
            <a:spLocks/>
          </p:cNvSpPr>
          <p:nvPr/>
        </p:nvSpPr>
        <p:spPr bwMode="auto">
          <a:xfrm>
            <a:off x="6315075" y="390525"/>
            <a:ext cx="285750" cy="247650"/>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endParaRPr lang="en-US"/>
          </a:p>
        </p:txBody>
      </p:sp>
      <p:sp>
        <p:nvSpPr>
          <p:cNvPr id="5" name="AutoShape 5" descr="Perang Salib dan 8 Periodenya dalam Catatan Sejara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Pasukan Salib Menang? Sejarah Membuktikan Sebaliknya | Republika On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9" descr="Perang Salib dan 8 Periodenya dalam Catatan Sejara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1" descr="Penyebab Kemenangan Umat Islam Dalam Perang Sali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3" descr="Latar Belakang dan Faktor-faktor Terjadinya Perang Salib"/>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2133600" y="57150"/>
            <a:ext cx="4876799" cy="2362200"/>
          </a:xfrm>
          <a:prstGeom prst="rect">
            <a:avLst/>
          </a:prstGeom>
        </p:spPr>
      </p:pic>
    </p:spTree>
    <p:extLst>
      <p:ext uri="{BB962C8B-B14F-4D97-AF65-F5344CB8AC3E}">
        <p14:creationId xmlns:p14="http://schemas.microsoft.com/office/powerpoint/2010/main" val="2430931254"/>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304800" y="133350"/>
            <a:ext cx="5660100" cy="471300"/>
          </a:xfrm>
          <a:prstGeom prst="rect">
            <a:avLst/>
          </a:prstGeom>
        </p:spPr>
        <p:txBody>
          <a:bodyPr spcFirstLastPara="1" wrap="square" lIns="0" tIns="0" rIns="0" bIns="0" anchor="b" anchorCtr="0">
            <a:noAutofit/>
          </a:bodyPr>
          <a:lstStyle/>
          <a:p>
            <a:pPr lvl="0"/>
            <a:r>
              <a:rPr lang="id-ID" dirty="0"/>
              <a:t>Dampak Terjadinya Perang Salib</a:t>
            </a:r>
            <a:endParaRPr lang="en-US" dirty="0"/>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lang="en-GB"/>
          </a:p>
        </p:txBody>
      </p:sp>
      <p:sp>
        <p:nvSpPr>
          <p:cNvPr id="9" name="Google Shape;1578;p14"/>
          <p:cNvSpPr txBox="1">
            <a:spLocks noGrp="1"/>
          </p:cNvSpPr>
          <p:nvPr>
            <p:ph type="body" idx="1"/>
          </p:nvPr>
        </p:nvSpPr>
        <p:spPr>
          <a:xfrm>
            <a:off x="0" y="1526987"/>
            <a:ext cx="6477000" cy="1600200"/>
          </a:xfrm>
          <a:prstGeom prst="rect">
            <a:avLst/>
          </a:prstGeom>
        </p:spPr>
        <p:txBody>
          <a:bodyPr spcFirstLastPara="1" wrap="square" lIns="0" tIns="0" rIns="0" bIns="0" anchor="t" anchorCtr="0">
            <a:noAutofit/>
          </a:bodyPr>
          <a:lstStyle/>
          <a:p>
            <a:pPr marL="558800" lvl="0" indent="-457200">
              <a:buAutoNum type="arabicPeriod"/>
            </a:pPr>
            <a:r>
              <a:rPr lang="id-ID" dirty="0"/>
              <a:t>Bertambahnya wilayah Kerajaan Byzantium</a:t>
            </a:r>
            <a:r>
              <a:rPr lang="id-ID" dirty="0" smtClean="0"/>
              <a:t>.</a:t>
            </a:r>
          </a:p>
          <a:p>
            <a:pPr marL="330200" lvl="0" indent="-228600">
              <a:buAutoNum type="arabicPeriod"/>
            </a:pPr>
            <a:r>
              <a:rPr lang="id-ID" dirty="0" smtClean="0"/>
              <a:t>P</a:t>
            </a:r>
            <a:r>
              <a:rPr lang="id-ID" dirty="0"/>
              <a:t>asukan Salib dapat berkenalan dengan kebudayaan </a:t>
            </a:r>
            <a:r>
              <a:rPr lang="id-ID" dirty="0" smtClean="0"/>
              <a:t>Islam</a:t>
            </a:r>
          </a:p>
          <a:p>
            <a:pPr marL="330200" lvl="0" indent="-228600">
              <a:buAutoNum type="arabicPeriod"/>
            </a:pPr>
            <a:r>
              <a:rPr lang="id-ID" dirty="0"/>
              <a:t>Manusia mulai kritis terhadap berita-berita pembukaan </a:t>
            </a:r>
            <a:r>
              <a:rPr lang="id-ID" dirty="0" smtClean="0"/>
              <a:t>negeri</a:t>
            </a:r>
          </a:p>
          <a:p>
            <a:pPr marL="330200" lvl="0" indent="-228600">
              <a:buAutoNum type="arabicPeriod"/>
            </a:pPr>
            <a:r>
              <a:rPr lang="id-ID" dirty="0"/>
              <a:t>Kontak perdagangan antara Timur dan Barat semakin pesat. </a:t>
            </a:r>
            <a:endParaRPr lang="en-US" sz="1200" b="1" dirty="0"/>
          </a:p>
        </p:txBody>
      </p:sp>
      <p:sp>
        <p:nvSpPr>
          <p:cNvPr id="2" name="AutoShape 2" descr="Serbuan Yuan-Mongol ke Jawa - Wikipedia bahasa Indonesia, ensiklopedia beb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Serbuan Yuan-Mongol ke Jawa - Wikipedia bahasa Indonesia, ensiklopedia beb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4" descr="Enam Kegagalan Mongol di Seluruh Dunia - Histor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6" descr="Invasi Dinasti Yua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8" descr="Invasi Dinasti Yu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 Placeholder 6"/>
          <p:cNvSpPr>
            <a:spLocks noGrp="1"/>
          </p:cNvSpPr>
          <p:nvPr>
            <p:ph type="body" idx="1"/>
          </p:nvPr>
        </p:nvSpPr>
        <p:spPr>
          <a:xfrm>
            <a:off x="-322278" y="917387"/>
            <a:ext cx="6321425" cy="663763"/>
          </a:xfrm>
        </p:spPr>
        <p:txBody>
          <a:bodyPr/>
          <a:lstStyle/>
          <a:p>
            <a:pPr marL="558800" indent="-457200">
              <a:buFont typeface="+mj-lt"/>
              <a:buAutoNum type="arabicPeriod"/>
            </a:pPr>
            <a:r>
              <a:rPr lang="id-ID" dirty="0" smtClean="0"/>
              <a:t>Pengaruh positif untuk bangsa eropa</a:t>
            </a:r>
            <a:endParaRPr lang="en-US" dirty="0"/>
          </a:p>
        </p:txBody>
      </p:sp>
    </p:spTree>
    <p:extLst>
      <p:ext uri="{BB962C8B-B14F-4D97-AF65-F5344CB8AC3E}">
        <p14:creationId xmlns:p14="http://schemas.microsoft.com/office/powerpoint/2010/main" val="3645929055"/>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2694"/>
        <p:cNvGrpSpPr/>
        <p:nvPr/>
      </p:nvGrpSpPr>
      <p:grpSpPr>
        <a:xfrm>
          <a:off x="0" y="0"/>
          <a:ext cx="0" cy="0"/>
          <a:chOff x="0" y="0"/>
          <a:chExt cx="0" cy="0"/>
        </a:xfrm>
      </p:grpSpPr>
      <p:sp>
        <p:nvSpPr>
          <p:cNvPr id="2696" name="Google Shape;2696;p51"/>
          <p:cNvSpPr txBox="1"/>
          <p:nvPr/>
        </p:nvSpPr>
        <p:spPr>
          <a:xfrm>
            <a:off x="1524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4000" b="1" dirty="0" smtClean="0">
                <a:solidFill>
                  <a:srgbClr val="434343"/>
                </a:solidFill>
                <a:latin typeface="Montserrat"/>
                <a:ea typeface="Montserrat"/>
                <a:cs typeface="Montserrat"/>
                <a:sym typeface="Montserrat"/>
              </a:rPr>
              <a:t>TERIMA</a:t>
            </a:r>
            <a:r>
              <a:rPr lang="en-GB" sz="1800" b="1" dirty="0" smtClean="0">
                <a:solidFill>
                  <a:srgbClr val="434343"/>
                </a:solidFill>
                <a:latin typeface="Montserrat"/>
                <a:ea typeface="Montserrat"/>
                <a:cs typeface="Montserrat"/>
                <a:sym typeface="Montserrat"/>
              </a:rPr>
              <a:t> </a:t>
            </a:r>
            <a:r>
              <a:rPr lang="en-GB" sz="4000" b="1" dirty="0" smtClean="0">
                <a:solidFill>
                  <a:srgbClr val="434343"/>
                </a:solidFill>
                <a:latin typeface="Montserrat"/>
                <a:ea typeface="Montserrat"/>
                <a:cs typeface="Montserrat"/>
                <a:sym typeface="Montserrat"/>
              </a:rPr>
              <a:t>KASIH</a:t>
            </a:r>
            <a:endParaRPr sz="4000" b="1" dirty="0">
              <a:solidFill>
                <a:srgbClr val="434343"/>
              </a:solidFill>
              <a:latin typeface="Montserrat"/>
              <a:ea typeface="Montserrat"/>
              <a:cs typeface="Montserrat"/>
              <a:sym typeface="Montserrat"/>
            </a:endParaRPr>
          </a:p>
        </p:txBody>
      </p:sp>
      <p:sp>
        <p:nvSpPr>
          <p:cNvPr id="2710" name="Google Shape;2710;p5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11</a:t>
            </a:fld>
            <a:endParaRPr lang="en-GB"/>
          </a:p>
        </p:txBody>
      </p:sp>
    </p:spTree>
    <p:extLst>
      <p:ext uri="{BB962C8B-B14F-4D97-AF65-F5344CB8AC3E}">
        <p14:creationId xmlns:p14="http://schemas.microsoft.com/office/powerpoint/2010/main" val="196073974"/>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15"/>
          <p:cNvSpPr txBox="1">
            <a:spLocks noGrp="1"/>
          </p:cNvSpPr>
          <p:nvPr>
            <p:ph type="ctrTitle" idx="4294967295"/>
          </p:nvPr>
        </p:nvSpPr>
        <p:spPr>
          <a:xfrm>
            <a:off x="0" y="390599"/>
            <a:ext cx="3592800" cy="643238"/>
          </a:xfrm>
          <a:prstGeom prst="rect">
            <a:avLst/>
          </a:prstGeom>
        </p:spPr>
        <p:txBody>
          <a:bodyPr spcFirstLastPara="1" wrap="square" lIns="0" tIns="0" rIns="0" bIns="0" anchor="b" anchorCtr="0">
            <a:noAutofit/>
          </a:bodyPr>
          <a:lstStyle/>
          <a:p>
            <a:pPr lvl="0"/>
            <a:r>
              <a:rPr lang="id-ID" dirty="0"/>
              <a:t>Pengertian Perang Salib</a:t>
            </a:r>
            <a:endParaRPr lang="en-US" dirty="0"/>
          </a:p>
        </p:txBody>
      </p:sp>
      <p:sp>
        <p:nvSpPr>
          <p:cNvPr id="1586" name="Google Shape;1586;p15"/>
          <p:cNvSpPr txBox="1">
            <a:spLocks noGrp="1"/>
          </p:cNvSpPr>
          <p:nvPr>
            <p:ph type="subTitle" idx="4294967295"/>
          </p:nvPr>
        </p:nvSpPr>
        <p:spPr>
          <a:xfrm>
            <a:off x="2759726" y="1379611"/>
            <a:ext cx="6384273" cy="2926650"/>
          </a:xfrm>
          <a:prstGeom prst="rect">
            <a:avLst/>
          </a:prstGeom>
        </p:spPr>
        <p:txBody>
          <a:bodyPr spcFirstLastPara="1" wrap="square" lIns="0" tIns="0" rIns="0" bIns="0" anchor="t" anchorCtr="0">
            <a:noAutofit/>
          </a:bodyPr>
          <a:lstStyle/>
          <a:p>
            <a:pPr marL="285750" indent="-285750" algn="just">
              <a:spcBef>
                <a:spcPts val="800"/>
              </a:spcBef>
              <a:buClr>
                <a:schemeClr val="dk1"/>
              </a:buClr>
              <a:buSzPts val="1100"/>
            </a:pPr>
            <a:r>
              <a:rPr lang="id-ID" sz="1200" dirty="0">
                <a:latin typeface="Times New Roman" panose="02020603050405020304" pitchFamily="18" charset="0"/>
                <a:cs typeface="Times New Roman" panose="02020603050405020304" pitchFamily="18" charset="0"/>
              </a:rPr>
              <a:t>Perang Salib terjadi pada Tahun 1095-1291. Menurut sudut pandang Barat, Perang Salib merupakan serangkaian operasi militer paling sedikit terdiri atas delapan babak yang didorong oleh keinginan kaum Kristen Eropa untuk menjadikan tempat-tempat suci umat Kristen, terutama Yerusalem masuk ke dalam wilayah perlindungan mereka. Bagi pihak Barat, Perang Salib dimulai Tahun 1095, ketika Paus Urbanus II menyerukan maklumat perang sucinya yang terkenal, sampai abad kelima belas dan bahkan abad selanjutnya, meskipun banyak yang berpendapat bahwa penaklukan Acre pada 1291 merupakan akhir usaha keras tentara salib melawan negara-negara Islam di sepanjang kawasan Mediterania timur (Hillenbrand, 2015).</a:t>
            </a:r>
            <a:endParaRPr sz="1200" b="1" dirty="0">
              <a:latin typeface="Times New Roman" panose="02020603050405020304" pitchFamily="18" charset="0"/>
              <a:cs typeface="Times New Roman" panose="02020603050405020304" pitchFamily="18" charset="0"/>
            </a:endParaRPr>
          </a:p>
        </p:txBody>
      </p:sp>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solidFill>
                  <a:schemeClr val="lt1"/>
                </a:solidFill>
              </a:rPr>
              <a:t>2</a:t>
            </a:fld>
            <a:endParaRPr>
              <a:solidFill>
                <a:schemeClr val="lt1"/>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6816" y="1379611"/>
            <a:ext cx="2858784" cy="2362200"/>
          </a:xfrm>
          <a:prstGeom prst="rect">
            <a:avLst/>
          </a:prstGeom>
        </p:spPr>
      </p:pic>
      <p:sp>
        <p:nvSpPr>
          <p:cNvPr id="2" name="Rectangle 1"/>
          <p:cNvSpPr/>
          <p:nvPr/>
        </p:nvSpPr>
        <p:spPr>
          <a:xfrm>
            <a:off x="-76200" y="3710458"/>
            <a:ext cx="4495800" cy="482953"/>
          </a:xfrm>
          <a:prstGeom prst="rect">
            <a:avLst/>
          </a:prstGeom>
        </p:spPr>
        <p:txBody>
          <a:bodyPr wrap="square">
            <a:spAutoFit/>
          </a:bodyPr>
          <a:lstStyle/>
          <a:p>
            <a:pPr algn="ctr">
              <a:lnSpc>
                <a:spcPct val="150000"/>
              </a:lnSpc>
              <a:spcAft>
                <a:spcPts val="1000"/>
              </a:spcAft>
            </a:pPr>
            <a:r>
              <a:rPr lang="id-ID" sz="900" dirty="0">
                <a:latin typeface="Times New Roman" panose="02020603050405020304" pitchFamily="18" charset="0"/>
                <a:ea typeface="Calibri" panose="020F0502020204030204" pitchFamily="34" charset="0"/>
                <a:cs typeface="Times New Roman" panose="02020603050405020304" pitchFamily="18" charset="0"/>
              </a:rPr>
              <a:t>Sumber: https://www.idntimes.com/science/discovery/shandy-pradana/sejarah-perang-salib-exp-c1c2</a:t>
            </a:r>
            <a:endParaRPr lang="en-US" sz="9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705531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15"/>
          <p:cNvSpPr txBox="1">
            <a:spLocks noGrp="1"/>
          </p:cNvSpPr>
          <p:nvPr>
            <p:ph type="ctrTitle" idx="4294967295"/>
          </p:nvPr>
        </p:nvSpPr>
        <p:spPr>
          <a:xfrm>
            <a:off x="0" y="390599"/>
            <a:ext cx="3592800" cy="643238"/>
          </a:xfrm>
          <a:prstGeom prst="rect">
            <a:avLst/>
          </a:prstGeom>
        </p:spPr>
        <p:txBody>
          <a:bodyPr spcFirstLastPara="1" wrap="square" lIns="0" tIns="0" rIns="0" bIns="0" anchor="b" anchorCtr="0">
            <a:noAutofit/>
          </a:bodyPr>
          <a:lstStyle/>
          <a:p>
            <a:pPr lvl="0"/>
            <a:r>
              <a:rPr lang="id-ID" dirty="0"/>
              <a:t>Pengertian Perang Salib</a:t>
            </a:r>
            <a:endParaRPr lang="en-US" dirty="0"/>
          </a:p>
        </p:txBody>
      </p:sp>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solidFill>
                  <a:schemeClr val="lt1"/>
                </a:solidFill>
              </a:rPr>
              <a:t>3</a:t>
            </a:fld>
            <a:endParaRPr>
              <a:solidFill>
                <a:schemeClr val="lt1"/>
              </a:solidFill>
            </a:endParaRPr>
          </a:p>
        </p:txBody>
      </p:sp>
      <p:sp>
        <p:nvSpPr>
          <p:cNvPr id="3" name="AutoShape 2" descr="Kisah Kemenangan Salahudin Al Ayyubi dalam Perang Salib dan Penaklukkan  Jerusalem - DalamIslam.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eda Pendapat Islam dan Kristen Soal Perang Sali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Rekomendasi Film Perang Salib Terbaik yang Mendebark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52550"/>
            <a:ext cx="2847975"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Fakta Unik Dibalik Perang Salib | Global Sumut.com | Headline Sumatera Utara"/>
          <p:cNvSpPr>
            <a:spLocks noChangeAspect="1" noChangeArrowheads="1"/>
          </p:cNvSpPr>
          <p:nvPr/>
        </p:nvSpPr>
        <p:spPr bwMode="auto">
          <a:xfrm>
            <a:off x="2590800" y="2898078"/>
            <a:ext cx="113253" cy="1132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Fakta Meledaknya Perang Salib dan Hikmah yang Bisa Diambil Sekar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103" y="2996562"/>
            <a:ext cx="3185238" cy="179081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novasi Militer Muslim Di Masa Perang Salib (2) - Hidayatullah.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6341" y="1123681"/>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3040" y="2957673"/>
            <a:ext cx="1673856" cy="415498"/>
          </a:xfrm>
          <a:prstGeom prst="rect">
            <a:avLst/>
          </a:prstGeom>
        </p:spPr>
        <p:txBody>
          <a:bodyPr wrap="none">
            <a:spAutoFit/>
          </a:bodyPr>
          <a:lstStyle/>
          <a:p>
            <a:pPr marL="101600" lvl="0" indent="0">
              <a:buNone/>
            </a:pPr>
            <a:r>
              <a:rPr lang="en-US" sz="1100" b="1" dirty="0" smtClean="0">
                <a:solidFill>
                  <a:schemeClr val="tx1"/>
                </a:solidFill>
              </a:rPr>
              <a:t>S</a:t>
            </a:r>
            <a:r>
              <a:rPr lang="id-ID" sz="1100" b="1" dirty="0" smtClean="0">
                <a:solidFill>
                  <a:schemeClr val="tx1"/>
                </a:solidFill>
              </a:rPr>
              <a:t>umber; yamen.com</a:t>
            </a:r>
          </a:p>
          <a:p>
            <a:pPr marL="101600" lvl="0" indent="0">
              <a:buNone/>
            </a:pPr>
            <a:endParaRPr lang="en-US" sz="1000" b="1" dirty="0"/>
          </a:p>
        </p:txBody>
      </p:sp>
      <p:sp>
        <p:nvSpPr>
          <p:cNvPr id="14" name="Rectangle 13"/>
          <p:cNvSpPr/>
          <p:nvPr/>
        </p:nvSpPr>
        <p:spPr>
          <a:xfrm>
            <a:off x="2355350" y="4787374"/>
            <a:ext cx="1673856" cy="415498"/>
          </a:xfrm>
          <a:prstGeom prst="rect">
            <a:avLst/>
          </a:prstGeom>
        </p:spPr>
        <p:txBody>
          <a:bodyPr wrap="none">
            <a:spAutoFit/>
          </a:bodyPr>
          <a:lstStyle/>
          <a:p>
            <a:pPr marL="101600" lvl="0" indent="0">
              <a:buNone/>
            </a:pPr>
            <a:r>
              <a:rPr lang="en-US" sz="1100" b="1" dirty="0" smtClean="0">
                <a:solidFill>
                  <a:schemeClr val="tx1"/>
                </a:solidFill>
              </a:rPr>
              <a:t>S</a:t>
            </a:r>
            <a:r>
              <a:rPr lang="id-ID" sz="1100" b="1" dirty="0" smtClean="0">
                <a:solidFill>
                  <a:schemeClr val="tx1"/>
                </a:solidFill>
              </a:rPr>
              <a:t>umber; yamen.com</a:t>
            </a:r>
          </a:p>
          <a:p>
            <a:pPr marL="101600" lvl="0" indent="0">
              <a:buNone/>
            </a:pPr>
            <a:endParaRPr lang="en-US" sz="1000" b="1" dirty="0"/>
          </a:p>
        </p:txBody>
      </p:sp>
      <p:sp>
        <p:nvSpPr>
          <p:cNvPr id="15" name="Rectangle 14"/>
          <p:cNvSpPr/>
          <p:nvPr/>
        </p:nvSpPr>
        <p:spPr>
          <a:xfrm>
            <a:off x="6333698" y="3266806"/>
            <a:ext cx="1673856" cy="415498"/>
          </a:xfrm>
          <a:prstGeom prst="rect">
            <a:avLst/>
          </a:prstGeom>
        </p:spPr>
        <p:txBody>
          <a:bodyPr wrap="none">
            <a:spAutoFit/>
          </a:bodyPr>
          <a:lstStyle/>
          <a:p>
            <a:pPr marL="101600" lvl="0" indent="0">
              <a:buNone/>
            </a:pPr>
            <a:r>
              <a:rPr lang="en-US" sz="1100" b="1" dirty="0" smtClean="0">
                <a:solidFill>
                  <a:schemeClr val="tx1"/>
                </a:solidFill>
              </a:rPr>
              <a:t>S</a:t>
            </a:r>
            <a:r>
              <a:rPr lang="id-ID" sz="1100" b="1" dirty="0" smtClean="0">
                <a:solidFill>
                  <a:schemeClr val="tx1"/>
                </a:solidFill>
              </a:rPr>
              <a:t>umber; yamen.com</a:t>
            </a:r>
          </a:p>
          <a:p>
            <a:pPr marL="101600" lvl="0" indent="0">
              <a:buNone/>
            </a:pPr>
            <a:endParaRPr lang="en-US" sz="1000" b="1" dirty="0"/>
          </a:p>
        </p:txBody>
      </p:sp>
    </p:spTree>
    <p:extLst>
      <p:ext uri="{BB962C8B-B14F-4D97-AF65-F5344CB8AC3E}">
        <p14:creationId xmlns:p14="http://schemas.microsoft.com/office/powerpoint/2010/main" val="2793616704"/>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4" name="Google Shape;1594;p16"/>
          <p:cNvSpPr txBox="1">
            <a:spLocks noGrp="1"/>
          </p:cNvSpPr>
          <p:nvPr>
            <p:ph type="subTitle" idx="1"/>
          </p:nvPr>
        </p:nvSpPr>
        <p:spPr>
          <a:xfrm>
            <a:off x="94180" y="1221709"/>
            <a:ext cx="4267200" cy="3352800"/>
          </a:xfrm>
          <a:prstGeom prst="rect">
            <a:avLst/>
          </a:prstGeom>
        </p:spPr>
        <p:txBody>
          <a:bodyPr spcFirstLastPara="1" wrap="square" lIns="0" tIns="0" rIns="0" bIns="0" anchor="t" anchorCtr="0">
            <a:noAutofit/>
          </a:bodyPr>
          <a:lstStyle/>
          <a:p>
            <a:pPr marL="76200" lvl="0" indent="0"/>
            <a:r>
              <a:rPr lang="en-US" sz="1600" b="1" dirty="0" smtClean="0">
                <a:solidFill>
                  <a:srgbClr val="FFFF00"/>
                </a:solidFill>
              </a:rPr>
              <a:t>1. </a:t>
            </a:r>
            <a:r>
              <a:rPr lang="id-ID" dirty="0">
                <a:latin typeface="Times New Roman" panose="02020603050405020304" pitchFamily="18" charset="0"/>
                <a:cs typeface="Times New Roman" panose="02020603050405020304" pitchFamily="18" charset="0"/>
              </a:rPr>
              <a:t>Perlawanan umat Nasrani karena kebencian mereka terhadap umat Islam</a:t>
            </a:r>
            <a:endParaRPr lang="en-US" dirty="0">
              <a:latin typeface="Times New Roman" panose="02020603050405020304" pitchFamily="18" charset="0"/>
              <a:cs typeface="Times New Roman" panose="02020603050405020304" pitchFamily="18" charset="0"/>
            </a:endParaRPr>
          </a:p>
          <a:p>
            <a:pPr marL="76200" indent="0"/>
            <a:endParaRPr lang="en-US" sz="1600" b="1" dirty="0" smtClean="0">
              <a:solidFill>
                <a:srgbClr val="FFFF00"/>
              </a:solidFill>
            </a:endParaRPr>
          </a:p>
          <a:p>
            <a:pPr marL="76200" indent="0"/>
            <a:endParaRPr lang="en-US" sz="1600" b="1" dirty="0">
              <a:solidFill>
                <a:srgbClr val="FFFF00"/>
              </a:solidFill>
            </a:endParaRPr>
          </a:p>
          <a:p>
            <a:pPr marL="76200" lvl="0" indent="0"/>
            <a:r>
              <a:rPr lang="id-ID" sz="1600" dirty="0" smtClean="0"/>
              <a:t>2. </a:t>
            </a:r>
            <a:r>
              <a:rPr lang="id-ID" dirty="0"/>
              <a:t>Pengakuan umat Nasrani atas </a:t>
            </a:r>
            <a:r>
              <a:rPr lang="id-ID" i="1" dirty="0"/>
              <a:t>Bait al-Muqqadas</a:t>
            </a:r>
            <a:endParaRPr lang="en-US" dirty="0"/>
          </a:p>
          <a:p>
            <a:pPr marL="76200" indent="0"/>
            <a:endParaRPr lang="en-US" sz="1600" b="1" dirty="0" smtClean="0">
              <a:solidFill>
                <a:srgbClr val="FFFF00"/>
              </a:solidFill>
            </a:endParaRPr>
          </a:p>
          <a:p>
            <a:pPr marL="76200" indent="0"/>
            <a:endParaRPr lang="en-US" sz="1600" b="1" dirty="0" smtClean="0">
              <a:solidFill>
                <a:srgbClr val="FFFF00"/>
              </a:solidFill>
            </a:endParaRPr>
          </a:p>
          <a:p>
            <a:pPr marL="76200" lvl="0" indent="0"/>
            <a:r>
              <a:rPr lang="en-US" sz="1600" b="1" dirty="0" smtClean="0">
                <a:solidFill>
                  <a:srgbClr val="FFFF00"/>
                </a:solidFill>
              </a:rPr>
              <a:t>3</a:t>
            </a:r>
            <a:r>
              <a:rPr lang="id-ID" sz="1600" b="1" dirty="0" smtClean="0">
                <a:solidFill>
                  <a:srgbClr val="FFFF00"/>
                </a:solidFill>
              </a:rPr>
              <a:t>. </a:t>
            </a:r>
            <a:r>
              <a:rPr lang="id-ID" dirty="0">
                <a:latin typeface="Times New Roman" panose="02020603050405020304" pitchFamily="18" charset="0"/>
                <a:cs typeface="Times New Roman" panose="02020603050405020304" pitchFamily="18" charset="0"/>
              </a:rPr>
              <a:t>Faktor Agama</a:t>
            </a:r>
            <a:endParaRPr lang="en-US" dirty="0">
              <a:latin typeface="Times New Roman" panose="02020603050405020304" pitchFamily="18" charset="0"/>
              <a:cs typeface="Times New Roman" panose="02020603050405020304" pitchFamily="18" charset="0"/>
            </a:endParaRPr>
          </a:p>
          <a:p>
            <a:pPr marL="76200" indent="0"/>
            <a:endParaRPr lang="en-US" sz="1600" b="1" dirty="0">
              <a:solidFill>
                <a:srgbClr val="FFFF00"/>
              </a:solidFill>
            </a:endParaRPr>
          </a:p>
        </p:txBody>
      </p:sp>
      <p:sp>
        <p:nvSpPr>
          <p:cNvPr id="1595" name="Google Shape;1595;p16"/>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7200" b="1" dirty="0">
              <a:solidFill>
                <a:schemeClr val="accent4"/>
              </a:solidFill>
              <a:latin typeface="Encode Sans Semi Condensed"/>
              <a:ea typeface="Encode Sans Semi Condensed"/>
              <a:cs typeface="Encode Sans Semi Condensed"/>
              <a:sym typeface="Encode Sans Semi Condensed"/>
            </a:endParaRPr>
          </a:p>
        </p:txBody>
      </p:sp>
      <p:sp>
        <p:nvSpPr>
          <p:cNvPr id="8" name="Google Shape;1585;p15"/>
          <p:cNvSpPr txBox="1">
            <a:spLocks/>
          </p:cNvSpPr>
          <p:nvPr/>
        </p:nvSpPr>
        <p:spPr>
          <a:xfrm>
            <a:off x="76200" y="347059"/>
            <a:ext cx="3592800" cy="643238"/>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lvl="0"/>
            <a:r>
              <a:rPr lang="id-ID" dirty="0" smtClean="0"/>
              <a:t>Salib</a:t>
            </a:r>
            <a:endParaRPr lang="en-US" dirty="0"/>
          </a:p>
          <a:p>
            <a:r>
              <a:rPr lang="id-ID" sz="3600" dirty="0" smtClean="0">
                <a:solidFill>
                  <a:schemeClr val="bg1"/>
                </a:solidFill>
              </a:rPr>
              <a:t>Penyebab perang salib</a:t>
            </a:r>
            <a:endParaRPr lang="id-ID" sz="3600" dirty="0">
              <a:solidFill>
                <a:schemeClr val="bg1"/>
              </a:solidFill>
            </a:endParaRPr>
          </a:p>
        </p:txBody>
      </p:sp>
      <p:pic>
        <p:nvPicPr>
          <p:cNvPr id="5122" name="Picture 2" descr="Sisi Kejam Saladin dalam Perang Sali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90750"/>
            <a:ext cx="3733800" cy="271696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29200" y="4907711"/>
            <a:ext cx="1673856" cy="415498"/>
          </a:xfrm>
          <a:prstGeom prst="rect">
            <a:avLst/>
          </a:prstGeom>
        </p:spPr>
        <p:txBody>
          <a:bodyPr wrap="none">
            <a:spAutoFit/>
          </a:bodyPr>
          <a:lstStyle/>
          <a:p>
            <a:pPr marL="101600" lvl="0" indent="0">
              <a:buNone/>
            </a:pPr>
            <a:r>
              <a:rPr lang="en-US" sz="1100" b="1" dirty="0" smtClean="0">
                <a:solidFill>
                  <a:schemeClr val="tx1"/>
                </a:solidFill>
              </a:rPr>
              <a:t>S</a:t>
            </a:r>
            <a:r>
              <a:rPr lang="id-ID" sz="1100" b="1" dirty="0" smtClean="0">
                <a:solidFill>
                  <a:schemeClr val="tx1"/>
                </a:solidFill>
              </a:rPr>
              <a:t>umber; yamen.com</a:t>
            </a:r>
          </a:p>
          <a:p>
            <a:pPr marL="101600" lvl="0" indent="0">
              <a:buNone/>
            </a:pPr>
            <a:endParaRPr lang="en-US" sz="1000" b="1"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4" name="Google Shape;1594;p16"/>
          <p:cNvSpPr txBox="1">
            <a:spLocks noGrp="1"/>
          </p:cNvSpPr>
          <p:nvPr>
            <p:ph type="subTitle" idx="1"/>
          </p:nvPr>
        </p:nvSpPr>
        <p:spPr>
          <a:xfrm>
            <a:off x="94180" y="1221709"/>
            <a:ext cx="4267200" cy="3352800"/>
          </a:xfrm>
          <a:prstGeom prst="rect">
            <a:avLst/>
          </a:prstGeom>
        </p:spPr>
        <p:txBody>
          <a:bodyPr spcFirstLastPara="1" wrap="square" lIns="0" tIns="0" rIns="0" bIns="0" anchor="t" anchorCtr="0">
            <a:noAutofit/>
          </a:bodyPr>
          <a:lstStyle/>
          <a:p>
            <a:pPr marL="76200" indent="0"/>
            <a:r>
              <a:rPr lang="en-US" sz="1600" b="1" dirty="0" smtClean="0">
                <a:solidFill>
                  <a:srgbClr val="FFFF00"/>
                </a:solidFill>
              </a:rPr>
              <a:t>4</a:t>
            </a:r>
            <a:r>
              <a:rPr lang="id-ID" sz="1600" b="1" dirty="0" smtClean="0">
                <a:solidFill>
                  <a:srgbClr val="FFFF00"/>
                </a:solidFill>
              </a:rPr>
              <a:t>.</a:t>
            </a:r>
            <a:r>
              <a:rPr lang="id-ID" dirty="0"/>
              <a:t> Faktor Politik</a:t>
            </a:r>
            <a:endParaRPr lang="en-US" dirty="0"/>
          </a:p>
          <a:p>
            <a:pPr marL="76200" lvl="0" indent="0"/>
            <a:endParaRPr lang="en-US" dirty="0">
              <a:latin typeface="Times New Roman" panose="02020603050405020304" pitchFamily="18" charset="0"/>
              <a:cs typeface="Times New Roman" panose="02020603050405020304" pitchFamily="18" charset="0"/>
            </a:endParaRPr>
          </a:p>
          <a:p>
            <a:pPr marL="76200" indent="0"/>
            <a:endParaRPr lang="en-US" sz="1600" b="1" dirty="0" smtClean="0">
              <a:solidFill>
                <a:srgbClr val="FFFF00"/>
              </a:solidFill>
            </a:endParaRPr>
          </a:p>
          <a:p>
            <a:pPr marL="76200" indent="0"/>
            <a:endParaRPr lang="en-US" sz="1600" b="1" dirty="0">
              <a:solidFill>
                <a:srgbClr val="FFFF00"/>
              </a:solidFill>
            </a:endParaRPr>
          </a:p>
          <a:p>
            <a:pPr marL="76200" indent="0"/>
            <a:r>
              <a:rPr lang="id-ID" sz="1600" dirty="0" smtClean="0"/>
              <a:t>5. </a:t>
            </a:r>
            <a:r>
              <a:rPr lang="id-ID" dirty="0"/>
              <a:t>Faktor Ekonomi</a:t>
            </a:r>
            <a:endParaRPr lang="en-US" dirty="0"/>
          </a:p>
          <a:p>
            <a:pPr marL="76200" lvl="0" indent="0"/>
            <a:endParaRPr lang="en-US" dirty="0"/>
          </a:p>
          <a:p>
            <a:pPr marL="76200" indent="0"/>
            <a:endParaRPr lang="en-US" sz="1600" b="1" dirty="0" smtClean="0">
              <a:solidFill>
                <a:srgbClr val="FFFF00"/>
              </a:solidFill>
            </a:endParaRPr>
          </a:p>
          <a:p>
            <a:pPr marL="76200" indent="0"/>
            <a:endParaRPr lang="en-US" sz="1600" b="1" dirty="0" smtClean="0">
              <a:solidFill>
                <a:srgbClr val="FFFF00"/>
              </a:solidFill>
            </a:endParaRPr>
          </a:p>
          <a:p>
            <a:pPr marL="76200" indent="0"/>
            <a:r>
              <a:rPr lang="en-US" sz="1600" b="1" dirty="0" smtClean="0">
                <a:solidFill>
                  <a:srgbClr val="FFFF00"/>
                </a:solidFill>
              </a:rPr>
              <a:t>6</a:t>
            </a:r>
            <a:r>
              <a:rPr lang="id-ID" sz="1600" b="1" dirty="0" smtClean="0">
                <a:solidFill>
                  <a:srgbClr val="FFFF00"/>
                </a:solidFill>
              </a:rPr>
              <a:t>.</a:t>
            </a:r>
            <a:r>
              <a:rPr lang="id-ID" dirty="0"/>
              <a:t> Faktor Sosial</a:t>
            </a:r>
            <a:endParaRPr lang="en-US" dirty="0"/>
          </a:p>
          <a:p>
            <a:pPr marL="76200" lvl="0" indent="0"/>
            <a:endParaRPr lang="en-US" dirty="0">
              <a:latin typeface="Times New Roman" panose="02020603050405020304" pitchFamily="18" charset="0"/>
              <a:cs typeface="Times New Roman" panose="02020603050405020304" pitchFamily="18" charset="0"/>
            </a:endParaRPr>
          </a:p>
          <a:p>
            <a:pPr marL="76200" indent="0"/>
            <a:endParaRPr lang="en-US" sz="1600" b="1" dirty="0">
              <a:solidFill>
                <a:srgbClr val="FFFF00"/>
              </a:solidFill>
            </a:endParaRPr>
          </a:p>
        </p:txBody>
      </p:sp>
      <p:sp>
        <p:nvSpPr>
          <p:cNvPr id="1595" name="Google Shape;1595;p16"/>
          <p:cNvSpPr txBox="1"/>
          <p:nvPr/>
        </p:nvSpPr>
        <p:spPr>
          <a:xfrm>
            <a:off x="-457200" y="15049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7200" b="1" dirty="0">
              <a:solidFill>
                <a:schemeClr val="accent4"/>
              </a:solidFill>
              <a:latin typeface="Encode Sans Semi Condensed"/>
              <a:ea typeface="Encode Sans Semi Condensed"/>
              <a:cs typeface="Encode Sans Semi Condensed"/>
              <a:sym typeface="Encode Sans Semi Condensed"/>
            </a:endParaRPr>
          </a:p>
        </p:txBody>
      </p:sp>
      <p:sp>
        <p:nvSpPr>
          <p:cNvPr id="8" name="Google Shape;1585;p15"/>
          <p:cNvSpPr txBox="1">
            <a:spLocks/>
          </p:cNvSpPr>
          <p:nvPr/>
        </p:nvSpPr>
        <p:spPr>
          <a:xfrm>
            <a:off x="76200" y="347059"/>
            <a:ext cx="3592800" cy="643238"/>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lvl="0"/>
            <a:r>
              <a:rPr lang="id-ID" dirty="0" smtClean="0"/>
              <a:t>Salib</a:t>
            </a:r>
            <a:endParaRPr lang="en-US" dirty="0"/>
          </a:p>
          <a:p>
            <a:r>
              <a:rPr lang="id-ID" sz="3600" dirty="0" smtClean="0">
                <a:solidFill>
                  <a:schemeClr val="bg1"/>
                </a:solidFill>
              </a:rPr>
              <a:t>Penyebab perang salib</a:t>
            </a:r>
            <a:endParaRPr lang="id-ID" sz="3600" dirty="0">
              <a:solidFill>
                <a:schemeClr val="bg1"/>
              </a:solidFill>
            </a:endParaRPr>
          </a:p>
        </p:txBody>
      </p:sp>
      <p:pic>
        <p:nvPicPr>
          <p:cNvPr id="6" name="Picture 8" descr="Sejarah Aliran Klasikisme dan Neoklasikisme | Materi Pelaja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71750"/>
            <a:ext cx="3254110" cy="21965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10200" y="4801237"/>
            <a:ext cx="1933543" cy="261610"/>
          </a:xfrm>
          <a:prstGeom prst="rect">
            <a:avLst/>
          </a:prstGeom>
        </p:spPr>
        <p:txBody>
          <a:bodyPr wrap="none">
            <a:spAutoFit/>
          </a:bodyPr>
          <a:lstStyle/>
          <a:p>
            <a:pPr marL="101600" lvl="0" indent="0">
              <a:buNone/>
            </a:pPr>
            <a:r>
              <a:rPr lang="en-US" sz="1100" b="1" dirty="0" smtClean="0">
                <a:solidFill>
                  <a:schemeClr val="tx1"/>
                </a:solidFill>
              </a:rPr>
              <a:t>S</a:t>
            </a:r>
            <a:r>
              <a:rPr lang="id-ID" sz="1100" b="1" dirty="0" smtClean="0">
                <a:solidFill>
                  <a:schemeClr val="tx1"/>
                </a:solidFill>
              </a:rPr>
              <a:t>umber; buku indonesia</a:t>
            </a:r>
            <a:endParaRPr lang="en-US" sz="1000" b="1" dirty="0"/>
          </a:p>
        </p:txBody>
      </p:sp>
    </p:spTree>
    <p:extLst>
      <p:ext uri="{BB962C8B-B14F-4D97-AF65-F5344CB8AC3E}">
        <p14:creationId xmlns:p14="http://schemas.microsoft.com/office/powerpoint/2010/main" val="3702049224"/>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2" name="Rectangle 1"/>
          <p:cNvSpPr/>
          <p:nvPr/>
        </p:nvSpPr>
        <p:spPr>
          <a:xfrm>
            <a:off x="-609600" y="306531"/>
            <a:ext cx="5257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Google Shape;1614;p19"/>
          <p:cNvSpPr txBox="1">
            <a:spLocks noGrp="1"/>
          </p:cNvSpPr>
          <p:nvPr>
            <p:ph type="subTitle" idx="4294967295"/>
          </p:nvPr>
        </p:nvSpPr>
        <p:spPr>
          <a:xfrm>
            <a:off x="381000" y="1276350"/>
            <a:ext cx="4718191" cy="784800"/>
          </a:xfrm>
          <a:prstGeom prst="rect">
            <a:avLst/>
          </a:prstGeom>
        </p:spPr>
        <p:txBody>
          <a:bodyPr spcFirstLastPara="1" wrap="square" lIns="0" tIns="0" rIns="0" bIns="0" anchor="t" anchorCtr="0">
            <a:noAutofit/>
          </a:bodyPr>
          <a:lstStyle/>
          <a:p>
            <a:pPr marL="0" indent="0" algn="just">
              <a:spcAft>
                <a:spcPts val="800"/>
              </a:spcAft>
              <a:buNone/>
            </a:pPr>
            <a:r>
              <a:rPr lang="id-ID" sz="1200" b="1" dirty="0" smtClean="0">
                <a:latin typeface="Times New Roman" panose="02020603050405020304" pitchFamily="18" charset="0"/>
                <a:cs typeface="Times New Roman" panose="02020603050405020304" pitchFamily="18" charset="0"/>
              </a:rPr>
              <a:t>Periode pertama</a:t>
            </a:r>
            <a:endParaRPr lang="id-ID" sz="1200" b="1" dirty="0">
              <a:latin typeface="Times New Roman" panose="02020603050405020304" pitchFamily="18" charset="0"/>
              <a:cs typeface="Times New Roman" panose="02020603050405020304" pitchFamily="18" charset="0"/>
            </a:endParaRPr>
          </a:p>
          <a:p>
            <a:pPr marL="0" indent="0" algn="just">
              <a:spcAft>
                <a:spcPts val="800"/>
              </a:spcAft>
              <a:buNone/>
            </a:pPr>
            <a:r>
              <a:rPr lang="id-ID" sz="1100" dirty="0" smtClean="0">
                <a:latin typeface="Times New Roman" panose="02020603050405020304" pitchFamily="18" charset="0"/>
                <a:cs typeface="Times New Roman" panose="02020603050405020304" pitchFamily="18" charset="0"/>
              </a:rPr>
              <a:t>Perang </a:t>
            </a:r>
            <a:r>
              <a:rPr lang="id-ID" sz="1100" dirty="0">
                <a:latin typeface="Times New Roman" panose="02020603050405020304" pitchFamily="18" charset="0"/>
                <a:cs typeface="Times New Roman" panose="02020603050405020304" pitchFamily="18" charset="0"/>
              </a:rPr>
              <a:t>ini berawal pada musim sumi Tahun 1095, sekitar 150.000 orang Eropa, sebagian besar bangsa Perancis dan Norman dan sebagian lainnya dari rakyat biasa, berangkat menuju Konstantinopel, kemudian ke Palestina, tentara salib yang dipimpin oleh Godfrey, Bohemond, dan Raymond ini memperoleh kemenangan besar. Pada tanggal 18 Juni 1097 mereka berhasil menaklukan Nicea dan Tahun 1098 menguasai Raha (Edessa). Di sini mereka mendirikan Kerajaan Latin I dengan Baldawin sebagai raja, pada tahun yang sama, mereka dapat menguasai Antiochea dan mendirikan Kerajaan Latin II di timur, Bohemond dilantik menjadi rajanya</a:t>
            </a:r>
            <a:r>
              <a:rPr sz="1100" dirty="0" smtClean="0">
                <a:latin typeface="Times New Roman" panose="02020603050405020304" pitchFamily="18" charset="0"/>
                <a:cs typeface="Times New Roman" panose="02020603050405020304" pitchFamily="18" charset="0"/>
              </a:rPr>
              <a:t>. </a:t>
            </a:r>
            <a:endParaRPr sz="1100" dirty="0">
              <a:latin typeface="Times New Roman" panose="02020603050405020304" pitchFamily="18" charset="0"/>
              <a:cs typeface="Times New Roman" panose="02020603050405020304" pitchFamily="18" charset="0"/>
            </a:endParaRPr>
          </a:p>
        </p:txBody>
      </p:sp>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a:t>
            </a:fld>
            <a:endParaRPr lang="en-GB"/>
          </a:p>
        </p:txBody>
      </p:sp>
      <p:sp>
        <p:nvSpPr>
          <p:cNvPr id="12" name="Title 11"/>
          <p:cNvSpPr>
            <a:spLocks noGrp="1"/>
          </p:cNvSpPr>
          <p:nvPr>
            <p:ph type="ctrTitle" idx="4294967295"/>
          </p:nvPr>
        </p:nvSpPr>
        <p:spPr>
          <a:xfrm>
            <a:off x="172304" y="306531"/>
            <a:ext cx="4953000" cy="470898"/>
          </a:xfrm>
          <a:prstGeom prst="rect">
            <a:avLst/>
          </a:prstGeom>
        </p:spPr>
        <p:txBody>
          <a:bodyPr wrap="square">
            <a:spAutoFit/>
          </a:bodyPr>
          <a:lstStyle/>
          <a:p>
            <a:pPr lvl="0"/>
            <a:r>
              <a:rPr lang="id-ID" dirty="0" smtClean="0">
                <a:solidFill>
                  <a:schemeClr val="tx1"/>
                </a:solidFill>
              </a:rPr>
              <a:t>periodisasi </a:t>
            </a:r>
            <a:r>
              <a:rPr lang="id-ID" dirty="0">
                <a:solidFill>
                  <a:schemeClr val="tx1"/>
                </a:solidFill>
              </a:rPr>
              <a:t>Perang Salib</a:t>
            </a:r>
            <a:endParaRPr lang="en-US" dirty="0">
              <a:solidFill>
                <a:schemeClr val="tx1"/>
              </a:solidFill>
            </a:endParaRPr>
          </a:p>
        </p:txBody>
      </p:sp>
      <p:sp>
        <p:nvSpPr>
          <p:cNvPr id="3" name="AutoShape 2" descr="Kolonialisme, Islam, dan neo-kolonialis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243483" y="1066911"/>
            <a:ext cx="3800475" cy="2137410"/>
          </a:xfrm>
          <a:prstGeom prst="rect">
            <a:avLst/>
          </a:prstGeom>
        </p:spPr>
      </p:pic>
      <p:sp>
        <p:nvSpPr>
          <p:cNvPr id="4" name="Rectangle 3"/>
          <p:cNvSpPr/>
          <p:nvPr/>
        </p:nvSpPr>
        <p:spPr>
          <a:xfrm>
            <a:off x="5524870" y="3204321"/>
            <a:ext cx="3164440" cy="790409"/>
          </a:xfrm>
          <a:prstGeom prst="rect">
            <a:avLst/>
          </a:prstGeom>
        </p:spPr>
        <p:txBody>
          <a:bodyPr wrap="square">
            <a:spAutoFit/>
          </a:bodyPr>
          <a:lstStyle/>
          <a:p>
            <a:pPr algn="ctr">
              <a:lnSpc>
                <a:spcPct val="150000"/>
              </a:lnSpc>
              <a:spcAft>
                <a:spcPts val="1000"/>
              </a:spcAft>
            </a:pPr>
            <a:r>
              <a:rPr lang="id-ID" sz="1050" dirty="0">
                <a:latin typeface="Times New Roman" panose="02020603050405020304" pitchFamily="18" charset="0"/>
                <a:ea typeface="Calibri" panose="020F0502020204030204" pitchFamily="34" charset="0"/>
                <a:cs typeface="Times New Roman" panose="02020603050405020304" pitchFamily="18" charset="0"/>
              </a:rPr>
              <a:t>Sumber: https://www.liputan6.com/global/read/4120117/27-11-1095-atas-titah-paus-perang-salib-pertama-dimulai</a:t>
            </a:r>
            <a:endParaRPr lang="en-US" sz="1050" dirty="0">
              <a:latin typeface="Times New Roman" panose="02020603050405020304" pitchFamily="18" charset="0"/>
              <a:ea typeface="Calibri" panose="020F050202020403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2" name="Rectangle 1"/>
          <p:cNvSpPr/>
          <p:nvPr/>
        </p:nvSpPr>
        <p:spPr>
          <a:xfrm>
            <a:off x="-609600" y="306531"/>
            <a:ext cx="5257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Google Shape;1614;p19"/>
          <p:cNvSpPr txBox="1">
            <a:spLocks noGrp="1"/>
          </p:cNvSpPr>
          <p:nvPr>
            <p:ph type="subTitle" idx="4294967295"/>
          </p:nvPr>
        </p:nvSpPr>
        <p:spPr>
          <a:xfrm>
            <a:off x="381000" y="1276350"/>
            <a:ext cx="4718191" cy="784800"/>
          </a:xfrm>
          <a:prstGeom prst="rect">
            <a:avLst/>
          </a:prstGeom>
        </p:spPr>
        <p:txBody>
          <a:bodyPr spcFirstLastPara="1" wrap="square" lIns="0" tIns="0" rIns="0" bIns="0" anchor="t" anchorCtr="0">
            <a:noAutofit/>
          </a:bodyPr>
          <a:lstStyle/>
          <a:p>
            <a:pPr marL="0" indent="0" algn="just">
              <a:spcAft>
                <a:spcPts val="800"/>
              </a:spcAft>
              <a:buNone/>
            </a:pPr>
            <a:r>
              <a:rPr lang="id-ID" sz="1200" b="1" dirty="0" smtClean="0">
                <a:latin typeface="Times New Roman" panose="02020603050405020304" pitchFamily="18" charset="0"/>
                <a:cs typeface="Times New Roman" panose="02020603050405020304" pitchFamily="18" charset="0"/>
              </a:rPr>
              <a:t>Periode kedua</a:t>
            </a:r>
            <a:endParaRPr lang="id-ID" sz="1200" b="1" dirty="0">
              <a:latin typeface="Times New Roman" panose="02020603050405020304" pitchFamily="18" charset="0"/>
              <a:cs typeface="Times New Roman" panose="02020603050405020304" pitchFamily="18" charset="0"/>
            </a:endParaRPr>
          </a:p>
          <a:p>
            <a:pPr marL="0" indent="0" algn="just">
              <a:spcAft>
                <a:spcPts val="800"/>
              </a:spcAft>
              <a:buNone/>
            </a:pPr>
            <a:r>
              <a:rPr lang="id-ID" sz="1100" dirty="0">
                <a:latin typeface="Times New Roman" panose="02020603050405020304" pitchFamily="18" charset="0"/>
                <a:cs typeface="Times New Roman" panose="02020603050405020304" pitchFamily="18" charset="0"/>
              </a:rPr>
              <a:t>Jatuhnya Yerussalem ke tangan kaum muslimin sangat memukul perasaan tentara salib, mereka pun menyusun rencana balasan, kali ini tentara salib dipimpin oleh Frederick Barbarossa, Raja Jerman Richard The Lion Hart, Raja Inggris, dan Philip Augustus, Raja Perancis, pasukan ini bergerak pada Tahun 1189, meskipun mendapat tantangan berat dari Shalahuddin, namun mereka berhasil merebut Akka yang kemudian dijadikan ibu kota Kerajaan Latin, akan tetapi mereka tidak berhasil memasuki Palestina, pada tanggal 2 November 1192, dibuat perjanjian antara tentara salib dengan Shalahuddin yang disebut dengan </a:t>
            </a:r>
            <a:r>
              <a:rPr lang="id-ID" sz="1100" i="1" dirty="0">
                <a:latin typeface="Times New Roman" panose="02020603050405020304" pitchFamily="18" charset="0"/>
                <a:cs typeface="Times New Roman" panose="02020603050405020304" pitchFamily="18" charset="0"/>
              </a:rPr>
              <a:t>Shulh Al-Ramlah. </a:t>
            </a:r>
            <a:r>
              <a:rPr lang="id-ID" sz="1100" dirty="0">
                <a:latin typeface="Times New Roman" panose="02020603050405020304" pitchFamily="18" charset="0"/>
                <a:cs typeface="Times New Roman" panose="02020603050405020304" pitchFamily="18" charset="0"/>
              </a:rPr>
              <a:t>Dalam perjanjian ini disebutkan bahwa orang-orang Kristen yang pergi berziarah ke Baitul Maqdis tidak akan diganggu (Zaenal, 2013: 133).</a:t>
            </a:r>
            <a:endParaRPr lang="en-US" sz="1100" dirty="0">
              <a:latin typeface="Times New Roman" panose="02020603050405020304" pitchFamily="18" charset="0"/>
              <a:cs typeface="Times New Roman" panose="02020603050405020304" pitchFamily="18" charset="0"/>
            </a:endParaRPr>
          </a:p>
          <a:p>
            <a:pPr marL="0" indent="0" algn="just">
              <a:spcAft>
                <a:spcPts val="800"/>
              </a:spcAft>
              <a:buNone/>
            </a:pPr>
            <a:r>
              <a:rPr sz="1100" dirty="0" smtClean="0">
                <a:latin typeface="Times New Roman" panose="02020603050405020304" pitchFamily="18" charset="0"/>
                <a:cs typeface="Times New Roman" panose="02020603050405020304" pitchFamily="18" charset="0"/>
              </a:rPr>
              <a:t>. </a:t>
            </a:r>
            <a:endParaRPr sz="1100" dirty="0">
              <a:latin typeface="Times New Roman" panose="02020603050405020304" pitchFamily="18" charset="0"/>
              <a:cs typeface="Times New Roman" panose="02020603050405020304" pitchFamily="18" charset="0"/>
            </a:endParaRPr>
          </a:p>
        </p:txBody>
      </p:sp>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a:t>
            </a:fld>
            <a:endParaRPr lang="en-GB"/>
          </a:p>
        </p:txBody>
      </p:sp>
      <p:sp>
        <p:nvSpPr>
          <p:cNvPr id="12" name="Title 11"/>
          <p:cNvSpPr>
            <a:spLocks noGrp="1"/>
          </p:cNvSpPr>
          <p:nvPr>
            <p:ph type="ctrTitle" idx="4294967295"/>
          </p:nvPr>
        </p:nvSpPr>
        <p:spPr>
          <a:xfrm>
            <a:off x="172304" y="306531"/>
            <a:ext cx="4953000" cy="470898"/>
          </a:xfrm>
          <a:prstGeom prst="rect">
            <a:avLst/>
          </a:prstGeom>
        </p:spPr>
        <p:txBody>
          <a:bodyPr wrap="square">
            <a:spAutoFit/>
          </a:bodyPr>
          <a:lstStyle/>
          <a:p>
            <a:pPr lvl="0"/>
            <a:r>
              <a:rPr lang="id-ID" dirty="0" smtClean="0">
                <a:solidFill>
                  <a:schemeClr val="tx1"/>
                </a:solidFill>
              </a:rPr>
              <a:t>periodisasi </a:t>
            </a:r>
            <a:r>
              <a:rPr lang="id-ID" dirty="0">
                <a:solidFill>
                  <a:schemeClr val="tx1"/>
                </a:solidFill>
              </a:rPr>
              <a:t>Perang Salib</a:t>
            </a:r>
            <a:endParaRPr lang="en-US" dirty="0">
              <a:solidFill>
                <a:schemeClr val="tx1"/>
              </a:solidFill>
            </a:endParaRPr>
          </a:p>
        </p:txBody>
      </p:sp>
      <p:sp>
        <p:nvSpPr>
          <p:cNvPr id="3" name="AutoShape 2" descr="Kolonialisme, Islam, dan neo-kolonialis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243483" y="1066911"/>
            <a:ext cx="3800475" cy="2137410"/>
          </a:xfrm>
          <a:prstGeom prst="rect">
            <a:avLst/>
          </a:prstGeom>
        </p:spPr>
      </p:pic>
      <p:sp>
        <p:nvSpPr>
          <p:cNvPr id="4" name="Rectangle 3"/>
          <p:cNvSpPr/>
          <p:nvPr/>
        </p:nvSpPr>
        <p:spPr>
          <a:xfrm>
            <a:off x="5524870" y="3204321"/>
            <a:ext cx="3164440" cy="790409"/>
          </a:xfrm>
          <a:prstGeom prst="rect">
            <a:avLst/>
          </a:prstGeom>
        </p:spPr>
        <p:txBody>
          <a:bodyPr wrap="square">
            <a:spAutoFit/>
          </a:bodyPr>
          <a:lstStyle/>
          <a:p>
            <a:pPr algn="ctr">
              <a:lnSpc>
                <a:spcPct val="150000"/>
              </a:lnSpc>
              <a:spcAft>
                <a:spcPts val="1000"/>
              </a:spcAft>
            </a:pPr>
            <a:r>
              <a:rPr lang="id-ID" sz="1050" dirty="0">
                <a:latin typeface="Times New Roman" panose="02020603050405020304" pitchFamily="18" charset="0"/>
                <a:ea typeface="Calibri" panose="020F0502020204030204" pitchFamily="34" charset="0"/>
                <a:cs typeface="Times New Roman" panose="02020603050405020304" pitchFamily="18" charset="0"/>
              </a:rPr>
              <a:t>Sumber: https://www.liputan6.com/global/read/4120117/27-11-1095-atas-titah-paus-perang-salib-pertama-dimulai</a:t>
            </a:r>
            <a:endParaRPr lang="en-US" sz="105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6875918"/>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2" name="Rectangle 1"/>
          <p:cNvSpPr/>
          <p:nvPr/>
        </p:nvSpPr>
        <p:spPr>
          <a:xfrm>
            <a:off x="-609600" y="306531"/>
            <a:ext cx="5257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4" name="Google Shape;1614;p19"/>
          <p:cNvSpPr txBox="1">
            <a:spLocks noGrp="1"/>
          </p:cNvSpPr>
          <p:nvPr>
            <p:ph type="subTitle" idx="4294967295"/>
          </p:nvPr>
        </p:nvSpPr>
        <p:spPr>
          <a:xfrm>
            <a:off x="0" y="1290333"/>
            <a:ext cx="4718191" cy="784800"/>
          </a:xfrm>
          <a:prstGeom prst="rect">
            <a:avLst/>
          </a:prstGeom>
        </p:spPr>
        <p:txBody>
          <a:bodyPr spcFirstLastPara="1" wrap="square" lIns="0" tIns="0" rIns="0" bIns="0" anchor="t" anchorCtr="0">
            <a:noAutofit/>
          </a:bodyPr>
          <a:lstStyle/>
          <a:p>
            <a:pPr marL="0" indent="0" algn="just">
              <a:spcAft>
                <a:spcPts val="800"/>
              </a:spcAft>
              <a:buNone/>
            </a:pPr>
            <a:r>
              <a:rPr lang="id-ID" sz="1200" b="1" dirty="0" smtClean="0">
                <a:latin typeface="Times New Roman" panose="02020603050405020304" pitchFamily="18" charset="0"/>
                <a:cs typeface="Times New Roman" panose="02020603050405020304" pitchFamily="18" charset="0"/>
              </a:rPr>
              <a:t>Periode ketiga</a:t>
            </a:r>
            <a:endParaRPr lang="id-ID" sz="1200" b="1" dirty="0">
              <a:latin typeface="Times New Roman" panose="02020603050405020304" pitchFamily="18" charset="0"/>
              <a:cs typeface="Times New Roman" panose="02020603050405020304" pitchFamily="18" charset="0"/>
            </a:endParaRPr>
          </a:p>
          <a:p>
            <a:r>
              <a:rPr lang="id-ID" sz="1100" dirty="0"/>
              <a:t>Tentara salib pada periode ini dipimpin oleh Raja Jerman, Frederick II, kali ini mereka berusaha merebut Mesir lebih dahulu sebelum ke Palestina, dengan harapan agar mereka bisa mendapat bantuan dari kaum Nasrani Qibthi, hal itu terjadi pada Tahun 1219, mereka berhasil menduduki Dimyat. Raja Mesir dari Dinasti Ayyubiyah pada waktu itu, Al-Malik Al-Kamil, membuat perjanjian dengan Fredrick, isinya antara lain Fredrick bersedia melepaskan Dimyat, sementara Al-Malik Al-Kamil melepaskan Palestina, Fredrick menjamin keamanan kaum muslimin di Palestina, dan Fredrick tidak mengirim bantuan kepada umat Kristen di Syiria. Dalam perkembangan berikutnya, Palestina dapat direbut kembali oleh kaum muslimin pada Tahun 1247, di masa pemerintahan Al-Malik Al-Shalih, penguasa Mesir selanjutnya, ketika Mesir dikuasai oleh Dinasti Mamalik (yang menggantikan posisi Dinasti Ayyubiyah), pemimpin perang dipegang oleh Baybars dan Qalawun, pada masa merekalah Akka dapat direbut kembali oleh kaum muslimin, Tahun 1291 (al-Mathawi, 1982: 150).</a:t>
            </a:r>
            <a:endParaRPr lang="en-US" sz="1100" dirty="0"/>
          </a:p>
          <a:p>
            <a:pPr marL="0" indent="0" algn="just">
              <a:spcAft>
                <a:spcPts val="800"/>
              </a:spcAft>
              <a:buNone/>
            </a:pPr>
            <a:r>
              <a:rPr sz="1100" dirty="0" smtClean="0">
                <a:latin typeface="Times New Roman" panose="02020603050405020304" pitchFamily="18" charset="0"/>
                <a:cs typeface="Times New Roman" panose="02020603050405020304" pitchFamily="18" charset="0"/>
              </a:rPr>
              <a:t>. </a:t>
            </a:r>
            <a:endParaRPr sz="1100" dirty="0">
              <a:latin typeface="Times New Roman" panose="02020603050405020304" pitchFamily="18" charset="0"/>
              <a:cs typeface="Times New Roman" panose="02020603050405020304" pitchFamily="18" charset="0"/>
            </a:endParaRPr>
          </a:p>
        </p:txBody>
      </p:sp>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a:t>
            </a:fld>
            <a:endParaRPr lang="en-GB"/>
          </a:p>
        </p:txBody>
      </p:sp>
      <p:sp>
        <p:nvSpPr>
          <p:cNvPr id="12" name="Title 11"/>
          <p:cNvSpPr>
            <a:spLocks noGrp="1"/>
          </p:cNvSpPr>
          <p:nvPr>
            <p:ph type="ctrTitle" idx="4294967295"/>
          </p:nvPr>
        </p:nvSpPr>
        <p:spPr>
          <a:xfrm>
            <a:off x="172304" y="306531"/>
            <a:ext cx="4953000" cy="470898"/>
          </a:xfrm>
          <a:prstGeom prst="rect">
            <a:avLst/>
          </a:prstGeom>
        </p:spPr>
        <p:txBody>
          <a:bodyPr wrap="square">
            <a:spAutoFit/>
          </a:bodyPr>
          <a:lstStyle/>
          <a:p>
            <a:pPr lvl="0"/>
            <a:r>
              <a:rPr lang="id-ID" dirty="0" smtClean="0">
                <a:solidFill>
                  <a:schemeClr val="tx1"/>
                </a:solidFill>
              </a:rPr>
              <a:t>periodisasi </a:t>
            </a:r>
            <a:r>
              <a:rPr lang="id-ID" dirty="0">
                <a:solidFill>
                  <a:schemeClr val="tx1"/>
                </a:solidFill>
              </a:rPr>
              <a:t>Perang Salib</a:t>
            </a:r>
            <a:endParaRPr lang="en-US" dirty="0">
              <a:solidFill>
                <a:schemeClr val="tx1"/>
              </a:solidFill>
            </a:endParaRPr>
          </a:p>
        </p:txBody>
      </p:sp>
      <p:sp>
        <p:nvSpPr>
          <p:cNvPr id="3" name="AutoShape 2" descr="Kolonialisme, Islam, dan neo-kolonialis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257800" y="950312"/>
            <a:ext cx="3305710" cy="2649855"/>
          </a:xfrm>
          <a:prstGeom prst="rect">
            <a:avLst/>
          </a:prstGeom>
        </p:spPr>
      </p:pic>
      <p:sp>
        <p:nvSpPr>
          <p:cNvPr id="5" name="Rectangle 4"/>
          <p:cNvSpPr/>
          <p:nvPr/>
        </p:nvSpPr>
        <p:spPr>
          <a:xfrm>
            <a:off x="4594261" y="3600167"/>
            <a:ext cx="4572000" cy="548035"/>
          </a:xfrm>
          <a:prstGeom prst="rect">
            <a:avLst/>
          </a:prstGeom>
        </p:spPr>
        <p:txBody>
          <a:bodyPr>
            <a:spAutoFit/>
          </a:bodyPr>
          <a:lstStyle/>
          <a:p>
            <a:pPr algn="ctr">
              <a:lnSpc>
                <a:spcPct val="150000"/>
              </a:lnSpc>
              <a:spcAft>
                <a:spcPts val="1000"/>
              </a:spcAft>
            </a:pPr>
            <a:r>
              <a:rPr lang="id-ID" sz="1050" dirty="0">
                <a:latin typeface="Times New Roman" panose="02020603050405020304" pitchFamily="18" charset="0"/>
                <a:ea typeface="Calibri" panose="020F0502020204030204" pitchFamily="34" charset="0"/>
                <a:cs typeface="Times New Roman" panose="02020603050405020304" pitchFamily="18" charset="0"/>
              </a:rPr>
              <a:t>Sumber: https://kumparan.com/berita-update/kisah-peristiwa-perang-salib-pertempuran-dua-agama-di-abad-ke-11-1vK1Ant46NG</a:t>
            </a:r>
            <a:endParaRPr lang="en-US" sz="105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446790"/>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304800" y="133350"/>
            <a:ext cx="5660100" cy="471300"/>
          </a:xfrm>
          <a:prstGeom prst="rect">
            <a:avLst/>
          </a:prstGeom>
        </p:spPr>
        <p:txBody>
          <a:bodyPr spcFirstLastPara="1" wrap="square" lIns="0" tIns="0" rIns="0" bIns="0" anchor="b" anchorCtr="0">
            <a:noAutofit/>
          </a:bodyPr>
          <a:lstStyle/>
          <a:p>
            <a:pPr lvl="0"/>
            <a:r>
              <a:rPr lang="id-ID" dirty="0"/>
              <a:t>Dampak Terjadinya Perang Salib</a:t>
            </a:r>
            <a:endParaRPr lang="en-US" dirty="0"/>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9</a:t>
            </a:fld>
            <a:endParaRPr lang="en-GB"/>
          </a:p>
        </p:txBody>
      </p:sp>
      <p:sp>
        <p:nvSpPr>
          <p:cNvPr id="9" name="Google Shape;1578;p14"/>
          <p:cNvSpPr txBox="1">
            <a:spLocks noGrp="1"/>
          </p:cNvSpPr>
          <p:nvPr>
            <p:ph type="body" idx="1"/>
          </p:nvPr>
        </p:nvSpPr>
        <p:spPr>
          <a:xfrm>
            <a:off x="0" y="1526987"/>
            <a:ext cx="6477000" cy="1600200"/>
          </a:xfrm>
          <a:prstGeom prst="rect">
            <a:avLst/>
          </a:prstGeom>
        </p:spPr>
        <p:txBody>
          <a:bodyPr spcFirstLastPara="1" wrap="square" lIns="0" tIns="0" rIns="0" bIns="0" anchor="t" anchorCtr="0">
            <a:noAutofit/>
          </a:bodyPr>
          <a:lstStyle/>
          <a:p>
            <a:pPr marL="558800" lvl="0" indent="-457200">
              <a:buAutoNum type="arabicPeriod"/>
            </a:pPr>
            <a:r>
              <a:rPr lang="id-ID" dirty="0" smtClean="0"/>
              <a:t>Pengaruh ilmiah.</a:t>
            </a:r>
          </a:p>
          <a:p>
            <a:pPr marL="330200" lvl="0" indent="-228600">
              <a:buAutoNum type="arabicPeriod"/>
            </a:pPr>
            <a:r>
              <a:rPr lang="id-ID" dirty="0"/>
              <a:t>Pengaruh </a:t>
            </a:r>
            <a:r>
              <a:rPr lang="id-ID" dirty="0" smtClean="0"/>
              <a:t>kemasyarakatan</a:t>
            </a:r>
          </a:p>
          <a:p>
            <a:pPr marL="330200" lvl="0" indent="-228600">
              <a:buAutoNum type="arabicPeriod"/>
            </a:pPr>
            <a:r>
              <a:rPr lang="id-ID" dirty="0"/>
              <a:t>Pengaruh ekonomi, kemakmuran, dan </a:t>
            </a:r>
            <a:r>
              <a:rPr lang="id-ID" dirty="0" smtClean="0"/>
              <a:t>pembangunan</a:t>
            </a:r>
          </a:p>
          <a:p>
            <a:pPr marL="330200" lvl="0" indent="-228600">
              <a:buAutoNum type="arabicPeriod"/>
            </a:pPr>
            <a:r>
              <a:rPr lang="id-ID" dirty="0"/>
              <a:t>Pengaruh </a:t>
            </a:r>
            <a:r>
              <a:rPr lang="id-ID" dirty="0" smtClean="0"/>
              <a:t>kemiliteran</a:t>
            </a:r>
          </a:p>
          <a:p>
            <a:pPr marL="330200" lvl="0" indent="-228600">
              <a:buAutoNum type="arabicPeriod"/>
            </a:pPr>
            <a:r>
              <a:rPr lang="id-ID" dirty="0"/>
              <a:t>Pengaruh agama dan pendidikan</a:t>
            </a:r>
            <a:endParaRPr lang="en-US" sz="1200" b="1" dirty="0"/>
          </a:p>
        </p:txBody>
      </p:sp>
      <p:sp>
        <p:nvSpPr>
          <p:cNvPr id="2" name="AutoShape 2" descr="Serbuan Yuan-Mongol ke Jawa - Wikipedia bahasa Indonesia, ensiklopedia beb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Serbuan Yuan-Mongol ke Jawa - Wikipedia bahasa Indonesia, ensiklopedia beb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4" descr="Enam Kegagalan Mongol di Seluruh Dunia - Histor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6" descr="Invasi Dinasti Yua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8" descr="Invasi Dinasti Yua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 Placeholder 6"/>
          <p:cNvSpPr>
            <a:spLocks noGrp="1"/>
          </p:cNvSpPr>
          <p:nvPr>
            <p:ph type="body" idx="1"/>
          </p:nvPr>
        </p:nvSpPr>
        <p:spPr>
          <a:xfrm>
            <a:off x="-322278" y="917387"/>
            <a:ext cx="6321425" cy="663763"/>
          </a:xfrm>
        </p:spPr>
        <p:txBody>
          <a:bodyPr/>
          <a:lstStyle/>
          <a:p>
            <a:pPr marL="558800" indent="-457200">
              <a:buFont typeface="+mj-lt"/>
              <a:buAutoNum type="arabicPeriod"/>
            </a:pPr>
            <a:r>
              <a:rPr lang="id-ID" dirty="0" smtClean="0"/>
              <a:t>Pengaruh positif untuk bangsa barat</a:t>
            </a:r>
            <a:endParaRPr lang="en-US"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683</Words>
  <Application>Microsoft Office PowerPoint</Application>
  <PresentationFormat>On-screen Show (16:9)</PresentationFormat>
  <Paragraphs>73</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Times New Roman</vt:lpstr>
      <vt:lpstr>Montserrat</vt:lpstr>
      <vt:lpstr>Calibri</vt:lpstr>
      <vt:lpstr>Encode Sans Semi Condensed Light</vt:lpstr>
      <vt:lpstr>Encode Sans Semi Condensed</vt:lpstr>
      <vt:lpstr>Amatic SC</vt:lpstr>
      <vt:lpstr>Arial</vt:lpstr>
      <vt:lpstr>.VnTeknicalH</vt:lpstr>
      <vt:lpstr>Ephesus template</vt:lpstr>
      <vt:lpstr> perang salib</vt:lpstr>
      <vt:lpstr>Pengertian Perang Salib</vt:lpstr>
      <vt:lpstr>Pengertian Perang Salib</vt:lpstr>
      <vt:lpstr>PowerPoint Presentation</vt:lpstr>
      <vt:lpstr>PowerPoint Presentation</vt:lpstr>
      <vt:lpstr>periodisasi Perang Salib</vt:lpstr>
      <vt:lpstr>periodisasi Perang Salib</vt:lpstr>
      <vt:lpstr>periodisasi Perang Salib</vt:lpstr>
      <vt:lpstr>Dampak Terjadinya Perang Salib</vt:lpstr>
      <vt:lpstr>Dampak Terjadinya Perang Salib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DI EROPA PADA ABAD PERTENGAHAN</dc:title>
  <dc:creator>OWNER</dc:creator>
  <cp:lastModifiedBy>Admin</cp:lastModifiedBy>
  <cp:revision>25</cp:revision>
  <dcterms:created xsi:type="dcterms:W3CDTF">1900-01-01T00:00:00Z</dcterms:created>
  <dcterms:modified xsi:type="dcterms:W3CDTF">2021-09-18T04:34:34Z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AF6C07CF4C97F9DB538430612583D907</vt:lpwstr>
  </property>
  <property fmtid="{D5CDD505-2E9C-101B-9397-08002B2CF9AE}" pid="3" name="KSOProductBuildVer">
    <vt:lpwstr>2052-11.8.2</vt:lpwstr>
  </property>
</Properties>
</file>