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a:xfrm>
            <a:off x="1921934" y="5054602"/>
            <a:ext cx="4064860" cy="279400"/>
          </a:xfrm>
        </p:spPr>
        <p:txBody>
          <a:bodyPr/>
          <a:lstStyle/>
          <a:p>
            <a:endParaRPr lang="id-ID"/>
          </a:p>
        </p:txBody>
      </p:sp>
      <p:sp>
        <p:nvSpPr>
          <p:cNvPr id="6" name="Slide Number Placeholder 5"/>
          <p:cNvSpPr>
            <a:spLocks noGrp="1"/>
          </p:cNvSpPr>
          <p:nvPr>
            <p:ph type="sldNum" sz="quarter" idx="12"/>
          </p:nvPr>
        </p:nvSpPr>
        <p:spPr>
          <a:xfrm>
            <a:off x="6817317" y="5054602"/>
            <a:ext cx="413483" cy="279400"/>
          </a:xfrm>
        </p:spPr>
        <p:txBody>
          <a:bodyPr/>
          <a:lstStyle/>
          <a:p>
            <a:fld id="{931683F7-19FE-4A63-80F0-33F4C2606217}" type="slidenum">
              <a:rPr lang="id-ID" smtClean="0"/>
              <a:t>‹#›</a:t>
            </a:fld>
            <a:endParaRPr lang="id-ID"/>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22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109BB-2EDB-4B57-A667-B3304605EFFE}" type="datetimeFigureOut">
              <a:rPr lang="id-ID" smtClean="0"/>
              <a:t>23/09/2021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35510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55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24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346365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01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12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59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64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28368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109BB-2EDB-4B57-A667-B3304605EFFE}" type="datetimeFigureOut">
              <a:rPr lang="id-ID" smtClean="0"/>
              <a:t>23/09/2021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1683F7-19FE-4A63-80F0-33F4C2606217}" type="slidenum">
              <a:rPr lang="id-ID" smtClean="0"/>
              <a:t>‹#›</a:t>
            </a:fld>
            <a:endParaRPr lang="id-ID"/>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3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109BB-2EDB-4B57-A667-B3304605EFFE}" type="datetimeFigureOut">
              <a:rPr lang="id-ID" smtClean="0"/>
              <a:t>23/09/2021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10102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109BB-2EDB-4B57-A667-B3304605EFFE}" type="datetimeFigureOut">
              <a:rPr lang="id-ID" smtClean="0"/>
              <a:t>23/09/2021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31683F7-19FE-4A63-80F0-33F4C2606217}" type="slidenum">
              <a:rPr lang="id-ID" smtClean="0"/>
              <a:t>‹#›</a:t>
            </a:fld>
            <a:endParaRPr lang="id-ID"/>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51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109BB-2EDB-4B57-A667-B3304605EFFE}" type="datetimeFigureOut">
              <a:rPr lang="id-ID" smtClean="0"/>
              <a:t>23/09/2021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31683F7-19FE-4A63-80F0-33F4C2606217}" type="slidenum">
              <a:rPr lang="id-ID" smtClean="0"/>
              <a:t>‹#›</a:t>
            </a:fld>
            <a:endParaRPr lang="id-ID"/>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15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109BB-2EDB-4B57-A667-B3304605EFFE}" type="datetimeFigureOut">
              <a:rPr lang="id-ID" smtClean="0"/>
              <a:t>23/09/2021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416787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109BB-2EDB-4B57-A667-B3304605EFFE}" type="datetimeFigureOut">
              <a:rPr lang="id-ID" smtClean="0"/>
              <a:t>23/09/2021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1683F7-19FE-4A63-80F0-33F4C2606217}" type="slidenum">
              <a:rPr lang="id-ID" smtClean="0"/>
              <a:t>‹#›</a:t>
            </a:fld>
            <a:endParaRPr lang="id-ID"/>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92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109BB-2EDB-4B57-A667-B3304605EFFE}" type="datetimeFigureOut">
              <a:rPr lang="id-ID" smtClean="0"/>
              <a:t>23/09/2021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1683F7-19FE-4A63-80F0-33F4C2606217}" type="slidenum">
              <a:rPr lang="id-ID" smtClean="0"/>
              <a:t>‹#›</a:t>
            </a:fld>
            <a:endParaRPr lang="id-ID"/>
          </a:p>
        </p:txBody>
      </p:sp>
    </p:spTree>
    <p:extLst>
      <p:ext uri="{BB962C8B-B14F-4D97-AF65-F5344CB8AC3E}">
        <p14:creationId xmlns:p14="http://schemas.microsoft.com/office/powerpoint/2010/main" val="411891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B109BB-2EDB-4B57-A667-B3304605EFFE}" type="datetimeFigureOut">
              <a:rPr lang="id-ID" smtClean="0"/>
              <a:t>23/09/2021</a:t>
            </a:fld>
            <a:endParaRPr lang="id-ID"/>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1683F7-19FE-4A63-80F0-33F4C2606217}" type="slidenum">
              <a:rPr lang="id-ID" smtClean="0"/>
              <a:t>‹#›</a:t>
            </a:fld>
            <a:endParaRPr lang="id-ID"/>
          </a:p>
        </p:txBody>
      </p:sp>
    </p:spTree>
    <p:extLst>
      <p:ext uri="{BB962C8B-B14F-4D97-AF65-F5344CB8AC3E}">
        <p14:creationId xmlns:p14="http://schemas.microsoft.com/office/powerpoint/2010/main" val="826405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75456"/>
            <a:ext cx="8568952" cy="2952328"/>
          </a:xfrm>
        </p:spPr>
        <p:txBody>
          <a:bodyPr/>
          <a:lstStyle/>
          <a:p>
            <a:r>
              <a:rPr lang="id-ID" dirty="0"/>
              <a:t>PERBANDINGAN HUKUM PIDANA INGGRIS DAN INDONESIA</a:t>
            </a:r>
          </a:p>
        </p:txBody>
      </p:sp>
      <p:sp>
        <p:nvSpPr>
          <p:cNvPr id="3" name="Subtitle 2"/>
          <p:cNvSpPr>
            <a:spLocks noGrp="1"/>
          </p:cNvSpPr>
          <p:nvPr>
            <p:ph type="subTitle" idx="1"/>
          </p:nvPr>
        </p:nvSpPr>
        <p:spPr>
          <a:xfrm>
            <a:off x="1241630" y="2564904"/>
            <a:ext cx="6660740" cy="3611553"/>
          </a:xfrm>
        </p:spPr>
        <p:txBody>
          <a:bodyPr>
            <a:normAutofit/>
          </a:bodyPr>
          <a:lstStyle/>
          <a:p>
            <a:r>
              <a:rPr lang="id-ID" dirty="0"/>
              <a:t>KELOMPOK 2:</a:t>
            </a:r>
          </a:p>
          <a:p>
            <a:pPr marL="514350" indent="-514350">
              <a:buAutoNum type="arabicPeriod"/>
            </a:pPr>
            <a:r>
              <a:rPr lang="id-ID" dirty="0"/>
              <a:t>VENNY FRANSISCA FEBRIYANY 1812011020</a:t>
            </a:r>
          </a:p>
          <a:p>
            <a:pPr marL="514350" indent="-514350">
              <a:buAutoNum type="arabicPeriod"/>
            </a:pPr>
            <a:r>
              <a:rPr lang="id-ID" dirty="0"/>
              <a:t>AZRIELIANI VIRA ANNISA 1812011016</a:t>
            </a:r>
          </a:p>
          <a:p>
            <a:pPr marL="514350" indent="-514350">
              <a:buAutoNum type="arabicPeriod"/>
            </a:pPr>
            <a:r>
              <a:rPr lang="id-ID" dirty="0"/>
              <a:t>RULLY M.E. SITANGGANG 1812011019</a:t>
            </a:r>
          </a:p>
          <a:p>
            <a:pPr marL="514350" indent="-514350">
              <a:buAutoNum type="arabicPeriod"/>
            </a:pPr>
            <a:r>
              <a:rPr lang="id-ID" dirty="0"/>
              <a:t>FIRMAN TOLHA 1912011097</a:t>
            </a:r>
          </a:p>
        </p:txBody>
      </p:sp>
    </p:spTree>
    <p:extLst>
      <p:ext uri="{BB962C8B-B14F-4D97-AF65-F5344CB8AC3E}">
        <p14:creationId xmlns:p14="http://schemas.microsoft.com/office/powerpoint/2010/main" val="94593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075240" cy="4569371"/>
          </a:xfrm>
        </p:spPr>
        <p:txBody>
          <a:bodyPr>
            <a:normAutofit/>
          </a:bodyPr>
          <a:lstStyle/>
          <a:p>
            <a:pPr marL="0" indent="0">
              <a:buNone/>
            </a:pPr>
            <a:r>
              <a:rPr lang="id-ID" dirty="0"/>
              <a:t>b. Delik formil dan delik materiil (delik dengan perumusan secara formil dan delik dengan perumusan secara materiil) </a:t>
            </a:r>
          </a:p>
          <a:p>
            <a:pPr marL="0" indent="0">
              <a:buNone/>
            </a:pPr>
            <a:r>
              <a:rPr lang="id-ID" dirty="0"/>
              <a:t>a) Delik formil itu adalah delik yang perumusannya dititikberatkan kepada perbuatan yang dilarang. Delik tersebut telah selesai dengan dilakukannya perbuatan seperti tercantum dalam rumusan delik. Misalnya : penghasutan (pasal 160 KUHP), di muka umum menyatakan perasaan kebencian, permusuhan atau penghinaan kepada salah satu atau lebih golongan rakyat di Indonesia (pasal 156 KUHP); penyuapan (pasal 209, 210 KUHP); sumpah palsu (pasal 242 KUHP); pemalsuan surat (pasal 263 KUHP); pencurian (pasal 362 KUHP).</a:t>
            </a:r>
          </a:p>
        </p:txBody>
      </p:sp>
    </p:spTree>
    <p:extLst>
      <p:ext uri="{BB962C8B-B14F-4D97-AF65-F5344CB8AC3E}">
        <p14:creationId xmlns:p14="http://schemas.microsoft.com/office/powerpoint/2010/main" val="374595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916832"/>
            <a:ext cx="8003232" cy="4209331"/>
          </a:xfrm>
        </p:spPr>
        <p:txBody>
          <a:bodyPr/>
          <a:lstStyle/>
          <a:p>
            <a:pPr marL="0" indent="0">
              <a:buNone/>
            </a:pPr>
            <a:r>
              <a:rPr lang="id-ID" dirty="0"/>
              <a:t>b) Delik materiil adalah delik yang perumusannya dititikberatkan kepada akibat yang tidak dikehendaki (dilarang). Delik ini baru selesai apabila akibat yang tidak dikehendaki itu telah terjadi. Kalau belum maka paling banyak hanya ada percobaan. </a:t>
            </a:r>
          </a:p>
          <a:p>
            <a:pPr marL="0" indent="0">
              <a:buNone/>
            </a:pPr>
            <a:r>
              <a:rPr lang="id-ID" dirty="0"/>
              <a:t>Misalnya : pembakaran (pasal 187 KUHP), penipuan (pasal 378 KUHP), pembunuhan (pasal 338 KUHP). Batas antara delik formil dan materiil tidak tajam misalnya pasal 362. </a:t>
            </a:r>
          </a:p>
        </p:txBody>
      </p:sp>
    </p:spTree>
    <p:extLst>
      <p:ext uri="{BB962C8B-B14F-4D97-AF65-F5344CB8AC3E}">
        <p14:creationId xmlns:p14="http://schemas.microsoft.com/office/powerpoint/2010/main" val="412911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931224" cy="5361459"/>
          </a:xfrm>
        </p:spPr>
        <p:txBody>
          <a:bodyPr>
            <a:normAutofit fontScale="92500" lnSpcReduction="20000"/>
          </a:bodyPr>
          <a:lstStyle/>
          <a:p>
            <a:pPr marL="0" indent="0">
              <a:buNone/>
            </a:pPr>
            <a:r>
              <a:rPr lang="id-ID" dirty="0"/>
              <a:t>c. Delik </a:t>
            </a:r>
            <a:r>
              <a:rPr lang="id-ID" i="1" dirty="0"/>
              <a:t>commisionis</a:t>
            </a:r>
            <a:r>
              <a:rPr lang="id-ID" dirty="0"/>
              <a:t>, delik </a:t>
            </a:r>
            <a:r>
              <a:rPr lang="id-ID" i="1" dirty="0"/>
              <a:t>ommisionis</a:t>
            </a:r>
            <a:r>
              <a:rPr lang="id-ID" dirty="0"/>
              <a:t> dan delik </a:t>
            </a:r>
            <a:r>
              <a:rPr lang="id-ID" i="1" dirty="0"/>
              <a:t>commisionis</a:t>
            </a:r>
            <a:r>
              <a:rPr lang="id-ID" dirty="0"/>
              <a:t> </a:t>
            </a:r>
            <a:r>
              <a:rPr lang="id-ID" i="1" dirty="0"/>
              <a:t>per ommisionen commissa </a:t>
            </a:r>
          </a:p>
          <a:p>
            <a:pPr marL="514350" indent="-514350">
              <a:buAutoNum type="arabicParenR"/>
            </a:pPr>
            <a:r>
              <a:rPr lang="id-ID" dirty="0"/>
              <a:t>Delik </a:t>
            </a:r>
            <a:r>
              <a:rPr lang="id-ID" i="1" dirty="0"/>
              <a:t>commisionis</a:t>
            </a:r>
            <a:r>
              <a:rPr lang="id-ID" dirty="0"/>
              <a:t> : delik yang berupa pelanggaran terhadap larangan, ialah berbuat sesuatu yang dilarang, pencurian, penggelapan, penipuan. </a:t>
            </a:r>
          </a:p>
          <a:p>
            <a:pPr marL="514350" indent="-514350">
              <a:buAutoNum type="arabicParenR"/>
            </a:pPr>
            <a:r>
              <a:rPr lang="id-ID" dirty="0"/>
              <a:t>2) Delik </a:t>
            </a:r>
            <a:r>
              <a:rPr lang="id-ID" i="1" dirty="0"/>
              <a:t>ommisionis</a:t>
            </a:r>
            <a:r>
              <a:rPr lang="id-ID" dirty="0"/>
              <a:t> : delik yang berupa pelanggaran terhadap perintah, ialah tidak melakukan sesuatu yang diperintahkan / yang diharuskan, misal : tidak menghadap sebagai saksi di muka pengadilan (pasal 522 KUHP), tidak menolong orang yang memerlukan pertolongan (pasal 531 KUHP). </a:t>
            </a:r>
          </a:p>
          <a:p>
            <a:pPr marL="514350" indent="-514350">
              <a:buAutoNum type="arabicParenR"/>
            </a:pPr>
            <a:r>
              <a:rPr lang="id-ID" dirty="0"/>
              <a:t>3) Delik </a:t>
            </a:r>
            <a:r>
              <a:rPr lang="id-ID" i="1" dirty="0"/>
              <a:t>commisionis per ommisionen commissa </a:t>
            </a:r>
            <a:r>
              <a:rPr lang="id-ID" dirty="0"/>
              <a:t>: delik yang berupa pelanggaan larangan </a:t>
            </a:r>
            <a:r>
              <a:rPr lang="id-ID" i="1" dirty="0"/>
              <a:t>(dus delik commissionis), </a:t>
            </a:r>
            <a:r>
              <a:rPr lang="id-ID" dirty="0"/>
              <a:t>akan tetapi dapa dilakukan dengan cara tidak berbuat. Misal : seorang ibu yang membunuh anaknya dengan tidak memberi air susu (pasal 338, 340 KUHP), seorang penjaga wissel yang menyebabkan kecelakaan kereta api dengan sengaja tidak memindahkan wissel (pasal 194 KUHP).</a:t>
            </a:r>
          </a:p>
        </p:txBody>
      </p:sp>
    </p:spTree>
    <p:extLst>
      <p:ext uri="{BB962C8B-B14F-4D97-AF65-F5344CB8AC3E}">
        <p14:creationId xmlns:p14="http://schemas.microsoft.com/office/powerpoint/2010/main" val="264790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UNSUR-UNSUR TINDAK PIDANA</a:t>
            </a:r>
          </a:p>
        </p:txBody>
      </p:sp>
      <p:sp>
        <p:nvSpPr>
          <p:cNvPr id="3" name="Content Placeholder 2"/>
          <p:cNvSpPr>
            <a:spLocks noGrp="1"/>
          </p:cNvSpPr>
          <p:nvPr>
            <p:ph idx="1"/>
          </p:nvPr>
        </p:nvSpPr>
        <p:spPr/>
        <p:txBody>
          <a:bodyPr>
            <a:normAutofit fontScale="92500" lnSpcReduction="10000"/>
          </a:bodyPr>
          <a:lstStyle/>
          <a:p>
            <a:r>
              <a:rPr lang="id-ID" dirty="0"/>
              <a:t>Berdasarkan Hukum Inggris</a:t>
            </a:r>
          </a:p>
          <a:p>
            <a:pPr marL="0" indent="0">
              <a:buNone/>
            </a:pPr>
            <a:r>
              <a:rPr lang="id-ID" dirty="0"/>
              <a:t>Dalam sistem hukum Inggris, setiap orang yang melakukan pelanggaran terhadap undang – undang pidana harus memenuhi unsur – unsur sebagai berikut :</a:t>
            </a:r>
          </a:p>
          <a:p>
            <a:pPr marL="514350" indent="-514350">
              <a:buAutoNum type="alphaLcPeriod"/>
            </a:pPr>
            <a:r>
              <a:rPr lang="id-ID" dirty="0"/>
              <a:t>Tertuduh telah melakukan suatu perbuatan yang telah dituduhkan atau dikenal dengan istilah </a:t>
            </a:r>
            <a:r>
              <a:rPr lang="id-ID" i="1" dirty="0"/>
              <a:t>Actus – reus</a:t>
            </a:r>
            <a:r>
              <a:rPr lang="id-ID" dirty="0"/>
              <a:t>; </a:t>
            </a:r>
          </a:p>
          <a:p>
            <a:pPr marL="514350" indent="-514350">
              <a:buAutoNum type="alphaLcPeriod"/>
            </a:pPr>
            <a:r>
              <a:rPr lang="id-ID" dirty="0"/>
              <a:t>b. Tertuduh melakukan pelanggaran terhadap undang – undang dengan disertai niat jahat atau dikenal dengan istilah </a:t>
            </a:r>
            <a:r>
              <a:rPr lang="id-ID" i="1" dirty="0"/>
              <a:t>Mens – rea</a:t>
            </a:r>
            <a:r>
              <a:rPr lang="id-ID" dirty="0"/>
              <a:t>. </a:t>
            </a:r>
          </a:p>
        </p:txBody>
      </p:sp>
    </p:spTree>
    <p:extLst>
      <p:ext uri="{BB962C8B-B14F-4D97-AF65-F5344CB8AC3E}">
        <p14:creationId xmlns:p14="http://schemas.microsoft.com/office/powerpoint/2010/main" val="341987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8003232" cy="4281339"/>
          </a:xfrm>
        </p:spPr>
        <p:txBody>
          <a:bodyPr/>
          <a:lstStyle/>
          <a:p>
            <a:r>
              <a:rPr lang="id-ID" dirty="0"/>
              <a:t>Berdasarkan Hukum Indonesia</a:t>
            </a:r>
          </a:p>
          <a:p>
            <a:pPr marL="0" indent="0">
              <a:buNone/>
            </a:pPr>
            <a:r>
              <a:rPr lang="id-ID" dirty="0"/>
              <a:t>Unsur-unsur tindak pidana menurut Moeljatno terdiri dari : </a:t>
            </a:r>
          </a:p>
          <a:p>
            <a:pPr marL="514350" indent="-514350">
              <a:buAutoNum type="alphaLcPeriod"/>
            </a:pPr>
            <a:r>
              <a:rPr lang="id-ID" dirty="0"/>
              <a:t>Kelakuan dan akibat </a:t>
            </a:r>
          </a:p>
          <a:p>
            <a:pPr marL="514350" indent="-514350">
              <a:buAutoNum type="alphaLcPeriod"/>
            </a:pPr>
            <a:r>
              <a:rPr lang="id-ID" dirty="0"/>
              <a:t>Hal ikhwal atau keadaan tertentu yang menyertai perbuatan, yang dibagi menjadi : 1) Unsur subyektif atau pribadi</a:t>
            </a:r>
          </a:p>
          <a:p>
            <a:pPr marL="0" indent="0">
              <a:buNone/>
            </a:pPr>
            <a:r>
              <a:rPr lang="id-ID" dirty="0"/>
              <a:t>      2) Unsur obyektif atau non pribadi</a:t>
            </a:r>
          </a:p>
        </p:txBody>
      </p:sp>
    </p:spTree>
    <p:extLst>
      <p:ext uri="{BB962C8B-B14F-4D97-AF65-F5344CB8AC3E}">
        <p14:creationId xmlns:p14="http://schemas.microsoft.com/office/powerpoint/2010/main" val="394999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PERTANGGUNGJAWABAN PIDANA</a:t>
            </a:r>
          </a:p>
        </p:txBody>
      </p:sp>
      <p:sp>
        <p:nvSpPr>
          <p:cNvPr id="3" name="Content Placeholder 2"/>
          <p:cNvSpPr>
            <a:spLocks noGrp="1"/>
          </p:cNvSpPr>
          <p:nvPr>
            <p:ph idx="1"/>
          </p:nvPr>
        </p:nvSpPr>
        <p:spPr/>
        <p:txBody>
          <a:bodyPr/>
          <a:lstStyle/>
          <a:p>
            <a:r>
              <a:rPr lang="id-ID" dirty="0"/>
              <a:t>Berdasarkan Hukum Inggris</a:t>
            </a:r>
          </a:p>
          <a:p>
            <a:pPr marL="0" indent="0">
              <a:buNone/>
            </a:pPr>
            <a:r>
              <a:rPr lang="id-ID" dirty="0"/>
              <a:t>Pertanggungjawaban pidana di Inggris berdasarkan pada kesalahan, yaitu: </a:t>
            </a:r>
          </a:p>
          <a:p>
            <a:pPr marL="514350" indent="-514350">
              <a:buAutoNum type="alphaLcPeriod"/>
            </a:pPr>
            <a:r>
              <a:rPr lang="id-ID" dirty="0"/>
              <a:t>Intent (Kesengajaan) </a:t>
            </a:r>
          </a:p>
          <a:p>
            <a:pPr marL="514350" indent="-514350">
              <a:buAutoNum type="alphaLcPeriod"/>
            </a:pPr>
            <a:r>
              <a:rPr lang="id-ID" dirty="0"/>
              <a:t>b. Recklesness (Kesembronoan) </a:t>
            </a:r>
          </a:p>
          <a:p>
            <a:pPr marL="514350" indent="-514350">
              <a:buAutoNum type="alphaLcPeriod"/>
            </a:pPr>
            <a:r>
              <a:rPr lang="id-ID" dirty="0"/>
              <a:t>c. Negligence (Kealpaan)</a:t>
            </a:r>
          </a:p>
        </p:txBody>
      </p:sp>
    </p:spTree>
    <p:extLst>
      <p:ext uri="{BB962C8B-B14F-4D97-AF65-F5344CB8AC3E}">
        <p14:creationId xmlns:p14="http://schemas.microsoft.com/office/powerpoint/2010/main" val="424119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916832"/>
            <a:ext cx="8003232" cy="4209331"/>
          </a:xfrm>
        </p:spPr>
        <p:txBody>
          <a:bodyPr/>
          <a:lstStyle/>
          <a:p>
            <a:r>
              <a:rPr lang="id-ID" dirty="0"/>
              <a:t>Berdasarkan Hukum Indonesia</a:t>
            </a:r>
          </a:p>
          <a:p>
            <a:pPr marL="0" indent="0">
              <a:buNone/>
            </a:pPr>
            <a:r>
              <a:rPr lang="id-ID" dirty="0"/>
              <a:t>Pertanggungjawaban pidana hanya dapat terjadi jika sebelumnya seseorang telah melakukan tindakan pidana. Moeljatno mengatakan, orang tidak mungkin dipertanggungjawabkan (dijatuhi pidana) kalau tidak melakukan perbuatan pidana.  </a:t>
            </a:r>
          </a:p>
          <a:p>
            <a:pPr marL="0" indent="0">
              <a:buNone/>
            </a:pPr>
            <a:r>
              <a:rPr lang="id-ID" dirty="0"/>
              <a:t>Dengan demikian, pertanggungjawaban pidana pertama-tama tergantung pada dilakukannya tindak pidana.</a:t>
            </a:r>
          </a:p>
        </p:txBody>
      </p:sp>
    </p:spTree>
    <p:extLst>
      <p:ext uri="{BB962C8B-B14F-4D97-AF65-F5344CB8AC3E}">
        <p14:creationId xmlns:p14="http://schemas.microsoft.com/office/powerpoint/2010/main" val="1101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PENYERTAAN</a:t>
            </a:r>
          </a:p>
        </p:txBody>
      </p:sp>
      <p:sp>
        <p:nvSpPr>
          <p:cNvPr id="3" name="Content Placeholder 2"/>
          <p:cNvSpPr>
            <a:spLocks noGrp="1"/>
          </p:cNvSpPr>
          <p:nvPr>
            <p:ph idx="1"/>
          </p:nvPr>
        </p:nvSpPr>
        <p:spPr/>
        <p:txBody>
          <a:bodyPr>
            <a:normAutofit fontScale="62500" lnSpcReduction="20000"/>
          </a:bodyPr>
          <a:lstStyle/>
          <a:p>
            <a:r>
              <a:rPr lang="id-ID" dirty="0"/>
              <a:t>Berdasarkan Hukum Inggris</a:t>
            </a:r>
          </a:p>
          <a:p>
            <a:pPr marL="0" indent="0">
              <a:buNone/>
            </a:pPr>
            <a:r>
              <a:rPr lang="id-ID" dirty="0"/>
              <a:t>Sebelum dikeluarkannya “the criminal law act”, penyertaan terdiri dari: </a:t>
            </a:r>
          </a:p>
          <a:p>
            <a:pPr marL="514350" indent="-514350">
              <a:buAutoNum type="alphaLcPeriod"/>
            </a:pPr>
            <a:r>
              <a:rPr lang="id-ID" dirty="0"/>
              <a:t>A principal the first degree </a:t>
            </a:r>
          </a:p>
          <a:p>
            <a:pPr marL="514350" indent="-514350">
              <a:buAutoNum type="alphaLcPeriod"/>
            </a:pPr>
            <a:r>
              <a:rPr lang="id-ID" dirty="0"/>
              <a:t>b. A principal the second degree </a:t>
            </a:r>
          </a:p>
          <a:p>
            <a:pPr marL="514350" indent="-514350">
              <a:buAutoNum type="alphaLcPeriod"/>
            </a:pPr>
            <a:r>
              <a:rPr lang="id-ID" dirty="0"/>
              <a:t>c. An accesories before the </a:t>
            </a:r>
          </a:p>
          <a:p>
            <a:pPr marL="0" indent="0">
              <a:buNone/>
            </a:pPr>
            <a:r>
              <a:rPr lang="id-ID" dirty="0"/>
              <a:t>Setelah keluarnya The Criminal Law Act 1967, participation hanya terdiri dari 3 pihak, yaitu: </a:t>
            </a:r>
          </a:p>
          <a:p>
            <a:pPr marL="514350" indent="-514350">
              <a:buAutoNum type="alphaLcPeriod"/>
            </a:pPr>
            <a:r>
              <a:rPr lang="id-ID" dirty="0"/>
              <a:t>Actual offender (orang yang melakukan perbuatan itu sendiri atau melalui innocent agent); </a:t>
            </a:r>
          </a:p>
          <a:p>
            <a:pPr marL="514350" indent="-514350">
              <a:buAutoNum type="alphaLcPeriod"/>
            </a:pPr>
            <a:r>
              <a:rPr lang="id-ID" dirty="0"/>
              <a:t>b. Aiding dan abetting (orang yang membantu pada saat atau sewaktu kejahatan sedang berlangsung); </a:t>
            </a:r>
          </a:p>
          <a:p>
            <a:pPr marL="514350" indent="-514350">
              <a:buAutoNum type="alphaLcPeriod"/>
            </a:pPr>
            <a:r>
              <a:rPr lang="id-ID" dirty="0"/>
              <a:t>c. Counselling or procuring (orang yang menganjurkan).</a:t>
            </a:r>
          </a:p>
        </p:txBody>
      </p:sp>
    </p:spTree>
    <p:extLst>
      <p:ext uri="{BB962C8B-B14F-4D97-AF65-F5344CB8AC3E}">
        <p14:creationId xmlns:p14="http://schemas.microsoft.com/office/powerpoint/2010/main" val="69043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075240" cy="5289451"/>
          </a:xfrm>
        </p:spPr>
        <p:txBody>
          <a:bodyPr>
            <a:normAutofit lnSpcReduction="10000"/>
          </a:bodyPr>
          <a:lstStyle/>
          <a:p>
            <a:r>
              <a:rPr lang="id-ID" dirty="0"/>
              <a:t>Berdasarkan Hukum Indonesia</a:t>
            </a:r>
          </a:p>
          <a:p>
            <a:pPr marL="0" indent="0">
              <a:buNone/>
            </a:pPr>
            <a:r>
              <a:rPr lang="id-ID" dirty="0"/>
              <a:t>Pembagian penyertaan menurut KUHP Indonesia adalah : </a:t>
            </a:r>
          </a:p>
          <a:p>
            <a:pPr marL="514350" indent="-514350">
              <a:buAutoNum type="arabicParenR"/>
            </a:pPr>
            <a:r>
              <a:rPr lang="id-ID" dirty="0"/>
              <a:t>Pembuat/dader (pasal 55) yang terdiri dari:</a:t>
            </a:r>
          </a:p>
          <a:p>
            <a:pPr marL="0" indent="0">
              <a:buNone/>
            </a:pPr>
            <a:r>
              <a:rPr lang="id-ID" dirty="0"/>
              <a:t>a) Pelaku (pleger) </a:t>
            </a:r>
          </a:p>
          <a:p>
            <a:pPr marL="0" indent="0">
              <a:buNone/>
            </a:pPr>
            <a:r>
              <a:rPr lang="id-ID" dirty="0"/>
              <a:t>b) yang menyuruh lakukan (doenpleger) </a:t>
            </a:r>
          </a:p>
          <a:p>
            <a:pPr marL="0" indent="0">
              <a:buNone/>
            </a:pPr>
            <a:r>
              <a:rPr lang="id-ID" dirty="0"/>
              <a:t>c) ang turut serta (medepleger) </a:t>
            </a:r>
          </a:p>
          <a:p>
            <a:pPr marL="0" indent="0">
              <a:buNone/>
            </a:pPr>
            <a:r>
              <a:rPr lang="id-ID" dirty="0"/>
              <a:t>d) Penganjur (uitlokker) </a:t>
            </a:r>
          </a:p>
          <a:p>
            <a:pPr marL="0" indent="0">
              <a:buNone/>
            </a:pPr>
            <a:endParaRPr lang="id-ID" dirty="0"/>
          </a:p>
          <a:p>
            <a:pPr marL="0" indent="0">
              <a:buNone/>
            </a:pPr>
            <a:r>
              <a:rPr lang="id-ID" dirty="0"/>
              <a:t>2) Pembantu/mendeplichtige (pasal 56) yang terdiri dari : </a:t>
            </a:r>
          </a:p>
          <a:p>
            <a:pPr marL="514350" indent="-514350">
              <a:buAutoNum type="alphaLcParenR"/>
            </a:pPr>
            <a:r>
              <a:rPr lang="id-ID" dirty="0"/>
              <a:t>Pembantu pada saat kejahatan dilakukan </a:t>
            </a:r>
          </a:p>
          <a:p>
            <a:pPr marL="514350" indent="-514350">
              <a:buAutoNum type="alphaLcParenR"/>
            </a:pPr>
            <a:r>
              <a:rPr lang="id-ID" dirty="0"/>
              <a:t>b) Pembantu pada saat kejahatan belum dilakukan.</a:t>
            </a:r>
          </a:p>
        </p:txBody>
      </p:sp>
    </p:spTree>
    <p:extLst>
      <p:ext uri="{BB962C8B-B14F-4D97-AF65-F5344CB8AC3E}">
        <p14:creationId xmlns:p14="http://schemas.microsoft.com/office/powerpoint/2010/main" val="6931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a:t>
            </a:r>
          </a:p>
        </p:txBody>
      </p:sp>
      <p:sp>
        <p:nvSpPr>
          <p:cNvPr id="3" name="Content Placeholder 2"/>
          <p:cNvSpPr>
            <a:spLocks noGrp="1"/>
          </p:cNvSpPr>
          <p:nvPr>
            <p:ph idx="1"/>
          </p:nvPr>
        </p:nvSpPr>
        <p:spPr/>
        <p:txBody>
          <a:bodyPr>
            <a:normAutofit fontScale="85000" lnSpcReduction="10000"/>
          </a:bodyPr>
          <a:lstStyle/>
          <a:p>
            <a:r>
              <a:rPr lang="id-ID" dirty="0"/>
              <a:t>Berdasarkan Hukum Inggris</a:t>
            </a:r>
          </a:p>
          <a:p>
            <a:pPr marL="0" indent="0">
              <a:buNone/>
            </a:pPr>
            <a:r>
              <a:rPr lang="id-ID" dirty="0"/>
              <a:t>Percobaan dalam hukum pidana Inggris dipandang sebagai suatu misdemeanor (pelanggaran hukum ringan). Untuk dapat dipidananya percobaan diperlukan pembuktian bahwa terdakwa telah berniat melakukan perbuatan melanggar hukum dan ia telah melakukan beberapa tindakan yang membentuk actus reus dari percobaan jahat yang dapat dipidana.</a:t>
            </a:r>
          </a:p>
          <a:p>
            <a:r>
              <a:rPr lang="id-ID" dirty="0"/>
              <a:t>Berdasarkan Hukum Indonesia</a:t>
            </a:r>
          </a:p>
          <a:p>
            <a:pPr marL="0" indent="0">
              <a:buNone/>
            </a:pPr>
            <a:r>
              <a:rPr lang="id-ID" dirty="0"/>
              <a:t>Percobaan melakukan kejahatan diatur dalam Buku ke satu tentang Aturan Umum, Bab 1V pasal 53 dan 54 KUHP. </a:t>
            </a:r>
          </a:p>
          <a:p>
            <a:pPr marL="0" indent="0">
              <a:buNone/>
            </a:pPr>
            <a:endParaRPr lang="id-ID" dirty="0"/>
          </a:p>
        </p:txBody>
      </p:sp>
    </p:spTree>
    <p:extLst>
      <p:ext uri="{BB962C8B-B14F-4D97-AF65-F5344CB8AC3E}">
        <p14:creationId xmlns:p14="http://schemas.microsoft.com/office/powerpoint/2010/main" val="314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KLASIFIKASI TINDAK PIDANA</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arenR"/>
            </a:pPr>
            <a:r>
              <a:rPr lang="id-ID" dirty="0"/>
              <a:t>Berdasarkan Hukum Pidana Inggris</a:t>
            </a:r>
          </a:p>
          <a:p>
            <a:pPr marL="0" indent="0">
              <a:buNone/>
            </a:pPr>
            <a:r>
              <a:rPr lang="id-ID" dirty="0"/>
              <a:t>Klasifikasi tindak pidana menurut hukum pidana Inggris bertitik tolak dan tergantung dari hirarki pengadilannya. Terhadap perkara – perkara pidana, terdapat 2 (dua) pengadilan yang memiliki kewenangan mengadili yang berbeda, yaitu:  </a:t>
            </a:r>
          </a:p>
          <a:p>
            <a:pPr marL="514350" indent="-514350">
              <a:buFont typeface="+mj-lt"/>
              <a:buAutoNum type="alphaLcPeriod"/>
            </a:pPr>
            <a:r>
              <a:rPr lang="id-ID" i="1" dirty="0"/>
              <a:t>Crown Court </a:t>
            </a:r>
            <a:r>
              <a:rPr lang="id-ID" dirty="0"/>
              <a:t>memiliki kewenangan untuk memeriksa dan memutus perkara pidana berat. </a:t>
            </a:r>
          </a:p>
          <a:p>
            <a:pPr marL="514350" indent="-514350">
              <a:buFont typeface="+mj-lt"/>
              <a:buAutoNum type="alphaLcPeriod"/>
            </a:pPr>
            <a:r>
              <a:rPr lang="id-ID" dirty="0"/>
              <a:t>Magistrate Court memiliki kewenangan memeriksa dan memutus perkara – perkara pidana ringan.</a:t>
            </a:r>
          </a:p>
          <a:p>
            <a:pPr marL="514350" indent="-514350">
              <a:buFont typeface="+mj-lt"/>
              <a:buAutoNum type="alphaLcPeriod"/>
            </a:pPr>
            <a:endParaRPr lang="id-ID" dirty="0"/>
          </a:p>
        </p:txBody>
      </p:sp>
    </p:spTree>
    <p:extLst>
      <p:ext uri="{BB962C8B-B14F-4D97-AF65-F5344CB8AC3E}">
        <p14:creationId xmlns:p14="http://schemas.microsoft.com/office/powerpoint/2010/main" val="400272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3965"/>
            <a:ext cx="8147248" cy="4281339"/>
          </a:xfrm>
        </p:spPr>
        <p:txBody>
          <a:bodyPr/>
          <a:lstStyle/>
          <a:p>
            <a:r>
              <a:rPr lang="id-ID" dirty="0"/>
              <a:t>Berdasarkan Hukum Indonesia</a:t>
            </a:r>
          </a:p>
          <a:p>
            <a:pPr marL="0" indent="0">
              <a:buNone/>
            </a:pPr>
            <a:r>
              <a:rPr lang="id-ID" dirty="0"/>
              <a:t>Percobaan melakukan kejahatan diatur dalam Buku ke satu tentang Aturan Umum, Bab 1V pasal 53 dan 54 KUHP. </a:t>
            </a:r>
          </a:p>
        </p:txBody>
      </p:sp>
    </p:spTree>
    <p:extLst>
      <p:ext uri="{BB962C8B-B14F-4D97-AF65-F5344CB8AC3E}">
        <p14:creationId xmlns:p14="http://schemas.microsoft.com/office/powerpoint/2010/main" val="61838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7859216" cy="5217443"/>
          </a:xfrm>
        </p:spPr>
        <p:txBody>
          <a:bodyPr>
            <a:normAutofit/>
          </a:bodyPr>
          <a:lstStyle/>
          <a:p>
            <a:pPr marL="0" indent="0">
              <a:buNone/>
            </a:pPr>
            <a:r>
              <a:rPr lang="id-ID" dirty="0"/>
              <a:t>Berdasarkan undang – undang hukum pidana (</a:t>
            </a:r>
            <a:r>
              <a:rPr lang="id-ID" i="1" dirty="0"/>
              <a:t>Criminal Law Act</a:t>
            </a:r>
            <a:r>
              <a:rPr lang="id-ID" dirty="0"/>
              <a:t>) 1977, section 14, klasifikasi tindak pidana adalah: </a:t>
            </a:r>
          </a:p>
          <a:p>
            <a:pPr marL="514350" indent="-514350">
              <a:buFont typeface="+mj-lt"/>
              <a:buAutoNum type="alphaLcParenR"/>
            </a:pPr>
            <a:r>
              <a:rPr lang="id-ID" i="1" dirty="0"/>
              <a:t>Offences triable only on indictment </a:t>
            </a:r>
          </a:p>
          <a:p>
            <a:pPr marL="0" indent="0">
              <a:buNone/>
            </a:pPr>
            <a:r>
              <a:rPr lang="id-ID" dirty="0"/>
              <a:t>Dalam praktek peradilan pidana di Inggris, beberapa perkara tindak pidana yang dapat diadili berdasarkan </a:t>
            </a:r>
            <a:r>
              <a:rPr lang="id-ID" i="1" dirty="0"/>
              <a:t>“on indictment” </a:t>
            </a:r>
            <a:r>
              <a:rPr lang="id-ID" dirty="0"/>
              <a:t>adalah, </a:t>
            </a:r>
            <a:r>
              <a:rPr lang="id-ID" i="1" dirty="0"/>
              <a:t>“murder” </a:t>
            </a:r>
            <a:r>
              <a:rPr lang="id-ID" dirty="0"/>
              <a:t>(pembunuhan), </a:t>
            </a:r>
            <a:r>
              <a:rPr lang="id-ID" i="1" dirty="0"/>
              <a:t>“manslaughter” </a:t>
            </a:r>
            <a:r>
              <a:rPr lang="id-ID" dirty="0"/>
              <a:t>(penganiayaan berat), </a:t>
            </a:r>
            <a:r>
              <a:rPr lang="id-ID" i="1" dirty="0"/>
              <a:t>“rape” </a:t>
            </a:r>
            <a:r>
              <a:rPr lang="id-ID" dirty="0"/>
              <a:t>(perkosaan), </a:t>
            </a:r>
            <a:r>
              <a:rPr lang="id-ID" i="1" dirty="0"/>
              <a:t>“robbery” </a:t>
            </a:r>
            <a:r>
              <a:rPr lang="id-ID" dirty="0"/>
              <a:t>(perampokan), </a:t>
            </a:r>
            <a:r>
              <a:rPr lang="id-ID" i="1" dirty="0"/>
              <a:t>“causing grievious bodily harm with intent to rob and blackmail”</a:t>
            </a:r>
            <a:r>
              <a:rPr lang="id-ID" dirty="0"/>
              <a:t> (menyebabkan luka berat yang diakibatkan oleh niat </a:t>
            </a:r>
            <a:r>
              <a:rPr lang="sv-SE" dirty="0"/>
              <a:t>untuk melakukan perampokan dan pemerasan).</a:t>
            </a:r>
            <a:endParaRPr lang="id-ID" dirty="0"/>
          </a:p>
        </p:txBody>
      </p:sp>
    </p:spTree>
    <p:extLst>
      <p:ext uri="{BB962C8B-B14F-4D97-AF65-F5344CB8AC3E}">
        <p14:creationId xmlns:p14="http://schemas.microsoft.com/office/powerpoint/2010/main" val="362330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8085584" cy="4281339"/>
          </a:xfrm>
        </p:spPr>
        <p:txBody>
          <a:bodyPr>
            <a:normAutofit/>
          </a:bodyPr>
          <a:lstStyle/>
          <a:p>
            <a:pPr marL="0" indent="0">
              <a:buNone/>
            </a:pPr>
            <a:r>
              <a:rPr lang="id-ID" dirty="0"/>
              <a:t>b) </a:t>
            </a:r>
            <a:r>
              <a:rPr lang="id-ID" i="1" dirty="0"/>
              <a:t>Offences triable only summarily </a:t>
            </a:r>
          </a:p>
          <a:p>
            <a:pPr marL="0" indent="0">
              <a:buNone/>
            </a:pPr>
            <a:r>
              <a:rPr lang="id-ID" dirty="0"/>
              <a:t>Semua tindak pidana yang digolongkan ke dalam </a:t>
            </a:r>
            <a:r>
              <a:rPr lang="id-ID" i="1" dirty="0"/>
              <a:t>“summary offences” </a:t>
            </a:r>
            <a:r>
              <a:rPr lang="id-ID" dirty="0"/>
              <a:t>harus diatur dalam undang – undang. Dengan memasukkan suatu tindak pidana ke dalam </a:t>
            </a:r>
            <a:r>
              <a:rPr lang="id-ID" i="1" dirty="0"/>
              <a:t>“summary offences” </a:t>
            </a:r>
            <a:r>
              <a:rPr lang="id-ID" dirty="0"/>
              <a:t>berarti mencegah diberlakukannya peradilan juri terhadap tindak pidana tersebut. </a:t>
            </a:r>
            <a:r>
              <a:rPr lang="id-ID" i="1" dirty="0"/>
              <a:t>Magistrate court</a:t>
            </a:r>
            <a:r>
              <a:rPr lang="id-ID" dirty="0"/>
              <a:t> yang memiliki kewenangan mengadili perkara – perkara tersebut. Pertimbangan lain diberlakukannya beberapa tindakan pidana sebagai </a:t>
            </a:r>
            <a:r>
              <a:rPr lang="id-ID" i="1" dirty="0"/>
              <a:t>“summary offences” </a:t>
            </a:r>
            <a:r>
              <a:rPr lang="id-ID" dirty="0"/>
              <a:t>adalah agar setiap tertuduh dituntut melakukan kejahatan berat diperlakukan tidak adil karena harus menunggu atau ditahan terlalu lama.</a:t>
            </a:r>
          </a:p>
        </p:txBody>
      </p:sp>
    </p:spTree>
    <p:extLst>
      <p:ext uri="{BB962C8B-B14F-4D97-AF65-F5344CB8AC3E}">
        <p14:creationId xmlns:p14="http://schemas.microsoft.com/office/powerpoint/2010/main" val="217221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764704"/>
            <a:ext cx="7859216" cy="5361459"/>
          </a:xfrm>
        </p:spPr>
        <p:txBody>
          <a:bodyPr>
            <a:normAutofit/>
          </a:bodyPr>
          <a:lstStyle/>
          <a:p>
            <a:pPr marL="0" indent="0">
              <a:buNone/>
            </a:pPr>
            <a:r>
              <a:rPr lang="id-ID" dirty="0"/>
              <a:t>Beberapa tindak pidana berdasarkan undang – undang hukum pidana 1977 telah ditetapkan sebagai </a:t>
            </a:r>
            <a:r>
              <a:rPr lang="id-ID" i="1" dirty="0"/>
              <a:t>“summary offences” </a:t>
            </a:r>
            <a:r>
              <a:rPr lang="id-ID" dirty="0"/>
              <a:t>antara lain:</a:t>
            </a:r>
          </a:p>
          <a:p>
            <a:pPr>
              <a:buFontTx/>
              <a:buChar char="-"/>
            </a:pPr>
            <a:r>
              <a:rPr lang="id-ID" dirty="0"/>
              <a:t>Pelanggaran lalu lintas dengan kadar alkohol dalam darah pengemudi melebihi batas maksimum yang diperkenankan menurut undang – undang;</a:t>
            </a:r>
          </a:p>
          <a:p>
            <a:pPr>
              <a:buFontTx/>
              <a:buChar char="-"/>
            </a:pPr>
            <a:r>
              <a:rPr lang="id-ID" dirty="0"/>
              <a:t>Melakukan kekerasan fisik terhadap petugas polisi;</a:t>
            </a:r>
          </a:p>
          <a:p>
            <a:pPr>
              <a:buFontTx/>
              <a:buChar char="-"/>
            </a:pPr>
            <a:r>
              <a:rPr lang="id-ID" dirty="0"/>
              <a:t>Bertingkah laku buruk dan membahayakan di tempat – tempat umum. </a:t>
            </a:r>
          </a:p>
        </p:txBody>
      </p:sp>
    </p:spTree>
    <p:extLst>
      <p:ext uri="{BB962C8B-B14F-4D97-AF65-F5344CB8AC3E}">
        <p14:creationId xmlns:p14="http://schemas.microsoft.com/office/powerpoint/2010/main" val="161227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76672"/>
            <a:ext cx="7859216" cy="5433467"/>
          </a:xfrm>
        </p:spPr>
        <p:txBody>
          <a:bodyPr>
            <a:normAutofit/>
          </a:bodyPr>
          <a:lstStyle/>
          <a:p>
            <a:pPr marL="0" indent="0">
              <a:buNone/>
            </a:pPr>
            <a:r>
              <a:rPr lang="id-ID" dirty="0"/>
              <a:t>c) Offences triable either way </a:t>
            </a:r>
          </a:p>
          <a:p>
            <a:pPr marL="0" indent="0">
              <a:buNone/>
            </a:pPr>
            <a:r>
              <a:rPr lang="id-ID" dirty="0"/>
              <a:t>Perbuatan pelanggaran yang termasuk dalam kategori ini adalah semua perbuatan yang terdapat dalam daftar tindak pidana berdasarkan </a:t>
            </a:r>
            <a:r>
              <a:rPr lang="id-ID" i="1" dirty="0"/>
              <a:t>“Judicial Act” </a:t>
            </a:r>
            <a:r>
              <a:rPr lang="id-ID" dirty="0"/>
              <a:t>1980. Beberapa tindak pidana tersebut, yaitu: </a:t>
            </a:r>
          </a:p>
          <a:p>
            <a:pPr marL="0" indent="0">
              <a:buNone/>
            </a:pPr>
            <a:r>
              <a:rPr lang="id-ID" dirty="0"/>
              <a:t>a. </a:t>
            </a:r>
            <a:r>
              <a:rPr lang="id-ID" i="1" dirty="0"/>
              <a:t>Theft Act </a:t>
            </a:r>
            <a:r>
              <a:rPr lang="id-ID" dirty="0"/>
              <a:t>1968, kecuali perampokan, pemerasan, penganiayaan dengan maksud merampok dan mencuri;</a:t>
            </a:r>
          </a:p>
          <a:p>
            <a:pPr marL="0" indent="0">
              <a:buNone/>
            </a:pPr>
            <a:r>
              <a:rPr lang="id-ID" dirty="0"/>
              <a:t>b. Beberapa pelanggaran yang disebut dalam </a:t>
            </a:r>
            <a:r>
              <a:rPr lang="id-ID" i="1" dirty="0"/>
              <a:t>“the criminal damage act”</a:t>
            </a:r>
            <a:r>
              <a:rPr lang="id-ID" dirty="0"/>
              <a:t> 1977, termasuk pembakaran (arson);</a:t>
            </a:r>
          </a:p>
          <a:p>
            <a:pPr marL="0" indent="0">
              <a:buNone/>
            </a:pPr>
            <a:r>
              <a:rPr lang="id-ID" dirty="0"/>
              <a:t>c. Beberapa pelanggara yang dimuat dalam </a:t>
            </a:r>
            <a:r>
              <a:rPr lang="id-ID" i="1" dirty="0"/>
              <a:t>“Perjuri Act” </a:t>
            </a:r>
            <a:r>
              <a:rPr lang="id-ID" dirty="0"/>
              <a:t>1911;</a:t>
            </a:r>
          </a:p>
          <a:p>
            <a:pPr marL="0" indent="0">
              <a:buNone/>
            </a:pPr>
            <a:r>
              <a:rPr lang="id-ID" dirty="0"/>
              <a:t>d. </a:t>
            </a:r>
            <a:r>
              <a:rPr lang="id-ID" i="1" dirty="0"/>
              <a:t>“The forgery act” </a:t>
            </a:r>
            <a:r>
              <a:rPr lang="id-ID" dirty="0"/>
              <a:t>1913 </a:t>
            </a:r>
          </a:p>
          <a:p>
            <a:pPr marL="0" indent="0">
              <a:buNone/>
            </a:pPr>
            <a:r>
              <a:rPr lang="id-ID" dirty="0"/>
              <a:t>e. </a:t>
            </a:r>
            <a:r>
              <a:rPr lang="id-ID" i="1" dirty="0"/>
              <a:t>“Sexual offences act” </a:t>
            </a:r>
            <a:r>
              <a:rPr lang="id-ID" dirty="0"/>
              <a:t>1956</a:t>
            </a:r>
          </a:p>
        </p:txBody>
      </p:sp>
    </p:spTree>
    <p:extLst>
      <p:ext uri="{BB962C8B-B14F-4D97-AF65-F5344CB8AC3E}">
        <p14:creationId xmlns:p14="http://schemas.microsoft.com/office/powerpoint/2010/main" val="393415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92696"/>
            <a:ext cx="7931224" cy="5433467"/>
          </a:xfrm>
        </p:spPr>
        <p:txBody>
          <a:bodyPr>
            <a:normAutofit/>
          </a:bodyPr>
          <a:lstStyle/>
          <a:p>
            <a:pPr marL="0" indent="0">
              <a:buNone/>
            </a:pPr>
            <a:r>
              <a:rPr lang="id-ID" dirty="0"/>
              <a:t>2) Berdasarkan Hukum Pidana Indonesia</a:t>
            </a:r>
          </a:p>
          <a:p>
            <a:pPr marL="514350" indent="-514350">
              <a:buAutoNum type="alphaLcPeriod"/>
            </a:pPr>
            <a:r>
              <a:rPr lang="id-ID" dirty="0"/>
              <a:t>Kejahatan dan Pelanggaran</a:t>
            </a:r>
          </a:p>
          <a:p>
            <a:pPr marL="0" indent="0">
              <a:buNone/>
            </a:pPr>
            <a:r>
              <a:rPr lang="id-ID" dirty="0"/>
              <a:t>Pembagian delik atas kejahatan dan pelanggaran ini disebut oleh undang-undang. KUHP buku ke II memuat delik-delik yang disebut : pelanggaran criterium apakah yang dipergunakan untuk membedakan kedua jenis delik itu ? KUHP tidak memberi jawaban tentang hal ini. </a:t>
            </a:r>
          </a:p>
          <a:p>
            <a:pPr marL="0" indent="0">
              <a:buNone/>
            </a:pPr>
            <a:r>
              <a:rPr lang="id-ID" dirty="0"/>
              <a:t>Tetapi ilmu pengetahuan mencari secara intensif ukuran (kriterium) untuk membedakan kedua jenis delik itu. </a:t>
            </a:r>
          </a:p>
          <a:p>
            <a:pPr marL="0" indent="0">
              <a:buNone/>
            </a:pPr>
            <a:r>
              <a:rPr lang="id-ID" dirty="0"/>
              <a:t>Ada dua pendapat, yaitu:</a:t>
            </a:r>
          </a:p>
        </p:txBody>
      </p:sp>
    </p:spTree>
    <p:extLst>
      <p:ext uri="{BB962C8B-B14F-4D97-AF65-F5344CB8AC3E}">
        <p14:creationId xmlns:p14="http://schemas.microsoft.com/office/powerpoint/2010/main" val="224936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7931224" cy="5505475"/>
          </a:xfrm>
        </p:spPr>
        <p:txBody>
          <a:bodyPr>
            <a:normAutofit fontScale="92500" lnSpcReduction="10000"/>
          </a:bodyPr>
          <a:lstStyle/>
          <a:p>
            <a:pPr marL="514350" indent="-514350">
              <a:buAutoNum type="arabicParenR"/>
            </a:pPr>
            <a:r>
              <a:rPr lang="id-ID" dirty="0"/>
              <a:t>Ada yang mengatakan bahwa antara kedua jenis delik itu ada perbedaan yang bersifat kwalitatif. Dengan ukuran ini lalu didapati 2 (dua) jenis delik, ialah : </a:t>
            </a:r>
          </a:p>
          <a:p>
            <a:pPr marL="514350" indent="-514350">
              <a:buFont typeface="+mj-lt"/>
              <a:buAutoNum type="alphaLcParenR"/>
            </a:pPr>
            <a:r>
              <a:rPr lang="id-ID" i="1" dirty="0"/>
              <a:t>Rechtdelicten </a:t>
            </a:r>
          </a:p>
          <a:p>
            <a:pPr marL="0" indent="0">
              <a:buNone/>
            </a:pPr>
            <a:r>
              <a:rPr lang="id-ID" dirty="0"/>
              <a:t>Ialah yang perbuatan yang bertentangan dengan keadilan, terlepas apakah perbuatan itu diancam pidana dalam suatu undang-undang atau tidak, jadi yang benar-benar dirasakan oleh masyarakat sebagai bertentangan dengan keadilan, misal : pembunuhan, pencurian. Delik-delik semacam ini disebut “kejahatan” </a:t>
            </a:r>
            <a:r>
              <a:rPr lang="id-ID" i="1" dirty="0"/>
              <a:t>(mala perse). </a:t>
            </a:r>
          </a:p>
          <a:p>
            <a:pPr marL="514350" indent="-514350">
              <a:buAutoNum type="alphaLcParenR" startAt="2"/>
            </a:pPr>
            <a:r>
              <a:rPr lang="id-ID" i="1" dirty="0"/>
              <a:t>Wetsdelicten</a:t>
            </a:r>
            <a:r>
              <a:rPr lang="id-ID" dirty="0"/>
              <a:t> </a:t>
            </a:r>
          </a:p>
          <a:p>
            <a:pPr marL="0" indent="0">
              <a:buNone/>
            </a:pPr>
            <a:r>
              <a:rPr lang="id-ID" dirty="0"/>
              <a:t>Ialah perbuatan yang oleh umum baru disadari sebagai tindak pidana karena undang-undang menyebutnya sebagai delik, jadi karena ada undangundang mengancamnya dengan pidana. Misal : memarkir mobil di sebelah kanan jalan </a:t>
            </a:r>
            <a:r>
              <a:rPr lang="id-ID" i="1" dirty="0"/>
              <a:t>(mala quia prohibita). </a:t>
            </a:r>
            <a:r>
              <a:rPr lang="id-ID" dirty="0"/>
              <a:t>Delik-delik semacam ini disebut “pelanggaran”. </a:t>
            </a:r>
          </a:p>
        </p:txBody>
      </p:sp>
    </p:spTree>
    <p:extLst>
      <p:ext uri="{BB962C8B-B14F-4D97-AF65-F5344CB8AC3E}">
        <p14:creationId xmlns:p14="http://schemas.microsoft.com/office/powerpoint/2010/main" val="357605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40258"/>
            <a:ext cx="7632848" cy="5577483"/>
          </a:xfrm>
        </p:spPr>
        <p:txBody>
          <a:bodyPr/>
          <a:lstStyle/>
          <a:p>
            <a:pPr marL="0" indent="0">
              <a:buNone/>
            </a:pPr>
            <a:r>
              <a:rPr lang="id-ID" dirty="0"/>
              <a:t>2) Ada yang mengatakan bahwa antara kedua jenis delik itu ada perbedaan yang bersifat kwantitatif. Pendirian ini hanya meletakkan kriterium pada perbedaan yang dilihat dari segi kriminologi, ialah “pelanggaran” itu lebih ringan dari pada “kejahatan”. Kejahatan ringan : Dalam KUHP juga terdapat delik yang digolongkan sebagai kejahatankejahatan misalnya pasal 364, 373, 375, 379, 382, 384, 352, 302 (1), 315, 407.</a:t>
            </a:r>
          </a:p>
        </p:txBody>
      </p:sp>
    </p:spTree>
    <p:extLst>
      <p:ext uri="{BB962C8B-B14F-4D97-AF65-F5344CB8AC3E}">
        <p14:creationId xmlns:p14="http://schemas.microsoft.com/office/powerpoint/2010/main" val="222781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103</TotalTime>
  <Words>1483</Words>
  <Application>Microsoft Office PowerPoint</Application>
  <PresentationFormat>On-screen Show (4:3)</PresentationFormat>
  <Paragraphs>93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PERBANDINGAN HUKUM PIDANA INGGRIS DAN INDONESIA</vt:lpstr>
      <vt:lpstr>KLASIFIKASI TINDAK PIDANA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UNSUR-UNSUR TINDAK PIDANA</vt:lpstr>
      <vt:lpstr>PowerPoint Presentation</vt:lpstr>
      <vt:lpstr>PERTANGGUNGJAWABAN PIDANA</vt:lpstr>
      <vt:lpstr>PowerPoint Presentation</vt:lpstr>
      <vt:lpstr>PENYERTAAN</vt:lpstr>
      <vt:lpstr>PowerPoint Presentation</vt:lpstr>
      <vt:lpstr>PERCOBAAN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PERBANDINGAN HUKUM PIDANA INGGRIS DAN INDONESIA</dc:title>
  <dc:creator>yuliusminggu1@hotmail.com</dc:creator>
  <cp:lastModifiedBy>A C E R</cp:lastModifiedBy>
  <cp:revision>10</cp:revision>
  <dcterms:created xsi:type="dcterms:W3CDTF">2021-09-23T08:20:42Z</dcterms:created>
  <dcterms:modified xsi:type="dcterms:W3CDTF">2021-09-23T10:20:42Z</dcterms:modified>
</cp:coreProperties>
</file>