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6" r:id="rId3"/>
    <p:sldId id="257" r:id="rId4"/>
    <p:sldId id="264" r:id="rId5"/>
    <p:sldId id="258" r:id="rId6"/>
    <p:sldId id="265" r:id="rId8"/>
    <p:sldId id="267" r:id="rId9"/>
    <p:sldId id="259" r:id="rId10"/>
    <p:sldId id="266" r:id="rId11"/>
    <p:sldId id="260" r:id="rId12"/>
    <p:sldId id="261" r:id="rId13"/>
    <p:sldId id="26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Subtitle 2"/>
          <p:cNvSpPr>
            <a:spLocks noGrp="1"/>
          </p:cNvSpPr>
          <p:nvPr>
            <p:ph type="subTitle" idx="1"/>
          </p:nvPr>
        </p:nvSpPr>
        <p:spPr/>
        <p:txBody>
          <a:bodyPr/>
          <a:p>
            <a:endParaRPr lang="en-US"/>
          </a:p>
        </p:txBody>
      </p:sp>
      <p:pic>
        <p:nvPicPr>
          <p:cNvPr id="4" name="Placeholder Konten 3" descr="7f6e44ee7159d7b6caf568354f768bf6"/>
          <p:cNvPicPr>
            <a:picLocks noChangeAspect="1"/>
          </p:cNvPicPr>
          <p:nvPr>
            <p:ph sz="half" idx="2"/>
          </p:nvPr>
        </p:nvPicPr>
        <p:blipFill>
          <a:blip r:embed="rId1"/>
          <a:stretch>
            <a:fillRect/>
          </a:stretch>
        </p:blipFill>
        <p:spPr>
          <a:xfrm>
            <a:off x="3434080" y="0"/>
            <a:ext cx="8758555" cy="6858000"/>
          </a:xfrm>
          <a:prstGeom prst="rect">
            <a:avLst/>
          </a:prstGeom>
        </p:spPr>
      </p:pic>
      <p:sp>
        <p:nvSpPr>
          <p:cNvPr id="124" name="Google Shape;124;p24"/>
          <p:cNvSpPr/>
          <p:nvPr/>
        </p:nvSpPr>
        <p:spPr>
          <a:xfrm rot="5400000">
            <a:off x="1507490" y="106045"/>
            <a:ext cx="5022215" cy="6734810"/>
          </a:xfrm>
          <a:prstGeom prst="rect">
            <a:avLst/>
          </a:prstGeom>
          <a:solidFill>
            <a:srgbClr val="908269">
              <a:alpha val="86160"/>
            </a:srgbClr>
          </a:solidFill>
          <a:ln>
            <a:noFill/>
          </a:ln>
        </p:spPr>
        <p:txBody>
          <a:bodyPr spcFirstLastPara="1" wrap="square" lIns="91425" tIns="91425" rIns="91425" bIns="91425" anchor="ctr" anchorCtr="0">
            <a:noAutofit/>
          </a:bodyPr>
          <a:p>
            <a:pPr marL="0" lvl="0" indent="0" algn="l" rtl="0">
              <a:spcBef>
                <a:spcPts val="0"/>
              </a:spcBef>
              <a:spcAft>
                <a:spcPts val="0"/>
              </a:spcAft>
              <a:buNone/>
            </a:pPr>
            <a:endParaRPr dirty="0"/>
          </a:p>
        </p:txBody>
      </p:sp>
      <p:sp>
        <p:nvSpPr>
          <p:cNvPr id="2" name="Kotak Teks 1"/>
          <p:cNvSpPr txBox="1"/>
          <p:nvPr/>
        </p:nvSpPr>
        <p:spPr>
          <a:xfrm>
            <a:off x="1165225" y="3453130"/>
            <a:ext cx="5736590" cy="2245360"/>
          </a:xfrm>
          <a:prstGeom prst="rect">
            <a:avLst/>
          </a:prstGeom>
          <a:noFill/>
        </p:spPr>
        <p:txBody>
          <a:bodyPr wrap="square" rtlCol="0">
            <a:spAutoFit/>
          </a:bodyPr>
          <a:p>
            <a:pPr algn="ctr"/>
            <a:r>
              <a:rPr lang="en-US" altLang="id-ID" sz="2800"/>
              <a:t>KELOMPOK 1</a:t>
            </a:r>
            <a:endParaRPr lang="en-US" altLang="id-ID" sz="2800"/>
          </a:p>
          <a:p>
            <a:pPr algn="l"/>
            <a:r>
              <a:rPr lang="en-US" altLang="id-ID" sz="2800"/>
              <a:t>1. M. GIATAMA SARPTA (1852011003)</a:t>
            </a:r>
            <a:endParaRPr lang="en-US" altLang="id-ID" sz="2800"/>
          </a:p>
          <a:p>
            <a:pPr algn="l"/>
            <a:r>
              <a:rPr lang="en-US" altLang="id-ID" sz="2800"/>
              <a:t>2. KEVIN DANILO (1812011023)</a:t>
            </a:r>
            <a:endParaRPr lang="en-US" altLang="id-ID" sz="2800"/>
          </a:p>
          <a:p>
            <a:pPr algn="l"/>
            <a:r>
              <a:rPr lang="en-US" altLang="id-ID" sz="2800"/>
              <a:t>3. YOEL HATIGORAN G S (1812011258)</a:t>
            </a:r>
            <a:endParaRPr lang="en-US" altLang="id-ID" sz="2800"/>
          </a:p>
          <a:p>
            <a:pPr algn="l"/>
            <a:r>
              <a:rPr lang="en-US" altLang="id-ID" sz="2800"/>
              <a:t>4. MEGA ANDESTA (1812011011)</a:t>
            </a:r>
            <a:endParaRPr lang="en-US" altLang="id-ID" sz="2800"/>
          </a:p>
        </p:txBody>
      </p:sp>
      <p:sp>
        <p:nvSpPr>
          <p:cNvPr id="5" name="Kotak Teks 4"/>
          <p:cNvSpPr txBox="1"/>
          <p:nvPr/>
        </p:nvSpPr>
        <p:spPr>
          <a:xfrm>
            <a:off x="1160780" y="1433195"/>
            <a:ext cx="5736590" cy="1753235"/>
          </a:xfrm>
          <a:prstGeom prst="rect">
            <a:avLst/>
          </a:prstGeom>
          <a:noFill/>
        </p:spPr>
        <p:txBody>
          <a:bodyPr wrap="square" rtlCol="0">
            <a:spAutoFit/>
          </a:bodyPr>
          <a:p>
            <a:pPr algn="ctr"/>
            <a:r>
              <a:rPr lang="en-US" altLang="id-ID" sz="3600"/>
              <a:t>STUDI KOMPARASI KUHP INGGRIS DAN KUHP INDONESIA</a:t>
            </a:r>
            <a:endParaRPr lang="en-US" altLang="id-ID" sz="36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86080" y="1652905"/>
            <a:ext cx="9266555" cy="4351655"/>
          </a:xfrm>
        </p:spPr>
        <p:txBody>
          <a:bodyPr>
            <a:noAutofit/>
          </a:bodyPr>
          <a:p>
            <a:pPr marL="290195" indent="-290195" algn="just">
              <a:buNone/>
            </a:pPr>
            <a:r>
              <a:rPr lang="en-US" sz="2000"/>
              <a:t>1.  KUHP Indonesia merepresentasikan asas </a:t>
            </a:r>
            <a:r>
              <a:rPr lang="en-US" sz="2000" i="1"/>
              <a:t>equality before the law</a:t>
            </a:r>
            <a:r>
              <a:rPr lang="en-US" sz="2000"/>
              <a:t> atau persamaan kedudukan dimuka hukum, lantaran tidak memberikan alasan penghapus pidana pada individu tertentu. lain halnya dengan KUHP Inggris yang mengakui a</a:t>
            </a:r>
            <a:r>
              <a:rPr lang="en-US" sz="2000" dirty="0" err="1">
                <a:sym typeface="+mn-ea"/>
              </a:rPr>
              <a:t>danya</a:t>
            </a:r>
            <a:r>
              <a:rPr lang="en-US" sz="2000" dirty="0">
                <a:sym typeface="+mn-ea"/>
              </a:rPr>
              <a:t> orang – orang </a:t>
            </a:r>
            <a:r>
              <a:rPr lang="en-US" sz="2000" dirty="0" err="1">
                <a:sym typeface="+mn-ea"/>
              </a:rPr>
              <a:t>tertentu</a:t>
            </a:r>
            <a:r>
              <a:rPr lang="en-US" sz="2000" dirty="0">
                <a:sym typeface="+mn-ea"/>
              </a:rPr>
              <a:t> yang </a:t>
            </a:r>
            <a:r>
              <a:rPr lang="en-US" sz="2000" dirty="0" err="1">
                <a:sym typeface="+mn-ea"/>
              </a:rPr>
              <a:t>memiliki</a:t>
            </a:r>
            <a:r>
              <a:rPr lang="en-US" sz="2000" dirty="0">
                <a:sym typeface="+mn-ea"/>
              </a:rPr>
              <a:t> “</a:t>
            </a:r>
            <a:r>
              <a:rPr lang="en-US" sz="2000" dirty="0" err="1">
                <a:sym typeface="+mn-ea"/>
              </a:rPr>
              <a:t>kekebalan</a:t>
            </a:r>
            <a:r>
              <a:rPr lang="en-US" sz="2000" dirty="0">
                <a:sym typeface="+mn-ea"/>
              </a:rPr>
              <a:t>“ </a:t>
            </a:r>
            <a:r>
              <a:rPr lang="en-US" sz="2000" dirty="0" err="1">
                <a:sym typeface="+mn-ea"/>
              </a:rPr>
              <a:t>atau</a:t>
            </a:r>
            <a:r>
              <a:rPr lang="en-US" sz="2000" dirty="0">
                <a:sym typeface="+mn-ea"/>
              </a:rPr>
              <a:t> “immunity” </a:t>
            </a:r>
            <a:r>
              <a:rPr lang="en-US" sz="2000" dirty="0" err="1">
                <a:sym typeface="+mn-ea"/>
              </a:rPr>
              <a:t>terhadap pertanggungjawaban</a:t>
            </a:r>
            <a:r>
              <a:rPr lang="en-US" sz="2000" dirty="0">
                <a:sym typeface="+mn-ea"/>
              </a:rPr>
              <a:t> </a:t>
            </a:r>
            <a:r>
              <a:rPr lang="en-US" sz="2000" dirty="0" err="1">
                <a:sym typeface="+mn-ea"/>
              </a:rPr>
              <a:t>pidana</a:t>
            </a:r>
            <a:r>
              <a:rPr lang="en-US" sz="2000" dirty="0">
                <a:sym typeface="+mn-ea"/>
              </a:rPr>
              <a:t> </a:t>
            </a:r>
            <a:r>
              <a:rPr lang="en-US" sz="2000" dirty="0" err="1">
                <a:sym typeface="+mn-ea"/>
              </a:rPr>
              <a:t>disebabkan</a:t>
            </a:r>
            <a:r>
              <a:rPr lang="en-US" sz="2000" dirty="0">
                <a:sym typeface="+mn-ea"/>
              </a:rPr>
              <a:t> </a:t>
            </a:r>
            <a:r>
              <a:rPr lang="en-US" sz="2000" dirty="0" err="1">
                <a:sym typeface="+mn-ea"/>
              </a:rPr>
              <a:t>karena</a:t>
            </a:r>
            <a:r>
              <a:rPr lang="en-US" sz="2000" dirty="0">
                <a:sym typeface="+mn-ea"/>
              </a:rPr>
              <a:t> status orang </a:t>
            </a:r>
            <a:r>
              <a:rPr lang="en-US" sz="2000" dirty="0" err="1">
                <a:sym typeface="+mn-ea"/>
              </a:rPr>
              <a:t>tersebut</a:t>
            </a:r>
            <a:r>
              <a:rPr lang="en-US" sz="2000" dirty="0">
                <a:sym typeface="+mn-ea"/>
              </a:rPr>
              <a:t>.</a:t>
            </a:r>
            <a:endParaRPr lang="en-US" sz="2000" dirty="0">
              <a:sym typeface="+mn-ea"/>
            </a:endParaRPr>
          </a:p>
          <a:p>
            <a:pPr marL="290195" indent="-290195" algn="just">
              <a:buNone/>
            </a:pPr>
            <a:r>
              <a:rPr lang="en-US" sz="2000"/>
              <a:t>2.  Dikualifikasikannya percobaan sebagai tindak pidana tidak selesai dalam hukum pidana Indonesia merupakan bentuk upaya penanggulangan kejahatan yang serius lantaran sudah adanya niatan dari pelaku untuk melakukan suatu delik, namun berakhir bukan karena kehendaknya, sehingga lebih tepat dikualifikasikan sebagai percobaan tindak pidana bukan pelanggaran hukum ringan.</a:t>
            </a:r>
            <a:endParaRPr lang="en-US" sz="2000"/>
          </a:p>
          <a:p>
            <a:pPr marL="290195" indent="-290195" algn="just">
              <a:buNone/>
            </a:pPr>
            <a:r>
              <a:rPr lang="en-US" sz="2000"/>
              <a:t>3.  Lebih kompleksnya kualifikasi pelaku tindak pidana dalam KUHP Indonesia mengakibatkan semakin besarnya peluang untuk menjerat pelaku tindak pidana, sehingga terwujudnya upaya penanggulangan kejahatan.</a:t>
            </a:r>
            <a:endParaRPr lang="en-US" sz="2000"/>
          </a:p>
        </p:txBody>
      </p:sp>
      <p:pic>
        <p:nvPicPr>
          <p:cNvPr id="6" name="Placeholder Konten 5" descr="Ancient-Rome"/>
          <p:cNvPicPr>
            <a:picLocks noChangeAspect="1"/>
          </p:cNvPicPr>
          <p:nvPr>
            <p:ph sz="half" idx="2"/>
          </p:nvPr>
        </p:nvPicPr>
        <p:blipFill>
          <a:blip r:embed="rId1"/>
          <a:stretch>
            <a:fillRect/>
          </a:stretch>
        </p:blipFill>
        <p:spPr>
          <a:xfrm>
            <a:off x="9955530" y="-635"/>
            <a:ext cx="2221230" cy="6858000"/>
          </a:xfrm>
          <a:prstGeom prst="rect">
            <a:avLst/>
          </a:prstGeom>
        </p:spPr>
      </p:pic>
      <p:sp>
        <p:nvSpPr>
          <p:cNvPr id="2" name="Title 1"/>
          <p:cNvSpPr>
            <a:spLocks noGrp="1"/>
          </p:cNvSpPr>
          <p:nvPr>
            <p:ph type="title"/>
          </p:nvPr>
        </p:nvSpPr>
        <p:spPr>
          <a:xfrm>
            <a:off x="-5080" y="142875"/>
            <a:ext cx="9959975" cy="1325880"/>
          </a:xfrm>
          <a:solidFill>
            <a:schemeClr val="bg1">
              <a:lumMod val="85000"/>
            </a:schemeClr>
          </a:solidFill>
        </p:spPr>
        <p:txBody>
          <a:bodyPr>
            <a:normAutofit/>
          </a:bodyPr>
          <a:p>
            <a:pPr algn="ctr"/>
            <a:r>
              <a:rPr lang="en-US" altLang="id-ID"/>
              <a:t>KEUNGGULAN KUHP INDONESIA</a:t>
            </a:r>
            <a:endParaRPr lang="en-US" altLang="id-ID"/>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0" y="189865"/>
            <a:ext cx="9450070" cy="1325880"/>
          </a:xfrm>
          <a:solidFill>
            <a:schemeClr val="accent6">
              <a:lumMod val="60000"/>
              <a:lumOff val="40000"/>
            </a:schemeClr>
          </a:solidFill>
        </p:spPr>
        <p:txBody>
          <a:bodyPr/>
          <a:p>
            <a:pPr algn="ctr"/>
            <a:r>
              <a:rPr lang="en-US" altLang="id-ID"/>
              <a:t>KESIMPULAN</a:t>
            </a:r>
            <a:r>
              <a:rPr lang="id-ID" altLang="en-US"/>
              <a:t> </a:t>
            </a:r>
            <a:endParaRPr lang="id-ID" altLang="en-US"/>
          </a:p>
        </p:txBody>
      </p:sp>
      <p:sp>
        <p:nvSpPr>
          <p:cNvPr id="3" name="Content Placeholder 2"/>
          <p:cNvSpPr>
            <a:spLocks noGrp="1"/>
          </p:cNvSpPr>
          <p:nvPr>
            <p:ph sz="half" idx="1"/>
          </p:nvPr>
        </p:nvSpPr>
        <p:spPr>
          <a:xfrm>
            <a:off x="307340" y="1591945"/>
            <a:ext cx="8825230" cy="4654550"/>
          </a:xfrm>
        </p:spPr>
        <p:txBody>
          <a:bodyPr>
            <a:noAutofit/>
          </a:bodyPr>
          <a:p>
            <a:pPr algn="just"/>
            <a:r>
              <a:rPr lang="en-US" altLang="id-ID" sz="2000"/>
              <a:t>Ditinjau dari aspek perbuatan pidana maka terdapat perbedaan antara klasifikasi tindak pidana pada KUHP Inggris dan Indonesia, KUHP Inggris didasari berat ringannya akibat kejahatan tersebut yaitu </a:t>
            </a:r>
            <a:r>
              <a:rPr lang="en-US" sz="2000" i="1">
                <a:sym typeface="+mn-ea"/>
              </a:rPr>
              <a:t>Offences Triable Only On Indictment, Offences Triable Only Summarily,  Offences Triable Either Way. </a:t>
            </a:r>
            <a:r>
              <a:rPr lang="en-US" sz="2000">
                <a:sym typeface="+mn-ea"/>
              </a:rPr>
              <a:t>Sedangkan KUHP Indonesia membaginya meliputi Kejahatan dan Pelanggaran.</a:t>
            </a:r>
            <a:endParaRPr lang="en-US" sz="2000">
              <a:sym typeface="+mn-ea"/>
            </a:endParaRPr>
          </a:p>
          <a:p>
            <a:pPr algn="just"/>
            <a:r>
              <a:rPr lang="en-US" altLang="id-ID" sz="2000">
                <a:sym typeface="+mn-ea"/>
              </a:rPr>
              <a:t>Ditinjau dari aspek pertanggungjawaban pidana, maka terdapat kualifikasi alasan pemaaf dalam KUHP Inggris yang tidak terdapat pada KUHP Indonesia yaitu </a:t>
            </a:r>
            <a:r>
              <a:rPr lang="en-US" sz="2000" i="1">
                <a:sym typeface="+mn-ea"/>
              </a:rPr>
              <a:t>Automatism </a:t>
            </a:r>
            <a:r>
              <a:rPr lang="en-US" sz="2000">
                <a:sym typeface="+mn-ea"/>
              </a:rPr>
              <a:t>(Gerak Refleks), </a:t>
            </a:r>
            <a:r>
              <a:rPr lang="en-US" sz="2000" i="1">
                <a:sym typeface="+mn-ea"/>
              </a:rPr>
              <a:t>Drunkennes </a:t>
            </a:r>
            <a:r>
              <a:rPr lang="en-US" sz="2000">
                <a:sym typeface="+mn-ea"/>
              </a:rPr>
              <a:t>(Mabuk) dan </a:t>
            </a:r>
            <a:r>
              <a:rPr lang="en-US" sz="2000" i="1">
                <a:sym typeface="+mn-ea"/>
              </a:rPr>
              <a:t>Accident </a:t>
            </a:r>
            <a:r>
              <a:rPr lang="en-US" sz="2000">
                <a:sym typeface="+mn-ea"/>
              </a:rPr>
              <a:t>(Kecelakaan), dan </a:t>
            </a:r>
            <a:r>
              <a:rPr lang="en-US" sz="2000" dirty="0">
                <a:sym typeface="+mn-ea"/>
              </a:rPr>
              <a:t>“</a:t>
            </a:r>
            <a:r>
              <a:rPr lang="en-US" sz="2000" dirty="0" err="1">
                <a:sym typeface="+mn-ea"/>
              </a:rPr>
              <a:t>kekebalan</a:t>
            </a:r>
            <a:r>
              <a:rPr lang="en-US" sz="2000" dirty="0">
                <a:sym typeface="+mn-ea"/>
              </a:rPr>
              <a:t>“ </a:t>
            </a:r>
            <a:r>
              <a:rPr lang="en-US" sz="2000" dirty="0" err="1">
                <a:sym typeface="+mn-ea"/>
              </a:rPr>
              <a:t>atau</a:t>
            </a:r>
            <a:r>
              <a:rPr lang="en-US" sz="2000" dirty="0">
                <a:sym typeface="+mn-ea"/>
              </a:rPr>
              <a:t> “immunity” </a:t>
            </a:r>
            <a:r>
              <a:rPr lang="en-US" sz="2000" dirty="0" err="1">
                <a:sym typeface="+mn-ea"/>
              </a:rPr>
              <a:t>terhadap pertanggungjawaban</a:t>
            </a:r>
            <a:r>
              <a:rPr lang="en-US" sz="2000" dirty="0">
                <a:sym typeface="+mn-ea"/>
              </a:rPr>
              <a:t> </a:t>
            </a:r>
            <a:r>
              <a:rPr lang="en-US" sz="2000" dirty="0" err="1">
                <a:sym typeface="+mn-ea"/>
              </a:rPr>
              <a:t>pidana</a:t>
            </a:r>
            <a:r>
              <a:rPr lang="en-US" sz="2000" dirty="0">
                <a:sym typeface="+mn-ea"/>
              </a:rPr>
              <a:t> </a:t>
            </a:r>
            <a:r>
              <a:rPr lang="en-US" sz="2000" dirty="0" err="1">
                <a:sym typeface="+mn-ea"/>
              </a:rPr>
              <a:t>disebabkan</a:t>
            </a:r>
            <a:r>
              <a:rPr lang="en-US" sz="2000" dirty="0">
                <a:sym typeface="+mn-ea"/>
              </a:rPr>
              <a:t> </a:t>
            </a:r>
            <a:r>
              <a:rPr lang="en-US" sz="2000" dirty="0" err="1">
                <a:sym typeface="+mn-ea"/>
              </a:rPr>
              <a:t>karena</a:t>
            </a:r>
            <a:r>
              <a:rPr lang="en-US" sz="2000" dirty="0">
                <a:sym typeface="+mn-ea"/>
              </a:rPr>
              <a:t> status orang </a:t>
            </a:r>
            <a:r>
              <a:rPr lang="en-US" sz="2000" dirty="0" err="1">
                <a:sym typeface="+mn-ea"/>
              </a:rPr>
              <a:t>tersebut</a:t>
            </a:r>
            <a:r>
              <a:rPr lang="en-US" sz="2000" dirty="0">
                <a:sym typeface="+mn-ea"/>
              </a:rPr>
              <a:t>.</a:t>
            </a:r>
            <a:endParaRPr lang="en-US" sz="2000" dirty="0">
              <a:sym typeface="+mn-ea"/>
            </a:endParaRPr>
          </a:p>
          <a:p>
            <a:pPr algn="just"/>
            <a:r>
              <a:rPr lang="en-US" sz="2000" dirty="0">
                <a:sym typeface="+mn-ea"/>
              </a:rPr>
              <a:t>Ditinjau dari aspek penyertaan, maka kualifikasi pelaku tindak pidana pada KUHP Inggris lebih sedikit dengan hanya mencakup </a:t>
            </a:r>
            <a:r>
              <a:rPr lang="en-US" sz="2000">
                <a:sym typeface="+mn-ea"/>
              </a:rPr>
              <a:t>Actual Offender, orang yang melakukan, Aiding dan Abetting, orang yang membantu pada saat melakukan kejahatan dan Counselling of procuring, orang yang menganjurkan.</a:t>
            </a:r>
            <a:endParaRPr lang="en-US" sz="2000">
              <a:sym typeface="+mn-ea"/>
            </a:endParaRPr>
          </a:p>
          <a:p>
            <a:pPr algn="just"/>
            <a:r>
              <a:rPr lang="en-US" sz="2000">
                <a:sym typeface="+mn-ea"/>
              </a:rPr>
              <a:t>Ditinjau dari aspek kualifikasi percobaan, maka percobaan tindak pidana pada KUHP Inggris hanya dikualifikasikan sebagai pelanggaran hukum ringan, sedangkan KUHP Indonesia dikualifikasikan sebagai tindak pidana tidak selesai.</a:t>
            </a:r>
            <a:endParaRPr lang="en-US" sz="2000" dirty="0">
              <a:sym typeface="+mn-ea"/>
            </a:endParaRPr>
          </a:p>
          <a:p>
            <a:pPr algn="just"/>
            <a:endParaRPr lang="en-US" sz="2000" dirty="0">
              <a:sym typeface="+mn-ea"/>
            </a:endParaRPr>
          </a:p>
          <a:p>
            <a:pPr algn="just"/>
            <a:endParaRPr lang="en-US" altLang="id-ID" sz="2000" dirty="0">
              <a:sym typeface="+mn-ea"/>
            </a:endParaRPr>
          </a:p>
        </p:txBody>
      </p:sp>
      <p:pic>
        <p:nvPicPr>
          <p:cNvPr id="4" name="Placeholder Konten 3" descr="facebook"/>
          <p:cNvPicPr>
            <a:picLocks noChangeAspect="1"/>
          </p:cNvPicPr>
          <p:nvPr>
            <p:ph sz="half" idx="2"/>
          </p:nvPr>
        </p:nvPicPr>
        <p:blipFill>
          <a:blip r:embed="rId1"/>
          <a:stretch>
            <a:fillRect/>
          </a:stretch>
        </p:blipFill>
        <p:spPr>
          <a:xfrm>
            <a:off x="9450705" y="635"/>
            <a:ext cx="2741930" cy="685736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35" y="182880"/>
            <a:ext cx="8813165" cy="1390015"/>
          </a:xfrm>
          <a:solidFill>
            <a:schemeClr val="accent2">
              <a:lumMod val="40000"/>
              <a:lumOff val="60000"/>
            </a:schemeClr>
          </a:solidFill>
        </p:spPr>
        <p:txBody>
          <a:bodyPr/>
          <a:p>
            <a:pPr algn="ctr"/>
            <a:r>
              <a:rPr lang="en-US" altLang="id-ID" sz="3600">
                <a:solidFill>
                  <a:schemeClr val="tx1"/>
                </a:solidFill>
              </a:rPr>
              <a:t>PERBEDAAN KUHP INGGRIS DAN INDONESIA</a:t>
            </a:r>
            <a:endParaRPr lang="en-US" altLang="id-ID" sz="3600">
              <a:solidFill>
                <a:schemeClr val="tx1"/>
              </a:solidFill>
            </a:endParaRPr>
          </a:p>
        </p:txBody>
      </p:sp>
      <p:sp>
        <p:nvSpPr>
          <p:cNvPr id="3" name="Content Placeholder 2"/>
          <p:cNvSpPr>
            <a:spLocks noGrp="1"/>
          </p:cNvSpPr>
          <p:nvPr>
            <p:ph sz="half" idx="1"/>
          </p:nvPr>
        </p:nvSpPr>
        <p:spPr>
          <a:xfrm>
            <a:off x="305435" y="1752600"/>
            <a:ext cx="8282940" cy="2589530"/>
          </a:xfrm>
        </p:spPr>
        <p:txBody>
          <a:bodyPr>
            <a:noAutofit/>
          </a:bodyPr>
          <a:p>
            <a:pPr marL="0" indent="0" algn="just">
              <a:buNone/>
            </a:pPr>
            <a:r>
              <a:rPr lang="en-US" sz="2400"/>
              <a:t>1. Klasifikasi Tindak Pidana</a:t>
            </a:r>
            <a:endParaRPr lang="en-US" sz="2400"/>
          </a:p>
          <a:p>
            <a:pPr marL="342265" indent="0" algn="just">
              <a:buNone/>
            </a:pPr>
            <a:r>
              <a:rPr lang="en-US" sz="2400"/>
              <a:t>KUHP Inggris (</a:t>
            </a:r>
            <a:r>
              <a:rPr lang="en-US" sz="2400" i="1"/>
              <a:t>Cryminal Law Act 1977) </a:t>
            </a:r>
            <a:r>
              <a:rPr lang="en-US" sz="2400"/>
              <a:t>:</a:t>
            </a:r>
            <a:endParaRPr lang="en-US" sz="2400"/>
          </a:p>
          <a:p>
            <a:pPr marL="342265" indent="0" algn="just">
              <a:buNone/>
            </a:pPr>
            <a:r>
              <a:rPr lang="en-US" sz="2400"/>
              <a:t>a.  </a:t>
            </a:r>
            <a:r>
              <a:rPr lang="en-US" sz="2400" i="1"/>
              <a:t>Offences Triable Only On Indictment</a:t>
            </a:r>
            <a:endParaRPr lang="en-US" sz="2400" i="1"/>
          </a:p>
          <a:p>
            <a:pPr marL="342265" indent="0" algn="just">
              <a:buNone/>
            </a:pPr>
            <a:r>
              <a:rPr lang="en-US" sz="2400" i="1"/>
              <a:t>      </a:t>
            </a:r>
            <a:r>
              <a:rPr lang="en-US" sz="2400"/>
              <a:t>Meliputi Pembunuhan, Penganiayaan Berat, Perkosaan,   </a:t>
            </a:r>
            <a:endParaRPr lang="en-US" sz="2400"/>
          </a:p>
          <a:p>
            <a:pPr marL="342265" indent="0" algn="just">
              <a:buNone/>
            </a:pPr>
            <a:r>
              <a:rPr lang="en-US" sz="2000"/>
              <a:t>      </a:t>
            </a:r>
            <a:r>
              <a:rPr lang="en-US" sz="2400"/>
              <a:t> Perampokan, Perampokan dan Pemerasan mengakibatkan </a:t>
            </a:r>
            <a:endParaRPr lang="en-US" sz="2000"/>
          </a:p>
          <a:p>
            <a:pPr marL="342265" indent="0" algn="just">
              <a:buNone/>
            </a:pPr>
            <a:r>
              <a:rPr lang="en-US" sz="2400"/>
              <a:t>      luka berat dan sebagainya.</a:t>
            </a:r>
            <a:endParaRPr lang="en-US" sz="2400" i="1"/>
          </a:p>
          <a:p>
            <a:pPr marL="342265" indent="0" algn="just">
              <a:buNone/>
            </a:pPr>
            <a:r>
              <a:rPr lang="en-US" sz="2400" i="1"/>
              <a:t>b.  Offences Triable Only Summarily</a:t>
            </a:r>
            <a:endParaRPr lang="en-US" sz="2400" i="1"/>
          </a:p>
          <a:p>
            <a:pPr marL="342265" indent="0" algn="just">
              <a:buNone/>
            </a:pPr>
            <a:r>
              <a:rPr lang="en-US" sz="2400"/>
              <a:t>      Meliputi Kejahatan Berat seperti Kekerasan Fisik terhadap </a:t>
            </a:r>
            <a:endParaRPr lang="en-US" sz="2400"/>
          </a:p>
          <a:p>
            <a:pPr marL="342265" indent="0" algn="just">
              <a:buNone/>
            </a:pPr>
            <a:r>
              <a:rPr lang="en-US" sz="2400"/>
              <a:t>      Polisi,  Kejahatan membahayakan tempat umum.</a:t>
            </a:r>
            <a:endParaRPr lang="en-US" sz="2400" i="1"/>
          </a:p>
          <a:p>
            <a:pPr marL="342265" indent="0" algn="just">
              <a:buNone/>
            </a:pPr>
            <a:r>
              <a:rPr lang="en-US" sz="2400" i="1"/>
              <a:t>c.  Offences Triable Either Way</a:t>
            </a:r>
            <a:endParaRPr lang="en-US" sz="2400" i="1"/>
          </a:p>
          <a:p>
            <a:pPr marL="342265" indent="0" algn="just">
              <a:buNone/>
            </a:pPr>
            <a:r>
              <a:rPr lang="en-US" sz="2400" i="1"/>
              <a:t>      </a:t>
            </a:r>
            <a:r>
              <a:rPr lang="en-US" sz="2400"/>
              <a:t>Tindak pidana yang termuat dalam</a:t>
            </a:r>
            <a:r>
              <a:rPr lang="en-US" sz="2400" i="1"/>
              <a:t> Judicial Act 1980.</a:t>
            </a:r>
            <a:endParaRPr lang="en-US" sz="2400" i="1"/>
          </a:p>
        </p:txBody>
      </p:sp>
      <p:pic>
        <p:nvPicPr>
          <p:cNvPr id="162" name="Google Shape;162;p27"/>
          <p:cNvPicPr preferRelativeResize="0">
            <a:picLocks noChangeAspect="1"/>
          </p:cNvPicPr>
          <p:nvPr>
            <p:ph sz="half" idx="2"/>
          </p:nvPr>
        </p:nvPicPr>
        <p:blipFill>
          <a:blip r:embed="rId1">
            <a:extLst>
              <a:ext uri="{28A0092B-C50C-407E-A947-70E740481C1C}">
                <a14:useLocalDpi xmlns:a14="http://schemas.microsoft.com/office/drawing/2010/main" val="0"/>
              </a:ext>
            </a:extLst>
          </a:blip>
          <a:stretch>
            <a:fillRect/>
          </a:stretch>
        </p:blipFill>
        <p:spPr>
          <a:xfrm flipH="1">
            <a:off x="8812530" y="-18415"/>
            <a:ext cx="3379470" cy="687641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35" y="182880"/>
            <a:ext cx="8813165" cy="1390015"/>
          </a:xfrm>
          <a:solidFill>
            <a:schemeClr val="accent2">
              <a:lumMod val="40000"/>
              <a:lumOff val="60000"/>
            </a:schemeClr>
          </a:solidFill>
        </p:spPr>
        <p:txBody>
          <a:bodyPr/>
          <a:p>
            <a:pPr algn="ctr"/>
            <a:r>
              <a:rPr lang="en-US" altLang="id-ID" sz="3600">
                <a:solidFill>
                  <a:schemeClr val="tx1"/>
                </a:solidFill>
              </a:rPr>
              <a:t>PERBEDAAN KUHP INGGRIS DAN INDONESIA</a:t>
            </a:r>
            <a:endParaRPr lang="en-US" altLang="id-ID" sz="3600">
              <a:solidFill>
                <a:schemeClr val="tx1"/>
              </a:solidFill>
            </a:endParaRPr>
          </a:p>
        </p:txBody>
      </p:sp>
      <p:sp>
        <p:nvSpPr>
          <p:cNvPr id="3" name="Content Placeholder 2"/>
          <p:cNvSpPr>
            <a:spLocks noGrp="1"/>
          </p:cNvSpPr>
          <p:nvPr>
            <p:ph sz="half" idx="1"/>
          </p:nvPr>
        </p:nvSpPr>
        <p:spPr>
          <a:xfrm>
            <a:off x="305435" y="1752600"/>
            <a:ext cx="8282940" cy="2589530"/>
          </a:xfrm>
        </p:spPr>
        <p:txBody>
          <a:bodyPr>
            <a:noAutofit/>
          </a:bodyPr>
          <a:p>
            <a:pPr marL="342265" indent="0" algn="just">
              <a:buNone/>
            </a:pPr>
            <a:r>
              <a:rPr lang="en-US" sz="2400"/>
              <a:t>KUHP Indonesia (UU No. 1 Tahun 1946) :</a:t>
            </a:r>
            <a:endParaRPr lang="en-US" sz="2400"/>
          </a:p>
          <a:p>
            <a:pPr marL="342265" indent="0" algn="just">
              <a:buNone/>
            </a:pPr>
            <a:r>
              <a:rPr lang="en-US" sz="2400"/>
              <a:t>a.  Kejahatan (</a:t>
            </a:r>
            <a:r>
              <a:rPr lang="en-US" sz="2400" i="1"/>
              <a:t>Rechtsdelicten</a:t>
            </a:r>
            <a:r>
              <a:rPr lang="en-US" sz="2400"/>
              <a:t>) Buku II KUHP</a:t>
            </a:r>
            <a:endParaRPr lang="en-US" sz="2400"/>
          </a:p>
          <a:p>
            <a:pPr marL="736600" indent="0" algn="just">
              <a:buNone/>
            </a:pPr>
            <a:r>
              <a:rPr lang="en-US" sz="2400"/>
              <a:t>Perbuatan yang bertentangan dengan rasa keadilan masyarakat.</a:t>
            </a:r>
            <a:endParaRPr lang="en-US" sz="2400"/>
          </a:p>
          <a:p>
            <a:pPr marL="342265" indent="0" algn="just">
              <a:buNone/>
            </a:pPr>
            <a:r>
              <a:rPr lang="en-US" sz="2400"/>
              <a:t>b.  Pelanggaran (</a:t>
            </a:r>
            <a:r>
              <a:rPr lang="en-US" sz="2400" i="1"/>
              <a:t>Wetsdelicten</a:t>
            </a:r>
            <a:r>
              <a:rPr lang="en-US" sz="2400"/>
              <a:t>) Buku III KUHP</a:t>
            </a:r>
            <a:endParaRPr lang="en-US" sz="2400"/>
          </a:p>
          <a:p>
            <a:pPr marL="767080" indent="0" algn="just">
              <a:buNone/>
            </a:pPr>
            <a:r>
              <a:rPr lang="en-US" sz="2400"/>
              <a:t>Perbuatan yang terklasifikasi sebagai tindak pidana sebab undang-undang menetapkannya sebagai delik.</a:t>
            </a:r>
            <a:endParaRPr lang="en-US" sz="2400"/>
          </a:p>
          <a:p>
            <a:pPr marL="767080" indent="0" algn="just">
              <a:buNone/>
            </a:pPr>
            <a:endParaRPr lang="en-US" sz="2400"/>
          </a:p>
          <a:p>
            <a:pPr marL="387985" indent="-15240" algn="just">
              <a:buNone/>
            </a:pPr>
            <a:r>
              <a:rPr lang="en-US" sz="2400"/>
              <a:t>Disamping itu, terdapat sejumlah klasifikasi lagi dalam hal tindak pidana Indonesia seperti Delik Formil dan Delik Materiil, Delik Commissionis dan Delik Ommissionis, Delik Dolus dan Delik Culpa, dan sebagainya.</a:t>
            </a:r>
            <a:endParaRPr lang="en-US" sz="2400"/>
          </a:p>
          <a:p>
            <a:pPr marL="767080" indent="0" algn="just">
              <a:buNone/>
            </a:pPr>
            <a:endParaRPr lang="en-US" sz="2400"/>
          </a:p>
          <a:p>
            <a:pPr marL="0" indent="0" algn="just">
              <a:buNone/>
            </a:pPr>
            <a:endParaRPr lang="en-US" sz="2400"/>
          </a:p>
        </p:txBody>
      </p:sp>
      <p:pic>
        <p:nvPicPr>
          <p:cNvPr id="162" name="Google Shape;162;p27"/>
          <p:cNvPicPr preferRelativeResize="0">
            <a:picLocks noChangeAspect="1"/>
          </p:cNvPicPr>
          <p:nvPr>
            <p:ph sz="half" idx="2"/>
          </p:nvPr>
        </p:nvPicPr>
        <p:blipFill>
          <a:blip r:embed="rId1">
            <a:extLst>
              <a:ext uri="{28A0092B-C50C-407E-A947-70E740481C1C}">
                <a14:useLocalDpi xmlns:a14="http://schemas.microsoft.com/office/drawing/2010/main" val="0"/>
              </a:ext>
            </a:extLst>
          </a:blip>
          <a:stretch>
            <a:fillRect/>
          </a:stretch>
        </p:blipFill>
        <p:spPr>
          <a:xfrm flipH="1">
            <a:off x="8812530" y="-18415"/>
            <a:ext cx="3379470" cy="687641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279775" y="206375"/>
            <a:ext cx="8912860" cy="1325880"/>
          </a:xfrm>
          <a:solidFill>
            <a:schemeClr val="bg1">
              <a:lumMod val="75000"/>
            </a:schemeClr>
          </a:solidFill>
        </p:spPr>
        <p:txBody>
          <a:bodyPr/>
          <a:p>
            <a:pPr algn="ctr"/>
            <a:r>
              <a:rPr lang="en-US" altLang="id-ID"/>
              <a:t>Lanjutan ...</a:t>
            </a:r>
            <a:endParaRPr lang="en-US" altLang="id-ID"/>
          </a:p>
        </p:txBody>
      </p:sp>
      <p:sp>
        <p:nvSpPr>
          <p:cNvPr id="3" name="Content Placeholder 2"/>
          <p:cNvSpPr>
            <a:spLocks noGrp="1"/>
          </p:cNvSpPr>
          <p:nvPr>
            <p:ph idx="1"/>
          </p:nvPr>
        </p:nvSpPr>
        <p:spPr>
          <a:xfrm>
            <a:off x="3499485" y="1682750"/>
            <a:ext cx="8691880" cy="4351655"/>
          </a:xfrm>
        </p:spPr>
        <p:txBody>
          <a:bodyPr>
            <a:noAutofit/>
          </a:bodyPr>
          <a:p>
            <a:pPr marL="0" indent="0">
              <a:buNone/>
            </a:pPr>
            <a:r>
              <a:rPr lang="en-US" sz="2000"/>
              <a:t>2. Unsur - Unsur Tindak Pidana</a:t>
            </a:r>
            <a:endParaRPr lang="en-US" sz="2000"/>
          </a:p>
          <a:p>
            <a:pPr marL="381000" indent="0">
              <a:buNone/>
            </a:pPr>
            <a:r>
              <a:rPr lang="en-US" sz="2000"/>
              <a:t>Berdasarkan Hukum Pidana Inggris </a:t>
            </a:r>
            <a:endParaRPr lang="en-US" sz="2000"/>
          </a:p>
          <a:p>
            <a:pPr marL="699135" indent="-318135">
              <a:buNone/>
            </a:pPr>
            <a:r>
              <a:rPr lang="en-US" sz="2000"/>
              <a:t>a. Actus reus, Tertuduh telah melakukan suatu perbuatan yang dituduhkan. </a:t>
            </a:r>
            <a:endParaRPr lang="en-US" sz="2000"/>
          </a:p>
          <a:p>
            <a:pPr marL="699135" indent="-318135">
              <a:buNone/>
            </a:pPr>
            <a:r>
              <a:rPr lang="en-US" sz="2000"/>
              <a:t>b. Mens rea, Tertuduh melakukan suatu perbuatan yang dituduhkan dengan adanya niat jahat. unsur mens rea meliputi :</a:t>
            </a:r>
            <a:endParaRPr lang="en-US" sz="2000"/>
          </a:p>
          <a:p>
            <a:pPr marL="699135" indent="-15240">
              <a:buNone/>
            </a:pPr>
            <a:r>
              <a:rPr lang="en-US" sz="2000"/>
              <a:t>a. </a:t>
            </a:r>
            <a:r>
              <a:rPr lang="en-US" sz="2000" i="1"/>
              <a:t>Intention / Purposely</a:t>
            </a:r>
            <a:r>
              <a:rPr lang="en-US" sz="2000"/>
              <a:t>, Tertuduh menyadari perbuatan dan menghendaki akibatnya.</a:t>
            </a:r>
            <a:endParaRPr lang="en-US" sz="2000"/>
          </a:p>
          <a:p>
            <a:pPr marL="699135" indent="-15240">
              <a:buNone/>
            </a:pPr>
            <a:r>
              <a:rPr lang="en-US" sz="2000"/>
              <a:t>b. </a:t>
            </a:r>
            <a:r>
              <a:rPr lang="en-US" sz="2000" i="1"/>
              <a:t>Resklessness</a:t>
            </a:r>
            <a:r>
              <a:rPr lang="en-US" sz="2000"/>
              <a:t>, Tertuduh menghendaki perbuatan dan dapat memperkirakan akibat kendati tidak menghendakinya.</a:t>
            </a:r>
            <a:endParaRPr lang="en-US" sz="2000"/>
          </a:p>
          <a:p>
            <a:pPr marL="699135" indent="-15240">
              <a:buNone/>
            </a:pPr>
            <a:r>
              <a:rPr lang="en-US" sz="2000"/>
              <a:t>c. </a:t>
            </a:r>
            <a:r>
              <a:rPr lang="en-US" sz="2000" i="1"/>
              <a:t>Negligence</a:t>
            </a:r>
            <a:r>
              <a:rPr lang="en-US" sz="2000"/>
              <a:t>, Tertuduh menghendaki perbuatan dan tidak menduga timbulnya akibat, namun undang-undang menentukan bahwa tertuduh sudah seharusnya menduga akibat tersebut dalam keadaan tertentu.</a:t>
            </a:r>
            <a:endParaRPr lang="en-US" sz="2000"/>
          </a:p>
        </p:txBody>
      </p:sp>
      <p:pic>
        <p:nvPicPr>
          <p:cNvPr id="6" name="Picture 5"/>
          <p:cNvPicPr>
            <a:picLocks noChangeAspect="1"/>
          </p:cNvPicPr>
          <p:nvPr/>
        </p:nvPicPr>
        <p:blipFill rotWithShape="1">
          <a:blip r:embed="rId1">
            <a:extLst>
              <a:ext uri="{28A0092B-C50C-407E-A947-70E740481C1C}">
                <a14:useLocalDpi xmlns:a14="http://schemas.microsoft.com/office/drawing/2010/main" val="0"/>
              </a:ext>
            </a:extLst>
          </a:blip>
          <a:srcRect r="8101"/>
          <a:stretch>
            <a:fillRect/>
          </a:stretch>
        </p:blipFill>
        <p:spPr>
          <a:xfrm>
            <a:off x="0" y="0"/>
            <a:ext cx="2164715" cy="6857365"/>
          </a:xfrm>
          <a:prstGeom prst="rect">
            <a:avLst/>
          </a:prstGeom>
        </p:spPr>
      </p:pic>
      <p:sp>
        <p:nvSpPr>
          <p:cNvPr id="219" name="Google Shape;219;p32"/>
          <p:cNvSpPr/>
          <p:nvPr/>
        </p:nvSpPr>
        <p:spPr>
          <a:xfrm rot="5400000">
            <a:off x="-705485" y="2872105"/>
            <a:ext cx="6856095" cy="1115695"/>
          </a:xfrm>
          <a:prstGeom prst="rect">
            <a:avLst/>
          </a:prstGeom>
          <a:solidFill>
            <a:schemeClr val="bg1">
              <a:lumMod val="65000"/>
            </a:schemeClr>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279775" y="206375"/>
            <a:ext cx="8912860" cy="1325880"/>
          </a:xfrm>
          <a:solidFill>
            <a:schemeClr val="bg1">
              <a:lumMod val="75000"/>
            </a:schemeClr>
          </a:solidFill>
        </p:spPr>
        <p:txBody>
          <a:bodyPr/>
          <a:p>
            <a:pPr algn="ctr"/>
            <a:r>
              <a:rPr lang="en-US" altLang="id-ID"/>
              <a:t>Lanjutan ...</a:t>
            </a:r>
            <a:endParaRPr lang="en-US" altLang="id-ID"/>
          </a:p>
        </p:txBody>
      </p:sp>
      <p:sp>
        <p:nvSpPr>
          <p:cNvPr id="3" name="Content Placeholder 2"/>
          <p:cNvSpPr>
            <a:spLocks noGrp="1"/>
          </p:cNvSpPr>
          <p:nvPr>
            <p:ph idx="1"/>
          </p:nvPr>
        </p:nvSpPr>
        <p:spPr>
          <a:xfrm>
            <a:off x="3499485" y="1682750"/>
            <a:ext cx="8691880" cy="4351655"/>
          </a:xfrm>
        </p:spPr>
        <p:txBody>
          <a:bodyPr>
            <a:noAutofit/>
          </a:bodyPr>
          <a:p>
            <a:pPr marL="381000" indent="0">
              <a:buNone/>
            </a:pPr>
            <a:r>
              <a:rPr lang="en-US" sz="2000"/>
              <a:t>Berdasarkan Hukum Pidana Indonesia</a:t>
            </a:r>
            <a:endParaRPr lang="en-US" sz="2000"/>
          </a:p>
          <a:p>
            <a:pPr marL="699135" indent="-318135">
              <a:buNone/>
            </a:pPr>
            <a:r>
              <a:rPr lang="en-US" sz="2000"/>
              <a:t>a. Kelakuan dan Akibat ;</a:t>
            </a:r>
            <a:endParaRPr lang="en-US" sz="2000"/>
          </a:p>
          <a:p>
            <a:pPr marL="699135" indent="-318135">
              <a:buNone/>
            </a:pPr>
            <a:r>
              <a:rPr lang="en-US" sz="2000"/>
              <a:t>b. Keadaan tertentu yang menyertai perbuatan meliputi :</a:t>
            </a:r>
            <a:endParaRPr lang="en-US" sz="2000"/>
          </a:p>
          <a:p>
            <a:pPr marL="1017905" indent="-317500">
              <a:buNone/>
            </a:pPr>
            <a:r>
              <a:rPr lang="en-US" sz="2000"/>
              <a:t>- Unsur Objektif, berkenaan dengan pelaku atau pembuat.</a:t>
            </a:r>
            <a:endParaRPr lang="en-US" sz="2000"/>
          </a:p>
          <a:p>
            <a:pPr marL="1017905" indent="-317500">
              <a:buNone/>
            </a:pPr>
            <a:r>
              <a:rPr lang="en-US" sz="2000"/>
              <a:t>- Unsur Subjektif, berkenaan dengan perbuatan atau tindakan pelaku.</a:t>
            </a:r>
            <a:endParaRPr lang="en-US" sz="2000"/>
          </a:p>
          <a:p>
            <a:pPr marL="1017905" indent="-317500">
              <a:buNone/>
            </a:pPr>
            <a:endParaRPr lang="en-US" sz="2000"/>
          </a:p>
          <a:p>
            <a:pPr marL="441325" indent="-424815">
              <a:buNone/>
            </a:pPr>
            <a:r>
              <a:rPr lang="en-US" sz="2000"/>
              <a:t>3.  Pertanggungjawaban Pidana</a:t>
            </a:r>
            <a:endParaRPr lang="en-US" sz="2000"/>
          </a:p>
          <a:p>
            <a:pPr marL="441325" indent="-424815">
              <a:buNone/>
            </a:pPr>
            <a:r>
              <a:rPr lang="en-US" sz="2000"/>
              <a:t>     Berdasarkan Hukum Pidana Inggris :</a:t>
            </a:r>
            <a:endParaRPr lang="en-US" sz="2000"/>
          </a:p>
          <a:p>
            <a:pPr marL="335280" indent="-318135">
              <a:buNone/>
            </a:pPr>
            <a:r>
              <a:rPr lang="en-US" sz="2000"/>
              <a:t>      Ada kesalahan, tetapi terdapat alasan pemaaf yang tidak termuat dalam KUHP Indonesia yaitu </a:t>
            </a:r>
            <a:r>
              <a:rPr lang="en-US" sz="2000" i="1"/>
              <a:t>Automatism </a:t>
            </a:r>
            <a:r>
              <a:rPr lang="en-US" sz="2000"/>
              <a:t>(Gerak Refleks), </a:t>
            </a:r>
            <a:r>
              <a:rPr lang="en-US" sz="2000" i="1"/>
              <a:t>Drunkennes </a:t>
            </a:r>
            <a:r>
              <a:rPr lang="en-US" sz="2000"/>
              <a:t>(Mabuk) dan </a:t>
            </a:r>
            <a:r>
              <a:rPr lang="en-US" sz="2000" i="1"/>
              <a:t>Accident </a:t>
            </a:r>
            <a:r>
              <a:rPr lang="en-US" sz="2000"/>
              <a:t>(Kecelakaan)</a:t>
            </a:r>
            <a:endParaRPr lang="en-US" sz="2000"/>
          </a:p>
          <a:p>
            <a:pPr marL="365760" indent="-30480">
              <a:buNone/>
            </a:pPr>
            <a:r>
              <a:rPr lang="en-US" sz="2000"/>
              <a:t>Berdasarkan Hukum Pidana Indonesia :</a:t>
            </a:r>
            <a:endParaRPr lang="en-US" sz="2000"/>
          </a:p>
          <a:p>
            <a:pPr marL="365760" indent="-30480">
              <a:buNone/>
            </a:pPr>
            <a:r>
              <a:rPr lang="en-US" sz="2000"/>
              <a:t>Adanya Kesalahan pada diri pelaku.</a:t>
            </a:r>
            <a:endParaRPr lang="en-US" sz="2000"/>
          </a:p>
        </p:txBody>
      </p:sp>
      <p:pic>
        <p:nvPicPr>
          <p:cNvPr id="6" name="Picture 5"/>
          <p:cNvPicPr>
            <a:picLocks noChangeAspect="1"/>
          </p:cNvPicPr>
          <p:nvPr/>
        </p:nvPicPr>
        <p:blipFill rotWithShape="1">
          <a:blip r:embed="rId1">
            <a:extLst>
              <a:ext uri="{28A0092B-C50C-407E-A947-70E740481C1C}">
                <a14:useLocalDpi xmlns:a14="http://schemas.microsoft.com/office/drawing/2010/main" val="0"/>
              </a:ext>
            </a:extLst>
          </a:blip>
          <a:srcRect r="8101"/>
          <a:stretch>
            <a:fillRect/>
          </a:stretch>
        </p:blipFill>
        <p:spPr>
          <a:xfrm>
            <a:off x="0" y="0"/>
            <a:ext cx="2164715" cy="6857365"/>
          </a:xfrm>
          <a:prstGeom prst="rect">
            <a:avLst/>
          </a:prstGeom>
        </p:spPr>
      </p:pic>
      <p:sp>
        <p:nvSpPr>
          <p:cNvPr id="219" name="Google Shape;219;p32"/>
          <p:cNvSpPr/>
          <p:nvPr/>
        </p:nvSpPr>
        <p:spPr>
          <a:xfrm rot="5400000">
            <a:off x="-705485" y="2872105"/>
            <a:ext cx="6856095" cy="1115695"/>
          </a:xfrm>
          <a:prstGeom prst="rect">
            <a:avLst/>
          </a:prstGeom>
          <a:solidFill>
            <a:schemeClr val="bg1">
              <a:lumMod val="65000"/>
            </a:schemeClr>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279775" y="206375"/>
            <a:ext cx="8912860" cy="1325880"/>
          </a:xfrm>
          <a:solidFill>
            <a:schemeClr val="bg1">
              <a:lumMod val="75000"/>
            </a:schemeClr>
          </a:solidFill>
        </p:spPr>
        <p:txBody>
          <a:bodyPr/>
          <a:p>
            <a:pPr algn="ctr"/>
            <a:r>
              <a:rPr lang="en-US" altLang="id-ID"/>
              <a:t>Lanjutan ...</a:t>
            </a:r>
            <a:endParaRPr lang="en-US" altLang="id-ID"/>
          </a:p>
        </p:txBody>
      </p:sp>
      <p:sp>
        <p:nvSpPr>
          <p:cNvPr id="3" name="Content Placeholder 2"/>
          <p:cNvSpPr>
            <a:spLocks noGrp="1"/>
          </p:cNvSpPr>
          <p:nvPr>
            <p:ph idx="1"/>
          </p:nvPr>
        </p:nvSpPr>
        <p:spPr>
          <a:xfrm>
            <a:off x="3499485" y="1682750"/>
            <a:ext cx="8691880" cy="4351655"/>
          </a:xfrm>
        </p:spPr>
        <p:txBody>
          <a:bodyPr>
            <a:noAutofit/>
          </a:bodyPr>
          <a:p>
            <a:pPr marL="0" indent="0" algn="just">
              <a:buNone/>
            </a:pPr>
            <a:r>
              <a:rPr lang="en-US" sz="2000"/>
              <a:t>Berkenaan dengan Pertanggungjawaban Pidana di Inggris, d</a:t>
            </a:r>
            <a:r>
              <a:rPr lang="en-US" sz="2000" dirty="0" err="1">
                <a:sym typeface="+mn-ea"/>
              </a:rPr>
              <a:t>iakui</a:t>
            </a:r>
            <a:r>
              <a:rPr lang="en-US" sz="2000" dirty="0">
                <a:sym typeface="+mn-ea"/>
              </a:rPr>
              <a:t> </a:t>
            </a:r>
            <a:r>
              <a:rPr lang="en-US" sz="2000" dirty="0" err="1">
                <a:sym typeface="+mn-ea"/>
              </a:rPr>
              <a:t>adanya</a:t>
            </a:r>
            <a:r>
              <a:rPr lang="en-US" sz="2000" dirty="0">
                <a:sym typeface="+mn-ea"/>
              </a:rPr>
              <a:t> orang – orang </a:t>
            </a:r>
            <a:r>
              <a:rPr lang="en-US" sz="2000" dirty="0" err="1">
                <a:sym typeface="+mn-ea"/>
              </a:rPr>
              <a:t>tertentu</a:t>
            </a:r>
            <a:r>
              <a:rPr lang="en-US" sz="2000" dirty="0">
                <a:sym typeface="+mn-ea"/>
              </a:rPr>
              <a:t> yang </a:t>
            </a:r>
            <a:r>
              <a:rPr lang="en-US" sz="2000" dirty="0" err="1">
                <a:sym typeface="+mn-ea"/>
              </a:rPr>
              <a:t>memiliki</a:t>
            </a:r>
            <a:r>
              <a:rPr lang="en-US" sz="2000" dirty="0">
                <a:sym typeface="+mn-ea"/>
              </a:rPr>
              <a:t> “</a:t>
            </a:r>
            <a:r>
              <a:rPr lang="en-US" sz="2000" dirty="0" err="1">
                <a:sym typeface="+mn-ea"/>
              </a:rPr>
              <a:t>kekebalan</a:t>
            </a:r>
            <a:r>
              <a:rPr lang="en-US" sz="2000" dirty="0">
                <a:sym typeface="+mn-ea"/>
              </a:rPr>
              <a:t>“ </a:t>
            </a:r>
            <a:r>
              <a:rPr lang="en-US" sz="2000" dirty="0" err="1">
                <a:sym typeface="+mn-ea"/>
              </a:rPr>
              <a:t>atau</a:t>
            </a:r>
            <a:r>
              <a:rPr lang="en-US" sz="2000" dirty="0">
                <a:sym typeface="+mn-ea"/>
              </a:rPr>
              <a:t> “immunity” </a:t>
            </a:r>
            <a:r>
              <a:rPr lang="en-US" sz="2000" dirty="0" err="1">
                <a:sym typeface="+mn-ea"/>
              </a:rPr>
              <a:t>terhadap</a:t>
            </a:r>
            <a:r>
              <a:rPr lang="en-US" sz="2000" dirty="0">
                <a:sym typeface="+mn-ea"/>
              </a:rPr>
              <a:t> </a:t>
            </a:r>
            <a:r>
              <a:rPr lang="en-US" sz="2000" dirty="0" err="1">
                <a:sym typeface="+mn-ea"/>
              </a:rPr>
              <a:t>pertanggungjawaban</a:t>
            </a:r>
            <a:r>
              <a:rPr lang="en-US" sz="2000" dirty="0">
                <a:sym typeface="+mn-ea"/>
              </a:rPr>
              <a:t> </a:t>
            </a:r>
            <a:r>
              <a:rPr lang="en-US" sz="2000" dirty="0" err="1">
                <a:sym typeface="+mn-ea"/>
              </a:rPr>
              <a:t>pidana</a:t>
            </a:r>
            <a:r>
              <a:rPr lang="en-US" sz="2000" dirty="0">
                <a:sym typeface="+mn-ea"/>
              </a:rPr>
              <a:t> </a:t>
            </a:r>
            <a:r>
              <a:rPr lang="en-US" sz="2000" dirty="0" err="1">
                <a:sym typeface="+mn-ea"/>
              </a:rPr>
              <a:t>disebabkan</a:t>
            </a:r>
            <a:r>
              <a:rPr lang="en-US" sz="2000" dirty="0">
                <a:sym typeface="+mn-ea"/>
              </a:rPr>
              <a:t> </a:t>
            </a:r>
            <a:r>
              <a:rPr lang="en-US" sz="2000" dirty="0" err="1">
                <a:sym typeface="+mn-ea"/>
              </a:rPr>
              <a:t>karena</a:t>
            </a:r>
            <a:r>
              <a:rPr lang="en-US" sz="2000" dirty="0">
                <a:sym typeface="+mn-ea"/>
              </a:rPr>
              <a:t> status orang </a:t>
            </a:r>
            <a:r>
              <a:rPr lang="en-US" sz="2000" dirty="0" err="1">
                <a:sym typeface="+mn-ea"/>
              </a:rPr>
              <a:t>tersebut</a:t>
            </a:r>
            <a:r>
              <a:rPr lang="en-US" sz="2000" dirty="0">
                <a:sym typeface="+mn-ea"/>
              </a:rPr>
              <a:t>. </a:t>
            </a:r>
            <a:r>
              <a:rPr lang="en-US" sz="2000" dirty="0" err="1">
                <a:sym typeface="+mn-ea"/>
              </a:rPr>
              <a:t>Mereka</a:t>
            </a:r>
            <a:r>
              <a:rPr lang="en-US" sz="2000" dirty="0">
                <a:sym typeface="+mn-ea"/>
              </a:rPr>
              <a:t> </a:t>
            </a:r>
            <a:r>
              <a:rPr lang="en-US" sz="2000" dirty="0" err="1">
                <a:sym typeface="+mn-ea"/>
              </a:rPr>
              <a:t>adalah</a:t>
            </a:r>
            <a:r>
              <a:rPr lang="en-US" sz="2000" dirty="0">
                <a:sym typeface="+mn-ea"/>
              </a:rPr>
              <a:t>: </a:t>
            </a:r>
            <a:endParaRPr lang="en-US" sz="2000" dirty="0"/>
          </a:p>
          <a:p>
            <a:pPr marL="342900" indent="-342900">
              <a:buFont typeface="+mj-lt"/>
              <a:buAutoNum type="arabicPeriod"/>
            </a:pPr>
            <a:r>
              <a:rPr lang="en-US" sz="2000" dirty="0" smtClean="0">
                <a:sym typeface="+mn-ea"/>
              </a:rPr>
              <a:t> </a:t>
            </a:r>
            <a:r>
              <a:rPr lang="en-US" sz="2000" i="1" dirty="0">
                <a:sym typeface="+mn-ea"/>
              </a:rPr>
              <a:t>The sovereign. </a:t>
            </a:r>
            <a:r>
              <a:rPr lang="en-US" sz="2000" dirty="0" err="1">
                <a:sym typeface="+mn-ea"/>
              </a:rPr>
              <a:t>Dikenal</a:t>
            </a:r>
            <a:r>
              <a:rPr lang="en-US" sz="2000" dirty="0">
                <a:sym typeface="+mn-ea"/>
              </a:rPr>
              <a:t> </a:t>
            </a:r>
            <a:r>
              <a:rPr lang="en-US" sz="2000" dirty="0" err="1">
                <a:sym typeface="+mn-ea"/>
              </a:rPr>
              <a:t>dengan</a:t>
            </a:r>
            <a:r>
              <a:rPr lang="en-US" sz="2000" dirty="0">
                <a:sym typeface="+mn-ea"/>
              </a:rPr>
              <a:t> </a:t>
            </a:r>
            <a:r>
              <a:rPr lang="en-US" sz="2000" dirty="0" err="1">
                <a:sym typeface="+mn-ea"/>
              </a:rPr>
              <a:t>istilah</a:t>
            </a:r>
            <a:r>
              <a:rPr lang="en-US" sz="2000" dirty="0">
                <a:sym typeface="+mn-ea"/>
              </a:rPr>
              <a:t> “the queen can do no wrong”; </a:t>
            </a:r>
            <a:r>
              <a:rPr lang="en-US" sz="2000" dirty="0" err="1">
                <a:sym typeface="+mn-ea"/>
              </a:rPr>
              <a:t>sehingga</a:t>
            </a:r>
            <a:r>
              <a:rPr lang="en-US" sz="2000" dirty="0">
                <a:sym typeface="+mn-ea"/>
              </a:rPr>
              <a:t> </a:t>
            </a:r>
            <a:r>
              <a:rPr lang="en-US" sz="2000" dirty="0" err="1">
                <a:sym typeface="+mn-ea"/>
              </a:rPr>
              <a:t>dengan</a:t>
            </a:r>
            <a:r>
              <a:rPr lang="en-US" sz="2000" dirty="0">
                <a:sym typeface="+mn-ea"/>
              </a:rPr>
              <a:t> </a:t>
            </a:r>
            <a:r>
              <a:rPr lang="en-US" sz="2000" dirty="0" err="1">
                <a:sym typeface="+mn-ea"/>
              </a:rPr>
              <a:t>sendirinya</a:t>
            </a:r>
            <a:r>
              <a:rPr lang="en-US" sz="2000" dirty="0">
                <a:sym typeface="+mn-ea"/>
              </a:rPr>
              <a:t> </a:t>
            </a:r>
            <a:r>
              <a:rPr lang="en-US" sz="2000" dirty="0" err="1">
                <a:sym typeface="+mn-ea"/>
              </a:rPr>
              <a:t>seorang</a:t>
            </a:r>
            <a:r>
              <a:rPr lang="en-US" sz="2000" dirty="0">
                <a:sym typeface="+mn-ea"/>
              </a:rPr>
              <a:t> </a:t>
            </a:r>
            <a:r>
              <a:rPr lang="en-US" sz="2000" dirty="0" err="1">
                <a:sym typeface="+mn-ea"/>
              </a:rPr>
              <a:t>ratu</a:t>
            </a:r>
            <a:r>
              <a:rPr lang="en-US" sz="2000" dirty="0">
                <a:sym typeface="+mn-ea"/>
              </a:rPr>
              <a:t> di </a:t>
            </a:r>
            <a:r>
              <a:rPr lang="en-US" sz="2000" dirty="0" err="1">
                <a:sym typeface="+mn-ea"/>
              </a:rPr>
              <a:t>Inggris</a:t>
            </a:r>
            <a:r>
              <a:rPr lang="en-US" sz="2000" dirty="0">
                <a:sym typeface="+mn-ea"/>
              </a:rPr>
              <a:t> </a:t>
            </a:r>
            <a:r>
              <a:rPr lang="en-US" sz="2000" dirty="0" err="1">
                <a:sym typeface="+mn-ea"/>
              </a:rPr>
              <a:t>tidak</a:t>
            </a:r>
            <a:r>
              <a:rPr lang="en-US" sz="2000" dirty="0">
                <a:sym typeface="+mn-ea"/>
              </a:rPr>
              <a:t> </a:t>
            </a:r>
            <a:r>
              <a:rPr lang="en-US" sz="2000" dirty="0" err="1">
                <a:sym typeface="+mn-ea"/>
              </a:rPr>
              <a:t>dapat</a:t>
            </a:r>
            <a:r>
              <a:rPr lang="en-US" sz="2000" dirty="0">
                <a:sym typeface="+mn-ea"/>
              </a:rPr>
              <a:t> </a:t>
            </a:r>
            <a:r>
              <a:rPr lang="en-US" sz="2000" dirty="0" err="1">
                <a:sym typeface="+mn-ea"/>
              </a:rPr>
              <a:t>dituntut</a:t>
            </a:r>
            <a:r>
              <a:rPr lang="en-US" sz="2000" dirty="0">
                <a:sym typeface="+mn-ea"/>
              </a:rPr>
              <a:t>. </a:t>
            </a:r>
            <a:endParaRPr lang="en-US" sz="2000" dirty="0" smtClean="0"/>
          </a:p>
          <a:p>
            <a:pPr marL="342900" indent="-342900">
              <a:buFont typeface="+mj-lt"/>
              <a:buAutoNum type="arabicPeriod"/>
            </a:pPr>
            <a:r>
              <a:rPr lang="en-US" sz="2000" dirty="0" smtClean="0">
                <a:sym typeface="+mn-ea"/>
              </a:rPr>
              <a:t> </a:t>
            </a:r>
            <a:r>
              <a:rPr lang="en-US" sz="2000" i="1" dirty="0">
                <a:sym typeface="+mn-ea"/>
              </a:rPr>
              <a:t>Foreign Sovereign </a:t>
            </a:r>
            <a:r>
              <a:rPr lang="en-US" sz="2000" dirty="0" err="1">
                <a:sym typeface="+mn-ea"/>
              </a:rPr>
              <a:t>dan</a:t>
            </a:r>
            <a:r>
              <a:rPr lang="en-US" sz="2000" dirty="0">
                <a:sym typeface="+mn-ea"/>
              </a:rPr>
              <a:t> “Diplomat” </a:t>
            </a:r>
            <a:r>
              <a:rPr lang="en-US" sz="2000" dirty="0" err="1">
                <a:sym typeface="+mn-ea"/>
              </a:rPr>
              <a:t>memiliki</a:t>
            </a:r>
            <a:r>
              <a:rPr lang="en-US" sz="2000" dirty="0">
                <a:sym typeface="+mn-ea"/>
              </a:rPr>
              <a:t> “</a:t>
            </a:r>
            <a:r>
              <a:rPr lang="en-US" sz="2000" dirty="0" err="1">
                <a:sym typeface="+mn-ea"/>
              </a:rPr>
              <a:t>kekebalan</a:t>
            </a:r>
            <a:r>
              <a:rPr lang="en-US" sz="2000" dirty="0">
                <a:sym typeface="+mn-ea"/>
              </a:rPr>
              <a:t>” yang </a:t>
            </a:r>
            <a:r>
              <a:rPr lang="en-US" sz="2000" dirty="0" err="1">
                <a:sym typeface="+mn-ea"/>
              </a:rPr>
              <a:t>sama</a:t>
            </a:r>
            <a:r>
              <a:rPr lang="en-US" sz="2000" dirty="0">
                <a:sym typeface="+mn-ea"/>
              </a:rPr>
              <a:t>, </a:t>
            </a:r>
            <a:r>
              <a:rPr lang="en-US" sz="2000" dirty="0" err="1">
                <a:sym typeface="+mn-ea"/>
              </a:rPr>
              <a:t>akan</a:t>
            </a:r>
            <a:r>
              <a:rPr lang="en-US" sz="2000" dirty="0">
                <a:sym typeface="+mn-ea"/>
              </a:rPr>
              <a:t> </a:t>
            </a:r>
            <a:r>
              <a:rPr lang="en-US" sz="2000" dirty="0" err="1">
                <a:sym typeface="+mn-ea"/>
              </a:rPr>
              <a:t>tetapi</a:t>
            </a:r>
            <a:r>
              <a:rPr lang="en-US" sz="2000" dirty="0">
                <a:sym typeface="+mn-ea"/>
              </a:rPr>
              <a:t> “</a:t>
            </a:r>
            <a:r>
              <a:rPr lang="en-US" sz="2000" dirty="0" err="1">
                <a:sym typeface="+mn-ea"/>
              </a:rPr>
              <a:t>kekebalan</a:t>
            </a:r>
            <a:r>
              <a:rPr lang="en-US" sz="2000" dirty="0">
                <a:sym typeface="+mn-ea"/>
              </a:rPr>
              <a:t>” </a:t>
            </a:r>
            <a:r>
              <a:rPr lang="en-US" sz="2000" dirty="0" err="1">
                <a:sym typeface="+mn-ea"/>
              </a:rPr>
              <a:t>seorang</a:t>
            </a:r>
            <a:r>
              <a:rPr lang="en-US" sz="2000" dirty="0">
                <a:sym typeface="+mn-ea"/>
              </a:rPr>
              <a:t> diplomat </a:t>
            </a:r>
            <a:r>
              <a:rPr lang="en-US" sz="2000" dirty="0" err="1">
                <a:sym typeface="+mn-ea"/>
              </a:rPr>
              <a:t>dapat</a:t>
            </a:r>
            <a:r>
              <a:rPr lang="en-US" sz="2000" dirty="0">
                <a:sym typeface="+mn-ea"/>
              </a:rPr>
              <a:t> </a:t>
            </a:r>
            <a:r>
              <a:rPr lang="en-US" sz="2000" dirty="0" err="1">
                <a:sym typeface="+mn-ea"/>
              </a:rPr>
              <a:t>dicabut</a:t>
            </a:r>
            <a:r>
              <a:rPr lang="en-US" sz="2000" dirty="0">
                <a:sym typeface="+mn-ea"/>
              </a:rPr>
              <a:t> </a:t>
            </a:r>
            <a:r>
              <a:rPr lang="en-US" sz="2000" dirty="0" err="1">
                <a:sym typeface="+mn-ea"/>
              </a:rPr>
              <a:t>oleh</a:t>
            </a:r>
            <a:r>
              <a:rPr lang="en-US" sz="2000" dirty="0">
                <a:sym typeface="+mn-ea"/>
              </a:rPr>
              <a:t> </a:t>
            </a:r>
            <a:r>
              <a:rPr lang="en-US" sz="2000" dirty="0" err="1">
                <a:sym typeface="+mn-ea"/>
              </a:rPr>
              <a:t>Pemerintah</a:t>
            </a:r>
            <a:r>
              <a:rPr lang="en-US" sz="2000" dirty="0">
                <a:sym typeface="+mn-ea"/>
              </a:rPr>
              <a:t> Negara </a:t>
            </a:r>
            <a:r>
              <a:rPr lang="en-US" sz="2000" dirty="0" err="1">
                <a:sym typeface="+mn-ea"/>
              </a:rPr>
              <a:t>asalnya</a:t>
            </a:r>
            <a:r>
              <a:rPr lang="en-US" sz="2000" dirty="0">
                <a:sym typeface="+mn-ea"/>
              </a:rPr>
              <a:t>. </a:t>
            </a:r>
            <a:endParaRPr lang="en-US" sz="2000" dirty="0" smtClean="0"/>
          </a:p>
          <a:p>
            <a:pPr marL="342900" indent="-342900">
              <a:buFont typeface="+mj-lt"/>
              <a:buAutoNum type="arabicPeriod"/>
            </a:pPr>
            <a:r>
              <a:rPr lang="en-US" sz="2000" dirty="0" smtClean="0">
                <a:sym typeface="+mn-ea"/>
              </a:rPr>
              <a:t> </a:t>
            </a:r>
            <a:r>
              <a:rPr lang="en-US" sz="2000" i="1" dirty="0">
                <a:sym typeface="+mn-ea"/>
              </a:rPr>
              <a:t>Corporation </a:t>
            </a:r>
            <a:r>
              <a:rPr lang="en-US" sz="2000" dirty="0" err="1">
                <a:sym typeface="+mn-ea"/>
              </a:rPr>
              <a:t>atau</a:t>
            </a:r>
            <a:r>
              <a:rPr lang="en-US" sz="2000" dirty="0">
                <a:sym typeface="+mn-ea"/>
              </a:rPr>
              <a:t> </a:t>
            </a:r>
            <a:r>
              <a:rPr lang="en-US" sz="2000" dirty="0" err="1">
                <a:sym typeface="+mn-ea"/>
              </a:rPr>
              <a:t>perkumpulan</a:t>
            </a:r>
            <a:r>
              <a:rPr lang="en-US" sz="2000" dirty="0">
                <a:sym typeface="+mn-ea"/>
              </a:rPr>
              <a:t>, </a:t>
            </a:r>
            <a:r>
              <a:rPr lang="en-US" sz="2000" dirty="0" err="1">
                <a:sym typeface="+mn-ea"/>
              </a:rPr>
              <a:t>pada</a:t>
            </a:r>
            <a:r>
              <a:rPr lang="en-US" sz="2000" dirty="0">
                <a:sym typeface="+mn-ea"/>
              </a:rPr>
              <a:t> </a:t>
            </a:r>
            <a:r>
              <a:rPr lang="en-US" sz="2000" dirty="0" err="1">
                <a:sym typeface="+mn-ea"/>
              </a:rPr>
              <a:t>umumnya</a:t>
            </a:r>
            <a:r>
              <a:rPr lang="en-US" sz="2000" dirty="0">
                <a:sym typeface="+mn-ea"/>
              </a:rPr>
              <a:t> </a:t>
            </a:r>
            <a:r>
              <a:rPr lang="en-US" sz="2000" dirty="0" err="1">
                <a:sym typeface="+mn-ea"/>
              </a:rPr>
              <a:t>dalam</a:t>
            </a:r>
            <a:r>
              <a:rPr lang="en-US" sz="2000" dirty="0">
                <a:sym typeface="+mn-ea"/>
              </a:rPr>
              <a:t> </a:t>
            </a:r>
            <a:r>
              <a:rPr lang="en-US" sz="2000" dirty="0" err="1">
                <a:sym typeface="+mn-ea"/>
              </a:rPr>
              <a:t>hal</a:t>
            </a:r>
            <a:r>
              <a:rPr lang="en-US" sz="2000" dirty="0">
                <a:sym typeface="+mn-ea"/>
              </a:rPr>
              <a:t> – </a:t>
            </a:r>
            <a:r>
              <a:rPr lang="en-US" sz="2000" dirty="0" err="1">
                <a:sym typeface="+mn-ea"/>
              </a:rPr>
              <a:t>hal</a:t>
            </a:r>
            <a:r>
              <a:rPr lang="en-US" sz="2000" dirty="0">
                <a:sym typeface="+mn-ea"/>
              </a:rPr>
              <a:t> </a:t>
            </a:r>
            <a:r>
              <a:rPr lang="en-US" sz="2000" dirty="0" err="1">
                <a:sym typeface="+mn-ea"/>
              </a:rPr>
              <a:t>tertentu</a:t>
            </a:r>
            <a:r>
              <a:rPr lang="en-US" sz="2000" dirty="0">
                <a:sym typeface="+mn-ea"/>
              </a:rPr>
              <a:t> </a:t>
            </a:r>
            <a:r>
              <a:rPr lang="en-US" sz="2000" dirty="0" err="1">
                <a:sym typeface="+mn-ea"/>
              </a:rPr>
              <a:t>dapat</a:t>
            </a:r>
            <a:r>
              <a:rPr lang="en-US" sz="2000" dirty="0">
                <a:sym typeface="+mn-ea"/>
              </a:rPr>
              <a:t> </a:t>
            </a:r>
            <a:r>
              <a:rPr lang="en-US" sz="2000" dirty="0" err="1">
                <a:sym typeface="+mn-ea"/>
              </a:rPr>
              <a:t>dipertanggungjawabkan</a:t>
            </a:r>
            <a:r>
              <a:rPr lang="en-US" sz="2000" dirty="0">
                <a:sym typeface="+mn-ea"/>
              </a:rPr>
              <a:t> </a:t>
            </a:r>
            <a:r>
              <a:rPr lang="en-US" sz="2000" dirty="0" err="1">
                <a:sym typeface="+mn-ea"/>
              </a:rPr>
              <a:t>secara</a:t>
            </a:r>
            <a:r>
              <a:rPr lang="en-US" sz="2000" dirty="0">
                <a:sym typeface="+mn-ea"/>
              </a:rPr>
              <a:t> </a:t>
            </a:r>
            <a:r>
              <a:rPr lang="en-US" sz="2000" dirty="0" err="1">
                <a:sym typeface="+mn-ea"/>
              </a:rPr>
              <a:t>pidana</a:t>
            </a:r>
            <a:r>
              <a:rPr lang="en-US" sz="2000" dirty="0">
                <a:sym typeface="+mn-ea"/>
              </a:rPr>
              <a:t>. </a:t>
            </a:r>
            <a:endParaRPr lang="en-US" sz="2000" dirty="0" smtClean="0"/>
          </a:p>
          <a:p>
            <a:pPr marL="342900" indent="-342900">
              <a:buFont typeface="+mj-lt"/>
              <a:buAutoNum type="arabicPeriod"/>
            </a:pPr>
            <a:r>
              <a:rPr lang="sv-SE" sz="2000" dirty="0" smtClean="0">
                <a:sym typeface="+mn-ea"/>
              </a:rPr>
              <a:t> </a:t>
            </a:r>
            <a:r>
              <a:rPr lang="sv-SE" sz="2000" i="1" dirty="0">
                <a:sym typeface="+mn-ea"/>
              </a:rPr>
              <a:t>Anak – anak </a:t>
            </a:r>
            <a:r>
              <a:rPr lang="sv-SE" sz="2000" dirty="0">
                <a:sym typeface="+mn-ea"/>
              </a:rPr>
              <a:t>di bawah usia 10 tahun tidak dapat dipertanggungjawabkan atas perbuatannya.</a:t>
            </a:r>
            <a:endParaRPr lang="en-US" sz="2000" dirty="0"/>
          </a:p>
          <a:p>
            <a:pPr marL="381000" indent="0">
              <a:buNone/>
            </a:pPr>
            <a:endParaRPr lang="en-US" sz="2000"/>
          </a:p>
        </p:txBody>
      </p:sp>
      <p:pic>
        <p:nvPicPr>
          <p:cNvPr id="6" name="Picture 5"/>
          <p:cNvPicPr>
            <a:picLocks noChangeAspect="1"/>
          </p:cNvPicPr>
          <p:nvPr/>
        </p:nvPicPr>
        <p:blipFill rotWithShape="1">
          <a:blip r:embed="rId1">
            <a:extLst>
              <a:ext uri="{28A0092B-C50C-407E-A947-70E740481C1C}">
                <a14:useLocalDpi xmlns:a14="http://schemas.microsoft.com/office/drawing/2010/main" val="0"/>
              </a:ext>
            </a:extLst>
          </a:blip>
          <a:srcRect r="8101"/>
          <a:stretch>
            <a:fillRect/>
          </a:stretch>
        </p:blipFill>
        <p:spPr>
          <a:xfrm>
            <a:off x="0" y="0"/>
            <a:ext cx="2164715" cy="6857365"/>
          </a:xfrm>
          <a:prstGeom prst="rect">
            <a:avLst/>
          </a:prstGeom>
        </p:spPr>
      </p:pic>
      <p:sp>
        <p:nvSpPr>
          <p:cNvPr id="219" name="Google Shape;219;p32"/>
          <p:cNvSpPr/>
          <p:nvPr/>
        </p:nvSpPr>
        <p:spPr>
          <a:xfrm rot="5400000">
            <a:off x="-705485" y="2872105"/>
            <a:ext cx="6856095" cy="1115695"/>
          </a:xfrm>
          <a:prstGeom prst="rect">
            <a:avLst/>
          </a:prstGeom>
          <a:solidFill>
            <a:schemeClr val="bg1">
              <a:lumMod val="65000"/>
            </a:schemeClr>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Google Shape;204;p30"/>
          <p:cNvPicPr preferRelativeResize="0">
            <a:picLocks noChangeAspect="1"/>
          </p:cNvPicPr>
          <p:nvPr>
            <p:ph sz="half" idx="2"/>
          </p:nvPr>
        </p:nvPicPr>
        <p:blipFill rotWithShape="1">
          <a:blip r:embed="rId1">
            <a:extLst>
              <a:ext uri="{28A0092B-C50C-407E-A947-70E740481C1C}">
                <a14:useLocalDpi xmlns:a14="http://schemas.microsoft.com/office/drawing/2010/main" val="0"/>
              </a:ext>
            </a:extLst>
          </a:blip>
          <a:srcRect l="8895" t="3455" b="-182"/>
          <a:stretch>
            <a:fillRect/>
          </a:stretch>
        </p:blipFill>
        <p:spPr>
          <a:xfrm>
            <a:off x="10168255" y="635"/>
            <a:ext cx="2024380" cy="6857365"/>
          </a:xfrm>
          <a:prstGeom prst="rect">
            <a:avLst/>
          </a:prstGeom>
          <a:noFill/>
          <a:ln>
            <a:noFill/>
          </a:ln>
        </p:spPr>
      </p:pic>
      <p:sp>
        <p:nvSpPr>
          <p:cNvPr id="2" name="Title 1"/>
          <p:cNvSpPr>
            <a:spLocks noGrp="1"/>
          </p:cNvSpPr>
          <p:nvPr>
            <p:ph type="title"/>
          </p:nvPr>
        </p:nvSpPr>
        <p:spPr>
          <a:xfrm>
            <a:off x="635" y="116840"/>
            <a:ext cx="10166985" cy="1325880"/>
          </a:xfrm>
          <a:solidFill>
            <a:schemeClr val="accent2">
              <a:lumMod val="40000"/>
              <a:lumOff val="60000"/>
            </a:schemeClr>
          </a:solidFill>
        </p:spPr>
        <p:txBody>
          <a:bodyPr/>
          <a:p>
            <a:pPr algn="ctr"/>
            <a:r>
              <a:rPr lang="en-US" altLang="id-ID"/>
              <a:t>Lanjutan...</a:t>
            </a:r>
            <a:endParaRPr lang="en-US" altLang="id-ID"/>
          </a:p>
        </p:txBody>
      </p:sp>
      <p:sp>
        <p:nvSpPr>
          <p:cNvPr id="3" name="Content Placeholder 2"/>
          <p:cNvSpPr>
            <a:spLocks noGrp="1"/>
          </p:cNvSpPr>
          <p:nvPr>
            <p:ph sz="half" idx="1"/>
          </p:nvPr>
        </p:nvSpPr>
        <p:spPr>
          <a:xfrm>
            <a:off x="231140" y="1719580"/>
            <a:ext cx="9581515" cy="4351655"/>
          </a:xfrm>
        </p:spPr>
        <p:txBody>
          <a:bodyPr>
            <a:normAutofit lnSpcReduction="10000"/>
          </a:bodyPr>
          <a:p>
            <a:pPr marL="0" indent="0">
              <a:buNone/>
            </a:pPr>
            <a:r>
              <a:rPr lang="en-US" sz="2400"/>
              <a:t>4. Penyertaan</a:t>
            </a:r>
            <a:endParaRPr lang="en-US" sz="2400"/>
          </a:p>
          <a:p>
            <a:pPr marL="371475" indent="0">
              <a:buNone/>
            </a:pPr>
            <a:r>
              <a:rPr lang="en-US" sz="2400"/>
              <a:t>Berdasarkan Hukum Pidana Inggris (The Cryminal Law Act 1967)</a:t>
            </a:r>
            <a:endParaRPr lang="en-US" sz="2400"/>
          </a:p>
          <a:p>
            <a:pPr marL="371475" indent="0">
              <a:buNone/>
            </a:pPr>
            <a:r>
              <a:rPr lang="en-US" sz="2400"/>
              <a:t>a. Actual Offender, orang yang melakukan.</a:t>
            </a:r>
            <a:endParaRPr lang="en-US" sz="2400"/>
          </a:p>
          <a:p>
            <a:pPr marL="371475" indent="0">
              <a:buNone/>
            </a:pPr>
            <a:r>
              <a:rPr lang="en-US" sz="2400"/>
              <a:t>b. Aiding dan Abetting, orang yang membantu pada saat melakukan kejahatan.</a:t>
            </a:r>
            <a:endParaRPr lang="en-US" sz="2400"/>
          </a:p>
          <a:p>
            <a:pPr marL="371475" indent="0">
              <a:buNone/>
            </a:pPr>
            <a:r>
              <a:rPr lang="en-US" sz="2400"/>
              <a:t>c. Counselling of procuring, orang yang menganjurkan.</a:t>
            </a:r>
            <a:endParaRPr lang="en-US" sz="2400"/>
          </a:p>
          <a:p>
            <a:pPr marL="371475" indent="0">
              <a:buNone/>
            </a:pPr>
            <a:endParaRPr lang="en-US" sz="2400"/>
          </a:p>
          <a:p>
            <a:pPr marL="371475" indent="0">
              <a:buNone/>
            </a:pPr>
            <a:r>
              <a:rPr lang="en-US" sz="2400"/>
              <a:t>Berdasarkan Hukum Pidana Indonesia :</a:t>
            </a:r>
            <a:endParaRPr lang="en-US" sz="2400"/>
          </a:p>
          <a:p>
            <a:pPr marL="371475" indent="0">
              <a:buNone/>
            </a:pPr>
            <a:r>
              <a:rPr lang="en-US" sz="2400"/>
              <a:t>a. Pembuat (Dader) : Pelaku, Penyuruh, Turut Serta, Penganjur.</a:t>
            </a:r>
            <a:endParaRPr lang="en-US" sz="2400"/>
          </a:p>
          <a:p>
            <a:pPr marL="371475" indent="0">
              <a:buNone/>
            </a:pPr>
            <a:r>
              <a:rPr lang="en-US" sz="2400"/>
              <a:t>b. Pembantu (Medeplichtige) : Pembantu saat atau sebelum kejahatan.</a:t>
            </a:r>
            <a:endParaRPr 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Google Shape;204;p30"/>
          <p:cNvPicPr preferRelativeResize="0">
            <a:picLocks noChangeAspect="1"/>
          </p:cNvPicPr>
          <p:nvPr>
            <p:ph sz="half" idx="2"/>
          </p:nvPr>
        </p:nvPicPr>
        <p:blipFill rotWithShape="1">
          <a:blip r:embed="rId1">
            <a:extLst>
              <a:ext uri="{28A0092B-C50C-407E-A947-70E740481C1C}">
                <a14:useLocalDpi xmlns:a14="http://schemas.microsoft.com/office/drawing/2010/main" val="0"/>
              </a:ext>
            </a:extLst>
          </a:blip>
          <a:srcRect l="8895" t="3455" b="-182"/>
          <a:stretch>
            <a:fillRect/>
          </a:stretch>
        </p:blipFill>
        <p:spPr>
          <a:xfrm>
            <a:off x="10168255" y="635"/>
            <a:ext cx="2024380" cy="6857365"/>
          </a:xfrm>
          <a:prstGeom prst="rect">
            <a:avLst/>
          </a:prstGeom>
          <a:noFill/>
          <a:ln>
            <a:noFill/>
          </a:ln>
        </p:spPr>
      </p:pic>
      <p:sp>
        <p:nvSpPr>
          <p:cNvPr id="2" name="Title 1"/>
          <p:cNvSpPr>
            <a:spLocks noGrp="1"/>
          </p:cNvSpPr>
          <p:nvPr>
            <p:ph type="title"/>
          </p:nvPr>
        </p:nvSpPr>
        <p:spPr>
          <a:xfrm>
            <a:off x="635" y="116840"/>
            <a:ext cx="10166985" cy="1325880"/>
          </a:xfrm>
          <a:solidFill>
            <a:schemeClr val="accent2">
              <a:lumMod val="40000"/>
              <a:lumOff val="60000"/>
            </a:schemeClr>
          </a:solidFill>
        </p:spPr>
        <p:txBody>
          <a:bodyPr/>
          <a:p>
            <a:pPr algn="ctr"/>
            <a:r>
              <a:rPr lang="en-US" altLang="id-ID"/>
              <a:t>Lanjutan...</a:t>
            </a:r>
            <a:endParaRPr lang="en-US" altLang="id-ID"/>
          </a:p>
        </p:txBody>
      </p:sp>
      <p:sp>
        <p:nvSpPr>
          <p:cNvPr id="3" name="Content Placeholder 2"/>
          <p:cNvSpPr>
            <a:spLocks noGrp="1"/>
          </p:cNvSpPr>
          <p:nvPr>
            <p:ph sz="half" idx="1"/>
          </p:nvPr>
        </p:nvSpPr>
        <p:spPr>
          <a:xfrm>
            <a:off x="231140" y="1719580"/>
            <a:ext cx="9581515" cy="4351655"/>
          </a:xfrm>
        </p:spPr>
        <p:txBody>
          <a:bodyPr>
            <a:normAutofit lnSpcReduction="10000"/>
          </a:bodyPr>
          <a:p>
            <a:pPr marL="0" indent="0">
              <a:buNone/>
            </a:pPr>
            <a:r>
              <a:rPr lang="en-US" sz="2400"/>
              <a:t>5. Percobaan</a:t>
            </a:r>
            <a:endParaRPr lang="en-US" sz="2400"/>
          </a:p>
          <a:p>
            <a:pPr marL="0" indent="0">
              <a:buNone/>
            </a:pPr>
            <a:r>
              <a:rPr lang="en-US" sz="2400"/>
              <a:t>    Berdasarkan Hukum Pidana Inggris</a:t>
            </a:r>
            <a:endParaRPr lang="en-US" sz="2400"/>
          </a:p>
          <a:p>
            <a:pPr marL="0" indent="0">
              <a:buNone/>
            </a:pPr>
            <a:r>
              <a:rPr lang="en-US" sz="2400"/>
              <a:t>    Dikualifikasikan sebagai </a:t>
            </a:r>
            <a:r>
              <a:rPr lang="en-US" sz="2400" i="1"/>
              <a:t>misdemeanor</a:t>
            </a:r>
            <a:r>
              <a:rPr lang="en-US" sz="2400"/>
              <a:t> atau pelanggaran hukum ringan.</a:t>
            </a:r>
            <a:endParaRPr lang="en-US" sz="2400"/>
          </a:p>
          <a:p>
            <a:pPr marL="0" indent="0">
              <a:buNone/>
            </a:pPr>
            <a:endParaRPr lang="en-US" sz="2400"/>
          </a:p>
          <a:p>
            <a:pPr marL="326390" indent="-30480">
              <a:buNone/>
            </a:pPr>
            <a:r>
              <a:rPr lang="en-US" sz="2400"/>
              <a:t>Berdasarkan Hukum Pidana Indonesia</a:t>
            </a:r>
            <a:endParaRPr lang="en-US" sz="2400"/>
          </a:p>
          <a:p>
            <a:pPr marL="326390" indent="-30480">
              <a:buNone/>
            </a:pPr>
            <a:r>
              <a:rPr lang="en-US" sz="2400"/>
              <a:t>Dikualifikasikan sebagai tindak pidana yang tidak selesai.</a:t>
            </a:r>
            <a:endParaRPr 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638425" y="142875"/>
            <a:ext cx="9553575" cy="1325880"/>
          </a:xfrm>
          <a:solidFill>
            <a:schemeClr val="bg1">
              <a:lumMod val="85000"/>
            </a:schemeClr>
          </a:solidFill>
        </p:spPr>
        <p:txBody>
          <a:bodyPr>
            <a:normAutofit/>
          </a:bodyPr>
          <a:p>
            <a:pPr algn="ctr"/>
            <a:r>
              <a:rPr lang="en-US" altLang="id-ID"/>
              <a:t>KEUNGGULAN KUHP INGGRIS</a:t>
            </a:r>
            <a:endParaRPr lang="en-US" altLang="id-ID"/>
          </a:p>
        </p:txBody>
      </p:sp>
      <p:sp>
        <p:nvSpPr>
          <p:cNvPr id="3" name="Content Placeholder 2"/>
          <p:cNvSpPr>
            <a:spLocks noGrp="1"/>
          </p:cNvSpPr>
          <p:nvPr>
            <p:ph sz="half" idx="1"/>
          </p:nvPr>
        </p:nvSpPr>
        <p:spPr>
          <a:xfrm>
            <a:off x="2807335" y="1539875"/>
            <a:ext cx="9149080" cy="4912360"/>
          </a:xfrm>
        </p:spPr>
        <p:txBody>
          <a:bodyPr>
            <a:noAutofit/>
          </a:bodyPr>
          <a:p>
            <a:pPr marL="299085" indent="-288290" algn="just">
              <a:buFont typeface="+mj-lt"/>
              <a:buNone/>
            </a:pPr>
            <a:r>
              <a:rPr lang="en-US" sz="2000"/>
              <a:t>1.  Adanya pengklasifikasian tindak pidana berdasarkan berat ringannya pidana sehingga berkenaan dengan aspek peradilannya yang disesuaikan dengan hierarki peradilan Inggris meliputi </a:t>
            </a:r>
            <a:r>
              <a:rPr lang="en-US" sz="2000" dirty="0" smtClean="0">
                <a:sym typeface="+mn-ea"/>
              </a:rPr>
              <a:t>Crown </a:t>
            </a:r>
            <a:r>
              <a:rPr lang="en-US" sz="2000" dirty="0">
                <a:sym typeface="+mn-ea"/>
              </a:rPr>
              <a:t>Court yang</a:t>
            </a:r>
            <a:r>
              <a:rPr lang="en-US" sz="2000" dirty="0" smtClean="0">
                <a:sym typeface="+mn-ea"/>
              </a:rPr>
              <a:t> </a:t>
            </a:r>
            <a:r>
              <a:rPr lang="sv-SE" sz="2000" dirty="0" smtClean="0">
                <a:sym typeface="+mn-ea"/>
              </a:rPr>
              <a:t>memiliki </a:t>
            </a:r>
            <a:r>
              <a:rPr lang="sv-SE" sz="2000" dirty="0">
                <a:sym typeface="+mn-ea"/>
              </a:rPr>
              <a:t>kewenangan untuk memeriksa dan memutus perkara pidana berat</a:t>
            </a:r>
            <a:r>
              <a:rPr lang="en-US" altLang="sv-SE" sz="2000" dirty="0">
                <a:sym typeface="+mn-ea"/>
              </a:rPr>
              <a:t>, dan </a:t>
            </a:r>
            <a:r>
              <a:rPr lang="en-US" sz="2000" dirty="0" smtClean="0">
                <a:sym typeface="+mn-ea"/>
              </a:rPr>
              <a:t>Magistrate </a:t>
            </a:r>
            <a:r>
              <a:rPr lang="en-US" sz="2000" dirty="0">
                <a:sym typeface="+mn-ea"/>
              </a:rPr>
              <a:t>Court yang </a:t>
            </a:r>
            <a:r>
              <a:rPr lang="en-US" sz="2000" dirty="0" err="1">
                <a:sym typeface="+mn-ea"/>
              </a:rPr>
              <a:t>memiliki</a:t>
            </a:r>
            <a:r>
              <a:rPr lang="en-US" sz="2000" dirty="0">
                <a:sym typeface="+mn-ea"/>
              </a:rPr>
              <a:t> </a:t>
            </a:r>
            <a:r>
              <a:rPr lang="en-US" sz="2000" dirty="0" err="1">
                <a:sym typeface="+mn-ea"/>
              </a:rPr>
              <a:t>kewenangan</a:t>
            </a:r>
            <a:r>
              <a:rPr lang="en-US" sz="2000" dirty="0">
                <a:sym typeface="+mn-ea"/>
              </a:rPr>
              <a:t> </a:t>
            </a:r>
            <a:r>
              <a:rPr lang="en-US" sz="2000" dirty="0" err="1">
                <a:sym typeface="+mn-ea"/>
              </a:rPr>
              <a:t>memeriksa</a:t>
            </a:r>
            <a:r>
              <a:rPr lang="en-US" sz="2000" dirty="0">
                <a:sym typeface="+mn-ea"/>
              </a:rPr>
              <a:t> </a:t>
            </a:r>
            <a:r>
              <a:rPr lang="en-US" sz="2000" dirty="0" err="1">
                <a:sym typeface="+mn-ea"/>
              </a:rPr>
              <a:t>dan</a:t>
            </a:r>
            <a:r>
              <a:rPr lang="en-US" sz="2000" dirty="0">
                <a:sym typeface="+mn-ea"/>
              </a:rPr>
              <a:t> </a:t>
            </a:r>
            <a:r>
              <a:rPr lang="en-US" sz="2000" dirty="0" err="1">
                <a:sym typeface="+mn-ea"/>
              </a:rPr>
              <a:t>memutus</a:t>
            </a:r>
            <a:r>
              <a:rPr lang="en-US" sz="2000" dirty="0">
                <a:sym typeface="+mn-ea"/>
              </a:rPr>
              <a:t> </a:t>
            </a:r>
            <a:r>
              <a:rPr lang="en-US" sz="2000" dirty="0" err="1">
                <a:sym typeface="+mn-ea"/>
              </a:rPr>
              <a:t>perkara</a:t>
            </a:r>
            <a:r>
              <a:rPr lang="en-US" sz="2000" dirty="0">
                <a:sym typeface="+mn-ea"/>
              </a:rPr>
              <a:t> – </a:t>
            </a:r>
            <a:r>
              <a:rPr lang="en-US" sz="2000" dirty="0" err="1">
                <a:sym typeface="+mn-ea"/>
              </a:rPr>
              <a:t>perkara</a:t>
            </a:r>
            <a:r>
              <a:rPr lang="en-US" sz="2000" dirty="0">
                <a:sym typeface="+mn-ea"/>
              </a:rPr>
              <a:t> </a:t>
            </a:r>
            <a:r>
              <a:rPr lang="en-US" sz="2000" dirty="0" err="1">
                <a:sym typeface="+mn-ea"/>
              </a:rPr>
              <a:t>pidana</a:t>
            </a:r>
            <a:r>
              <a:rPr lang="en-US" sz="2000" dirty="0">
                <a:sym typeface="+mn-ea"/>
              </a:rPr>
              <a:t> </a:t>
            </a:r>
            <a:r>
              <a:rPr lang="en-US" sz="2000" dirty="0" err="1">
                <a:sym typeface="+mn-ea"/>
              </a:rPr>
              <a:t>ringan. Maka pemeriksaan perkara akan lebih efektif, dan kecil kemungkinan adanya penumpukan perkara karna pembagian perkara yang jelas.</a:t>
            </a:r>
            <a:endParaRPr lang="en-US" sz="2000" dirty="0" err="1">
              <a:sym typeface="+mn-ea"/>
            </a:endParaRPr>
          </a:p>
          <a:p>
            <a:pPr marL="299085" indent="-288290" algn="just">
              <a:buFont typeface="+mj-lt"/>
              <a:buNone/>
            </a:pPr>
            <a:r>
              <a:rPr lang="en-US" sz="2000"/>
              <a:t>2.  Adanya pengklasifikasian alasan pemaaf yang lebih kompleks mengakibatkan lebih terlindunginya hak asasi manusia setiap warga negara seperti adanya alasan pemaaf berupa </a:t>
            </a:r>
            <a:r>
              <a:rPr lang="en-US" sz="2000" i="1">
                <a:sym typeface="+mn-ea"/>
              </a:rPr>
              <a:t>Automatism </a:t>
            </a:r>
            <a:r>
              <a:rPr lang="en-US" sz="2000">
                <a:sym typeface="+mn-ea"/>
              </a:rPr>
              <a:t>(Gerak Refleks), </a:t>
            </a:r>
            <a:r>
              <a:rPr lang="en-US" sz="2000" i="1">
                <a:sym typeface="+mn-ea"/>
              </a:rPr>
              <a:t>Drunkennes </a:t>
            </a:r>
            <a:r>
              <a:rPr lang="en-US" sz="2000">
                <a:sym typeface="+mn-ea"/>
              </a:rPr>
              <a:t>(Mabuk) dan </a:t>
            </a:r>
            <a:r>
              <a:rPr lang="en-US" sz="2000" i="1">
                <a:sym typeface="+mn-ea"/>
              </a:rPr>
              <a:t>Accident </a:t>
            </a:r>
            <a:r>
              <a:rPr lang="en-US" sz="2000">
                <a:sym typeface="+mn-ea"/>
              </a:rPr>
              <a:t>(Kecelakaan).</a:t>
            </a:r>
            <a:endParaRPr lang="en-US" sz="2000">
              <a:sym typeface="+mn-ea"/>
            </a:endParaRPr>
          </a:p>
          <a:p>
            <a:pPr marL="299085" indent="-288290" algn="just">
              <a:buFont typeface="+mj-lt"/>
              <a:buNone/>
            </a:pPr>
            <a:r>
              <a:rPr lang="en-US" sz="2000">
                <a:sym typeface="+mn-ea"/>
              </a:rPr>
              <a:t>3.  Lebih sedikitnya kualifikasi pelaku tindak pidana di Inggris meliputi Actual Offender, orang yang melakukan, Aiding dan Abetting, orang yang membantu pada saat melakukan kejahatan dan Counselling of procuring, orang yang menganjurkan, mencegah terjadinya kriminalisasi terhadap warga negara.</a:t>
            </a:r>
            <a:endParaRPr lang="en-US" sz="2000"/>
          </a:p>
          <a:p>
            <a:pPr marL="299085" indent="-288290" algn="just">
              <a:buFont typeface="+mj-lt"/>
              <a:buNone/>
            </a:pPr>
            <a:endParaRPr lang="en-US" sz="2000"/>
          </a:p>
        </p:txBody>
      </p:sp>
      <p:pic>
        <p:nvPicPr>
          <p:cNvPr id="10" name="Placeholder Konten 9" descr="cicero_small"/>
          <p:cNvPicPr>
            <a:picLocks noChangeAspect="1"/>
          </p:cNvPicPr>
          <p:nvPr>
            <p:ph sz="half" idx="2"/>
          </p:nvPr>
        </p:nvPicPr>
        <p:blipFill>
          <a:blip r:embed="rId1"/>
          <a:stretch>
            <a:fillRect/>
          </a:stretch>
        </p:blipFill>
        <p:spPr>
          <a:xfrm>
            <a:off x="5715" y="0"/>
            <a:ext cx="2632075"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7067</Words>
  <Application>WPS Presentation</Application>
  <PresentationFormat>Widescreen</PresentationFormat>
  <Paragraphs>110</Paragraphs>
  <Slides>11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11</vt:i4>
      </vt:variant>
    </vt:vector>
  </HeadingPairs>
  <TitlesOfParts>
    <vt:vector size="19" baseType="lpstr">
      <vt:lpstr>Arial</vt:lpstr>
      <vt:lpstr>SimSun</vt:lpstr>
      <vt:lpstr>Wingdings</vt:lpstr>
      <vt:lpstr>Calibri</vt:lpstr>
      <vt:lpstr>Microsoft YaHei</vt:lpstr>
      <vt:lpstr>Arial Unicode MS</vt:lpstr>
      <vt:lpstr>Calibri Light</vt:lpstr>
      <vt:lpstr>Office Theme</vt:lpstr>
      <vt:lpstr>PowerPoint 演示文稿</vt:lpstr>
      <vt:lpstr>Body Shaming</vt:lpstr>
      <vt:lpstr>PERBEDAAN KUHP INGGRIS DAN INDONESIA</vt:lpstr>
      <vt:lpstr>Ciri Body Shaming</vt:lpstr>
      <vt:lpstr>Lanjutan ...</vt:lpstr>
      <vt:lpstr>Lanjutan ...</vt:lpstr>
      <vt:lpstr>Dampak Dari Body Shaming</vt:lpstr>
      <vt:lpstr>Lanjutan...</vt:lpstr>
      <vt:lpstr>Cara Menghentikan Body Shaming</vt:lpstr>
      <vt:lpstr>KEUNGGULAN KUHP INGGRIS</vt:lpstr>
      <vt:lpstr>Contoh Kasus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Haykal Ahmadi</dc:creator>
  <cp:lastModifiedBy>user</cp:lastModifiedBy>
  <cp:revision>9</cp:revision>
  <dcterms:created xsi:type="dcterms:W3CDTF">2021-08-18T03:37:00Z</dcterms:created>
  <dcterms:modified xsi:type="dcterms:W3CDTF">2021-09-23T08:01:08Z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7710C54A7DCF4A03AF41B50C4A04499B</vt:lpwstr>
  </property>
  <property fmtid="{D5CDD505-2E9C-101B-9397-08002B2CF9AE}" pid="3" name="KSOProductBuildVer">
    <vt:lpwstr>1057-11.2.0.10265</vt:lpwstr>
  </property>
</Properties>
</file>