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HK Grotesk Light" charset="1" panose="00000400000000000000"/>
      <p:regular r:id="rId10"/>
    </p:embeddedFont>
    <p:embeddedFont>
      <p:font typeface="HK Grotesk Light Bold" charset="1" panose="00000500000000000000"/>
      <p:regular r:id="rId11"/>
    </p:embeddedFont>
    <p:embeddedFont>
      <p:font typeface="HK Grotesk Light Italics" charset="1" panose="00000400000000000000"/>
      <p:regular r:id="rId12"/>
    </p:embeddedFont>
    <p:embeddedFont>
      <p:font typeface="HK Grotesk Light Bold Italics" charset="1" panose="00000500000000000000"/>
      <p:regular r:id="rId13"/>
    </p:embeddedFont>
    <p:embeddedFont>
      <p:font typeface="HK Grotesk Medium" charset="1" panose="00000600000000000000"/>
      <p:regular r:id="rId14"/>
    </p:embeddedFont>
    <p:embeddedFont>
      <p:font typeface="HK Grotesk Medium Bold" charset="1" panose="00000700000000000000"/>
      <p:regular r:id="rId15"/>
    </p:embeddedFont>
    <p:embeddedFont>
      <p:font typeface="HK Grotesk Medium Italics" charset="1" panose="00000600000000000000"/>
      <p:regular r:id="rId16"/>
    </p:embeddedFont>
    <p:embeddedFont>
      <p:font typeface="HK Grotesk Medium Bold Italics" charset="1" panose="00000700000000000000"/>
      <p:regular r:id="rId17"/>
    </p:embeddedFont>
    <p:embeddedFont>
      <p:font typeface="Hatton" charset="1" panose="00000500000000000000"/>
      <p:regular r:id="rId18"/>
    </p:embeddedFont>
    <p:embeddedFont>
      <p:font typeface="Hatton Bold" charset="1" panose="000008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slides/slide1.xml" Type="http://schemas.openxmlformats.org/officeDocument/2006/relationships/slide"/><Relationship Id="rId21" Target="slides/slide2.xml" Type="http://schemas.openxmlformats.org/officeDocument/2006/relationships/slide"/><Relationship Id="rId22" Target="slides/slide3.xml" Type="http://schemas.openxmlformats.org/officeDocument/2006/relationships/slide"/><Relationship Id="rId23" Target="slides/slide4.xml" Type="http://schemas.openxmlformats.org/officeDocument/2006/relationships/slide"/><Relationship Id="rId24" Target="slides/slide5.xml" Type="http://schemas.openxmlformats.org/officeDocument/2006/relationships/slide"/><Relationship Id="rId25" Target="slides/slide6.xml" Type="http://schemas.openxmlformats.org/officeDocument/2006/relationships/slide"/><Relationship Id="rId26" Target="slides/slide7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blipFill>
          <a:blip r:embed="rId2"/>
          <a:srcRect l="1304" t="8913" r="1304" b="8913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1658466">
            <a:off x="11579089" y="2268773"/>
            <a:ext cx="3285344" cy="1154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8"/>
              </a:lnSpc>
            </a:pPr>
            <a:r>
              <a:rPr lang="en-US" sz="3399">
                <a:solidFill>
                  <a:srgbClr val="F3E8D5"/>
                </a:solidFill>
                <a:latin typeface="HK Grotesk Light"/>
              </a:rPr>
              <a:t>oleh kelompok 3:</a:t>
            </a:r>
          </a:p>
          <a:p>
            <a:pPr algn="ctr">
              <a:lnSpc>
                <a:spcPts val="4078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2957076" y="2944302"/>
            <a:ext cx="10483308" cy="3107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895"/>
              </a:lnSpc>
            </a:pPr>
            <a:r>
              <a:rPr lang="en-US" sz="9912" spc="-198">
                <a:solidFill>
                  <a:srgbClr val="F3E8D5"/>
                </a:solidFill>
                <a:latin typeface="Hatton"/>
              </a:rPr>
              <a:t>FUNGSI-FUNGSI MANAJEMEN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621975">
            <a:off x="2025166" y="2221448"/>
            <a:ext cx="1242730" cy="8608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F3E8D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84639"/>
            <a:ext cx="969047" cy="969047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BB633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8535504" y="-1305582"/>
            <a:ext cx="13722413" cy="13722413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>
                <a:alpha val="20784"/>
              </a:srgbClr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1028700" y="3467903"/>
            <a:ext cx="7327642" cy="39468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15242"/>
              </a:lnSpc>
            </a:pPr>
            <a:r>
              <a:rPr lang="en-US" sz="11724" spc="-351">
                <a:solidFill>
                  <a:srgbClr val="292929"/>
                </a:solidFill>
                <a:latin typeface="Hatton"/>
              </a:rPr>
              <a:t>Anggota Kelompok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906014" y="4331979"/>
            <a:ext cx="7700516" cy="23806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292929"/>
                </a:solidFill>
                <a:latin typeface="HK Grotesk Light"/>
              </a:rPr>
              <a:t>1. Alma Afifah (2053053044)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292929"/>
                </a:solidFill>
                <a:latin typeface="HK Grotesk Light"/>
              </a:rPr>
              <a:t>2. Amanda Surya Widiyati (2053053020) 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292929"/>
                </a:solidFill>
                <a:latin typeface="HK Grotesk Light"/>
              </a:rPr>
              <a:t>3. Hendrawan Dwi Cahyo (2053053038) 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292929"/>
                </a:solidFill>
                <a:latin typeface="HK Grotesk Light"/>
              </a:rPr>
              <a:t>4. Rosa Ramayanti (2053053030)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F3E8D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35474" y="2206022"/>
            <a:ext cx="18758948" cy="9525"/>
          </a:xfrm>
          <a:prstGeom prst="rect">
            <a:avLst/>
          </a:prstGeom>
          <a:solidFill>
            <a:srgbClr val="292929"/>
          </a:solidFill>
        </p:spPr>
      </p:sp>
      <p:sp>
        <p:nvSpPr>
          <p:cNvPr name="AutoShape 3" id="3"/>
          <p:cNvSpPr/>
          <p:nvPr/>
        </p:nvSpPr>
        <p:spPr>
          <a:xfrm rot="0">
            <a:off x="4146451" y="6703884"/>
            <a:ext cx="9995099" cy="244287"/>
          </a:xfrm>
          <a:prstGeom prst="rect">
            <a:avLst/>
          </a:prstGeom>
          <a:solidFill>
            <a:srgbClr val="FFFFFF">
              <a:alpha val="67843"/>
            </a:srgbClr>
          </a:solidFill>
        </p:spPr>
      </p:sp>
      <p:sp>
        <p:nvSpPr>
          <p:cNvPr name="AutoShape 4" id="4"/>
          <p:cNvSpPr/>
          <p:nvPr/>
        </p:nvSpPr>
        <p:spPr>
          <a:xfrm rot="0">
            <a:off x="2662879" y="7692793"/>
            <a:ext cx="12962243" cy="242369"/>
          </a:xfrm>
          <a:prstGeom prst="rect">
            <a:avLst/>
          </a:prstGeom>
          <a:solidFill>
            <a:srgbClr val="FFFFFF">
              <a:alpha val="67843"/>
            </a:srgbClr>
          </a:solidFill>
        </p:spPr>
      </p:sp>
      <p:sp>
        <p:nvSpPr>
          <p:cNvPr name="TextBox 5" id="5"/>
          <p:cNvSpPr txBox="true"/>
          <p:nvPr/>
        </p:nvSpPr>
        <p:spPr>
          <a:xfrm rot="0">
            <a:off x="5086350" y="902487"/>
            <a:ext cx="8115300" cy="644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99"/>
              </a:lnSpc>
            </a:pPr>
            <a:r>
              <a:rPr lang="en-US" sz="3999" spc="91">
                <a:solidFill>
                  <a:srgbClr val="292929"/>
                </a:solidFill>
                <a:latin typeface="HK Grotesk Medium Bold"/>
              </a:rPr>
              <a:t>PENGERTIAN MANEJEMEN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662879" y="3249209"/>
            <a:ext cx="13651943" cy="3089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90"/>
              </a:lnSpc>
              <a:spcBef>
                <a:spcPct val="0"/>
              </a:spcBef>
            </a:pPr>
            <a:r>
              <a:rPr lang="en-US" sz="4350" spc="-130">
                <a:solidFill>
                  <a:srgbClr val="292929"/>
                </a:solidFill>
                <a:latin typeface="Hatton"/>
              </a:rPr>
              <a:t>Manajemen berasal dari kata to manage yang berarti mengurus, mengatur, melaksanakan, mengelolah. Secara etimologis, manajemen merupakan seni untuk melaksanakan dan mengatur.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DFA36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235474" y="2206022"/>
            <a:ext cx="18758948" cy="9525"/>
          </a:xfrm>
          <a:prstGeom prst="rect">
            <a:avLst/>
          </a:prstGeom>
          <a:solidFill>
            <a:srgbClr val="292929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5086350" y="857040"/>
            <a:ext cx="8115300" cy="654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200"/>
              </a:lnSpc>
            </a:pPr>
            <a:r>
              <a:rPr lang="en-US" sz="4000" spc="92">
                <a:solidFill>
                  <a:srgbClr val="292929"/>
                </a:solidFill>
                <a:latin typeface="HK Grotesk Medium"/>
              </a:rPr>
              <a:t>FUNGSI MANAJEMEN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3888401"/>
            <a:ext cx="16628813" cy="4102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74"/>
              </a:lnSpc>
            </a:pPr>
            <a:r>
              <a:rPr lang="en-US" sz="5109">
                <a:solidFill>
                  <a:srgbClr val="292929"/>
                </a:solidFill>
                <a:latin typeface="Hatton"/>
              </a:rPr>
              <a:t> merupakan elemen-elemen dasar yang selalu melekat dalam proses manajemen perusahaan dan dijadikan acuan manajer dalam melaksanakan fungsi perusahaan.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F3E8D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2525125" y="0"/>
            <a:ext cx="9525" cy="11209263"/>
          </a:xfrm>
          <a:prstGeom prst="rect">
            <a:avLst/>
          </a:prstGeom>
          <a:solidFill>
            <a:srgbClr val="292929"/>
          </a:solidFill>
        </p:spPr>
      </p:sp>
      <p:sp>
        <p:nvSpPr>
          <p:cNvPr name="AutoShape 3" id="3"/>
          <p:cNvSpPr/>
          <p:nvPr/>
        </p:nvSpPr>
        <p:spPr>
          <a:xfrm rot="0">
            <a:off x="6982344" y="-461131"/>
            <a:ext cx="9525" cy="11209263"/>
          </a:xfrm>
          <a:prstGeom prst="rect">
            <a:avLst/>
          </a:prstGeom>
          <a:solidFill>
            <a:srgbClr val="292929"/>
          </a:solidFill>
        </p:spPr>
      </p:sp>
      <p:sp>
        <p:nvSpPr>
          <p:cNvPr name="AutoShape 4" id="4"/>
          <p:cNvSpPr/>
          <p:nvPr/>
        </p:nvSpPr>
        <p:spPr>
          <a:xfrm rot="0">
            <a:off x="860679" y="1742788"/>
            <a:ext cx="4427148" cy="332628"/>
          </a:xfrm>
          <a:prstGeom prst="rect">
            <a:avLst/>
          </a:prstGeom>
          <a:solidFill>
            <a:srgbClr val="FFFFFF">
              <a:alpha val="67843"/>
            </a:srgbClr>
          </a:solidFill>
        </p:spPr>
      </p:sp>
      <p:sp>
        <p:nvSpPr>
          <p:cNvPr name="TextBox 5" id="5"/>
          <p:cNvSpPr txBox="true"/>
          <p:nvPr/>
        </p:nvSpPr>
        <p:spPr>
          <a:xfrm rot="0">
            <a:off x="1028700" y="895350"/>
            <a:ext cx="5145439" cy="49084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588"/>
              </a:lnSpc>
            </a:pPr>
            <a:r>
              <a:rPr lang="en-US" sz="7376" spc="-221">
                <a:solidFill>
                  <a:srgbClr val="292929"/>
                </a:solidFill>
                <a:latin typeface="Hatton"/>
              </a:rPr>
              <a:t>Fungsi Manajemen Menurut Para Ahli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7778232" y="1053364"/>
            <a:ext cx="3934265" cy="6238534"/>
            <a:chOff x="0" y="0"/>
            <a:chExt cx="5245687" cy="8318046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1961696"/>
              <a:ext cx="5245687" cy="63563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199"/>
                </a:lnSpc>
                <a:spcBef>
                  <a:spcPct val="0"/>
                </a:spcBef>
              </a:pPr>
              <a:r>
                <a:rPr lang="en-US" sz="2999">
                  <a:solidFill>
                    <a:srgbClr val="292929"/>
                  </a:solidFill>
                  <a:latin typeface="HK Grotesk Light"/>
                </a:rPr>
                <a:t>fungsi manajemen adalah proses khas yang melibatkan perencanaan, pengorganisasian, penggerakan serta pengawasan untuk mencapai tujuan yang telah ditetapkan.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-47625"/>
              <a:ext cx="5245687" cy="18053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5459"/>
                </a:lnSpc>
                <a:spcBef>
                  <a:spcPct val="0"/>
                </a:spcBef>
              </a:pPr>
              <a:r>
                <a:rPr lang="en-US" sz="4199" spc="-125">
                  <a:solidFill>
                    <a:srgbClr val="292929"/>
                  </a:solidFill>
                  <a:latin typeface="HK Grotesk Medium"/>
                </a:rPr>
                <a:t>1) George Robert Terry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3325035" y="1028700"/>
            <a:ext cx="3934265" cy="5517968"/>
            <a:chOff x="0" y="0"/>
            <a:chExt cx="5245687" cy="7357291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1000941"/>
              <a:ext cx="5245687" cy="63563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199"/>
                </a:lnSpc>
                <a:spcBef>
                  <a:spcPct val="0"/>
                </a:spcBef>
              </a:pPr>
              <a:r>
                <a:rPr lang="en-US" sz="2999">
                  <a:solidFill>
                    <a:srgbClr val="292929"/>
                  </a:solidFill>
                  <a:latin typeface="HK Grotesk Light"/>
                </a:rPr>
                <a:t>fungsi manajemen adalah bagian dari proses perencanaan, organisasi, koordinasi serta pengendalian sumber daya supaya tujuan dapat tercapai dengan efektif dan efisien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-47625"/>
              <a:ext cx="5245687" cy="8909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5459"/>
                </a:lnSpc>
                <a:spcBef>
                  <a:spcPct val="0"/>
                </a:spcBef>
              </a:pPr>
              <a:r>
                <a:rPr lang="en-US" sz="4199" spc="-125">
                  <a:solidFill>
                    <a:srgbClr val="292929"/>
                  </a:solidFill>
                  <a:latin typeface="HK Grotesk Medium"/>
                </a:rPr>
                <a:t>2) Ricky W Griffin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F3E8D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25917" y="1850485"/>
            <a:ext cx="15236167" cy="57282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97442" indent="-348721" lvl="1">
              <a:lnSpc>
                <a:spcPts val="4522"/>
              </a:lnSpc>
              <a:buFont typeface="Arial"/>
              <a:buChar char="•"/>
            </a:pPr>
            <a:r>
              <a:rPr lang="en-US" sz="3230">
                <a:solidFill>
                  <a:srgbClr val="292929"/>
                </a:solidFill>
                <a:latin typeface="HK Grotesk Light"/>
              </a:rPr>
              <a:t>Perencanaan adalah rangkaian proses pemilihan atau penetapan tujuan organisasi dan penentu strategi yang dibutuhkan untuk mencapai tujuan.                          Biasanya, proses planning dibagi ke dalam beberapa tahap, yakni: Top Level Planning, Middle Level Planning, Low Level Planning. </a:t>
            </a:r>
          </a:p>
          <a:p>
            <a:pPr marL="697442" indent="-348721" lvl="1">
              <a:lnSpc>
                <a:spcPts val="4522"/>
              </a:lnSpc>
              <a:buFont typeface="Arial"/>
              <a:buChar char="•"/>
            </a:pPr>
            <a:r>
              <a:rPr lang="en-US" sz="3230">
                <a:solidFill>
                  <a:srgbClr val="292929"/>
                </a:solidFill>
                <a:latin typeface="HK Grotesk Light"/>
              </a:rPr>
              <a:t> Pengorganisasian adalah rangkaian aktivitas pembagian tugas yang akan dikerjakan serta proses pengembangan struktur organisasi yang sesuai tujuan perusahaan.</a:t>
            </a:r>
          </a:p>
          <a:p>
            <a:pPr marL="697442" indent="-348721" lvl="1">
              <a:lnSpc>
                <a:spcPts val="4522"/>
              </a:lnSpc>
              <a:spcBef>
                <a:spcPct val="0"/>
              </a:spcBef>
              <a:buFont typeface="Arial"/>
              <a:buChar char="•"/>
            </a:pPr>
            <a:r>
              <a:rPr lang="en-US" sz="3230">
                <a:solidFill>
                  <a:srgbClr val="292929"/>
                </a:solidFill>
                <a:latin typeface="HK Grotesk Light"/>
              </a:rPr>
              <a:t>Penggerakan atau fungsi pengarahan merupakan usaha untuk menghasilkan kinerja yang lebih efektif dan efisien dengan menciptakan suasana kerja yang dinamis.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981075"/>
            <a:ext cx="5500990" cy="680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459"/>
              </a:lnSpc>
              <a:spcBef>
                <a:spcPct val="0"/>
              </a:spcBef>
            </a:pPr>
            <a:r>
              <a:rPr lang="en-US" sz="4199" spc="-125">
                <a:solidFill>
                  <a:srgbClr val="292929"/>
                </a:solidFill>
                <a:latin typeface="HK Grotesk Medium"/>
              </a:rPr>
              <a:t>3) Lawrence A Appley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BB63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566563" y="1837397"/>
            <a:ext cx="13154873" cy="6250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4230"/>
              </a:lnSpc>
            </a:pPr>
            <a:r>
              <a:rPr lang="en-US" sz="18639" spc="-559">
                <a:solidFill>
                  <a:srgbClr val="F3E8D5"/>
                </a:solidFill>
                <a:latin typeface="Hatton"/>
              </a:rPr>
              <a:t>Terima Kasih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DAEp5SGkNCw</dc:identifier>
  <dcterms:modified xsi:type="dcterms:W3CDTF">2011-08-01T06:04:30Z</dcterms:modified>
  <cp:revision>1</cp:revision>
  <dc:title>Presentasi Proposal Teknologi Misi dan Sasaran Bergaya dan Halus Cokelat</dc:title>
</cp:coreProperties>
</file>