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1"/>
  </p:sldMasterIdLst>
  <p:notesMasterIdLst>
    <p:notesMasterId r:id="rId8"/>
  </p:notesMasterIdLst>
  <p:sldIdLst>
    <p:sldId id="256" r:id="rId2"/>
    <p:sldId id="257" r:id="rId3"/>
    <p:sldId id="258" r:id="rId4"/>
    <p:sldId id="349" r:id="rId5"/>
    <p:sldId id="354" r:id="rId6"/>
    <p:sldId id="35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BC90B076-9C68-41C3-9EE5-13471E8CC47B}">
  <a:tblStyle styleId="{BC90B076-9C68-41C3-9EE5-13471E8CC4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358A001-C87B-4AA8-ADAC-8B046F09F92A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B5C35A5-E459-41E9-B90F-8E7206C6B60C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1836D43-0746-4157-97EF-6DA82FB329E5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09487CA-6E11-4986-817B-456C9C6934B4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7EDA1F8-F3F7-46B6-9DD7-DD8BF856AADE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 varScale="1">
        <p:scale>
          <a:sx n="88" d="100"/>
          <a:sy n="88" d="100"/>
        </p:scale>
        <p:origin x="-88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7162460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c6a01074ef_0_17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c6a01074ef_0_17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gc6a01074ef_0_179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0" name="Google Shape;1330;gc6a01074ef_0_179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gc6a01074ef_0_19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1" name="Google Shape;2031;gc6a01074ef_0_19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6" name="Google Shape;2156;gc6fa47cb4f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7" name="Google Shape;2157;gc6fa47cb4f_0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gc6a01074ef_0_19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1" name="Google Shape;2031;gc6a01074ef_0_19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7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/>
          <p:nvPr/>
        </p:nvSpPr>
        <p:spPr>
          <a:xfrm>
            <a:off x="7233675" y="-730075"/>
            <a:ext cx="3030078" cy="3486687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3"/>
          <p:cNvSpPr/>
          <p:nvPr/>
        </p:nvSpPr>
        <p:spPr>
          <a:xfrm rot="2540379">
            <a:off x="-721411" y="3502530"/>
            <a:ext cx="2268525" cy="1945325"/>
          </a:xfrm>
          <a:custGeom>
            <a:avLst/>
            <a:gdLst/>
            <a:ahLst/>
            <a:cxnLst/>
            <a:rect l="l" t="t" r="r" b="b"/>
            <a:pathLst>
              <a:path w="40029" h="34326" extrusionOk="0">
                <a:moveTo>
                  <a:pt x="7939" y="1669"/>
                </a:moveTo>
                <a:cubicBezTo>
                  <a:pt x="12943" y="3370"/>
                  <a:pt x="11275" y="10875"/>
                  <a:pt x="18780" y="8040"/>
                </a:cubicBezTo>
                <a:cubicBezTo>
                  <a:pt x="26286" y="5238"/>
                  <a:pt x="30722" y="3770"/>
                  <a:pt x="35392" y="8040"/>
                </a:cubicBezTo>
                <a:cubicBezTo>
                  <a:pt x="40029" y="12343"/>
                  <a:pt x="29621" y="14411"/>
                  <a:pt x="33991" y="20682"/>
                </a:cubicBezTo>
                <a:cubicBezTo>
                  <a:pt x="38361" y="26920"/>
                  <a:pt x="27520" y="34325"/>
                  <a:pt x="19814" y="30523"/>
                </a:cubicBezTo>
                <a:cubicBezTo>
                  <a:pt x="12109" y="26720"/>
                  <a:pt x="4937" y="23851"/>
                  <a:pt x="2502" y="16613"/>
                </a:cubicBezTo>
                <a:cubicBezTo>
                  <a:pt x="0" y="9207"/>
                  <a:pt x="2936" y="1"/>
                  <a:pt x="7939" y="16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ubTitle" idx="1"/>
          </p:nvPr>
        </p:nvSpPr>
        <p:spPr>
          <a:xfrm>
            <a:off x="39057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subTitle" idx="2"/>
          </p:nvPr>
        </p:nvSpPr>
        <p:spPr>
          <a:xfrm>
            <a:off x="13911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5" name="Google Shape;215;p13">
            <a:hlinkClick r:id="rId2" action="ppaction://hlinksldjump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6" name="Google Shape;216;p1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7" name="Google Shape;217;p13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8" name="Google Shape;218;p13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9" name="Google Shape;219;p13"/>
          <p:cNvSpPr txBox="1">
            <a:spLocks noGrp="1"/>
          </p:cNvSpPr>
          <p:nvPr>
            <p:ph type="subTitle" idx="7"/>
          </p:nvPr>
        </p:nvSpPr>
        <p:spPr>
          <a:xfrm>
            <a:off x="13911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8"/>
          </p:nvPr>
        </p:nvSpPr>
        <p:spPr>
          <a:xfrm>
            <a:off x="39057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3">
            <a:hlinkClick r:id="rId2" action="ppaction://hlinksldjump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79217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2" name="Google Shape;222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3" name="Google Shape;223;p13">
            <a:hlinkClick r:id="" action="ppaction://noaction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79217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4" name="Google Shape;224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subTitle" idx="16"/>
          </p:nvPr>
        </p:nvSpPr>
        <p:spPr>
          <a:xfrm>
            <a:off x="6428225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13">
            <a:hlinkClick r:id="" action="ppaction://noaction"/>
          </p:cNvPr>
          <p:cNvSpPr txBox="1">
            <a:spLocks noGrp="1"/>
          </p:cNvSpPr>
          <p:nvPr>
            <p:ph type="subTitle" idx="17"/>
          </p:nvPr>
        </p:nvSpPr>
        <p:spPr>
          <a:xfrm>
            <a:off x="6428225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7" name="Google Shape;227;p13">
            <a:hlinkClick r:id="" action="ppaction://noaction"/>
          </p:cNvPr>
          <p:cNvSpPr txBox="1">
            <a:spLocks noGrp="1"/>
          </p:cNvSpPr>
          <p:nvPr>
            <p:ph type="subTitle" idx="18"/>
          </p:nvPr>
        </p:nvSpPr>
        <p:spPr>
          <a:xfrm>
            <a:off x="6428225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8" name="Google Shape;228;p13"/>
          <p:cNvSpPr txBox="1">
            <a:spLocks noGrp="1"/>
          </p:cNvSpPr>
          <p:nvPr>
            <p:ph type="subTitle" idx="19"/>
          </p:nvPr>
        </p:nvSpPr>
        <p:spPr>
          <a:xfrm>
            <a:off x="6428225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3">
            <a:hlinkClick r:id="" action="ppaction://noaction"/>
          </p:cNvPr>
          <p:cNvSpPr txBox="1">
            <a:spLocks noGrp="1"/>
          </p:cNvSpPr>
          <p:nvPr>
            <p:ph type="title" idx="20" hasCustomPrompt="1"/>
          </p:nvPr>
        </p:nvSpPr>
        <p:spPr>
          <a:xfrm>
            <a:off x="583722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30" name="Google Shape;230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583722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6"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30"/>
          <p:cNvSpPr/>
          <p:nvPr/>
        </p:nvSpPr>
        <p:spPr>
          <a:xfrm rot="5575585">
            <a:off x="-1934287" y="-969252"/>
            <a:ext cx="4436755" cy="3714245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30"/>
          <p:cNvSpPr/>
          <p:nvPr/>
        </p:nvSpPr>
        <p:spPr>
          <a:xfrm>
            <a:off x="4971452" y="887873"/>
            <a:ext cx="5492180" cy="3689245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30"/>
          <p:cNvSpPr/>
          <p:nvPr/>
        </p:nvSpPr>
        <p:spPr>
          <a:xfrm rot="-7977666">
            <a:off x="3954029" y="4656032"/>
            <a:ext cx="1233331" cy="1183416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30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13"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6"/>
          <p:cNvSpPr/>
          <p:nvPr/>
        </p:nvSpPr>
        <p:spPr>
          <a:xfrm rot="-5716269">
            <a:off x="3090772" y="121523"/>
            <a:ext cx="3242308" cy="5108995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6" name="Google Shape;826;p36"/>
          <p:cNvGrpSpPr/>
          <p:nvPr/>
        </p:nvGrpSpPr>
        <p:grpSpPr>
          <a:xfrm flipH="1">
            <a:off x="6918862" y="-84862"/>
            <a:ext cx="2277317" cy="5304377"/>
            <a:chOff x="224725" y="566950"/>
            <a:chExt cx="1850875" cy="4311100"/>
          </a:xfrm>
        </p:grpSpPr>
        <p:sp>
          <p:nvSpPr>
            <p:cNvPr id="827" name="Google Shape;827;p36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6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6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6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6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6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6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6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6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6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6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6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6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6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6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6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6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6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6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6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6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6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6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6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1" name="Google Shape;851;p36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52" name="Google Shape;852;p36"/>
          <p:cNvSpPr txBox="1">
            <a:spLocks noGrp="1"/>
          </p:cNvSpPr>
          <p:nvPr>
            <p:ph type="title" idx="2" hasCustomPrompt="1"/>
          </p:nvPr>
        </p:nvSpPr>
        <p:spPr>
          <a:xfrm>
            <a:off x="2020824" y="91845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3" name="Google Shape;853;p36"/>
          <p:cNvSpPr/>
          <p:nvPr/>
        </p:nvSpPr>
        <p:spPr>
          <a:xfrm flipH="1">
            <a:off x="6154471" y="760963"/>
            <a:ext cx="1269687" cy="1658228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36"/>
          <p:cNvSpPr/>
          <p:nvPr/>
        </p:nvSpPr>
        <p:spPr>
          <a:xfrm flipH="1">
            <a:off x="736534" y="1655532"/>
            <a:ext cx="1774800" cy="1774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5" name="Google Shape;855;p36"/>
          <p:cNvGrpSpPr/>
          <p:nvPr/>
        </p:nvGrpSpPr>
        <p:grpSpPr>
          <a:xfrm flipH="1">
            <a:off x="101505" y="2363121"/>
            <a:ext cx="1696762" cy="1688828"/>
            <a:chOff x="2414491" y="671177"/>
            <a:chExt cx="1830972" cy="1822411"/>
          </a:xfrm>
        </p:grpSpPr>
        <p:sp>
          <p:nvSpPr>
            <p:cNvPr id="856" name="Google Shape;856;p36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76" r:id="rId5"/>
    <p:sldLayoutId id="2147483682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54"/>
          <p:cNvSpPr txBox="1">
            <a:spLocks noGrp="1"/>
          </p:cNvSpPr>
          <p:nvPr>
            <p:ph type="ctrTitle"/>
          </p:nvPr>
        </p:nvSpPr>
        <p:spPr>
          <a:xfrm>
            <a:off x="762000" y="590550"/>
            <a:ext cx="6477000" cy="160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err="1" smtClean="0">
                <a:solidFill>
                  <a:schemeClr val="accent2"/>
                </a:solidFill>
                <a:latin typeface="Palatino Linotype" pitchFamily="18" charset="0"/>
              </a:rPr>
              <a:t>Proyek</a:t>
            </a:r>
            <a:r>
              <a:rPr lang="en-US" sz="4800" dirty="0" smtClean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US" sz="4800" dirty="0" err="1" smtClean="0">
                <a:solidFill>
                  <a:schemeClr val="accent2"/>
                </a:solidFill>
                <a:latin typeface="Palatino Linotype" pitchFamily="18" charset="0"/>
              </a:rPr>
              <a:t>Zoologi</a:t>
            </a:r>
            <a:r>
              <a:rPr lang="en-US" sz="4800" dirty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US" sz="4800" dirty="0" err="1" smtClean="0">
                <a:solidFill>
                  <a:schemeClr val="accent2"/>
                </a:solidFill>
                <a:latin typeface="Palatino Linotype" pitchFamily="18" charset="0"/>
              </a:rPr>
              <a:t>Invertebrata</a:t>
            </a:r>
            <a:endParaRPr sz="4800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1321" name="Google Shape;1321;p54"/>
          <p:cNvSpPr txBox="1">
            <a:spLocks noGrp="1"/>
          </p:cNvSpPr>
          <p:nvPr>
            <p:ph type="subTitle" idx="1"/>
          </p:nvPr>
        </p:nvSpPr>
        <p:spPr>
          <a:xfrm>
            <a:off x="2214546" y="2571750"/>
            <a:ext cx="3669900" cy="11583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Clr>
                <a:schemeClr val="dk1"/>
              </a:buClr>
              <a:buSzPts val="1100"/>
            </a:pP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Reny Septina </a:t>
            </a: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Dewi </a:t>
            </a:r>
            <a:r>
              <a:rPr lang="en" b="1" dirty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(2013024004) </a:t>
            </a:r>
            <a:endParaRPr lang="en" b="1" dirty="0" smtClean="0">
              <a:solidFill>
                <a:schemeClr val="bg1">
                  <a:lumMod val="10000"/>
                </a:schemeClr>
              </a:solidFill>
              <a:latin typeface="Palatino Linotype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Gita Sabila Dewanti (</a:t>
            </a:r>
            <a:r>
              <a:rPr lang="en" b="1" dirty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2013024046</a:t>
            </a: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)</a:t>
            </a:r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Nurul Afifah Luthfiani </a:t>
            </a:r>
            <a:r>
              <a:rPr lang="en" b="1" dirty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(2013024028</a:t>
            </a: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Fariska Salma Fadhila (2053024002)</a:t>
            </a:r>
            <a:endParaRPr b="1" dirty="0">
              <a:solidFill>
                <a:schemeClr val="bg1">
                  <a:lumMod val="10000"/>
                </a:schemeClr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55"/>
          <p:cNvSpPr txBox="1">
            <a:spLocks noGrp="1"/>
          </p:cNvSpPr>
          <p:nvPr>
            <p:ph type="body" idx="1"/>
          </p:nvPr>
        </p:nvSpPr>
        <p:spPr>
          <a:xfrm>
            <a:off x="200891" y="1951759"/>
            <a:ext cx="7717500" cy="1905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Ubur-ubur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menjadi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biota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laut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umum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relatif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melimpah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namun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sering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diabaikan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karena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masyarakat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Indonesia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belum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mengetahui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pemanfaatan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atau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pengolahannya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. Salah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satu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pemanfaatan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dari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ubur-ubur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adalah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dengan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menjadikannya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pupuk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Pupuk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ubur-ubur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menjadi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solusi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pupuk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tanaman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sehat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Serat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ubur-ubur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kering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pupuk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organik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meningkatkan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kandungan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gizi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tanah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menghambat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pertumbuhan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gulma</a:t>
            </a:r>
            <a:r>
              <a:rPr lang="en-US" sz="1600" dirty="0" smtClean="0">
                <a:solidFill>
                  <a:schemeClr val="bg1">
                    <a:lumMod val="10000"/>
                  </a:schemeClr>
                </a:solidFill>
                <a:latin typeface="Comic Sans MS" pitchFamily="66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819150"/>
            <a:ext cx="769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Palatino Linotype" pitchFamily="18" charset="0"/>
              </a:rPr>
              <a:t>Judul</a:t>
            </a:r>
            <a:r>
              <a:rPr lang="en-US" dirty="0">
                <a:latin typeface="Palatino Linotype" pitchFamily="18" charset="0"/>
              </a:rPr>
              <a:t> : </a:t>
            </a:r>
            <a:r>
              <a:rPr lang="en-US" dirty="0" err="1">
                <a:latin typeface="Palatino Linotype" pitchFamily="18" charset="0"/>
              </a:rPr>
              <a:t>P</a:t>
            </a:r>
            <a:r>
              <a:rPr lang="en-US" dirty="0" err="1" smtClean="0">
                <a:latin typeface="Palatino Linotype" pitchFamily="18" charset="0"/>
              </a:rPr>
              <a:t>enelitian</a:t>
            </a:r>
            <a:r>
              <a:rPr lang="en-US" dirty="0" smtClean="0">
                <a:latin typeface="Palatino Linotype" pitchFamily="18" charset="0"/>
              </a:rPr>
              <a:t> </a:t>
            </a:r>
            <a:r>
              <a:rPr lang="en-US" dirty="0" err="1">
                <a:latin typeface="Palatino Linotype" pitchFamily="18" charset="0"/>
              </a:rPr>
              <a:t>terhadap</a:t>
            </a:r>
            <a:r>
              <a:rPr lang="en-US" dirty="0">
                <a:latin typeface="Palatino Linotype" pitchFamily="18" charset="0"/>
              </a:rPr>
              <a:t> </a:t>
            </a:r>
            <a:r>
              <a:rPr lang="en-US" dirty="0" err="1">
                <a:latin typeface="Palatino Linotype" pitchFamily="18" charset="0"/>
              </a:rPr>
              <a:t>ubur-ubur</a:t>
            </a:r>
            <a:r>
              <a:rPr lang="en-US" dirty="0">
                <a:latin typeface="Palatino Linotype" pitchFamily="18" charset="0"/>
              </a:rPr>
              <a:t> </a:t>
            </a:r>
            <a:r>
              <a:rPr lang="en-US" dirty="0" err="1">
                <a:latin typeface="Palatino Linotype" pitchFamily="18" charset="0"/>
              </a:rPr>
              <a:t>sebagai</a:t>
            </a:r>
            <a:r>
              <a:rPr lang="en-US" dirty="0">
                <a:latin typeface="Palatino Linotype" pitchFamily="18" charset="0"/>
              </a:rPr>
              <a:t> </a:t>
            </a:r>
            <a:r>
              <a:rPr lang="en-US" dirty="0" err="1">
                <a:latin typeface="Palatino Linotype" pitchFamily="18" charset="0"/>
              </a:rPr>
              <a:t>penghambat</a:t>
            </a:r>
            <a:r>
              <a:rPr lang="en-US" dirty="0">
                <a:latin typeface="Palatino Linotype" pitchFamily="18" charset="0"/>
              </a:rPr>
              <a:t> </a:t>
            </a:r>
            <a:r>
              <a:rPr lang="en-US" dirty="0" err="1">
                <a:latin typeface="Palatino Linotype" pitchFamily="18" charset="0"/>
              </a:rPr>
              <a:t>gulma</a:t>
            </a:r>
            <a:r>
              <a:rPr lang="en-US" dirty="0">
                <a:latin typeface="Palatino Linotype" pitchFamily="18" charset="0"/>
              </a:rPr>
              <a:t>.</a:t>
            </a:r>
            <a:endParaRPr lang="en-US" dirty="0" smtClean="0">
              <a:latin typeface="Palatino Linotype" pitchFamily="18" charset="0"/>
            </a:endParaRPr>
          </a:p>
          <a:p>
            <a:pPr algn="just"/>
            <a:r>
              <a:rPr lang="en-US" dirty="0" err="1" smtClean="0">
                <a:latin typeface="Palatino Linotype" pitchFamily="18" charset="0"/>
              </a:rPr>
              <a:t>Topik</a:t>
            </a:r>
            <a:r>
              <a:rPr lang="en-US" dirty="0">
                <a:latin typeface="Palatino Linotype" pitchFamily="18" charset="0"/>
              </a:rPr>
              <a:t> : </a:t>
            </a:r>
            <a:r>
              <a:rPr lang="en-US" dirty="0" err="1">
                <a:latin typeface="Palatino Linotype" pitchFamily="18" charset="0"/>
              </a:rPr>
              <a:t>Cnidaria</a:t>
            </a:r>
            <a:endParaRPr lang="en-US" dirty="0" smtClean="0">
              <a:latin typeface="Palatino Linotype" pitchFamily="18" charset="0"/>
            </a:endParaRPr>
          </a:p>
          <a:p>
            <a:pPr algn="just"/>
            <a:r>
              <a:rPr lang="en-US" dirty="0" err="1" smtClean="0">
                <a:latin typeface="Palatino Linotype" pitchFamily="18" charset="0"/>
              </a:rPr>
              <a:t>Tema</a:t>
            </a:r>
            <a:r>
              <a:rPr lang="en-US" dirty="0">
                <a:latin typeface="Palatino Linotype" pitchFamily="18" charset="0"/>
              </a:rPr>
              <a:t> : </a:t>
            </a:r>
            <a:r>
              <a:rPr lang="en-US" dirty="0" err="1">
                <a:latin typeface="Palatino Linotype" pitchFamily="18" charset="0"/>
              </a:rPr>
              <a:t>Ubur-ubur</a:t>
            </a:r>
            <a:r>
              <a:rPr lang="en-US" dirty="0">
                <a:latin typeface="Palatino Linotype" pitchFamily="18" charset="0"/>
              </a:rPr>
              <a:t> (Aurelia </a:t>
            </a:r>
            <a:r>
              <a:rPr lang="en-US" dirty="0" err="1" smtClean="0">
                <a:latin typeface="Palatino Linotype" pitchFamily="18" charset="0"/>
              </a:rPr>
              <a:t>Aurita</a:t>
            </a:r>
            <a:r>
              <a:rPr lang="en-US" dirty="0" smtClean="0">
                <a:latin typeface="Palatino Linotype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" name="Google Shape;1332;p56"/>
          <p:cNvSpPr txBox="1">
            <a:spLocks noGrp="1"/>
          </p:cNvSpPr>
          <p:nvPr>
            <p:ph type="subTitle" idx="1"/>
          </p:nvPr>
        </p:nvSpPr>
        <p:spPr>
          <a:xfrm>
            <a:off x="4214810" y="2714626"/>
            <a:ext cx="1923600" cy="571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>
                <a:latin typeface="Comic Sans MS" pitchFamily="66" charset="0"/>
              </a:rPr>
              <a:t>A</a:t>
            </a:r>
            <a:r>
              <a:rPr lang="en-US" dirty="0" err="1" smtClean="0">
                <a:latin typeface="Comic Sans MS" pitchFamily="66" charset="0"/>
              </a:rPr>
              <a:t>rtikel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ilmiah</a:t>
            </a:r>
            <a:endParaRPr dirty="0">
              <a:latin typeface="Comic Sans MS" pitchFamily="66" charset="0"/>
            </a:endParaRPr>
          </a:p>
        </p:txBody>
      </p:sp>
      <p:sp>
        <p:nvSpPr>
          <p:cNvPr id="1333" name="Google Shape;1333;p56"/>
          <p:cNvSpPr txBox="1">
            <a:spLocks noGrp="1"/>
          </p:cNvSpPr>
          <p:nvPr>
            <p:ph type="subTitle" idx="2"/>
          </p:nvPr>
        </p:nvSpPr>
        <p:spPr>
          <a:xfrm>
            <a:off x="1000100" y="2643188"/>
            <a:ext cx="1923600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>
                <a:latin typeface="Comic Sans MS" pitchFamily="66" charset="0"/>
              </a:rPr>
              <a:t>Jenis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ubur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ubur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kandungannya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35" name="Google Shape;1335;p56">
            <a:hlinkClick r:id="rId3" action="ppaction://hlinksldjump"/>
          </p:cNvPr>
          <p:cNvSpPr txBox="1">
            <a:spLocks noGrp="1"/>
          </p:cNvSpPr>
          <p:nvPr>
            <p:ph type="subTitle" idx="3"/>
          </p:nvPr>
        </p:nvSpPr>
        <p:spPr>
          <a:xfrm>
            <a:off x="1071538" y="357172"/>
            <a:ext cx="1047300" cy="45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 smtClean="0">
                <a:latin typeface="Palatino Linotype" pitchFamily="18" charset="0"/>
              </a:rPr>
              <a:t>Tujuan</a:t>
            </a:r>
            <a:endParaRPr dirty="0">
              <a:latin typeface="Palatino Linotype" pitchFamily="18" charset="0"/>
            </a:endParaRPr>
          </a:p>
        </p:txBody>
      </p:sp>
      <p:sp>
        <p:nvSpPr>
          <p:cNvPr id="1336" name="Google Shape;1336;p56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4286248" y="357172"/>
            <a:ext cx="2286000" cy="45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 smtClean="0">
                <a:latin typeface="Palatino Linotype" pitchFamily="18" charset="0"/>
              </a:rPr>
              <a:t>Objek</a:t>
            </a:r>
            <a:r>
              <a:rPr lang="en-US" dirty="0" smtClean="0">
                <a:latin typeface="Palatino Linotype" pitchFamily="18" charset="0"/>
              </a:rPr>
              <a:t> </a:t>
            </a:r>
            <a:r>
              <a:rPr lang="en-US" dirty="0" err="1" smtClean="0">
                <a:latin typeface="Palatino Linotype" pitchFamily="18" charset="0"/>
              </a:rPr>
              <a:t>Penelitian</a:t>
            </a:r>
            <a:endParaRPr dirty="0">
              <a:latin typeface="Palatino Linotype" pitchFamily="18" charset="0"/>
            </a:endParaRPr>
          </a:p>
        </p:txBody>
      </p:sp>
      <p:sp>
        <p:nvSpPr>
          <p:cNvPr id="1337" name="Google Shape;1337;p56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1071538" y="2143122"/>
            <a:ext cx="1199700" cy="45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 smtClean="0">
                <a:latin typeface="Palatino Linotype" pitchFamily="18" charset="0"/>
              </a:rPr>
              <a:t>Variabel</a:t>
            </a:r>
            <a:endParaRPr dirty="0">
              <a:latin typeface="Palatino Linotype" pitchFamily="18" charset="0"/>
            </a:endParaRPr>
          </a:p>
        </p:txBody>
      </p:sp>
      <p:sp>
        <p:nvSpPr>
          <p:cNvPr id="1338" name="Google Shape;1338;p56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4286248" y="2143122"/>
            <a:ext cx="1049481" cy="45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 smtClean="0">
                <a:latin typeface="Palatino Linotype" pitchFamily="18" charset="0"/>
              </a:rPr>
              <a:t>Luaran</a:t>
            </a:r>
            <a:endParaRPr dirty="0">
              <a:latin typeface="Palatino Linotype" pitchFamily="18" charset="0"/>
            </a:endParaRPr>
          </a:p>
        </p:txBody>
      </p:sp>
      <p:sp>
        <p:nvSpPr>
          <p:cNvPr id="1339" name="Google Shape;1339;p56"/>
          <p:cNvSpPr txBox="1">
            <a:spLocks noGrp="1"/>
          </p:cNvSpPr>
          <p:nvPr>
            <p:ph type="subTitle" idx="7"/>
          </p:nvPr>
        </p:nvSpPr>
        <p:spPr>
          <a:xfrm>
            <a:off x="1000100" y="928676"/>
            <a:ext cx="2286016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>
                <a:latin typeface="Comic Sans MS" pitchFamily="66" charset="0"/>
              </a:rPr>
              <a:t>Untuk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mengetahui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peranan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ubur-ubur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sebagai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penghambat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gulma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40" name="Google Shape;1340;p56"/>
          <p:cNvSpPr txBox="1">
            <a:spLocks noGrp="1"/>
          </p:cNvSpPr>
          <p:nvPr>
            <p:ph type="subTitle" idx="8"/>
          </p:nvPr>
        </p:nvSpPr>
        <p:spPr>
          <a:xfrm>
            <a:off x="4286248" y="928676"/>
            <a:ext cx="1923600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>
                <a:latin typeface="Comic Sans MS" pitchFamily="66" charset="0"/>
              </a:rPr>
              <a:t>Ubur-ubur</a:t>
            </a:r>
            <a:r>
              <a:rPr lang="en-US" dirty="0">
                <a:latin typeface="Comic Sans MS" pitchFamily="66" charset="0"/>
              </a:rPr>
              <a:t> (Aurelia </a:t>
            </a:r>
            <a:r>
              <a:rPr lang="en-US" dirty="0" err="1">
                <a:latin typeface="Comic Sans MS" pitchFamily="66" charset="0"/>
              </a:rPr>
              <a:t>Aurita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endParaRPr dirty="0">
              <a:latin typeface="Comic Sans MS" pitchFamily="66" charset="0"/>
            </a:endParaRPr>
          </a:p>
        </p:txBody>
      </p:sp>
      <p:sp>
        <p:nvSpPr>
          <p:cNvPr id="1341" name="Google Shape;1341;p56">
            <a:hlinkClick r:id="rId3" action="ppaction://hlinksldjump"/>
          </p:cNvPr>
          <p:cNvSpPr txBox="1">
            <a:spLocks noGrp="1"/>
          </p:cNvSpPr>
          <p:nvPr>
            <p:ph type="title" idx="9"/>
          </p:nvPr>
        </p:nvSpPr>
        <p:spPr>
          <a:xfrm>
            <a:off x="500034" y="357172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/>
          </a:p>
        </p:txBody>
      </p:sp>
      <p:sp>
        <p:nvSpPr>
          <p:cNvPr id="1342" name="Google Shape;1342;p56">
            <a:hlinkClick r:id="" action="ppaction://noaction"/>
          </p:cNvPr>
          <p:cNvSpPr txBox="1">
            <a:spLocks noGrp="1"/>
          </p:cNvSpPr>
          <p:nvPr>
            <p:ph type="title" idx="13"/>
          </p:nvPr>
        </p:nvSpPr>
        <p:spPr>
          <a:xfrm>
            <a:off x="3643306" y="357172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endParaRPr dirty="0"/>
          </a:p>
        </p:txBody>
      </p:sp>
      <p:sp>
        <p:nvSpPr>
          <p:cNvPr id="1343" name="Google Shape;1343;p56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428596" y="2143122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03</a:t>
            </a:r>
            <a:endParaRPr dirty="0"/>
          </a:p>
        </p:txBody>
      </p:sp>
      <p:sp>
        <p:nvSpPr>
          <p:cNvPr id="1344" name="Google Shape;1344;p56">
            <a:hlinkClick r:id="" action="ppaction://noaction"/>
          </p:cNvPr>
          <p:cNvSpPr txBox="1">
            <a:spLocks noGrp="1"/>
          </p:cNvSpPr>
          <p:nvPr>
            <p:ph type="title" idx="15"/>
          </p:nvPr>
        </p:nvSpPr>
        <p:spPr>
          <a:xfrm>
            <a:off x="3643306" y="2143122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4" name="Google Shape;1344;p56">
            <a:hlinkClick r:id="" action="ppaction://noaction"/>
          </p:cNvPr>
          <p:cNvSpPr txBox="1">
            <a:spLocks noGrp="1"/>
          </p:cNvSpPr>
          <p:nvPr>
            <p:ph type="title" idx="15"/>
          </p:nvPr>
        </p:nvSpPr>
        <p:spPr>
          <a:xfrm>
            <a:off x="3643306" y="3643320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05</a:t>
            </a:r>
            <a:endParaRPr dirty="0"/>
          </a:p>
        </p:txBody>
      </p:sp>
      <p:sp>
        <p:nvSpPr>
          <p:cNvPr id="15" name="Google Shape;1332;p56"/>
          <p:cNvSpPr txBox="1">
            <a:spLocks noGrp="1"/>
          </p:cNvSpPr>
          <p:nvPr>
            <p:ph type="subTitle" idx="1"/>
          </p:nvPr>
        </p:nvSpPr>
        <p:spPr>
          <a:xfrm>
            <a:off x="4214810" y="4143386"/>
            <a:ext cx="1923600" cy="571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>
                <a:latin typeface="Comic Sans MS" pitchFamily="66" charset="0"/>
              </a:rPr>
              <a:t>Artikel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ilmiah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" name="Google Shape;1338;p56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4286248" y="3643320"/>
            <a:ext cx="1049481" cy="45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 smtClean="0">
                <a:latin typeface="Palatino Linotype" pitchFamily="18" charset="0"/>
              </a:rPr>
              <a:t>Hasil</a:t>
            </a:r>
            <a:endParaRPr dirty="0"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" name="Google Shape;2033;p87"/>
          <p:cNvSpPr txBox="1">
            <a:spLocks noGrp="1"/>
          </p:cNvSpPr>
          <p:nvPr>
            <p:ph type="title"/>
          </p:nvPr>
        </p:nvSpPr>
        <p:spPr>
          <a:xfrm>
            <a:off x="1928794" y="571486"/>
            <a:ext cx="5105400" cy="6113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>
                <a:solidFill>
                  <a:schemeClr val="bg1">
                    <a:lumMod val="10000"/>
                  </a:schemeClr>
                </a:solidFill>
                <a:latin typeface="Palatino Linotype" pitchFamily="18" charset="0"/>
              </a:rPr>
              <a:t>Kemajuan Proyek</a:t>
            </a:r>
            <a:endParaRPr sz="4400" dirty="0">
              <a:solidFill>
                <a:schemeClr val="bg1">
                  <a:lumMod val="1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2035" name="Google Shape;2035;p87"/>
          <p:cNvSpPr/>
          <p:nvPr/>
        </p:nvSpPr>
        <p:spPr>
          <a:xfrm>
            <a:off x="3929058" y="4357700"/>
            <a:ext cx="1380619" cy="52850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14348" y="1500180"/>
            <a:ext cx="72866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 smtClean="0">
                <a:latin typeface="Comic Sans MS" pitchFamily="66" charset="0"/>
              </a:rPr>
              <a:t>Kami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sudah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mengumpulkan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beberapa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jurnal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penelitian</a:t>
            </a:r>
            <a:r>
              <a:rPr lang="en-US" sz="1800" dirty="0" smtClean="0">
                <a:latin typeface="Comic Sans MS" pitchFamily="66" charset="0"/>
              </a:rPr>
              <a:t> yang </a:t>
            </a:r>
            <a:r>
              <a:rPr lang="en-US" sz="1800" dirty="0" err="1" smtClean="0">
                <a:latin typeface="Comic Sans MS" pitchFamily="66" charset="0"/>
              </a:rPr>
              <a:t>meneliti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mengenai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kandungan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dalam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ubur-ubur</a:t>
            </a:r>
            <a:r>
              <a:rPr lang="en-US" sz="1800" dirty="0" smtClean="0">
                <a:latin typeface="Comic Sans MS" pitchFamily="66" charset="0"/>
              </a:rPr>
              <a:t>, </a:t>
            </a:r>
            <a:r>
              <a:rPr lang="en-US" sz="1800" dirty="0" err="1" smtClean="0">
                <a:latin typeface="Comic Sans MS" pitchFamily="66" charset="0"/>
              </a:rPr>
              <a:t>dari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beberapa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jurnal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tersebut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dijelaskan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bahwa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ubur-ubur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memiliki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kandungan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berupa</a:t>
            </a:r>
            <a:r>
              <a:rPr lang="en-US" sz="1800" dirty="0" smtClean="0">
                <a:latin typeface="Comic Sans MS" pitchFamily="66" charset="0"/>
              </a:rPr>
              <a:t> air, </a:t>
            </a:r>
            <a:r>
              <a:rPr lang="en-US" sz="1800" dirty="0" err="1" smtClean="0">
                <a:latin typeface="Comic Sans MS" pitchFamily="66" charset="0"/>
              </a:rPr>
              <a:t>asam</a:t>
            </a:r>
            <a:r>
              <a:rPr lang="en-US" sz="1800" dirty="0" smtClean="0">
                <a:latin typeface="Comic Sans MS" pitchFamily="66" charset="0"/>
              </a:rPr>
              <a:t> amino, </a:t>
            </a:r>
            <a:r>
              <a:rPr lang="en-US" sz="1800" dirty="0" err="1" smtClean="0">
                <a:latin typeface="Comic Sans MS" pitchFamily="66" charset="0"/>
              </a:rPr>
              <a:t>taurin</a:t>
            </a:r>
            <a:r>
              <a:rPr lang="en-US" sz="1800" dirty="0" smtClean="0">
                <a:latin typeface="Comic Sans MS" pitchFamily="66" charset="0"/>
              </a:rPr>
              <a:t>, mineral, </a:t>
            </a:r>
            <a:r>
              <a:rPr lang="en-US" sz="1800" dirty="0" err="1" smtClean="0">
                <a:latin typeface="Comic Sans MS" pitchFamily="66" charset="0"/>
              </a:rPr>
              <a:t>dan</a:t>
            </a:r>
            <a:r>
              <a:rPr lang="en-US" sz="1800" dirty="0" smtClean="0">
                <a:latin typeface="Comic Sans MS" pitchFamily="66" charset="0"/>
              </a:rPr>
              <a:t> vitamin B12. </a:t>
            </a:r>
            <a:r>
              <a:rPr lang="en-US" sz="1800" dirty="0" err="1" smtClean="0">
                <a:latin typeface="Comic Sans MS" pitchFamily="66" charset="0"/>
              </a:rPr>
              <a:t>Selain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itu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kami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juga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menemukan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fakta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bahwa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ubur-ubur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dapat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dijadikan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sebagai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pupuk</a:t>
            </a:r>
            <a:r>
              <a:rPr lang="en-US" sz="1800" dirty="0" smtClean="0">
                <a:latin typeface="Comic Sans MS" pitchFamily="66" charset="0"/>
              </a:rPr>
              <a:t>, </a:t>
            </a:r>
            <a:r>
              <a:rPr lang="en-US" sz="1800" dirty="0" err="1" smtClean="0">
                <a:latin typeface="Comic Sans MS" pitchFamily="66" charset="0"/>
              </a:rPr>
              <a:t>karena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serat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ubur-ubur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kering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merupakan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ououk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organik</a:t>
            </a:r>
            <a:r>
              <a:rPr lang="en-US" sz="1800" dirty="0" smtClean="0">
                <a:latin typeface="Comic Sans MS" pitchFamily="66" charset="0"/>
              </a:rPr>
              <a:t> yang </a:t>
            </a:r>
            <a:r>
              <a:rPr lang="en-US" sz="1800" dirty="0" err="1" smtClean="0">
                <a:latin typeface="Comic Sans MS" pitchFamily="66" charset="0"/>
              </a:rPr>
              <a:t>dapat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meningkatkan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kandungan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gizi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tanah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dapat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menghambat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pertumbuhan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 err="1" smtClean="0">
                <a:latin typeface="Comic Sans MS" pitchFamily="66" charset="0"/>
              </a:rPr>
              <a:t>gulma</a:t>
            </a:r>
            <a:r>
              <a:rPr lang="en-US" sz="1800" dirty="0" smtClean="0">
                <a:latin typeface="Comic Sans MS" pitchFamily="66" charset="0"/>
              </a:rPr>
              <a:t>. </a:t>
            </a:r>
            <a:endParaRPr lang="en-US" sz="1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84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" name="Google Shape;2160;p97"/>
          <p:cNvSpPr/>
          <p:nvPr/>
        </p:nvSpPr>
        <p:spPr>
          <a:xfrm>
            <a:off x="685800" y="1123950"/>
            <a:ext cx="7717500" cy="34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928794" y="500048"/>
            <a:ext cx="3000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Palatino Linotype" pitchFamily="18" charset="0"/>
              </a:rPr>
              <a:t>Kesimpulan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285866"/>
            <a:ext cx="75724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Comic Sans MS" pitchFamily="66" charset="0"/>
              </a:rPr>
              <a:t>Serat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ubur-ubur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kering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pupuk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organik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meningkatkan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kandungan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gizi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tanah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mampu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menghambat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pertumbuhan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gulma</a:t>
            </a:r>
            <a:r>
              <a:rPr lang="en-US" sz="2000" dirty="0" smtClean="0">
                <a:latin typeface="Comic Sans MS" pitchFamily="66" charset="0"/>
              </a:rPr>
              <a:t>. Di </a:t>
            </a:r>
            <a:r>
              <a:rPr lang="en-US" sz="2000" dirty="0" err="1" smtClean="0">
                <a:latin typeface="Comic Sans MS" pitchFamily="66" charset="0"/>
              </a:rPr>
              <a:t>Jepang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hasil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panen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sawah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dipupuki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“</a:t>
            </a:r>
            <a:r>
              <a:rPr lang="en-US" sz="2000" dirty="0" err="1" smtClean="0">
                <a:latin typeface="Comic Sans MS" pitchFamily="66" charset="0"/>
              </a:rPr>
              <a:t>Keripik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ubur-ubur</a:t>
            </a:r>
            <a:r>
              <a:rPr lang="en-US" sz="2000" dirty="0" smtClean="0">
                <a:latin typeface="Comic Sans MS" pitchFamily="66" charset="0"/>
              </a:rPr>
              <a:t>”, yang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sebutan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serat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ubur-ubur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kering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ternyata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hasilnya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mampu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setara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pupuk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kimia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pertanian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meskipun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pupuk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ubur-ubur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pupuk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organik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Tak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hanya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itu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ubur-ubur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juga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meningkatkan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kadar</a:t>
            </a:r>
            <a:r>
              <a:rPr lang="en-US" sz="2000" dirty="0" smtClean="0">
                <a:latin typeface="Comic Sans MS" pitchFamily="66" charset="0"/>
              </a:rPr>
              <a:t> air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nutrisi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sebelum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bibit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baru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ditanam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45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" name="Google Shape;2033;p87"/>
          <p:cNvSpPr txBox="1">
            <a:spLocks noGrp="1"/>
          </p:cNvSpPr>
          <p:nvPr>
            <p:ph type="title"/>
          </p:nvPr>
        </p:nvSpPr>
        <p:spPr>
          <a:xfrm>
            <a:off x="1752600" y="1960425"/>
            <a:ext cx="53721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TERIMA KASIH</a:t>
            </a:r>
            <a:endParaRPr dirty="0"/>
          </a:p>
        </p:txBody>
      </p:sp>
      <p:sp>
        <p:nvSpPr>
          <p:cNvPr id="2035" name="Google Shape;2035;p87"/>
          <p:cNvSpPr/>
          <p:nvPr/>
        </p:nvSpPr>
        <p:spPr>
          <a:xfrm>
            <a:off x="3881688" y="3438625"/>
            <a:ext cx="1380619" cy="52850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02846488"/>
      </p:ext>
    </p:extLst>
  </p:cSld>
  <p:clrMapOvr>
    <a:masterClrMapping/>
  </p:clrMapOvr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289</Words>
  <Application>Microsoft Office PowerPoint</Application>
  <PresentationFormat>On-screen Show (16:9)</PresentationFormat>
  <Paragraphs>30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Elegant Education Pack for Students by Slidesgo</vt:lpstr>
      <vt:lpstr>Proyek Zoologi Invertebrata</vt:lpstr>
      <vt:lpstr>Slide 2</vt:lpstr>
      <vt:lpstr>01</vt:lpstr>
      <vt:lpstr>Kemajuan Proyek</vt:lpstr>
      <vt:lpstr>Slide 5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Proyek Zoologi Invertebrata</dc:title>
  <dc:creator>ASUS</dc:creator>
  <cp:lastModifiedBy>user</cp:lastModifiedBy>
  <cp:revision>11</cp:revision>
  <dcterms:modified xsi:type="dcterms:W3CDTF">2021-09-26T12:55:22Z</dcterms:modified>
</cp:coreProperties>
</file>