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1"/>
  </p:notesMasterIdLst>
  <p:sldIdLst>
    <p:sldId id="256" r:id="rId2"/>
    <p:sldId id="289" r:id="rId3"/>
    <p:sldId id="263" r:id="rId4"/>
    <p:sldId id="276" r:id="rId5"/>
    <p:sldId id="290" r:id="rId6"/>
    <p:sldId id="274" r:id="rId7"/>
    <p:sldId id="273" r:id="rId8"/>
    <p:sldId id="257" r:id="rId9"/>
    <p:sldId id="266" r:id="rId10"/>
  </p:sldIdLst>
  <p:sldSz cx="9144000" cy="5143500" type="screen16x9"/>
  <p:notesSz cx="6858000" cy="9144000"/>
  <p:embeddedFontLst>
    <p:embeddedFont>
      <p:font typeface="Fira Sans Extra Condensed Medium" panose="020B0604020202020204" charset="0"/>
      <p:regular r:id="rId12"/>
      <p:bold r:id="rId13"/>
      <p:italic r:id="rId14"/>
      <p:boldItalic r:id="rId15"/>
    </p:embeddedFont>
    <p:embeddedFont>
      <p:font typeface="Roboto" panose="020B0604020202020204" charset="0"/>
      <p:regular r:id="rId16"/>
      <p:bold r:id="rId17"/>
      <p:italic r:id="rId18"/>
      <p:boldItalic r:id="rId19"/>
    </p:embeddedFont>
    <p:embeddedFont>
      <p:font typeface="Calibri" panose="020F0502020204030204" pitchFamily="34" charset="0"/>
      <p:regular r:id="rId20"/>
      <p:bold r:id="rId21"/>
      <p:italic r:id="rId22"/>
      <p:boldItalic r:id="rId23"/>
    </p:embeddedFont>
    <p:embeddedFont>
      <p:font typeface="Lato Light"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font" Target="fonts/font15.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font" Target="fonts/font14.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font" Target="fonts/font13.fntdata"/><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8.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font" Target="fonts/font16.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702241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641a476e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641a476e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46449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96d94988ad_0_4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96d94988ad_0_4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814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98a29d3b26_3_18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98a29d3b26_3_18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0757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2"/>
        <p:cNvGrpSpPr/>
        <p:nvPr/>
      </p:nvGrpSpPr>
      <p:grpSpPr>
        <a:xfrm>
          <a:off x="0" y="0"/>
          <a:ext cx="0" cy="0"/>
          <a:chOff x="0" y="0"/>
          <a:chExt cx="0" cy="0"/>
        </a:xfrm>
      </p:grpSpPr>
      <p:sp>
        <p:nvSpPr>
          <p:cNvPr id="813" name="Google Shape;813;g98a29d3b26_3_18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4" name="Google Shape;814;g98a29d3b26_3_18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14812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Google Shape;688;g98a29d3b26_3_12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9" name="Google Shape;689;g98a29d3b26_3_12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397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g98a29d3b26_3_22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6" name="Google Shape;656;g98a29d3b26_3_22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4092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9750258db7_0_4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9750258db7_0_4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4298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98a29d3b26_3_16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98a29d3b26_3_16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01144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isk Management Infographics"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57200" y="1701408"/>
            <a:ext cx="4109100" cy="13722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4000">
                <a:solidFill>
                  <a:schemeClr val="dk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460025" y="3097692"/>
            <a:ext cx="4109100" cy="344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4" name="Google Shape;4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6" name="Google Shape;16;p4"/>
          <p:cNvSpPr txBox="1">
            <a:spLocks noGrp="1"/>
          </p:cNvSpPr>
          <p:nvPr>
            <p:ph type="body" idx="1"/>
          </p:nvPr>
        </p:nvSpPr>
        <p:spPr>
          <a:xfrm>
            <a:off x="710275" y="1152475"/>
            <a:ext cx="7723500" cy="3454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25" y="409575"/>
            <a:ext cx="8229600" cy="32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a:solidFill>
                  <a:schemeClr val="dk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27" name="Google Shape;2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5" name="Google Shape;3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6" name="Google Shape;3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Google Shape;3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0275" y="536650"/>
            <a:ext cx="7723500" cy="481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1pPr>
            <a:lvl2pPr lvl="1">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2pPr>
            <a:lvl3pPr lvl="2">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3pPr>
            <a:lvl4pPr lvl="3">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4pPr>
            <a:lvl5pPr lvl="4">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5pPr>
            <a:lvl6pPr lvl="5">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6pPr>
            <a:lvl7pPr lvl="6">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7pPr>
            <a:lvl8pPr lvl="7">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8pPr>
            <a:lvl9pPr lvl="8">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9pPr>
          </a:lstStyle>
          <a:p>
            <a:endParaRPr/>
          </a:p>
        </p:txBody>
      </p:sp>
      <p:sp>
        <p:nvSpPr>
          <p:cNvPr id="7" name="Google Shape;7;p1"/>
          <p:cNvSpPr txBox="1">
            <a:spLocks noGrp="1"/>
          </p:cNvSpPr>
          <p:nvPr>
            <p:ph type="body" idx="1"/>
          </p:nvPr>
        </p:nvSpPr>
        <p:spPr>
          <a:xfrm>
            <a:off x="710275" y="1152475"/>
            <a:ext cx="7723500" cy="3454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EA4335"/>
          </p15:clr>
        </p15:guide>
        <p15:guide id="2" orient="horz" pos="258">
          <p15:clr>
            <a:srgbClr val="EA4335"/>
          </p15:clr>
        </p15:guide>
        <p15:guide id="3" pos="5472">
          <p15:clr>
            <a:srgbClr val="EA4335"/>
          </p15:clr>
        </p15:guide>
        <p15:guide id="4" orient="horz" pos="2982">
          <p15:clr>
            <a:srgbClr val="EA4335"/>
          </p15:clr>
        </p15:guide>
        <p15:guide id="5" pos="2880">
          <p15:clr>
            <a:srgbClr val="EA4335"/>
          </p15:clr>
        </p15:guide>
        <p15:guide id="6" orient="horz" pos="1620">
          <p15:clr>
            <a:srgbClr val="EA4335"/>
          </p15:clr>
        </p15:guide>
        <p15:guide id="7" pos="4176">
          <p15:clr>
            <a:srgbClr val="EA4335"/>
          </p15:clr>
        </p15:guide>
        <p15:guide id="8" pos="1584">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5"/>
          <p:cNvSpPr/>
          <p:nvPr/>
        </p:nvSpPr>
        <p:spPr>
          <a:xfrm>
            <a:off x="5066430" y="514634"/>
            <a:ext cx="2726803" cy="2751101"/>
          </a:xfrm>
          <a:custGeom>
            <a:avLst/>
            <a:gdLst/>
            <a:ahLst/>
            <a:cxnLst/>
            <a:rect l="l" t="t" r="r" b="b"/>
            <a:pathLst>
              <a:path w="77433" h="78123" extrusionOk="0">
                <a:moveTo>
                  <a:pt x="38716" y="1"/>
                </a:moveTo>
                <a:cubicBezTo>
                  <a:pt x="17339" y="1"/>
                  <a:pt x="0" y="17477"/>
                  <a:pt x="0" y="39052"/>
                </a:cubicBezTo>
                <a:cubicBezTo>
                  <a:pt x="0" y="60626"/>
                  <a:pt x="17339" y="78122"/>
                  <a:pt x="38716" y="78122"/>
                </a:cubicBezTo>
                <a:cubicBezTo>
                  <a:pt x="60114" y="78122"/>
                  <a:pt x="77432" y="60626"/>
                  <a:pt x="77432" y="39052"/>
                </a:cubicBezTo>
                <a:cubicBezTo>
                  <a:pt x="77432" y="17477"/>
                  <a:pt x="60114" y="1"/>
                  <a:pt x="38716" y="1"/>
                </a:cubicBezTo>
                <a:close/>
              </a:path>
            </a:pathLst>
          </a:custGeom>
          <a:solidFill>
            <a:srgbClr val="E0E0E0">
              <a:alpha val="50000"/>
            </a:srgbClr>
          </a:solidFill>
          <a:ln w="381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5"/>
          <p:cNvSpPr txBox="1">
            <a:spLocks noGrp="1"/>
          </p:cNvSpPr>
          <p:nvPr>
            <p:ph type="ctrTitle"/>
          </p:nvPr>
        </p:nvSpPr>
        <p:spPr>
          <a:xfrm>
            <a:off x="457200" y="1701408"/>
            <a:ext cx="4109100" cy="137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Risk </a:t>
            </a:r>
            <a:r>
              <a:rPr lang="en" dirty="0" smtClean="0"/>
              <a:t>Management</a:t>
            </a:r>
            <a:endParaRPr dirty="0"/>
          </a:p>
        </p:txBody>
      </p:sp>
      <p:sp>
        <p:nvSpPr>
          <p:cNvPr id="57" name="Google Shape;57;p15"/>
          <p:cNvSpPr txBox="1">
            <a:spLocks noGrp="1"/>
          </p:cNvSpPr>
          <p:nvPr>
            <p:ph type="subTitle" idx="1"/>
          </p:nvPr>
        </p:nvSpPr>
        <p:spPr>
          <a:xfrm>
            <a:off x="460025" y="3097691"/>
            <a:ext cx="4109100" cy="141987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solidFill>
                  <a:schemeClr val="accent3"/>
                </a:solidFill>
              </a:rPr>
              <a:t>Economic and Business Faculty</a:t>
            </a:r>
          </a:p>
          <a:p>
            <a:pPr marL="0" lvl="0" indent="0" algn="l" rtl="0">
              <a:spcBef>
                <a:spcPts val="0"/>
              </a:spcBef>
              <a:spcAft>
                <a:spcPts val="0"/>
              </a:spcAft>
              <a:buNone/>
            </a:pPr>
            <a:r>
              <a:rPr lang="en" dirty="0" smtClean="0">
                <a:solidFill>
                  <a:schemeClr val="accent3"/>
                </a:solidFill>
              </a:rPr>
              <a:t>University of Lampung</a:t>
            </a:r>
          </a:p>
          <a:p>
            <a:pPr marL="0" lvl="0" indent="0" algn="l" rtl="0">
              <a:spcBef>
                <a:spcPts val="0"/>
              </a:spcBef>
              <a:spcAft>
                <a:spcPts val="0"/>
              </a:spcAft>
              <a:buNone/>
            </a:pPr>
            <a:endParaRPr lang="en" dirty="0" smtClean="0"/>
          </a:p>
          <a:p>
            <a:pPr marL="0" lvl="0" indent="0" algn="l" rtl="0">
              <a:lnSpc>
                <a:spcPct val="114000"/>
              </a:lnSpc>
              <a:spcBef>
                <a:spcPts val="0"/>
              </a:spcBef>
              <a:spcAft>
                <a:spcPts val="0"/>
              </a:spcAft>
              <a:buNone/>
            </a:pPr>
            <a:r>
              <a:rPr lang="en-US" sz="1100" i="1" dirty="0" smtClean="0">
                <a:solidFill>
                  <a:schemeClr val="bg1">
                    <a:lumMod val="85000"/>
                  </a:schemeClr>
                </a:solidFill>
              </a:rPr>
              <a:t>P</a:t>
            </a:r>
            <a:r>
              <a:rPr lang="en" sz="1100" i="1" dirty="0" smtClean="0">
                <a:solidFill>
                  <a:schemeClr val="bg1">
                    <a:lumMod val="85000"/>
                  </a:schemeClr>
                </a:solidFill>
              </a:rPr>
              <a:t>resented by </a:t>
            </a:r>
          </a:p>
          <a:p>
            <a:pPr marL="0" lvl="0" indent="0" algn="l" rtl="0">
              <a:lnSpc>
                <a:spcPct val="114000"/>
              </a:lnSpc>
              <a:spcBef>
                <a:spcPts val="0"/>
              </a:spcBef>
              <a:spcAft>
                <a:spcPts val="0"/>
              </a:spcAft>
              <a:buNone/>
            </a:pPr>
            <a:r>
              <a:rPr lang="en" sz="1100" dirty="0" smtClean="0">
                <a:solidFill>
                  <a:schemeClr val="bg1">
                    <a:lumMod val="85000"/>
                  </a:schemeClr>
                </a:solidFill>
              </a:rPr>
              <a:t>R.A. Fiska Huzaimah, S.E., M.Si</a:t>
            </a:r>
            <a:endParaRPr lang="en" sz="1100" i="1" dirty="0">
              <a:solidFill>
                <a:schemeClr val="bg1">
                  <a:lumMod val="85000"/>
                </a:schemeClr>
              </a:solidFill>
            </a:endParaRPr>
          </a:p>
          <a:p>
            <a:pPr marL="0" lvl="0" indent="0" algn="l" rtl="0">
              <a:spcBef>
                <a:spcPts val="0"/>
              </a:spcBef>
              <a:spcAft>
                <a:spcPts val="0"/>
              </a:spcAft>
              <a:buNone/>
            </a:pPr>
            <a:endParaRPr dirty="0"/>
          </a:p>
        </p:txBody>
      </p:sp>
      <p:sp>
        <p:nvSpPr>
          <p:cNvPr id="58" name="Google Shape;58;p15"/>
          <p:cNvSpPr txBox="1">
            <a:spLocks noGrp="1"/>
          </p:cNvSpPr>
          <p:nvPr>
            <p:ph type="ctrTitle"/>
          </p:nvPr>
        </p:nvSpPr>
        <p:spPr>
          <a:xfrm>
            <a:off x="5600225" y="1071900"/>
            <a:ext cx="3047700" cy="1633200"/>
          </a:xfrm>
          <a:prstGeom prst="rect">
            <a:avLst/>
          </a:prstGeom>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800">
                <a:solidFill>
                  <a:schemeClr val="accent4"/>
                </a:solidFill>
              </a:rPr>
              <a:t>RIS</a:t>
            </a:r>
            <a:r>
              <a:rPr lang="en" sz="11300">
                <a:solidFill>
                  <a:schemeClr val="accent6"/>
                </a:solidFill>
              </a:rPr>
              <a:t>K</a:t>
            </a:r>
            <a:endParaRPr sz="11300">
              <a:solidFill>
                <a:schemeClr val="accent6"/>
              </a:solidFill>
            </a:endParaRPr>
          </a:p>
        </p:txBody>
      </p:sp>
      <p:sp>
        <p:nvSpPr>
          <p:cNvPr id="59" name="Google Shape;59;p15"/>
          <p:cNvSpPr/>
          <p:nvPr/>
        </p:nvSpPr>
        <p:spPr>
          <a:xfrm>
            <a:off x="4804864" y="4334230"/>
            <a:ext cx="3249957" cy="399690"/>
          </a:xfrm>
          <a:custGeom>
            <a:avLst/>
            <a:gdLst/>
            <a:ahLst/>
            <a:cxnLst/>
            <a:rect l="l" t="t" r="r" b="b"/>
            <a:pathLst>
              <a:path w="92289" h="11350" extrusionOk="0">
                <a:moveTo>
                  <a:pt x="46144" y="1"/>
                </a:moveTo>
                <a:cubicBezTo>
                  <a:pt x="20649" y="1"/>
                  <a:pt x="0" y="2542"/>
                  <a:pt x="0" y="5675"/>
                </a:cubicBezTo>
                <a:cubicBezTo>
                  <a:pt x="0" y="8808"/>
                  <a:pt x="20649" y="11349"/>
                  <a:pt x="46144" y="11349"/>
                </a:cubicBezTo>
                <a:cubicBezTo>
                  <a:pt x="71640" y="11349"/>
                  <a:pt x="92288" y="8808"/>
                  <a:pt x="92288" y="5675"/>
                </a:cubicBezTo>
                <a:cubicBezTo>
                  <a:pt x="92288" y="2542"/>
                  <a:pt x="71640" y="1"/>
                  <a:pt x="46144" y="1"/>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p:nvPr/>
        </p:nvSpPr>
        <p:spPr>
          <a:xfrm>
            <a:off x="7489997" y="2514951"/>
            <a:ext cx="1414058" cy="1068564"/>
          </a:xfrm>
          <a:custGeom>
            <a:avLst/>
            <a:gdLst/>
            <a:ahLst/>
            <a:cxnLst/>
            <a:rect l="l" t="t" r="r" b="b"/>
            <a:pathLst>
              <a:path w="40155" h="30344" extrusionOk="0">
                <a:moveTo>
                  <a:pt x="5241" y="1"/>
                </a:moveTo>
                <a:lnTo>
                  <a:pt x="0" y="8513"/>
                </a:lnTo>
                <a:lnTo>
                  <a:pt x="34914" y="30343"/>
                </a:lnTo>
                <a:lnTo>
                  <a:pt x="40155" y="21832"/>
                </a:lnTo>
                <a:lnTo>
                  <a:pt x="5241" y="1"/>
                </a:lnTo>
                <a:close/>
              </a:path>
            </a:pathLst>
          </a:custGeom>
          <a:solidFill>
            <a:srgbClr val="377F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5"/>
          <p:cNvSpPr/>
          <p:nvPr/>
        </p:nvSpPr>
        <p:spPr>
          <a:xfrm>
            <a:off x="7508731" y="2526079"/>
            <a:ext cx="721626" cy="336550"/>
          </a:xfrm>
          <a:custGeom>
            <a:avLst/>
            <a:gdLst/>
            <a:ahLst/>
            <a:cxnLst/>
            <a:rect l="l" t="t" r="r" b="b"/>
            <a:pathLst>
              <a:path w="20492" h="9557" extrusionOk="0">
                <a:moveTo>
                  <a:pt x="5222" y="0"/>
                </a:moveTo>
                <a:cubicBezTo>
                  <a:pt x="5222" y="0"/>
                  <a:pt x="2778" y="5064"/>
                  <a:pt x="0" y="8512"/>
                </a:cubicBezTo>
                <a:lnTo>
                  <a:pt x="20491" y="9556"/>
                </a:lnTo>
                <a:lnTo>
                  <a:pt x="5222" y="0"/>
                </a:lnTo>
                <a:close/>
              </a:path>
            </a:pathLst>
          </a:custGeom>
          <a:solidFill>
            <a:srgbClr val="256C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a:off x="8411203" y="3069641"/>
            <a:ext cx="1658310" cy="1258831"/>
          </a:xfrm>
          <a:custGeom>
            <a:avLst/>
            <a:gdLst/>
            <a:ahLst/>
            <a:cxnLst/>
            <a:rect l="l" t="t" r="r" b="b"/>
            <a:pathLst>
              <a:path w="47091" h="35747" extrusionOk="0">
                <a:moveTo>
                  <a:pt x="7725" y="0"/>
                </a:moveTo>
                <a:cubicBezTo>
                  <a:pt x="7443" y="0"/>
                  <a:pt x="7167" y="144"/>
                  <a:pt x="7015" y="411"/>
                </a:cubicBezTo>
                <a:lnTo>
                  <a:pt x="237" y="11405"/>
                </a:lnTo>
                <a:cubicBezTo>
                  <a:pt x="1" y="11799"/>
                  <a:pt x="119" y="12331"/>
                  <a:pt x="513" y="12587"/>
                </a:cubicBezTo>
                <a:lnTo>
                  <a:pt x="36313" y="34970"/>
                </a:lnTo>
                <a:cubicBezTo>
                  <a:pt x="37150" y="35495"/>
                  <a:pt x="38084" y="35747"/>
                  <a:pt x="39008" y="35747"/>
                </a:cubicBezTo>
                <a:cubicBezTo>
                  <a:pt x="40715" y="35747"/>
                  <a:pt x="42388" y="34888"/>
                  <a:pt x="43347" y="33315"/>
                </a:cubicBezTo>
                <a:lnTo>
                  <a:pt x="45613" y="29630"/>
                </a:lnTo>
                <a:cubicBezTo>
                  <a:pt x="47091" y="27207"/>
                  <a:pt x="46362" y="24035"/>
                  <a:pt x="43958" y="22518"/>
                </a:cubicBezTo>
                <a:lnTo>
                  <a:pt x="8178" y="135"/>
                </a:lnTo>
                <a:cubicBezTo>
                  <a:pt x="8037" y="44"/>
                  <a:pt x="7880" y="0"/>
                  <a:pt x="7725" y="0"/>
                </a:cubicBezTo>
                <a:close/>
              </a:path>
            </a:pathLst>
          </a:custGeom>
          <a:solidFill>
            <a:srgbClr val="0A4D47"/>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p:nvPr/>
        </p:nvSpPr>
        <p:spPr>
          <a:xfrm>
            <a:off x="4762536" y="415574"/>
            <a:ext cx="3334614" cy="2948939"/>
          </a:xfrm>
          <a:custGeom>
            <a:avLst/>
            <a:gdLst/>
            <a:ahLst/>
            <a:cxnLst/>
            <a:rect l="l" t="t" r="r" b="b"/>
            <a:pathLst>
              <a:path w="94693" h="83741" extrusionOk="0">
                <a:moveTo>
                  <a:pt x="47427" y="3814"/>
                </a:moveTo>
                <a:cubicBezTo>
                  <a:pt x="54207" y="3814"/>
                  <a:pt x="61068" y="5653"/>
                  <a:pt x="67246" y="9513"/>
                </a:cubicBezTo>
                <a:cubicBezTo>
                  <a:pt x="84920" y="20586"/>
                  <a:pt x="90377" y="44091"/>
                  <a:pt x="79423" y="61922"/>
                </a:cubicBezTo>
                <a:cubicBezTo>
                  <a:pt x="72283" y="73536"/>
                  <a:pt x="59922" y="79920"/>
                  <a:pt x="47289" y="79920"/>
                </a:cubicBezTo>
                <a:cubicBezTo>
                  <a:pt x="40505" y="79920"/>
                  <a:pt x="33642" y="78079"/>
                  <a:pt x="27466" y="74217"/>
                </a:cubicBezTo>
                <a:cubicBezTo>
                  <a:pt x="9793" y="63144"/>
                  <a:pt x="4335" y="39638"/>
                  <a:pt x="15290" y="21807"/>
                </a:cubicBezTo>
                <a:cubicBezTo>
                  <a:pt x="22432" y="10203"/>
                  <a:pt x="34790" y="3814"/>
                  <a:pt x="47427" y="3814"/>
                </a:cubicBezTo>
                <a:close/>
                <a:moveTo>
                  <a:pt x="47425" y="0"/>
                </a:moveTo>
                <a:cubicBezTo>
                  <a:pt x="33524" y="0"/>
                  <a:pt x="19924" y="7030"/>
                  <a:pt x="12078" y="19798"/>
                </a:cubicBezTo>
                <a:cubicBezTo>
                  <a:pt x="1" y="39422"/>
                  <a:pt x="6010" y="65291"/>
                  <a:pt x="25476" y="77468"/>
                </a:cubicBezTo>
                <a:cubicBezTo>
                  <a:pt x="32271" y="81715"/>
                  <a:pt x="39821" y="83740"/>
                  <a:pt x="47284" y="83740"/>
                </a:cubicBezTo>
                <a:cubicBezTo>
                  <a:pt x="61181" y="83740"/>
                  <a:pt x="74776" y="76719"/>
                  <a:pt x="82634" y="63952"/>
                </a:cubicBezTo>
                <a:cubicBezTo>
                  <a:pt x="94692" y="44328"/>
                  <a:pt x="88683" y="18458"/>
                  <a:pt x="69236" y="6281"/>
                </a:cubicBezTo>
                <a:cubicBezTo>
                  <a:pt x="62442" y="2027"/>
                  <a:pt x="54890" y="0"/>
                  <a:pt x="47425" y="0"/>
                </a:cubicBezTo>
                <a:close/>
              </a:path>
            </a:pathLst>
          </a:custGeom>
          <a:solidFill>
            <a:srgbClr val="7B9895"/>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5625363" y="685145"/>
            <a:ext cx="1036730" cy="500018"/>
          </a:xfrm>
          <a:custGeom>
            <a:avLst/>
            <a:gdLst/>
            <a:ahLst/>
            <a:cxnLst/>
            <a:rect l="l" t="t" r="r" b="b"/>
            <a:pathLst>
              <a:path w="29440" h="14199" extrusionOk="0">
                <a:moveTo>
                  <a:pt x="21265" y="0"/>
                </a:moveTo>
                <a:cubicBezTo>
                  <a:pt x="17492" y="0"/>
                  <a:pt x="13695" y="847"/>
                  <a:pt x="10274" y="2350"/>
                </a:cubicBezTo>
                <a:cubicBezTo>
                  <a:pt x="5782" y="4340"/>
                  <a:pt x="1427" y="8103"/>
                  <a:pt x="147" y="13029"/>
                </a:cubicBezTo>
                <a:cubicBezTo>
                  <a:pt x="0" y="13587"/>
                  <a:pt x="465" y="14199"/>
                  <a:pt x="980" y="14199"/>
                </a:cubicBezTo>
                <a:cubicBezTo>
                  <a:pt x="1157" y="14199"/>
                  <a:pt x="1340" y="14126"/>
                  <a:pt x="1506" y="13955"/>
                </a:cubicBezTo>
                <a:cubicBezTo>
                  <a:pt x="4541" y="10803"/>
                  <a:pt x="7732" y="8044"/>
                  <a:pt x="11791" y="6330"/>
                </a:cubicBezTo>
                <a:cubicBezTo>
                  <a:pt x="14905" y="5005"/>
                  <a:pt x="18135" y="4669"/>
                  <a:pt x="21402" y="4669"/>
                </a:cubicBezTo>
                <a:cubicBezTo>
                  <a:pt x="22994" y="4669"/>
                  <a:pt x="24594" y="4749"/>
                  <a:pt x="26194" y="4833"/>
                </a:cubicBezTo>
                <a:cubicBezTo>
                  <a:pt x="26237" y="4835"/>
                  <a:pt x="26280" y="4837"/>
                  <a:pt x="26322" y="4837"/>
                </a:cubicBezTo>
                <a:cubicBezTo>
                  <a:pt x="28554" y="4837"/>
                  <a:pt x="29440" y="1314"/>
                  <a:pt x="27081" y="715"/>
                </a:cubicBezTo>
                <a:cubicBezTo>
                  <a:pt x="25186" y="229"/>
                  <a:pt x="23228" y="0"/>
                  <a:pt x="212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Risk</a:t>
            </a:r>
            <a:endParaRPr lang="en-US" dirty="0"/>
          </a:p>
        </p:txBody>
      </p:sp>
      <p:sp>
        <p:nvSpPr>
          <p:cNvPr id="3" name="Rectangle 2"/>
          <p:cNvSpPr/>
          <p:nvPr/>
        </p:nvSpPr>
        <p:spPr>
          <a:xfrm>
            <a:off x="1367544" y="1891445"/>
            <a:ext cx="6444343" cy="2200089"/>
          </a:xfrm>
          <a:prstGeom prst="rect">
            <a:avLst/>
          </a:prstGeom>
        </p:spPr>
        <p:txBody>
          <a:bodyPr wrap="square">
            <a:spAutoFit/>
          </a:bodyPr>
          <a:lstStyle/>
          <a:p>
            <a:pPr>
              <a:lnSpc>
                <a:spcPct val="107000"/>
              </a:lnSpc>
            </a:pPr>
            <a:r>
              <a:rPr lang="en-US" sz="1600" b="1" dirty="0">
                <a:latin typeface="Calibri" panose="020F0502020204030204" pitchFamily="34" charset="0"/>
                <a:ea typeface="Calibri" panose="020F0502020204030204" pitchFamily="34" charset="0"/>
                <a:cs typeface="Arial" panose="020B0604020202020204" pitchFamily="34" charset="0"/>
              </a:rPr>
              <a:t>Risk</a:t>
            </a:r>
            <a:r>
              <a:rPr lang="en-US" sz="1600" dirty="0">
                <a:latin typeface="Calibri" panose="020F0502020204030204" pitchFamily="34" charset="0"/>
                <a:ea typeface="Calibri" panose="020F0502020204030204" pitchFamily="34" charset="0"/>
                <a:cs typeface="Arial" panose="020B0604020202020204" pitchFamily="34" charset="0"/>
              </a:rPr>
              <a:t> is the</a:t>
            </a:r>
            <a:r>
              <a:rPr lang="en-US" sz="1600" b="1" dirty="0">
                <a:latin typeface="Calibri" panose="020F0502020204030204" pitchFamily="34" charset="0"/>
                <a:ea typeface="Calibri" panose="020F0502020204030204" pitchFamily="34" charset="0"/>
                <a:cs typeface="Arial" panose="020B0604020202020204" pitchFamily="34" charset="0"/>
              </a:rPr>
              <a:t> </a:t>
            </a:r>
            <a:r>
              <a:rPr lang="en-US" sz="16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possibility</a:t>
            </a:r>
            <a:r>
              <a:rPr lang="en-US" sz="1600" b="1" dirty="0">
                <a:latin typeface="Calibri" panose="020F0502020204030204" pitchFamily="34" charset="0"/>
                <a:ea typeface="Calibri" panose="020F0502020204030204" pitchFamily="34" charset="0"/>
                <a:cs typeface="Arial" panose="020B0604020202020204" pitchFamily="34" charset="0"/>
              </a:rPr>
              <a:t> </a:t>
            </a:r>
            <a:r>
              <a:rPr lang="en-US" sz="1600" dirty="0">
                <a:latin typeface="Calibri" panose="020F0502020204030204" pitchFamily="34" charset="0"/>
                <a:ea typeface="Calibri" panose="020F0502020204030204" pitchFamily="34" charset="0"/>
                <a:cs typeface="Arial" panose="020B0604020202020204" pitchFamily="34" charset="0"/>
              </a:rPr>
              <a:t>of something bad happening (</a:t>
            </a:r>
            <a:r>
              <a:rPr lang="en-US" sz="1600" i="1" dirty="0">
                <a:latin typeface="Calibri" panose="020F0502020204030204" pitchFamily="34" charset="0"/>
                <a:ea typeface="Calibri" panose="020F0502020204030204" pitchFamily="34" charset="0"/>
                <a:cs typeface="Arial" panose="020B0604020202020204" pitchFamily="34" charset="0"/>
              </a:rPr>
              <a:t>Wikipedia</a:t>
            </a:r>
            <a:r>
              <a:rPr lang="en-US" sz="1600" dirty="0">
                <a:latin typeface="Calibri" panose="020F0502020204030204" pitchFamily="34" charset="0"/>
                <a:ea typeface="Calibri" panose="020F0502020204030204" pitchFamily="34" charset="0"/>
                <a:cs typeface="Arial" panose="020B0604020202020204" pitchFamily="34"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1600" b="1" dirty="0" smtClean="0">
                <a:latin typeface="Calibri" panose="020F0502020204030204" pitchFamily="34" charset="0"/>
                <a:ea typeface="Calibri" panose="020F0502020204030204" pitchFamily="34" charset="0"/>
                <a:cs typeface="Times New Roman" panose="02020603050405020304" pitchFamily="18" charset="0"/>
              </a:rPr>
              <a:t>Risk</a:t>
            </a:r>
            <a:r>
              <a:rPr lang="en-US" sz="1600" dirty="0" smtClean="0">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can also mean exposure to the </a:t>
            </a:r>
            <a:r>
              <a:rPr lang="en-US" sz="16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rPr>
              <a:t>chance</a:t>
            </a:r>
            <a:r>
              <a:rPr lang="en-US" sz="1600" dirty="0">
                <a:latin typeface="Calibri" panose="020F0502020204030204" pitchFamily="34" charset="0"/>
                <a:ea typeface="Calibri" panose="020F0502020204030204" pitchFamily="34" charset="0"/>
                <a:cs typeface="Times New Roman" panose="02020603050405020304" pitchFamily="18" charset="0"/>
              </a:rPr>
              <a:t> of injury or loss; a hazard or dangerous chance (</a:t>
            </a:r>
            <a:r>
              <a:rPr lang="en-US" sz="1600" i="1" dirty="0">
                <a:latin typeface="Calibri" panose="020F0502020204030204" pitchFamily="34" charset="0"/>
                <a:ea typeface="Calibri" panose="020F0502020204030204" pitchFamily="34" charset="0"/>
                <a:cs typeface="Times New Roman" panose="02020603050405020304" pitchFamily="18" charset="0"/>
              </a:rPr>
              <a:t>dictionary.com</a:t>
            </a:r>
            <a:r>
              <a:rPr lang="en-US" sz="16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b="1" dirty="0">
                <a:latin typeface="Calibri" panose="020F0502020204030204" pitchFamily="34" charset="0"/>
                <a:ea typeface="Calibri" panose="020F0502020204030204" pitchFamily="34" charset="0"/>
                <a:cs typeface="Arial" panose="020B0604020202020204" pitchFamily="34" charset="0"/>
              </a:rPr>
              <a:t>Risk</a:t>
            </a:r>
            <a:r>
              <a:rPr lang="en-US" sz="1600" dirty="0">
                <a:latin typeface="Calibri" panose="020F0502020204030204" pitchFamily="34" charset="0"/>
                <a:ea typeface="Calibri" panose="020F0502020204030204" pitchFamily="34" charset="0"/>
                <a:cs typeface="Arial" panose="020B0604020202020204" pitchFamily="34" charset="0"/>
              </a:rPr>
              <a:t> is defined in financial terms as the </a:t>
            </a:r>
            <a:r>
              <a:rPr lang="en-US" sz="1600" b="1" dirty="0">
                <a:solidFill>
                  <a:schemeClr val="accent2">
                    <a:lumMod val="75000"/>
                  </a:schemeClr>
                </a:solidFill>
                <a:latin typeface="Calibri" panose="020F0502020204030204" pitchFamily="34" charset="0"/>
                <a:ea typeface="Calibri" panose="020F0502020204030204" pitchFamily="34" charset="0"/>
                <a:cs typeface="Arial" panose="020B0604020202020204" pitchFamily="34" charset="0"/>
              </a:rPr>
              <a:t>chance</a:t>
            </a:r>
            <a:r>
              <a:rPr lang="en-US" sz="1600" dirty="0">
                <a:latin typeface="Calibri" panose="020F0502020204030204" pitchFamily="34" charset="0"/>
                <a:ea typeface="Calibri" panose="020F0502020204030204" pitchFamily="34" charset="0"/>
                <a:cs typeface="Arial" panose="020B0604020202020204" pitchFamily="34" charset="0"/>
              </a:rPr>
              <a:t> that an outcome or investment's actual gains will differ from an expected outcome or return (</a:t>
            </a:r>
            <a:r>
              <a:rPr lang="en-US" sz="1600" i="1" dirty="0" err="1">
                <a:latin typeface="Calibri" panose="020F0502020204030204" pitchFamily="34" charset="0"/>
                <a:ea typeface="Calibri" panose="020F0502020204030204" pitchFamily="34" charset="0"/>
                <a:cs typeface="Arial" panose="020B0604020202020204" pitchFamily="34" charset="0"/>
              </a:rPr>
              <a:t>Investopedia</a:t>
            </a:r>
            <a:r>
              <a:rPr lang="en-US" sz="1600" dirty="0" smtClean="0">
                <a:latin typeface="Calibri" panose="020F0502020204030204" pitchFamily="34" charset="0"/>
                <a:ea typeface="Calibri" panose="020F0502020204030204" pitchFamily="34" charset="0"/>
                <a:cs typeface="Arial" panose="020B0604020202020204" pitchFamily="34" charset="0"/>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4" name="Google Shape;245;p21"/>
          <p:cNvGrpSpPr/>
          <p:nvPr/>
        </p:nvGrpSpPr>
        <p:grpSpPr>
          <a:xfrm>
            <a:off x="457225" y="1230085"/>
            <a:ext cx="8229597" cy="3646714"/>
            <a:chOff x="3116313" y="1374007"/>
            <a:chExt cx="2912362" cy="3029902"/>
          </a:xfrm>
        </p:grpSpPr>
        <p:sp>
          <p:nvSpPr>
            <p:cNvPr id="5" name="Google Shape;246;p21"/>
            <p:cNvSpPr/>
            <p:nvPr/>
          </p:nvSpPr>
          <p:spPr>
            <a:xfrm flipH="1">
              <a:off x="4410911" y="1374007"/>
              <a:ext cx="1615781" cy="482861"/>
            </a:xfrm>
            <a:custGeom>
              <a:avLst/>
              <a:gdLst/>
              <a:ahLst/>
              <a:cxnLst/>
              <a:rect l="l" t="t" r="r" b="b"/>
              <a:pathLst>
                <a:path w="26867" h="10086" extrusionOk="0">
                  <a:moveTo>
                    <a:pt x="10086" y="0"/>
                  </a:moveTo>
                  <a:lnTo>
                    <a:pt x="0" y="10086"/>
                  </a:lnTo>
                  <a:lnTo>
                    <a:pt x="26866" y="10086"/>
                  </a:lnTo>
                  <a:lnTo>
                    <a:pt x="2686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247;p21"/>
            <p:cNvSpPr/>
            <p:nvPr/>
          </p:nvSpPr>
          <p:spPr>
            <a:xfrm>
              <a:off x="3125209" y="1385900"/>
              <a:ext cx="260758" cy="1615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248;p21"/>
            <p:cNvSpPr/>
            <p:nvPr/>
          </p:nvSpPr>
          <p:spPr>
            <a:xfrm flipH="1">
              <a:off x="5766368" y="2766067"/>
              <a:ext cx="260323" cy="1637842"/>
            </a:xfrm>
            <a:custGeom>
              <a:avLst/>
              <a:gdLst/>
              <a:ahLst/>
              <a:cxnLst/>
              <a:rect l="l" t="t" r="r" b="b"/>
              <a:pathLst>
                <a:path w="10086" h="26867" extrusionOk="0">
                  <a:moveTo>
                    <a:pt x="0" y="1"/>
                  </a:moveTo>
                  <a:lnTo>
                    <a:pt x="0" y="16782"/>
                  </a:lnTo>
                  <a:lnTo>
                    <a:pt x="10085" y="26867"/>
                  </a:lnTo>
                  <a:lnTo>
                    <a:pt x="1008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249;p21"/>
            <p:cNvSpPr/>
            <p:nvPr/>
          </p:nvSpPr>
          <p:spPr>
            <a:xfrm>
              <a:off x="3125216" y="1376906"/>
              <a:ext cx="1936500" cy="478469"/>
            </a:xfrm>
            <a:prstGeom prst="homePlat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250;p21"/>
            <p:cNvSpPr/>
            <p:nvPr/>
          </p:nvSpPr>
          <p:spPr>
            <a:xfrm flipH="1">
              <a:off x="3117308" y="3800799"/>
              <a:ext cx="1615781" cy="494574"/>
            </a:xfrm>
            <a:custGeom>
              <a:avLst/>
              <a:gdLst/>
              <a:ahLst/>
              <a:cxnLst/>
              <a:rect l="l" t="t" r="r" b="b"/>
              <a:pathLst>
                <a:path w="26867" h="10086" extrusionOk="0">
                  <a:moveTo>
                    <a:pt x="1" y="1"/>
                  </a:moveTo>
                  <a:lnTo>
                    <a:pt x="1" y="10086"/>
                  </a:lnTo>
                  <a:lnTo>
                    <a:pt x="16782" y="10086"/>
                  </a:lnTo>
                  <a:lnTo>
                    <a:pt x="2686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251;p21"/>
            <p:cNvSpPr/>
            <p:nvPr/>
          </p:nvSpPr>
          <p:spPr>
            <a:xfrm rot="16200000">
              <a:off x="2529970" y="2944800"/>
              <a:ext cx="1449738" cy="262258"/>
            </a:xfrm>
            <a:prstGeom prst="homePlate">
              <a:avLst>
                <a:gd name="adj" fmla="val 5000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252;p21"/>
            <p:cNvSpPr/>
            <p:nvPr/>
          </p:nvSpPr>
          <p:spPr>
            <a:xfrm rot="5400000">
              <a:off x="5167321" y="2455915"/>
              <a:ext cx="1455230" cy="257136"/>
            </a:xfrm>
            <a:prstGeom prst="homePlate">
              <a:avLst>
                <a:gd name="adj" fmla="val 5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253;p21"/>
            <p:cNvSpPr/>
            <p:nvPr/>
          </p:nvSpPr>
          <p:spPr>
            <a:xfrm rot="10800000">
              <a:off x="4081178" y="3800797"/>
              <a:ext cx="1944300" cy="494566"/>
            </a:xfrm>
            <a:prstGeom prst="homePlate">
              <a:avLst>
                <a:gd name="adj" fmla="val 50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254;p21"/>
            <p:cNvSpPr/>
            <p:nvPr/>
          </p:nvSpPr>
          <p:spPr>
            <a:xfrm rot="5400000">
              <a:off x="3117300" y="1385975"/>
              <a:ext cx="399900" cy="399900"/>
            </a:xfrm>
            <a:prstGeom prst="rtTriangl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255;p21"/>
            <p:cNvSpPr/>
            <p:nvPr/>
          </p:nvSpPr>
          <p:spPr>
            <a:xfrm rot="-5400000" flipH="1">
              <a:off x="5628775" y="1385975"/>
              <a:ext cx="399900" cy="399900"/>
            </a:xfrm>
            <a:prstGeom prst="rtTriangl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256;p21"/>
            <p:cNvSpPr/>
            <p:nvPr/>
          </p:nvSpPr>
          <p:spPr>
            <a:xfrm rot="5400000" flipH="1">
              <a:off x="3116313" y="3895475"/>
              <a:ext cx="399900" cy="399900"/>
            </a:xfrm>
            <a:prstGeom prst="rtTriangl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257;p21"/>
            <p:cNvSpPr/>
            <p:nvPr/>
          </p:nvSpPr>
          <p:spPr>
            <a:xfrm rot="-5400000">
              <a:off x="5627788" y="3895475"/>
              <a:ext cx="399900" cy="399900"/>
            </a:xfrm>
            <a:prstGeom prst="rtTriangle">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286673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2"/>
          <p:cNvSpPr txBox="1">
            <a:spLocks noGrp="1"/>
          </p:cNvSpPr>
          <p:nvPr>
            <p:ph type="title"/>
          </p:nvPr>
        </p:nvSpPr>
        <p:spPr>
          <a:xfrm>
            <a:off x="457225" y="409575"/>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Levels of Uncertainty</a:t>
            </a:r>
            <a:endParaRPr dirty="0"/>
          </a:p>
        </p:txBody>
      </p:sp>
      <p:sp>
        <p:nvSpPr>
          <p:cNvPr id="275" name="Google Shape;275;p22"/>
          <p:cNvSpPr/>
          <p:nvPr/>
        </p:nvSpPr>
        <p:spPr>
          <a:xfrm rot="-2670332">
            <a:off x="2057515" y="2776998"/>
            <a:ext cx="580731" cy="1348103"/>
          </a:xfrm>
          <a:custGeom>
            <a:avLst/>
            <a:gdLst/>
            <a:ahLst/>
            <a:cxnLst/>
            <a:rect l="l" t="t" r="r" b="b"/>
            <a:pathLst>
              <a:path w="15408" h="35768" extrusionOk="0">
                <a:moveTo>
                  <a:pt x="7327" y="0"/>
                </a:moveTo>
                <a:cubicBezTo>
                  <a:pt x="2762" y="4679"/>
                  <a:pt x="0" y="10956"/>
                  <a:pt x="0" y="17895"/>
                </a:cubicBezTo>
                <a:cubicBezTo>
                  <a:pt x="0" y="24834"/>
                  <a:pt x="2762" y="31202"/>
                  <a:pt x="7327" y="35767"/>
                </a:cubicBezTo>
                <a:lnTo>
                  <a:pt x="15407" y="27687"/>
                </a:lnTo>
                <a:cubicBezTo>
                  <a:pt x="12919" y="25222"/>
                  <a:pt x="11413" y="21684"/>
                  <a:pt x="11413" y="17895"/>
                </a:cubicBezTo>
                <a:cubicBezTo>
                  <a:pt x="11413" y="14083"/>
                  <a:pt x="12919" y="10660"/>
                  <a:pt x="15407" y="8103"/>
                </a:cubicBezTo>
                <a:lnTo>
                  <a:pt x="7327" y="0"/>
                </a:lnTo>
                <a:close/>
              </a:path>
            </a:pathLst>
          </a:custGeom>
          <a:solidFill>
            <a:srgbClr val="C2A2C4"/>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2"/>
          <p:cNvSpPr/>
          <p:nvPr/>
        </p:nvSpPr>
        <p:spPr>
          <a:xfrm rot="-2670332">
            <a:off x="1682630" y="2228459"/>
            <a:ext cx="1347236" cy="580731"/>
          </a:xfrm>
          <a:custGeom>
            <a:avLst/>
            <a:gdLst/>
            <a:ahLst/>
            <a:cxnLst/>
            <a:rect l="l" t="t" r="r" b="b"/>
            <a:pathLst>
              <a:path w="35745" h="15408" extrusionOk="0">
                <a:moveTo>
                  <a:pt x="17872" y="0"/>
                </a:moveTo>
                <a:cubicBezTo>
                  <a:pt x="10934" y="0"/>
                  <a:pt x="4565" y="2739"/>
                  <a:pt x="0" y="7304"/>
                </a:cubicBezTo>
                <a:lnTo>
                  <a:pt x="8080" y="15407"/>
                </a:lnTo>
                <a:cubicBezTo>
                  <a:pt x="10637" y="12919"/>
                  <a:pt x="14061" y="11413"/>
                  <a:pt x="17872" y="11413"/>
                </a:cubicBezTo>
                <a:cubicBezTo>
                  <a:pt x="21684" y="11413"/>
                  <a:pt x="25108" y="12919"/>
                  <a:pt x="27665" y="15407"/>
                </a:cubicBezTo>
                <a:lnTo>
                  <a:pt x="35745" y="7304"/>
                </a:lnTo>
                <a:cubicBezTo>
                  <a:pt x="31180" y="2739"/>
                  <a:pt x="24811" y="0"/>
                  <a:pt x="17872" y="0"/>
                </a:cubicBezTo>
                <a:close/>
              </a:path>
            </a:pathLst>
          </a:custGeom>
          <a:solidFill>
            <a:srgbClr val="B2CDA8"/>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2"/>
          <p:cNvSpPr/>
          <p:nvPr/>
        </p:nvSpPr>
        <p:spPr>
          <a:xfrm rot="-2670332">
            <a:off x="2998161" y="1852512"/>
            <a:ext cx="580731" cy="1348103"/>
          </a:xfrm>
          <a:custGeom>
            <a:avLst/>
            <a:gdLst/>
            <a:ahLst/>
            <a:cxnLst/>
            <a:rect l="l" t="t" r="r" b="b"/>
            <a:pathLst>
              <a:path w="15408" h="35768" extrusionOk="0">
                <a:moveTo>
                  <a:pt x="8081" y="0"/>
                </a:moveTo>
                <a:lnTo>
                  <a:pt x="1" y="8103"/>
                </a:lnTo>
                <a:cubicBezTo>
                  <a:pt x="2466" y="10660"/>
                  <a:pt x="3995" y="14083"/>
                  <a:pt x="3995" y="17895"/>
                </a:cubicBezTo>
                <a:cubicBezTo>
                  <a:pt x="3995" y="21684"/>
                  <a:pt x="2466" y="25222"/>
                  <a:pt x="1" y="27687"/>
                </a:cubicBezTo>
                <a:lnTo>
                  <a:pt x="8081" y="35767"/>
                </a:lnTo>
                <a:cubicBezTo>
                  <a:pt x="12646" y="31202"/>
                  <a:pt x="15408" y="24834"/>
                  <a:pt x="15408" y="17895"/>
                </a:cubicBezTo>
                <a:cubicBezTo>
                  <a:pt x="15408" y="10956"/>
                  <a:pt x="12646" y="4679"/>
                  <a:pt x="8081" y="0"/>
                </a:cubicBezTo>
                <a:close/>
              </a:path>
            </a:pathLst>
          </a:custGeom>
          <a:solidFill>
            <a:srgbClr val="81E3DA"/>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22"/>
          <p:cNvSpPr/>
          <p:nvPr/>
        </p:nvSpPr>
        <p:spPr>
          <a:xfrm rot="-2670332">
            <a:off x="2608307" y="3168616"/>
            <a:ext cx="1347236" cy="584160"/>
          </a:xfrm>
          <a:custGeom>
            <a:avLst/>
            <a:gdLst/>
            <a:ahLst/>
            <a:cxnLst/>
            <a:rect l="l" t="t" r="r" b="b"/>
            <a:pathLst>
              <a:path w="35745" h="15499" extrusionOk="0">
                <a:moveTo>
                  <a:pt x="8080" y="0"/>
                </a:moveTo>
                <a:lnTo>
                  <a:pt x="0" y="8080"/>
                </a:lnTo>
                <a:cubicBezTo>
                  <a:pt x="4565" y="12645"/>
                  <a:pt x="10934" y="15499"/>
                  <a:pt x="17872" y="15499"/>
                </a:cubicBezTo>
                <a:cubicBezTo>
                  <a:pt x="24811" y="15499"/>
                  <a:pt x="31180" y="12645"/>
                  <a:pt x="35745" y="8080"/>
                </a:cubicBezTo>
                <a:lnTo>
                  <a:pt x="27665" y="0"/>
                </a:lnTo>
                <a:cubicBezTo>
                  <a:pt x="25108" y="2465"/>
                  <a:pt x="21684" y="3995"/>
                  <a:pt x="17872" y="3995"/>
                </a:cubicBezTo>
                <a:cubicBezTo>
                  <a:pt x="14061" y="3995"/>
                  <a:pt x="10637" y="2465"/>
                  <a:pt x="8080" y="0"/>
                </a:cubicBezTo>
                <a:close/>
              </a:path>
            </a:pathLst>
          </a:custGeom>
          <a:solidFill>
            <a:srgbClr val="39ABA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2"/>
          <p:cNvSpPr/>
          <p:nvPr/>
        </p:nvSpPr>
        <p:spPr>
          <a:xfrm rot="-2669010">
            <a:off x="1412757" y="2595932"/>
            <a:ext cx="1072639" cy="2489872"/>
          </a:xfrm>
          <a:custGeom>
            <a:avLst/>
            <a:gdLst/>
            <a:ahLst/>
            <a:cxnLst/>
            <a:rect l="l" t="t" r="r" b="b"/>
            <a:pathLst>
              <a:path w="15408" h="35768" extrusionOk="0">
                <a:moveTo>
                  <a:pt x="7327" y="0"/>
                </a:moveTo>
                <a:cubicBezTo>
                  <a:pt x="2762" y="4679"/>
                  <a:pt x="0" y="10956"/>
                  <a:pt x="0" y="17895"/>
                </a:cubicBezTo>
                <a:cubicBezTo>
                  <a:pt x="0" y="24834"/>
                  <a:pt x="2762" y="31202"/>
                  <a:pt x="7327" y="35767"/>
                </a:cubicBezTo>
                <a:lnTo>
                  <a:pt x="15407" y="27687"/>
                </a:lnTo>
                <a:cubicBezTo>
                  <a:pt x="12919" y="25222"/>
                  <a:pt x="11413" y="21684"/>
                  <a:pt x="11413" y="17895"/>
                </a:cubicBezTo>
                <a:cubicBezTo>
                  <a:pt x="11413" y="14083"/>
                  <a:pt x="12919" y="10660"/>
                  <a:pt x="15407" y="8103"/>
                </a:cubicBezTo>
                <a:lnTo>
                  <a:pt x="7327" y="0"/>
                </a:lnTo>
                <a:close/>
              </a:path>
            </a:pathLst>
          </a:custGeom>
          <a:solidFill>
            <a:schemeClr val="accent4"/>
          </a:solid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2"/>
          <p:cNvSpPr/>
          <p:nvPr/>
        </p:nvSpPr>
        <p:spPr>
          <a:xfrm rot="-2669010">
            <a:off x="720357" y="1583413"/>
            <a:ext cx="2488414" cy="1072578"/>
          </a:xfrm>
          <a:custGeom>
            <a:avLst/>
            <a:gdLst/>
            <a:ahLst/>
            <a:cxnLst/>
            <a:rect l="l" t="t" r="r" b="b"/>
            <a:pathLst>
              <a:path w="35745" h="15408" extrusionOk="0">
                <a:moveTo>
                  <a:pt x="17872" y="0"/>
                </a:moveTo>
                <a:cubicBezTo>
                  <a:pt x="10934" y="0"/>
                  <a:pt x="4565" y="2739"/>
                  <a:pt x="0" y="7304"/>
                </a:cubicBezTo>
                <a:lnTo>
                  <a:pt x="8080" y="15407"/>
                </a:lnTo>
                <a:cubicBezTo>
                  <a:pt x="10637" y="12919"/>
                  <a:pt x="14061" y="11413"/>
                  <a:pt x="17872" y="11413"/>
                </a:cubicBezTo>
                <a:cubicBezTo>
                  <a:pt x="21684" y="11413"/>
                  <a:pt x="25108" y="12919"/>
                  <a:pt x="27665" y="15407"/>
                </a:cubicBezTo>
                <a:lnTo>
                  <a:pt x="35745" y="7304"/>
                </a:lnTo>
                <a:cubicBezTo>
                  <a:pt x="31180" y="2739"/>
                  <a:pt x="24811" y="0"/>
                  <a:pt x="17872" y="0"/>
                </a:cubicBezTo>
                <a:close/>
              </a:path>
            </a:pathLst>
          </a:custGeom>
          <a:solidFill>
            <a:schemeClr val="accent1"/>
          </a:solid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2"/>
          <p:cNvSpPr/>
          <p:nvPr/>
        </p:nvSpPr>
        <p:spPr>
          <a:xfrm rot="-2669010">
            <a:off x="3150913" y="889046"/>
            <a:ext cx="1072639" cy="2489872"/>
          </a:xfrm>
          <a:custGeom>
            <a:avLst/>
            <a:gdLst/>
            <a:ahLst/>
            <a:cxnLst/>
            <a:rect l="l" t="t" r="r" b="b"/>
            <a:pathLst>
              <a:path w="15408" h="35768" extrusionOk="0">
                <a:moveTo>
                  <a:pt x="8081" y="0"/>
                </a:moveTo>
                <a:lnTo>
                  <a:pt x="1" y="8103"/>
                </a:lnTo>
                <a:cubicBezTo>
                  <a:pt x="2466" y="10660"/>
                  <a:pt x="3995" y="14083"/>
                  <a:pt x="3995" y="17895"/>
                </a:cubicBezTo>
                <a:cubicBezTo>
                  <a:pt x="3995" y="21684"/>
                  <a:pt x="2466" y="25222"/>
                  <a:pt x="1" y="27687"/>
                </a:cubicBezTo>
                <a:lnTo>
                  <a:pt x="8081" y="35767"/>
                </a:lnTo>
                <a:cubicBezTo>
                  <a:pt x="12646" y="31202"/>
                  <a:pt x="15408" y="24834"/>
                  <a:pt x="15408" y="17895"/>
                </a:cubicBezTo>
                <a:cubicBezTo>
                  <a:pt x="15408" y="10956"/>
                  <a:pt x="12646" y="4679"/>
                  <a:pt x="8081" y="0"/>
                </a:cubicBezTo>
                <a:close/>
              </a:path>
            </a:pathLst>
          </a:custGeom>
          <a:solidFill>
            <a:schemeClr val="accent2"/>
          </a:solid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2"/>
          <p:cNvSpPr/>
          <p:nvPr/>
        </p:nvSpPr>
        <p:spPr>
          <a:xfrm rot="-2669010">
            <a:off x="2430853" y="3319230"/>
            <a:ext cx="2488414" cy="1078912"/>
          </a:xfrm>
          <a:custGeom>
            <a:avLst/>
            <a:gdLst/>
            <a:ahLst/>
            <a:cxnLst/>
            <a:rect l="l" t="t" r="r" b="b"/>
            <a:pathLst>
              <a:path w="35745" h="15499" extrusionOk="0">
                <a:moveTo>
                  <a:pt x="8080" y="0"/>
                </a:moveTo>
                <a:lnTo>
                  <a:pt x="0" y="8080"/>
                </a:lnTo>
                <a:cubicBezTo>
                  <a:pt x="4565" y="12645"/>
                  <a:pt x="10934" y="15499"/>
                  <a:pt x="17872" y="15499"/>
                </a:cubicBezTo>
                <a:cubicBezTo>
                  <a:pt x="24811" y="15499"/>
                  <a:pt x="31180" y="12645"/>
                  <a:pt x="35745" y="8080"/>
                </a:cubicBezTo>
                <a:lnTo>
                  <a:pt x="27665" y="0"/>
                </a:lnTo>
                <a:cubicBezTo>
                  <a:pt x="25108" y="2465"/>
                  <a:pt x="21684" y="3995"/>
                  <a:pt x="17872" y="3995"/>
                </a:cubicBezTo>
                <a:cubicBezTo>
                  <a:pt x="14061" y="3995"/>
                  <a:pt x="10637" y="2465"/>
                  <a:pt x="8080" y="0"/>
                </a:cubicBezTo>
                <a:close/>
              </a:path>
            </a:pathLst>
          </a:custGeom>
          <a:solidFill>
            <a:schemeClr val="accent3"/>
          </a:solidFill>
          <a:ln w="285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2"/>
          <p:cNvSpPr txBox="1"/>
          <p:nvPr/>
        </p:nvSpPr>
        <p:spPr>
          <a:xfrm>
            <a:off x="5943957" y="1236004"/>
            <a:ext cx="2506500" cy="247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dirty="0" smtClean="0">
                <a:solidFill>
                  <a:schemeClr val="accent1"/>
                </a:solidFill>
                <a:latin typeface="Fira Sans Extra Condensed Medium"/>
                <a:ea typeface="Fira Sans Extra Condensed Medium"/>
                <a:cs typeface="Fira Sans Extra Condensed Medium"/>
                <a:sym typeface="Fira Sans Extra Condensed Medium"/>
              </a:rPr>
              <a:t>NO UNCERTAINTY</a:t>
            </a:r>
            <a:endParaRPr sz="19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285" name="Google Shape;285;p22"/>
          <p:cNvSpPr txBox="1"/>
          <p:nvPr/>
        </p:nvSpPr>
        <p:spPr>
          <a:xfrm>
            <a:off x="5943957" y="2168588"/>
            <a:ext cx="2506500" cy="247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900" dirty="0" smtClean="0">
                <a:solidFill>
                  <a:schemeClr val="accent2"/>
                </a:solidFill>
                <a:latin typeface="Fira Sans Extra Condensed Medium"/>
                <a:ea typeface="Fira Sans Extra Condensed Medium"/>
                <a:cs typeface="Fira Sans Extra Condensed Medium"/>
                <a:sym typeface="Fira Sans Extra Condensed Medium"/>
              </a:rPr>
              <a:t>OBJECTIVE UNCERTAINTY</a:t>
            </a:r>
            <a:endParaRPr sz="1900"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287" name="Google Shape;287;p22"/>
          <p:cNvSpPr txBox="1"/>
          <p:nvPr/>
        </p:nvSpPr>
        <p:spPr>
          <a:xfrm>
            <a:off x="5791200" y="3101191"/>
            <a:ext cx="2659257" cy="261806"/>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900" dirty="0" smtClean="0">
                <a:solidFill>
                  <a:schemeClr val="accent3"/>
                </a:solidFill>
                <a:latin typeface="Fira Sans Extra Condensed Medium"/>
                <a:ea typeface="Fira Sans Extra Condensed Medium"/>
                <a:cs typeface="Fira Sans Extra Condensed Medium"/>
                <a:sym typeface="Fira Sans Extra Condensed Medium"/>
              </a:rPr>
              <a:t>SUBJECTIVE UNCERTAINTY</a:t>
            </a:r>
            <a:endParaRPr sz="1900" dirty="0">
              <a:solidFill>
                <a:schemeClr val="accent3"/>
              </a:solidFill>
              <a:latin typeface="Fira Sans Extra Condensed Medium"/>
              <a:ea typeface="Fira Sans Extra Condensed Medium"/>
              <a:cs typeface="Fira Sans Extra Condensed Medium"/>
              <a:sym typeface="Fira Sans Extra Condensed Medium"/>
            </a:endParaRPr>
          </a:p>
        </p:txBody>
      </p:sp>
      <p:sp>
        <p:nvSpPr>
          <p:cNvPr id="289" name="Google Shape;289;p22"/>
          <p:cNvSpPr txBox="1"/>
          <p:nvPr/>
        </p:nvSpPr>
        <p:spPr>
          <a:xfrm>
            <a:off x="6074795" y="4033775"/>
            <a:ext cx="2375700" cy="2475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900" dirty="0" smtClean="0">
                <a:solidFill>
                  <a:schemeClr val="accent4"/>
                </a:solidFill>
                <a:latin typeface="Fira Sans Extra Condensed Medium"/>
                <a:ea typeface="Fira Sans Extra Condensed Medium"/>
                <a:cs typeface="Fira Sans Extra Condensed Medium"/>
                <a:sym typeface="Fira Sans Extra Condensed Medium"/>
              </a:rPr>
              <a:t>VERY UNCERTAIN</a:t>
            </a:r>
            <a:endParaRPr sz="1900"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290" name="Google Shape;290;p22"/>
          <p:cNvSpPr txBox="1"/>
          <p:nvPr/>
        </p:nvSpPr>
        <p:spPr>
          <a:xfrm>
            <a:off x="5604989" y="4295580"/>
            <a:ext cx="2845500" cy="427500"/>
          </a:xfrm>
          <a:prstGeom prst="rect">
            <a:avLst/>
          </a:prstGeom>
          <a:noFill/>
          <a:ln>
            <a:noFill/>
          </a:ln>
        </p:spPr>
        <p:txBody>
          <a:bodyPr spcFirstLastPara="1" wrap="square" lIns="91425" tIns="91425" rIns="91425" bIns="91425" anchor="ctr" anchorCtr="0">
            <a:noAutofit/>
          </a:bodyPr>
          <a:lstStyle/>
          <a:p>
            <a:pPr lvl="0" algn="r"/>
            <a:r>
              <a:rPr lang="en-US" sz="1200" dirty="0">
                <a:solidFill>
                  <a:schemeClr val="dk1"/>
                </a:solidFill>
                <a:latin typeface="Roboto"/>
                <a:ea typeface="Roboto"/>
                <a:cs typeface="Roboto"/>
                <a:sym typeface="Roboto"/>
              </a:rPr>
              <a:t>Outcomes cannot be identified and probabilities are unknown.</a:t>
            </a:r>
            <a:endParaRPr sz="1200" dirty="0">
              <a:solidFill>
                <a:schemeClr val="dk1"/>
              </a:solidFill>
              <a:latin typeface="Roboto"/>
              <a:ea typeface="Roboto"/>
              <a:cs typeface="Roboto"/>
              <a:sym typeface="Roboto"/>
            </a:endParaRPr>
          </a:p>
        </p:txBody>
      </p:sp>
      <p:grpSp>
        <p:nvGrpSpPr>
          <p:cNvPr id="291" name="Google Shape;291;p22"/>
          <p:cNvGrpSpPr/>
          <p:nvPr/>
        </p:nvGrpSpPr>
        <p:grpSpPr>
          <a:xfrm>
            <a:off x="1701653" y="1876979"/>
            <a:ext cx="283539" cy="322616"/>
            <a:chOff x="1516475" y="238075"/>
            <a:chExt cx="424650" cy="483175"/>
          </a:xfrm>
        </p:grpSpPr>
        <p:sp>
          <p:nvSpPr>
            <p:cNvPr id="292" name="Google Shape;292;p22"/>
            <p:cNvSpPr/>
            <p:nvPr/>
          </p:nvSpPr>
          <p:spPr>
            <a:xfrm>
              <a:off x="1516475" y="238075"/>
              <a:ext cx="424650" cy="483175"/>
            </a:xfrm>
            <a:custGeom>
              <a:avLst/>
              <a:gdLst/>
              <a:ahLst/>
              <a:cxnLst/>
              <a:rect l="l" t="t" r="r" b="b"/>
              <a:pathLst>
                <a:path w="16986" h="19327" extrusionOk="0">
                  <a:moveTo>
                    <a:pt x="8491" y="1134"/>
                  </a:moveTo>
                  <a:cubicBezTo>
                    <a:pt x="11302" y="1134"/>
                    <a:pt x="13588" y="3438"/>
                    <a:pt x="13588" y="6267"/>
                  </a:cubicBezTo>
                  <a:cubicBezTo>
                    <a:pt x="13588" y="7318"/>
                    <a:pt x="13262" y="8342"/>
                    <a:pt x="12655" y="9199"/>
                  </a:cubicBezTo>
                  <a:cubicBezTo>
                    <a:pt x="12625" y="9242"/>
                    <a:pt x="12604" y="9272"/>
                    <a:pt x="12595" y="9284"/>
                  </a:cubicBezTo>
                  <a:lnTo>
                    <a:pt x="8491" y="15724"/>
                  </a:lnTo>
                  <a:lnTo>
                    <a:pt x="4388" y="9287"/>
                  </a:lnTo>
                  <a:cubicBezTo>
                    <a:pt x="4382" y="9275"/>
                    <a:pt x="4373" y="9266"/>
                    <a:pt x="4367" y="9257"/>
                  </a:cubicBezTo>
                  <a:cubicBezTo>
                    <a:pt x="4249" y="9091"/>
                    <a:pt x="4140" y="8921"/>
                    <a:pt x="4041" y="8743"/>
                  </a:cubicBezTo>
                  <a:cubicBezTo>
                    <a:pt x="3618" y="7985"/>
                    <a:pt x="3398" y="7134"/>
                    <a:pt x="3398" y="6267"/>
                  </a:cubicBezTo>
                  <a:cubicBezTo>
                    <a:pt x="3398" y="6174"/>
                    <a:pt x="3398" y="6080"/>
                    <a:pt x="3404" y="5990"/>
                  </a:cubicBezTo>
                  <a:cubicBezTo>
                    <a:pt x="3552" y="3266"/>
                    <a:pt x="5786" y="1134"/>
                    <a:pt x="8491" y="1134"/>
                  </a:cubicBezTo>
                  <a:close/>
                  <a:moveTo>
                    <a:pt x="11049" y="13819"/>
                  </a:moveTo>
                  <a:cubicBezTo>
                    <a:pt x="14358" y="14233"/>
                    <a:pt x="15853" y="15289"/>
                    <a:pt x="15853" y="15930"/>
                  </a:cubicBezTo>
                  <a:cubicBezTo>
                    <a:pt x="15853" y="16304"/>
                    <a:pt x="15339" y="16887"/>
                    <a:pt x="13905" y="17397"/>
                  </a:cubicBezTo>
                  <a:cubicBezTo>
                    <a:pt x="12471" y="17910"/>
                    <a:pt x="10545" y="18194"/>
                    <a:pt x="8491" y="18194"/>
                  </a:cubicBezTo>
                  <a:cubicBezTo>
                    <a:pt x="6438" y="18194"/>
                    <a:pt x="4515" y="17910"/>
                    <a:pt x="3077" y="17397"/>
                  </a:cubicBezTo>
                  <a:cubicBezTo>
                    <a:pt x="1640" y="16884"/>
                    <a:pt x="1133" y="16304"/>
                    <a:pt x="1133" y="15930"/>
                  </a:cubicBezTo>
                  <a:cubicBezTo>
                    <a:pt x="1133" y="15289"/>
                    <a:pt x="2625" y="14233"/>
                    <a:pt x="5934" y="13819"/>
                  </a:cubicBezTo>
                  <a:lnTo>
                    <a:pt x="8014" y="17083"/>
                  </a:lnTo>
                  <a:cubicBezTo>
                    <a:pt x="8126" y="17258"/>
                    <a:pt x="8309" y="17346"/>
                    <a:pt x="8491" y="17346"/>
                  </a:cubicBezTo>
                  <a:cubicBezTo>
                    <a:pt x="8674" y="17346"/>
                    <a:pt x="8857" y="17258"/>
                    <a:pt x="8968" y="17083"/>
                  </a:cubicBezTo>
                  <a:lnTo>
                    <a:pt x="11049" y="13819"/>
                  </a:lnTo>
                  <a:close/>
                  <a:moveTo>
                    <a:pt x="8494" y="1"/>
                  </a:moveTo>
                  <a:cubicBezTo>
                    <a:pt x="6947" y="1"/>
                    <a:pt x="5399" y="578"/>
                    <a:pt x="4201" y="1738"/>
                  </a:cubicBezTo>
                  <a:cubicBezTo>
                    <a:pt x="3050" y="2837"/>
                    <a:pt x="2359" y="4338"/>
                    <a:pt x="2274" y="5929"/>
                  </a:cubicBezTo>
                  <a:cubicBezTo>
                    <a:pt x="2268" y="6041"/>
                    <a:pt x="2265" y="6156"/>
                    <a:pt x="2265" y="6267"/>
                  </a:cubicBezTo>
                  <a:cubicBezTo>
                    <a:pt x="2265" y="7327"/>
                    <a:pt x="2534" y="8372"/>
                    <a:pt x="3050" y="9296"/>
                  </a:cubicBezTo>
                  <a:cubicBezTo>
                    <a:pt x="3168" y="9507"/>
                    <a:pt x="3301" y="9713"/>
                    <a:pt x="3440" y="9909"/>
                  </a:cubicBezTo>
                  <a:lnTo>
                    <a:pt x="5267" y="12771"/>
                  </a:lnTo>
                  <a:cubicBezTo>
                    <a:pt x="3953" y="12971"/>
                    <a:pt x="2809" y="13294"/>
                    <a:pt x="1921" y="13713"/>
                  </a:cubicBezTo>
                  <a:cubicBezTo>
                    <a:pt x="333" y="14465"/>
                    <a:pt x="1" y="15332"/>
                    <a:pt x="1" y="15930"/>
                  </a:cubicBezTo>
                  <a:cubicBezTo>
                    <a:pt x="1" y="16648"/>
                    <a:pt x="469" y="17669"/>
                    <a:pt x="2697" y="18466"/>
                  </a:cubicBezTo>
                  <a:cubicBezTo>
                    <a:pt x="4252" y="19022"/>
                    <a:pt x="6311" y="19326"/>
                    <a:pt x="8491" y="19326"/>
                  </a:cubicBezTo>
                  <a:cubicBezTo>
                    <a:pt x="10671" y="19326"/>
                    <a:pt x="12731" y="19022"/>
                    <a:pt x="14286" y="18466"/>
                  </a:cubicBezTo>
                  <a:cubicBezTo>
                    <a:pt x="16514" y="17669"/>
                    <a:pt x="16985" y="16648"/>
                    <a:pt x="16985" y="15930"/>
                  </a:cubicBezTo>
                  <a:cubicBezTo>
                    <a:pt x="16985" y="15332"/>
                    <a:pt x="16650" y="14465"/>
                    <a:pt x="15062" y="13713"/>
                  </a:cubicBezTo>
                  <a:cubicBezTo>
                    <a:pt x="14174" y="13294"/>
                    <a:pt x="13030" y="12971"/>
                    <a:pt x="11716" y="12768"/>
                  </a:cubicBezTo>
                  <a:lnTo>
                    <a:pt x="13549" y="9897"/>
                  </a:lnTo>
                  <a:lnTo>
                    <a:pt x="13561" y="9879"/>
                  </a:lnTo>
                  <a:cubicBezTo>
                    <a:pt x="13567" y="9873"/>
                    <a:pt x="13570" y="9867"/>
                    <a:pt x="13576" y="9861"/>
                  </a:cubicBezTo>
                  <a:cubicBezTo>
                    <a:pt x="15327" y="7382"/>
                    <a:pt x="15041" y="3997"/>
                    <a:pt x="12897" y="1847"/>
                  </a:cubicBezTo>
                  <a:cubicBezTo>
                    <a:pt x="11689" y="618"/>
                    <a:pt x="10092" y="1"/>
                    <a:pt x="849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3" name="Google Shape;293;p22"/>
            <p:cNvSpPr/>
            <p:nvPr/>
          </p:nvSpPr>
          <p:spPr>
            <a:xfrm>
              <a:off x="1652425" y="324000"/>
              <a:ext cx="147150" cy="141575"/>
            </a:xfrm>
            <a:custGeom>
              <a:avLst/>
              <a:gdLst/>
              <a:ahLst/>
              <a:cxnLst/>
              <a:rect l="l" t="t" r="r" b="b"/>
              <a:pathLst>
                <a:path w="5886" h="5663" extrusionOk="0">
                  <a:moveTo>
                    <a:pt x="3054" y="1131"/>
                  </a:moveTo>
                  <a:cubicBezTo>
                    <a:pt x="3495" y="1131"/>
                    <a:pt x="3930" y="1303"/>
                    <a:pt x="4255" y="1629"/>
                  </a:cubicBezTo>
                  <a:cubicBezTo>
                    <a:pt x="4741" y="2115"/>
                    <a:pt x="4886" y="2845"/>
                    <a:pt x="4623" y="3480"/>
                  </a:cubicBezTo>
                  <a:cubicBezTo>
                    <a:pt x="4361" y="4114"/>
                    <a:pt x="3742" y="4530"/>
                    <a:pt x="3053" y="4530"/>
                  </a:cubicBezTo>
                  <a:cubicBezTo>
                    <a:pt x="2114" y="4527"/>
                    <a:pt x="1356" y="3769"/>
                    <a:pt x="1356" y="2830"/>
                  </a:cubicBezTo>
                  <a:cubicBezTo>
                    <a:pt x="1356" y="2142"/>
                    <a:pt x="1770" y="1523"/>
                    <a:pt x="2404" y="1260"/>
                  </a:cubicBezTo>
                  <a:cubicBezTo>
                    <a:pt x="2614" y="1173"/>
                    <a:pt x="2835" y="1131"/>
                    <a:pt x="3054" y="1131"/>
                  </a:cubicBezTo>
                  <a:close/>
                  <a:moveTo>
                    <a:pt x="3053" y="0"/>
                  </a:moveTo>
                  <a:cubicBezTo>
                    <a:pt x="2316" y="0"/>
                    <a:pt x="1593" y="287"/>
                    <a:pt x="1051" y="828"/>
                  </a:cubicBezTo>
                  <a:cubicBezTo>
                    <a:pt x="242" y="1638"/>
                    <a:pt x="1" y="2855"/>
                    <a:pt x="439" y="3914"/>
                  </a:cubicBezTo>
                  <a:cubicBezTo>
                    <a:pt x="876" y="4971"/>
                    <a:pt x="1909" y="5663"/>
                    <a:pt x="3053" y="5663"/>
                  </a:cubicBezTo>
                  <a:cubicBezTo>
                    <a:pt x="4617" y="5660"/>
                    <a:pt x="5883" y="4394"/>
                    <a:pt x="5886" y="2830"/>
                  </a:cubicBezTo>
                  <a:cubicBezTo>
                    <a:pt x="5886" y="1686"/>
                    <a:pt x="5194" y="653"/>
                    <a:pt x="4137" y="216"/>
                  </a:cubicBezTo>
                  <a:cubicBezTo>
                    <a:pt x="3786" y="70"/>
                    <a:pt x="3418" y="0"/>
                    <a:pt x="305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294" name="Google Shape;294;p22"/>
          <p:cNvGrpSpPr/>
          <p:nvPr/>
        </p:nvGrpSpPr>
        <p:grpSpPr>
          <a:xfrm>
            <a:off x="3600925" y="1876956"/>
            <a:ext cx="333433" cy="322583"/>
            <a:chOff x="3270550" y="832575"/>
            <a:chExt cx="499375" cy="483125"/>
          </a:xfrm>
        </p:grpSpPr>
        <p:sp>
          <p:nvSpPr>
            <p:cNvPr id="295" name="Google Shape;295;p22"/>
            <p:cNvSpPr/>
            <p:nvPr/>
          </p:nvSpPr>
          <p:spPr>
            <a:xfrm>
              <a:off x="3270550" y="865975"/>
              <a:ext cx="463725" cy="449725"/>
            </a:xfrm>
            <a:custGeom>
              <a:avLst/>
              <a:gdLst/>
              <a:ahLst/>
              <a:cxnLst/>
              <a:rect l="l" t="t" r="r" b="b"/>
              <a:pathLst>
                <a:path w="18549" h="17989" extrusionOk="0">
                  <a:moveTo>
                    <a:pt x="4823" y="1361"/>
                  </a:moveTo>
                  <a:lnTo>
                    <a:pt x="9177" y="8619"/>
                  </a:lnTo>
                  <a:cubicBezTo>
                    <a:pt x="9237" y="8716"/>
                    <a:pt x="9325" y="8794"/>
                    <a:pt x="9427" y="8843"/>
                  </a:cubicBezTo>
                  <a:lnTo>
                    <a:pt x="17136" y="12345"/>
                  </a:lnTo>
                  <a:cubicBezTo>
                    <a:pt x="15653" y="15102"/>
                    <a:pt x="12779" y="16856"/>
                    <a:pt x="9663" y="16856"/>
                  </a:cubicBezTo>
                  <a:cubicBezTo>
                    <a:pt x="4958" y="16856"/>
                    <a:pt x="1133" y="13031"/>
                    <a:pt x="1133" y="8326"/>
                  </a:cubicBezTo>
                  <a:cubicBezTo>
                    <a:pt x="1133" y="5573"/>
                    <a:pt x="2534" y="2952"/>
                    <a:pt x="4823" y="1361"/>
                  </a:cubicBezTo>
                  <a:close/>
                  <a:moveTo>
                    <a:pt x="5005" y="0"/>
                  </a:moveTo>
                  <a:cubicBezTo>
                    <a:pt x="4907" y="0"/>
                    <a:pt x="4807" y="26"/>
                    <a:pt x="4717" y="80"/>
                  </a:cubicBezTo>
                  <a:cubicBezTo>
                    <a:pt x="3313" y="926"/>
                    <a:pt x="2141" y="2106"/>
                    <a:pt x="1311" y="3516"/>
                  </a:cubicBezTo>
                  <a:cubicBezTo>
                    <a:pt x="453" y="4975"/>
                    <a:pt x="1" y="6636"/>
                    <a:pt x="1" y="8326"/>
                  </a:cubicBezTo>
                  <a:cubicBezTo>
                    <a:pt x="1" y="10896"/>
                    <a:pt x="1009" y="13321"/>
                    <a:pt x="2839" y="15150"/>
                  </a:cubicBezTo>
                  <a:cubicBezTo>
                    <a:pt x="4669" y="16980"/>
                    <a:pt x="7093" y="17989"/>
                    <a:pt x="9663" y="17989"/>
                  </a:cubicBezTo>
                  <a:cubicBezTo>
                    <a:pt x="13410" y="17989"/>
                    <a:pt x="16846" y="15757"/>
                    <a:pt x="18419" y="12306"/>
                  </a:cubicBezTo>
                  <a:cubicBezTo>
                    <a:pt x="18549" y="12022"/>
                    <a:pt x="18422" y="11687"/>
                    <a:pt x="18138" y="11557"/>
                  </a:cubicBezTo>
                  <a:lnTo>
                    <a:pt x="10058" y="7886"/>
                  </a:lnTo>
                  <a:lnTo>
                    <a:pt x="5493" y="277"/>
                  </a:lnTo>
                  <a:cubicBezTo>
                    <a:pt x="5387" y="99"/>
                    <a:pt x="5198" y="0"/>
                    <a:pt x="500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6" name="Google Shape;296;p22"/>
            <p:cNvSpPr/>
            <p:nvPr/>
          </p:nvSpPr>
          <p:spPr>
            <a:xfrm>
              <a:off x="3562600" y="876075"/>
              <a:ext cx="207325" cy="241775"/>
            </a:xfrm>
            <a:custGeom>
              <a:avLst/>
              <a:gdLst/>
              <a:ahLst/>
              <a:cxnLst/>
              <a:rect l="l" t="t" r="r" b="b"/>
              <a:pathLst>
                <a:path w="8293" h="9671" extrusionOk="0">
                  <a:moveTo>
                    <a:pt x="4204" y="1437"/>
                  </a:moveTo>
                  <a:cubicBezTo>
                    <a:pt x="5680" y="2826"/>
                    <a:pt x="6517" y="4764"/>
                    <a:pt x="6511" y="6790"/>
                  </a:cubicBezTo>
                  <a:cubicBezTo>
                    <a:pt x="6511" y="7300"/>
                    <a:pt x="6459" y="7811"/>
                    <a:pt x="6354" y="8309"/>
                  </a:cubicBezTo>
                  <a:lnTo>
                    <a:pt x="1468" y="6090"/>
                  </a:lnTo>
                  <a:lnTo>
                    <a:pt x="4204" y="1437"/>
                  </a:lnTo>
                  <a:close/>
                  <a:moveTo>
                    <a:pt x="4060" y="1"/>
                  </a:moveTo>
                  <a:cubicBezTo>
                    <a:pt x="3867" y="1"/>
                    <a:pt x="3677" y="99"/>
                    <a:pt x="3570" y="280"/>
                  </a:cubicBezTo>
                  <a:lnTo>
                    <a:pt x="173" y="6056"/>
                  </a:lnTo>
                  <a:cubicBezTo>
                    <a:pt x="1" y="6346"/>
                    <a:pt x="119" y="6721"/>
                    <a:pt x="427" y="6860"/>
                  </a:cubicBezTo>
                  <a:lnTo>
                    <a:pt x="6499" y="9622"/>
                  </a:lnTo>
                  <a:cubicBezTo>
                    <a:pt x="6574" y="9656"/>
                    <a:pt x="6653" y="9671"/>
                    <a:pt x="6734" y="9671"/>
                  </a:cubicBezTo>
                  <a:cubicBezTo>
                    <a:pt x="6982" y="9671"/>
                    <a:pt x="7202" y="9508"/>
                    <a:pt x="7275" y="9269"/>
                  </a:cubicBezTo>
                  <a:cubicBezTo>
                    <a:pt x="8292" y="5921"/>
                    <a:pt x="7157" y="2291"/>
                    <a:pt x="4409" y="123"/>
                  </a:cubicBezTo>
                  <a:cubicBezTo>
                    <a:pt x="4305" y="40"/>
                    <a:pt x="4182" y="1"/>
                    <a:pt x="40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297" name="Google Shape;297;p22"/>
            <p:cNvSpPr/>
            <p:nvPr/>
          </p:nvSpPr>
          <p:spPr>
            <a:xfrm>
              <a:off x="3443500" y="832575"/>
              <a:ext cx="187300" cy="173625"/>
            </a:xfrm>
            <a:custGeom>
              <a:avLst/>
              <a:gdLst/>
              <a:ahLst/>
              <a:cxnLst/>
              <a:rect l="l" t="t" r="r" b="b"/>
              <a:pathLst>
                <a:path w="7492" h="6945" extrusionOk="0">
                  <a:moveTo>
                    <a:pt x="3877" y="1133"/>
                  </a:moveTo>
                  <a:cubicBezTo>
                    <a:pt x="4588" y="1133"/>
                    <a:pt x="5300" y="1235"/>
                    <a:pt x="5991" y="1440"/>
                  </a:cubicBezTo>
                  <a:lnTo>
                    <a:pt x="3735" y="5269"/>
                  </a:lnTo>
                  <a:lnTo>
                    <a:pt x="1492" y="1528"/>
                  </a:lnTo>
                  <a:cubicBezTo>
                    <a:pt x="2264" y="1265"/>
                    <a:pt x="3070" y="1133"/>
                    <a:pt x="3877" y="1133"/>
                  </a:cubicBezTo>
                  <a:close/>
                  <a:moveTo>
                    <a:pt x="3877" y="0"/>
                  </a:moveTo>
                  <a:cubicBezTo>
                    <a:pt x="2702" y="0"/>
                    <a:pt x="1528" y="243"/>
                    <a:pt x="432" y="728"/>
                  </a:cubicBezTo>
                  <a:cubicBezTo>
                    <a:pt x="121" y="867"/>
                    <a:pt x="0" y="1244"/>
                    <a:pt x="175" y="1537"/>
                  </a:cubicBezTo>
                  <a:lnTo>
                    <a:pt x="3255" y="6670"/>
                  </a:lnTo>
                  <a:cubicBezTo>
                    <a:pt x="3358" y="6839"/>
                    <a:pt x="3542" y="6945"/>
                    <a:pt x="3741" y="6945"/>
                  </a:cubicBezTo>
                  <a:lnTo>
                    <a:pt x="3744" y="6945"/>
                  </a:lnTo>
                  <a:cubicBezTo>
                    <a:pt x="3943" y="6945"/>
                    <a:pt x="4128" y="6839"/>
                    <a:pt x="4230" y="6667"/>
                  </a:cubicBezTo>
                  <a:lnTo>
                    <a:pt x="7313" y="1419"/>
                  </a:lnTo>
                  <a:cubicBezTo>
                    <a:pt x="7491" y="1120"/>
                    <a:pt x="7358" y="737"/>
                    <a:pt x="7038" y="607"/>
                  </a:cubicBezTo>
                  <a:cubicBezTo>
                    <a:pt x="6023" y="202"/>
                    <a:pt x="4950" y="0"/>
                    <a:pt x="387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298" name="Google Shape;298;p22"/>
          <p:cNvSpPr/>
          <p:nvPr/>
        </p:nvSpPr>
        <p:spPr>
          <a:xfrm>
            <a:off x="1657186" y="3766648"/>
            <a:ext cx="334234" cy="322532"/>
          </a:xfrm>
          <a:custGeom>
            <a:avLst/>
            <a:gdLst/>
            <a:ahLst/>
            <a:cxnLst/>
            <a:rect l="l" t="t" r="r" b="b"/>
            <a:pathLst>
              <a:path w="20023" h="19322" extrusionOk="0">
                <a:moveTo>
                  <a:pt x="15673" y="3395"/>
                </a:moveTo>
                <a:cubicBezTo>
                  <a:pt x="15818" y="3395"/>
                  <a:pt x="15963" y="3450"/>
                  <a:pt x="16073" y="3560"/>
                </a:cubicBezTo>
                <a:cubicBezTo>
                  <a:pt x="16294" y="3780"/>
                  <a:pt x="16294" y="4140"/>
                  <a:pt x="16073" y="4360"/>
                </a:cubicBezTo>
                <a:lnTo>
                  <a:pt x="13054" y="7380"/>
                </a:lnTo>
                <a:cubicBezTo>
                  <a:pt x="12939" y="7229"/>
                  <a:pt x="12815" y="7087"/>
                  <a:pt x="12682" y="6951"/>
                </a:cubicBezTo>
                <a:cubicBezTo>
                  <a:pt x="12547" y="6818"/>
                  <a:pt x="12405" y="6694"/>
                  <a:pt x="12254" y="6579"/>
                </a:cubicBezTo>
                <a:lnTo>
                  <a:pt x="15273" y="3560"/>
                </a:lnTo>
                <a:cubicBezTo>
                  <a:pt x="15383" y="3450"/>
                  <a:pt x="15528" y="3395"/>
                  <a:pt x="15673" y="3395"/>
                </a:cubicBezTo>
                <a:close/>
                <a:moveTo>
                  <a:pt x="9879" y="9187"/>
                </a:moveTo>
                <a:cubicBezTo>
                  <a:pt x="10024" y="9187"/>
                  <a:pt x="10169" y="9243"/>
                  <a:pt x="10279" y="9354"/>
                </a:cubicBezTo>
                <a:cubicBezTo>
                  <a:pt x="10635" y="9711"/>
                  <a:pt x="10385" y="10321"/>
                  <a:pt x="9880" y="10321"/>
                </a:cubicBezTo>
                <a:cubicBezTo>
                  <a:pt x="9376" y="10321"/>
                  <a:pt x="9123" y="9711"/>
                  <a:pt x="9479" y="9354"/>
                </a:cubicBezTo>
                <a:cubicBezTo>
                  <a:pt x="9589" y="9243"/>
                  <a:pt x="9734" y="9187"/>
                  <a:pt x="9879" y="9187"/>
                </a:cubicBezTo>
                <a:close/>
                <a:moveTo>
                  <a:pt x="15746" y="1059"/>
                </a:moveTo>
                <a:cubicBezTo>
                  <a:pt x="16469" y="1059"/>
                  <a:pt x="17193" y="1334"/>
                  <a:pt x="17746" y="1887"/>
                </a:cubicBezTo>
                <a:cubicBezTo>
                  <a:pt x="18878" y="3019"/>
                  <a:pt x="18845" y="4867"/>
                  <a:pt x="17674" y="5960"/>
                </a:cubicBezTo>
                <a:lnTo>
                  <a:pt x="11882" y="11755"/>
                </a:lnTo>
                <a:cubicBezTo>
                  <a:pt x="11323" y="12314"/>
                  <a:pt x="10601" y="12585"/>
                  <a:pt x="9883" y="12585"/>
                </a:cubicBezTo>
                <a:cubicBezTo>
                  <a:pt x="8973" y="12585"/>
                  <a:pt x="8071" y="12149"/>
                  <a:pt x="7519" y="11314"/>
                </a:cubicBezTo>
                <a:lnTo>
                  <a:pt x="8350" y="10487"/>
                </a:lnTo>
                <a:cubicBezTo>
                  <a:pt x="8649" y="11113"/>
                  <a:pt x="9263" y="11453"/>
                  <a:pt x="9886" y="11453"/>
                </a:cubicBezTo>
                <a:cubicBezTo>
                  <a:pt x="10313" y="11453"/>
                  <a:pt x="10745" y="11293"/>
                  <a:pt x="11082" y="10955"/>
                </a:cubicBezTo>
                <a:lnTo>
                  <a:pt x="16876" y="5160"/>
                </a:lnTo>
                <a:cubicBezTo>
                  <a:pt x="17538" y="4499"/>
                  <a:pt x="17538" y="3421"/>
                  <a:pt x="16876" y="2760"/>
                </a:cubicBezTo>
                <a:cubicBezTo>
                  <a:pt x="16544" y="2428"/>
                  <a:pt x="16110" y="2262"/>
                  <a:pt x="15675" y="2262"/>
                </a:cubicBezTo>
                <a:cubicBezTo>
                  <a:pt x="15240" y="2262"/>
                  <a:pt x="14805" y="2428"/>
                  <a:pt x="14473" y="2760"/>
                </a:cubicBezTo>
                <a:lnTo>
                  <a:pt x="11212" y="6021"/>
                </a:lnTo>
                <a:cubicBezTo>
                  <a:pt x="10787" y="5872"/>
                  <a:pt x="10339" y="5794"/>
                  <a:pt x="9888" y="5794"/>
                </a:cubicBezTo>
                <a:cubicBezTo>
                  <a:pt x="9872" y="5794"/>
                  <a:pt x="9855" y="5794"/>
                  <a:pt x="9838" y="5794"/>
                </a:cubicBezTo>
                <a:lnTo>
                  <a:pt x="13673" y="1960"/>
                </a:lnTo>
                <a:cubicBezTo>
                  <a:pt x="14232" y="1360"/>
                  <a:pt x="14988" y="1059"/>
                  <a:pt x="15746" y="1059"/>
                </a:cubicBezTo>
                <a:close/>
                <a:moveTo>
                  <a:pt x="6707" y="12126"/>
                </a:moveTo>
                <a:cubicBezTo>
                  <a:pt x="6819" y="12280"/>
                  <a:pt x="6943" y="12422"/>
                  <a:pt x="7078" y="12555"/>
                </a:cubicBezTo>
                <a:cubicBezTo>
                  <a:pt x="7211" y="12691"/>
                  <a:pt x="7356" y="12815"/>
                  <a:pt x="7507" y="12929"/>
                </a:cubicBezTo>
                <a:lnTo>
                  <a:pt x="4675" y="15759"/>
                </a:lnTo>
                <a:cubicBezTo>
                  <a:pt x="4565" y="15869"/>
                  <a:pt x="4420" y="15924"/>
                  <a:pt x="4275" y="15924"/>
                </a:cubicBezTo>
                <a:cubicBezTo>
                  <a:pt x="4130" y="15924"/>
                  <a:pt x="3985" y="15869"/>
                  <a:pt x="3875" y="15759"/>
                </a:cubicBezTo>
                <a:cubicBezTo>
                  <a:pt x="3654" y="15538"/>
                  <a:pt x="3654" y="15179"/>
                  <a:pt x="3875" y="14958"/>
                </a:cubicBezTo>
                <a:lnTo>
                  <a:pt x="6707" y="12126"/>
                </a:lnTo>
                <a:close/>
                <a:moveTo>
                  <a:pt x="9878" y="6924"/>
                </a:moveTo>
                <a:cubicBezTo>
                  <a:pt x="10788" y="6924"/>
                  <a:pt x="11690" y="7359"/>
                  <a:pt x="12242" y="8195"/>
                </a:cubicBezTo>
                <a:lnTo>
                  <a:pt x="11414" y="9022"/>
                </a:lnTo>
                <a:cubicBezTo>
                  <a:pt x="11114" y="8396"/>
                  <a:pt x="10500" y="8056"/>
                  <a:pt x="9877" y="8056"/>
                </a:cubicBezTo>
                <a:cubicBezTo>
                  <a:pt x="9449" y="8056"/>
                  <a:pt x="9017" y="8216"/>
                  <a:pt x="8679" y="8554"/>
                </a:cubicBezTo>
                <a:lnTo>
                  <a:pt x="3075" y="14158"/>
                </a:lnTo>
                <a:cubicBezTo>
                  <a:pt x="2410" y="14819"/>
                  <a:pt x="2410" y="15897"/>
                  <a:pt x="3075" y="16559"/>
                </a:cubicBezTo>
                <a:cubicBezTo>
                  <a:pt x="3407" y="16891"/>
                  <a:pt x="3842" y="17057"/>
                  <a:pt x="4276" y="17057"/>
                </a:cubicBezTo>
                <a:cubicBezTo>
                  <a:pt x="4710" y="17057"/>
                  <a:pt x="5144" y="16891"/>
                  <a:pt x="5475" y="16559"/>
                </a:cubicBezTo>
                <a:lnTo>
                  <a:pt x="8549" y="13488"/>
                </a:lnTo>
                <a:cubicBezTo>
                  <a:pt x="8978" y="13639"/>
                  <a:pt x="9428" y="13714"/>
                  <a:pt x="9880" y="13714"/>
                </a:cubicBezTo>
                <a:lnTo>
                  <a:pt x="9923" y="13714"/>
                </a:lnTo>
                <a:lnTo>
                  <a:pt x="6275" y="17359"/>
                </a:lnTo>
                <a:cubicBezTo>
                  <a:pt x="5716" y="17958"/>
                  <a:pt x="4960" y="18259"/>
                  <a:pt x="4202" y="18259"/>
                </a:cubicBezTo>
                <a:cubicBezTo>
                  <a:pt x="3479" y="18259"/>
                  <a:pt x="2755" y="17984"/>
                  <a:pt x="2202" y="17431"/>
                </a:cubicBezTo>
                <a:cubicBezTo>
                  <a:pt x="1070" y="16299"/>
                  <a:pt x="1103" y="14451"/>
                  <a:pt x="2274" y="13358"/>
                </a:cubicBezTo>
                <a:lnTo>
                  <a:pt x="7879" y="7754"/>
                </a:lnTo>
                <a:cubicBezTo>
                  <a:pt x="8438" y="7195"/>
                  <a:pt x="9160" y="6924"/>
                  <a:pt x="9878" y="6924"/>
                </a:cubicBezTo>
                <a:close/>
                <a:moveTo>
                  <a:pt x="15672" y="0"/>
                </a:moveTo>
                <a:cubicBezTo>
                  <a:pt x="14657" y="0"/>
                  <a:pt x="13643" y="387"/>
                  <a:pt x="12870" y="1159"/>
                </a:cubicBezTo>
                <a:lnTo>
                  <a:pt x="7075" y="6954"/>
                </a:lnTo>
                <a:lnTo>
                  <a:pt x="1474" y="12555"/>
                </a:lnTo>
                <a:cubicBezTo>
                  <a:pt x="339" y="13690"/>
                  <a:pt x="1" y="15393"/>
                  <a:pt x="614" y="16876"/>
                </a:cubicBezTo>
                <a:cubicBezTo>
                  <a:pt x="1227" y="18355"/>
                  <a:pt x="2673" y="19321"/>
                  <a:pt x="4276" y="19321"/>
                </a:cubicBezTo>
                <a:cubicBezTo>
                  <a:pt x="4280" y="19322"/>
                  <a:pt x="4284" y="19322"/>
                  <a:pt x="4288" y="19322"/>
                </a:cubicBezTo>
                <a:cubicBezTo>
                  <a:pt x="5334" y="19322"/>
                  <a:pt x="6338" y="18905"/>
                  <a:pt x="7078" y="18162"/>
                </a:cubicBezTo>
                <a:lnTo>
                  <a:pt x="12679" y="12558"/>
                </a:lnTo>
                <a:lnTo>
                  <a:pt x="18474" y="6767"/>
                </a:lnTo>
                <a:cubicBezTo>
                  <a:pt x="20023" y="5218"/>
                  <a:pt x="20023" y="2708"/>
                  <a:pt x="18474" y="1159"/>
                </a:cubicBezTo>
                <a:cubicBezTo>
                  <a:pt x="17701" y="387"/>
                  <a:pt x="16686" y="0"/>
                  <a:pt x="156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nvGrpSpPr>
          <p:cNvPr id="299" name="Google Shape;299;p22"/>
          <p:cNvGrpSpPr/>
          <p:nvPr/>
        </p:nvGrpSpPr>
        <p:grpSpPr>
          <a:xfrm>
            <a:off x="3672067" y="3775937"/>
            <a:ext cx="306858" cy="303687"/>
            <a:chOff x="3282325" y="2035675"/>
            <a:chExt cx="459575" cy="454825"/>
          </a:xfrm>
        </p:grpSpPr>
        <p:sp>
          <p:nvSpPr>
            <p:cNvPr id="300" name="Google Shape;300;p22"/>
            <p:cNvSpPr/>
            <p:nvPr/>
          </p:nvSpPr>
          <p:spPr>
            <a:xfrm>
              <a:off x="3337050" y="2234125"/>
              <a:ext cx="85925" cy="206325"/>
            </a:xfrm>
            <a:custGeom>
              <a:avLst/>
              <a:gdLst/>
              <a:ahLst/>
              <a:cxnLst/>
              <a:rect l="l" t="t" r="r" b="b"/>
              <a:pathLst>
                <a:path w="3437" h="8253" extrusionOk="0">
                  <a:moveTo>
                    <a:pt x="2305" y="1133"/>
                  </a:moveTo>
                  <a:lnTo>
                    <a:pt x="2305" y="7120"/>
                  </a:lnTo>
                  <a:lnTo>
                    <a:pt x="1133" y="7120"/>
                  </a:lnTo>
                  <a:lnTo>
                    <a:pt x="1133" y="1133"/>
                  </a:lnTo>
                  <a:close/>
                  <a:moveTo>
                    <a:pt x="568" y="0"/>
                  </a:moveTo>
                  <a:cubicBezTo>
                    <a:pt x="254" y="0"/>
                    <a:pt x="1" y="254"/>
                    <a:pt x="1" y="568"/>
                  </a:cubicBezTo>
                  <a:lnTo>
                    <a:pt x="1" y="7688"/>
                  </a:lnTo>
                  <a:cubicBezTo>
                    <a:pt x="1" y="7999"/>
                    <a:pt x="254" y="8253"/>
                    <a:pt x="568" y="8253"/>
                  </a:cubicBezTo>
                  <a:lnTo>
                    <a:pt x="2869" y="8253"/>
                  </a:lnTo>
                  <a:cubicBezTo>
                    <a:pt x="3183" y="8253"/>
                    <a:pt x="3437" y="7999"/>
                    <a:pt x="3437" y="7688"/>
                  </a:cubicBezTo>
                  <a:lnTo>
                    <a:pt x="3437" y="568"/>
                  </a:lnTo>
                  <a:cubicBezTo>
                    <a:pt x="3437" y="254"/>
                    <a:pt x="3183" y="0"/>
                    <a:pt x="286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01" name="Google Shape;301;p22"/>
            <p:cNvSpPr/>
            <p:nvPr/>
          </p:nvSpPr>
          <p:spPr>
            <a:xfrm>
              <a:off x="3451275" y="2175475"/>
              <a:ext cx="84925" cy="264975"/>
            </a:xfrm>
            <a:custGeom>
              <a:avLst/>
              <a:gdLst/>
              <a:ahLst/>
              <a:cxnLst/>
              <a:rect l="l" t="t" r="r" b="b"/>
              <a:pathLst>
                <a:path w="3397" h="10599" extrusionOk="0">
                  <a:moveTo>
                    <a:pt x="2265" y="1133"/>
                  </a:moveTo>
                  <a:lnTo>
                    <a:pt x="2265" y="9466"/>
                  </a:lnTo>
                  <a:lnTo>
                    <a:pt x="1132" y="9466"/>
                  </a:lnTo>
                  <a:lnTo>
                    <a:pt x="1132" y="1133"/>
                  </a:lnTo>
                  <a:close/>
                  <a:moveTo>
                    <a:pt x="565" y="0"/>
                  </a:moveTo>
                  <a:cubicBezTo>
                    <a:pt x="254" y="0"/>
                    <a:pt x="0" y="254"/>
                    <a:pt x="0" y="565"/>
                  </a:cubicBezTo>
                  <a:lnTo>
                    <a:pt x="0" y="10034"/>
                  </a:lnTo>
                  <a:cubicBezTo>
                    <a:pt x="0" y="10345"/>
                    <a:pt x="254" y="10599"/>
                    <a:pt x="565" y="10599"/>
                  </a:cubicBezTo>
                  <a:lnTo>
                    <a:pt x="2829" y="10599"/>
                  </a:lnTo>
                  <a:cubicBezTo>
                    <a:pt x="3143" y="10599"/>
                    <a:pt x="3397" y="10345"/>
                    <a:pt x="3397" y="10034"/>
                  </a:cubicBezTo>
                  <a:lnTo>
                    <a:pt x="3397" y="565"/>
                  </a:lnTo>
                  <a:cubicBezTo>
                    <a:pt x="3397" y="254"/>
                    <a:pt x="3143" y="0"/>
                    <a:pt x="28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02" name="Google Shape;302;p22"/>
            <p:cNvSpPr/>
            <p:nvPr/>
          </p:nvSpPr>
          <p:spPr>
            <a:xfrm>
              <a:off x="3564500" y="2116825"/>
              <a:ext cx="84950" cy="323625"/>
            </a:xfrm>
            <a:custGeom>
              <a:avLst/>
              <a:gdLst/>
              <a:ahLst/>
              <a:cxnLst/>
              <a:rect l="l" t="t" r="r" b="b"/>
              <a:pathLst>
                <a:path w="3398" h="12945" extrusionOk="0">
                  <a:moveTo>
                    <a:pt x="2265" y="1132"/>
                  </a:moveTo>
                  <a:lnTo>
                    <a:pt x="2265" y="11812"/>
                  </a:lnTo>
                  <a:lnTo>
                    <a:pt x="1133" y="11812"/>
                  </a:lnTo>
                  <a:lnTo>
                    <a:pt x="1133" y="1132"/>
                  </a:lnTo>
                  <a:close/>
                  <a:moveTo>
                    <a:pt x="565" y="0"/>
                  </a:moveTo>
                  <a:cubicBezTo>
                    <a:pt x="254" y="0"/>
                    <a:pt x="0" y="251"/>
                    <a:pt x="0" y="565"/>
                  </a:cubicBezTo>
                  <a:lnTo>
                    <a:pt x="0" y="12380"/>
                  </a:lnTo>
                  <a:cubicBezTo>
                    <a:pt x="0" y="12691"/>
                    <a:pt x="254" y="12945"/>
                    <a:pt x="565" y="12945"/>
                  </a:cubicBezTo>
                  <a:lnTo>
                    <a:pt x="2829" y="12945"/>
                  </a:lnTo>
                  <a:cubicBezTo>
                    <a:pt x="3144" y="12945"/>
                    <a:pt x="3397" y="12691"/>
                    <a:pt x="3397" y="12380"/>
                  </a:cubicBezTo>
                  <a:lnTo>
                    <a:pt x="3397" y="565"/>
                  </a:lnTo>
                  <a:cubicBezTo>
                    <a:pt x="3397" y="251"/>
                    <a:pt x="3144" y="0"/>
                    <a:pt x="282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03" name="Google Shape;303;p22"/>
            <p:cNvSpPr/>
            <p:nvPr/>
          </p:nvSpPr>
          <p:spPr>
            <a:xfrm>
              <a:off x="3282325" y="2035675"/>
              <a:ext cx="459575" cy="454825"/>
            </a:xfrm>
            <a:custGeom>
              <a:avLst/>
              <a:gdLst/>
              <a:ahLst/>
              <a:cxnLst/>
              <a:rect l="l" t="t" r="r" b="b"/>
              <a:pathLst>
                <a:path w="18383" h="18193" extrusionOk="0">
                  <a:moveTo>
                    <a:pt x="568" y="0"/>
                  </a:moveTo>
                  <a:cubicBezTo>
                    <a:pt x="254" y="0"/>
                    <a:pt x="1" y="251"/>
                    <a:pt x="1" y="565"/>
                  </a:cubicBezTo>
                  <a:lnTo>
                    <a:pt x="1" y="17625"/>
                  </a:lnTo>
                  <a:cubicBezTo>
                    <a:pt x="1" y="17939"/>
                    <a:pt x="254" y="18192"/>
                    <a:pt x="568" y="18192"/>
                  </a:cubicBezTo>
                  <a:lnTo>
                    <a:pt x="17815" y="18192"/>
                  </a:lnTo>
                  <a:cubicBezTo>
                    <a:pt x="18129" y="18192"/>
                    <a:pt x="18383" y="17939"/>
                    <a:pt x="18383" y="17625"/>
                  </a:cubicBezTo>
                  <a:cubicBezTo>
                    <a:pt x="18383" y="17311"/>
                    <a:pt x="18129" y="17060"/>
                    <a:pt x="17815" y="17060"/>
                  </a:cubicBezTo>
                  <a:lnTo>
                    <a:pt x="1133" y="17060"/>
                  </a:lnTo>
                  <a:lnTo>
                    <a:pt x="1133" y="565"/>
                  </a:lnTo>
                  <a:cubicBezTo>
                    <a:pt x="1133" y="251"/>
                    <a:pt x="879" y="0"/>
                    <a:pt x="56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32" name="Google Shape;290;p22"/>
          <p:cNvSpPr txBox="1"/>
          <p:nvPr/>
        </p:nvSpPr>
        <p:spPr>
          <a:xfrm>
            <a:off x="5604989" y="1415659"/>
            <a:ext cx="2845500" cy="427500"/>
          </a:xfrm>
          <a:prstGeom prst="rect">
            <a:avLst/>
          </a:prstGeom>
          <a:noFill/>
          <a:ln>
            <a:noFill/>
          </a:ln>
        </p:spPr>
        <p:txBody>
          <a:bodyPr spcFirstLastPara="1" wrap="square" lIns="91425" tIns="91425" rIns="91425" bIns="91425" anchor="ctr" anchorCtr="0">
            <a:noAutofit/>
          </a:bodyPr>
          <a:lstStyle/>
          <a:p>
            <a:pPr lvl="0" algn="r"/>
            <a:r>
              <a:rPr lang="en-US" sz="1200" dirty="0">
                <a:solidFill>
                  <a:schemeClr val="dk1"/>
                </a:solidFill>
                <a:latin typeface="Roboto"/>
                <a:ea typeface="Roboto"/>
                <a:cs typeface="Roboto"/>
                <a:sym typeface="Roboto"/>
              </a:rPr>
              <a:t>Results can be predicted with certainty.</a:t>
            </a:r>
            <a:endParaRPr sz="1200" dirty="0">
              <a:solidFill>
                <a:schemeClr val="dk1"/>
              </a:solidFill>
              <a:latin typeface="Roboto"/>
              <a:ea typeface="Roboto"/>
              <a:cs typeface="Roboto"/>
              <a:sym typeface="Roboto"/>
            </a:endParaRPr>
          </a:p>
        </p:txBody>
      </p:sp>
      <p:sp>
        <p:nvSpPr>
          <p:cNvPr id="33" name="Google Shape;290;p22"/>
          <p:cNvSpPr txBox="1"/>
          <p:nvPr/>
        </p:nvSpPr>
        <p:spPr>
          <a:xfrm>
            <a:off x="5604989" y="2433612"/>
            <a:ext cx="2845500" cy="427500"/>
          </a:xfrm>
          <a:prstGeom prst="rect">
            <a:avLst/>
          </a:prstGeom>
          <a:noFill/>
          <a:ln>
            <a:noFill/>
          </a:ln>
        </p:spPr>
        <p:txBody>
          <a:bodyPr spcFirstLastPara="1" wrap="square" lIns="91425" tIns="91425" rIns="91425" bIns="91425" anchor="ctr" anchorCtr="0">
            <a:noAutofit/>
          </a:bodyPr>
          <a:lstStyle/>
          <a:p>
            <a:pPr lvl="0" algn="r"/>
            <a:r>
              <a:rPr lang="en-US" sz="1200" dirty="0">
                <a:solidFill>
                  <a:schemeClr val="dk1"/>
                </a:solidFill>
                <a:latin typeface="Roboto"/>
                <a:ea typeface="Roboto"/>
                <a:cs typeface="Roboto"/>
                <a:sym typeface="Roboto"/>
              </a:rPr>
              <a:t>Outcomes can be identified and probabilities known.</a:t>
            </a:r>
            <a:endParaRPr sz="1200" dirty="0">
              <a:solidFill>
                <a:schemeClr val="dk1"/>
              </a:solidFill>
              <a:latin typeface="Roboto"/>
              <a:ea typeface="Roboto"/>
              <a:cs typeface="Roboto"/>
              <a:sym typeface="Roboto"/>
            </a:endParaRPr>
          </a:p>
        </p:txBody>
      </p:sp>
      <p:sp>
        <p:nvSpPr>
          <p:cNvPr id="34" name="Google Shape;290;p22"/>
          <p:cNvSpPr txBox="1"/>
          <p:nvPr/>
        </p:nvSpPr>
        <p:spPr>
          <a:xfrm>
            <a:off x="5604957" y="3385373"/>
            <a:ext cx="2845500" cy="427500"/>
          </a:xfrm>
          <a:prstGeom prst="rect">
            <a:avLst/>
          </a:prstGeom>
          <a:noFill/>
          <a:ln>
            <a:noFill/>
          </a:ln>
        </p:spPr>
        <p:txBody>
          <a:bodyPr spcFirstLastPara="1" wrap="square" lIns="91425" tIns="91425" rIns="91425" bIns="91425" anchor="ctr" anchorCtr="0">
            <a:noAutofit/>
          </a:bodyPr>
          <a:lstStyle/>
          <a:p>
            <a:pPr lvl="0" algn="r"/>
            <a:r>
              <a:rPr lang="en-US" sz="1200" dirty="0">
                <a:solidFill>
                  <a:schemeClr val="dk1"/>
                </a:solidFill>
                <a:latin typeface="Roboto"/>
                <a:ea typeface="Roboto"/>
                <a:cs typeface="Roboto"/>
                <a:sym typeface="Roboto"/>
              </a:rPr>
              <a:t>Outcomes can be identified but probabilities are unknown</a:t>
            </a:r>
            <a:r>
              <a:rPr lang="en-US" sz="1200" dirty="0" smtClean="0">
                <a:solidFill>
                  <a:schemeClr val="dk1"/>
                </a:solidFill>
                <a:latin typeface="Roboto"/>
                <a:ea typeface="Roboto"/>
                <a:cs typeface="Roboto"/>
                <a:sym typeface="Roboto"/>
              </a:rPr>
              <a:t>.</a:t>
            </a:r>
            <a:endParaRPr sz="1200" dirty="0">
              <a:solidFill>
                <a:schemeClr val="dk1"/>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35"/>
          <p:cNvSpPr txBox="1">
            <a:spLocks noGrp="1"/>
          </p:cNvSpPr>
          <p:nvPr>
            <p:ph type="title"/>
          </p:nvPr>
        </p:nvSpPr>
        <p:spPr>
          <a:xfrm>
            <a:off x="419285" y="445362"/>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Types of Risks</a:t>
            </a:r>
            <a:endParaRPr dirty="0"/>
          </a:p>
        </p:txBody>
      </p:sp>
      <p:sp>
        <p:nvSpPr>
          <p:cNvPr id="817" name="Google Shape;817;p35"/>
          <p:cNvSpPr/>
          <p:nvPr/>
        </p:nvSpPr>
        <p:spPr>
          <a:xfrm>
            <a:off x="4212760" y="1552397"/>
            <a:ext cx="748769" cy="744966"/>
          </a:xfrm>
          <a:prstGeom prst="ellipse">
            <a:avLst/>
          </a:prstGeom>
          <a:solidFill>
            <a:schemeClr val="accent1"/>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819" name="Google Shape;819;p35"/>
          <p:cNvSpPr/>
          <p:nvPr/>
        </p:nvSpPr>
        <p:spPr>
          <a:xfrm>
            <a:off x="7420712" y="1543457"/>
            <a:ext cx="759472" cy="807104"/>
          </a:xfrm>
          <a:prstGeom prst="ellipse">
            <a:avLst/>
          </a:prstGeom>
          <a:solidFill>
            <a:schemeClr val="accent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820" name="Google Shape;820;p35"/>
          <p:cNvSpPr/>
          <p:nvPr/>
        </p:nvSpPr>
        <p:spPr>
          <a:xfrm>
            <a:off x="1059644" y="1567126"/>
            <a:ext cx="782681" cy="731187"/>
          </a:xfrm>
          <a:prstGeom prst="ellipse">
            <a:avLst/>
          </a:prstGeom>
          <a:solidFill>
            <a:schemeClr val="accent4"/>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821" name="Google Shape;821;p35"/>
          <p:cNvSpPr/>
          <p:nvPr/>
        </p:nvSpPr>
        <p:spPr>
          <a:xfrm rot="7608285" flipV="1">
            <a:off x="4051353" y="2164350"/>
            <a:ext cx="428653" cy="349713"/>
          </a:xfrm>
          <a:custGeom>
            <a:avLst/>
            <a:gdLst/>
            <a:ahLst/>
            <a:cxnLst/>
            <a:rect l="l" t="t" r="r" b="b"/>
            <a:pathLst>
              <a:path w="1329157" h="1391949" extrusionOk="0">
                <a:moveTo>
                  <a:pt x="41538" y="0"/>
                </a:moveTo>
                <a:cubicBezTo>
                  <a:pt x="521999" y="279964"/>
                  <a:pt x="928877" y="670327"/>
                  <a:pt x="1228496" y="1138783"/>
                </a:cubicBezTo>
                <a:lnTo>
                  <a:pt x="1312058" y="1094035"/>
                </a:lnTo>
                <a:lnTo>
                  <a:pt x="1329157" y="1391949"/>
                </a:lnTo>
                <a:lnTo>
                  <a:pt x="1071978" y="1222596"/>
                </a:lnTo>
                <a:lnTo>
                  <a:pt x="1155538" y="1177851"/>
                </a:lnTo>
                <a:cubicBezTo>
                  <a:pt x="863292" y="722801"/>
                  <a:pt x="467271" y="343565"/>
                  <a:pt x="0" y="71287"/>
                </a:cubicBezTo>
                <a:close/>
              </a:path>
            </a:pathLst>
          </a:custGeom>
          <a:solidFill>
            <a:schemeClr val="accent1"/>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822" name="Google Shape;822;p35"/>
          <p:cNvSpPr/>
          <p:nvPr/>
        </p:nvSpPr>
        <p:spPr>
          <a:xfrm rot="199159">
            <a:off x="1821050" y="1953899"/>
            <a:ext cx="428653" cy="448904"/>
          </a:xfrm>
          <a:custGeom>
            <a:avLst/>
            <a:gdLst/>
            <a:ahLst/>
            <a:cxnLst/>
            <a:rect l="l" t="t" r="r" b="b"/>
            <a:pathLst>
              <a:path w="1329157" h="1391949" extrusionOk="0">
                <a:moveTo>
                  <a:pt x="41538" y="0"/>
                </a:moveTo>
                <a:cubicBezTo>
                  <a:pt x="521999" y="279964"/>
                  <a:pt x="928877" y="670327"/>
                  <a:pt x="1228496" y="1138783"/>
                </a:cubicBezTo>
                <a:lnTo>
                  <a:pt x="1312058" y="1094035"/>
                </a:lnTo>
                <a:lnTo>
                  <a:pt x="1329157" y="1391949"/>
                </a:lnTo>
                <a:lnTo>
                  <a:pt x="1071978" y="1222596"/>
                </a:lnTo>
                <a:lnTo>
                  <a:pt x="1155538" y="1177851"/>
                </a:lnTo>
                <a:cubicBezTo>
                  <a:pt x="863292" y="722801"/>
                  <a:pt x="467271" y="343565"/>
                  <a:pt x="0" y="71287"/>
                </a:cubicBezTo>
                <a:close/>
              </a:path>
            </a:pathLst>
          </a:custGeom>
          <a:solidFill>
            <a:schemeClr val="accent4"/>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824" name="Google Shape;824;p35"/>
          <p:cNvSpPr/>
          <p:nvPr/>
        </p:nvSpPr>
        <p:spPr>
          <a:xfrm rot="5069953">
            <a:off x="7450349" y="2224686"/>
            <a:ext cx="428653" cy="448904"/>
          </a:xfrm>
          <a:custGeom>
            <a:avLst/>
            <a:gdLst/>
            <a:ahLst/>
            <a:cxnLst/>
            <a:rect l="l" t="t" r="r" b="b"/>
            <a:pathLst>
              <a:path w="1329157" h="1391949" extrusionOk="0">
                <a:moveTo>
                  <a:pt x="41538" y="0"/>
                </a:moveTo>
                <a:cubicBezTo>
                  <a:pt x="521999" y="279964"/>
                  <a:pt x="928877" y="670327"/>
                  <a:pt x="1228496" y="1138783"/>
                </a:cubicBezTo>
                <a:lnTo>
                  <a:pt x="1312058" y="1094035"/>
                </a:lnTo>
                <a:lnTo>
                  <a:pt x="1329157" y="1391949"/>
                </a:lnTo>
                <a:lnTo>
                  <a:pt x="1071978" y="1222596"/>
                </a:lnTo>
                <a:lnTo>
                  <a:pt x="1155538" y="1177851"/>
                </a:lnTo>
                <a:cubicBezTo>
                  <a:pt x="863292" y="722801"/>
                  <a:pt x="467271" y="343565"/>
                  <a:pt x="0" y="71287"/>
                </a:cubicBezTo>
                <a:close/>
              </a:path>
            </a:pathLst>
          </a:custGeom>
          <a:solidFill>
            <a:schemeClr val="accent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826" name="Google Shape;826;p35"/>
          <p:cNvSpPr txBox="1"/>
          <p:nvPr/>
        </p:nvSpPr>
        <p:spPr>
          <a:xfrm>
            <a:off x="4167577" y="4218731"/>
            <a:ext cx="808800" cy="404100"/>
          </a:xfrm>
          <a:prstGeom prst="rect">
            <a:avLst/>
          </a:prstGeom>
          <a:noFill/>
          <a:ln>
            <a:noFill/>
          </a:ln>
        </p:spPr>
        <p:txBody>
          <a:bodyPr spcFirstLastPara="1" wrap="square" lIns="34300" tIns="17150" rIns="34300" bIns="17150" anchor="t" anchorCtr="0">
            <a:noAutofit/>
          </a:bodyPr>
          <a:lstStyle/>
          <a:p>
            <a:pPr marL="0" marR="0" lvl="0" indent="0" algn="ctr" rtl="0">
              <a:spcBef>
                <a:spcPts val="0"/>
              </a:spcBef>
              <a:spcAft>
                <a:spcPts val="0"/>
              </a:spcAft>
              <a:buNone/>
            </a:pPr>
            <a:r>
              <a:rPr lang="en" sz="1200">
                <a:solidFill>
                  <a:schemeClr val="lt1"/>
                </a:solidFill>
                <a:latin typeface="Fira Sans Extra Condensed Medium"/>
                <a:ea typeface="Fira Sans Extra Condensed Medium"/>
                <a:cs typeface="Fira Sans Extra Condensed Medium"/>
                <a:sym typeface="Fira Sans Extra Condensed Medium"/>
              </a:rPr>
              <a:t>CONTROL</a:t>
            </a:r>
            <a:endParaRPr sz="500">
              <a:latin typeface="Fira Sans Extra Condensed Medium"/>
              <a:ea typeface="Fira Sans Extra Condensed Medium"/>
              <a:cs typeface="Fira Sans Extra Condensed Medium"/>
              <a:sym typeface="Fira Sans Extra Condensed Medium"/>
            </a:endParaRPr>
          </a:p>
          <a:p>
            <a:pPr marL="0" marR="0" lvl="0" indent="0" algn="ctr" rtl="0">
              <a:spcBef>
                <a:spcPts val="0"/>
              </a:spcBef>
              <a:spcAft>
                <a:spcPts val="0"/>
              </a:spcAft>
              <a:buNone/>
            </a:pPr>
            <a:r>
              <a:rPr lang="en" sz="1200">
                <a:solidFill>
                  <a:schemeClr val="lt1"/>
                </a:solidFill>
                <a:latin typeface="Fira Sans Extra Condensed Medium"/>
                <a:ea typeface="Fira Sans Extra Condensed Medium"/>
                <a:cs typeface="Fira Sans Extra Condensed Medium"/>
                <a:sym typeface="Fira Sans Extra Condensed Medium"/>
              </a:rPr>
              <a:t>RISK</a:t>
            </a:r>
            <a:endParaRPr sz="500">
              <a:latin typeface="Fira Sans Extra Condensed Medium"/>
              <a:ea typeface="Fira Sans Extra Condensed Medium"/>
              <a:cs typeface="Fira Sans Extra Condensed Medium"/>
              <a:sym typeface="Fira Sans Extra Condensed Medium"/>
            </a:endParaRPr>
          </a:p>
        </p:txBody>
      </p:sp>
      <p:sp>
        <p:nvSpPr>
          <p:cNvPr id="827" name="Google Shape;827;p35"/>
          <p:cNvSpPr txBox="1"/>
          <p:nvPr/>
        </p:nvSpPr>
        <p:spPr>
          <a:xfrm>
            <a:off x="5823446" y="2997319"/>
            <a:ext cx="643500" cy="404100"/>
          </a:xfrm>
          <a:prstGeom prst="rect">
            <a:avLst/>
          </a:prstGeom>
          <a:noFill/>
          <a:ln>
            <a:noFill/>
          </a:ln>
        </p:spPr>
        <p:txBody>
          <a:bodyPr spcFirstLastPara="1" wrap="square" lIns="34300" tIns="17150" rIns="34300" bIns="17150" anchor="t" anchorCtr="0">
            <a:noAutofit/>
          </a:bodyPr>
          <a:lstStyle/>
          <a:p>
            <a:pPr marL="0" marR="0" lvl="0" indent="0" algn="ctr" rtl="0">
              <a:spcBef>
                <a:spcPts val="0"/>
              </a:spcBef>
              <a:spcAft>
                <a:spcPts val="0"/>
              </a:spcAft>
              <a:buNone/>
            </a:pPr>
            <a:r>
              <a:rPr lang="en" sz="1200">
                <a:solidFill>
                  <a:schemeClr val="lt1"/>
                </a:solidFill>
                <a:latin typeface="Fira Sans Extra Condensed Medium"/>
                <a:ea typeface="Fira Sans Extra Condensed Medium"/>
                <a:cs typeface="Fira Sans Extra Condensed Medium"/>
                <a:sym typeface="Fira Sans Extra Condensed Medium"/>
              </a:rPr>
              <a:t>ASSESS</a:t>
            </a:r>
            <a:endParaRPr sz="500">
              <a:latin typeface="Fira Sans Extra Condensed Medium"/>
              <a:ea typeface="Fira Sans Extra Condensed Medium"/>
              <a:cs typeface="Fira Sans Extra Condensed Medium"/>
              <a:sym typeface="Fira Sans Extra Condensed Medium"/>
            </a:endParaRPr>
          </a:p>
          <a:p>
            <a:pPr marL="0" marR="0" lvl="0" indent="0" algn="ctr" rtl="0">
              <a:spcBef>
                <a:spcPts val="0"/>
              </a:spcBef>
              <a:spcAft>
                <a:spcPts val="0"/>
              </a:spcAft>
              <a:buNone/>
            </a:pPr>
            <a:r>
              <a:rPr lang="en" sz="1200">
                <a:solidFill>
                  <a:schemeClr val="lt1"/>
                </a:solidFill>
                <a:latin typeface="Fira Sans Extra Condensed Medium"/>
                <a:ea typeface="Fira Sans Extra Condensed Medium"/>
                <a:cs typeface="Fira Sans Extra Condensed Medium"/>
                <a:sym typeface="Fira Sans Extra Condensed Medium"/>
              </a:rPr>
              <a:t>RISK</a:t>
            </a:r>
            <a:endParaRPr sz="500">
              <a:latin typeface="Fira Sans Extra Condensed Medium"/>
              <a:ea typeface="Fira Sans Extra Condensed Medium"/>
              <a:cs typeface="Fira Sans Extra Condensed Medium"/>
              <a:sym typeface="Fira Sans Extra Condensed Medium"/>
            </a:endParaRPr>
          </a:p>
        </p:txBody>
      </p:sp>
      <p:sp>
        <p:nvSpPr>
          <p:cNvPr id="831" name="Google Shape;831;p35"/>
          <p:cNvSpPr txBox="1"/>
          <p:nvPr/>
        </p:nvSpPr>
        <p:spPr>
          <a:xfrm>
            <a:off x="3830684" y="2801009"/>
            <a:ext cx="2007900" cy="27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200" dirty="0" smtClean="0">
                <a:solidFill>
                  <a:schemeClr val="accent1"/>
                </a:solidFill>
                <a:latin typeface="Fira Sans Extra Condensed Medium"/>
                <a:ea typeface="Fira Sans Extra Condensed Medium"/>
                <a:cs typeface="Fira Sans Extra Condensed Medium"/>
                <a:sym typeface="Fira Sans Extra Condensed Medium"/>
              </a:rPr>
              <a:t>STATIC RISK</a:t>
            </a:r>
            <a:endParaRPr sz="22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834" name="Google Shape;834;p35"/>
          <p:cNvSpPr txBox="1"/>
          <p:nvPr/>
        </p:nvSpPr>
        <p:spPr>
          <a:xfrm>
            <a:off x="941163" y="2584188"/>
            <a:ext cx="2007900" cy="27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200" dirty="0" smtClean="0">
                <a:solidFill>
                  <a:schemeClr val="accent4"/>
                </a:solidFill>
                <a:latin typeface="Fira Sans Extra Condensed Medium"/>
                <a:ea typeface="Fira Sans Extra Condensed Medium"/>
                <a:cs typeface="Fira Sans Extra Condensed Medium"/>
                <a:sym typeface="Fira Sans Extra Condensed Medium"/>
              </a:rPr>
              <a:t>PURE RISK</a:t>
            </a:r>
            <a:endParaRPr sz="2200"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837" name="Google Shape;837;p35"/>
          <p:cNvSpPr txBox="1"/>
          <p:nvPr/>
        </p:nvSpPr>
        <p:spPr>
          <a:xfrm>
            <a:off x="6333196" y="2768908"/>
            <a:ext cx="2007900" cy="62340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200" dirty="0" smtClean="0">
                <a:solidFill>
                  <a:schemeClr val="accent2"/>
                </a:solidFill>
                <a:latin typeface="Fira Sans Extra Condensed Medium"/>
                <a:ea typeface="Fira Sans Extra Condensed Medium"/>
                <a:cs typeface="Fira Sans Extra Condensed Medium"/>
                <a:sym typeface="Fira Sans Extra Condensed Medium"/>
              </a:rPr>
              <a:t>OBJECTIVE RISK</a:t>
            </a:r>
          </a:p>
          <a:p>
            <a:pPr marL="0" lvl="0" indent="0" algn="r" rtl="0">
              <a:spcBef>
                <a:spcPts val="0"/>
              </a:spcBef>
              <a:spcAft>
                <a:spcPts val="0"/>
              </a:spcAft>
              <a:buNone/>
            </a:pPr>
            <a:r>
              <a:rPr lang="en" sz="2200" dirty="0" smtClean="0">
                <a:solidFill>
                  <a:schemeClr val="accent2"/>
                </a:solidFill>
                <a:latin typeface="Fira Sans Extra Condensed Medium"/>
                <a:ea typeface="Fira Sans Extra Condensed Medium"/>
                <a:cs typeface="Fira Sans Extra Condensed Medium"/>
                <a:sym typeface="Fira Sans Extra Condensed Medium"/>
              </a:rPr>
              <a:t>SUBJECTIVE RISK</a:t>
            </a:r>
            <a:endParaRPr sz="2200"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48" name="Google Shape;834;p35"/>
          <p:cNvSpPr txBox="1"/>
          <p:nvPr/>
        </p:nvSpPr>
        <p:spPr>
          <a:xfrm>
            <a:off x="941163" y="2917622"/>
            <a:ext cx="2394909" cy="27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200" dirty="0" smtClean="0">
                <a:solidFill>
                  <a:schemeClr val="accent4"/>
                </a:solidFill>
                <a:latin typeface="Fira Sans Extra Condensed Medium"/>
                <a:ea typeface="Fira Sans Extra Condensed Medium"/>
                <a:cs typeface="Fira Sans Extra Condensed Medium"/>
                <a:sym typeface="Fira Sans Extra Condensed Medium"/>
              </a:rPr>
              <a:t>SPECULATIVE RISK</a:t>
            </a:r>
            <a:endParaRPr sz="2200"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50" name="Google Shape;831;p35"/>
          <p:cNvSpPr txBox="1"/>
          <p:nvPr/>
        </p:nvSpPr>
        <p:spPr>
          <a:xfrm>
            <a:off x="3830684" y="3126249"/>
            <a:ext cx="2007900" cy="27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200" dirty="0" smtClean="0">
                <a:solidFill>
                  <a:schemeClr val="accent1"/>
                </a:solidFill>
                <a:latin typeface="Fira Sans Extra Condensed Medium"/>
                <a:ea typeface="Fira Sans Extra Condensed Medium"/>
                <a:cs typeface="Fira Sans Extra Condensed Medium"/>
                <a:sym typeface="Fira Sans Extra Condensed Medium"/>
              </a:rPr>
              <a:t>DYNAMIC RISK</a:t>
            </a:r>
            <a:endParaRPr sz="2200" dirty="0">
              <a:solidFill>
                <a:schemeClr val="accent1"/>
              </a:solidFill>
              <a:latin typeface="Fira Sans Extra Condensed Medium"/>
              <a:ea typeface="Fira Sans Extra Condensed Medium"/>
              <a:cs typeface="Fira Sans Extra Condensed Medium"/>
              <a:sym typeface="Fira Sans Extra Condensed Medium"/>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5"/>
        <p:cNvGrpSpPr/>
        <p:nvPr/>
      </p:nvGrpSpPr>
      <p:grpSpPr>
        <a:xfrm>
          <a:off x="0" y="0"/>
          <a:ext cx="0" cy="0"/>
          <a:chOff x="0" y="0"/>
          <a:chExt cx="0" cy="0"/>
        </a:xfrm>
      </p:grpSpPr>
      <p:sp>
        <p:nvSpPr>
          <p:cNvPr id="816" name="Google Shape;816;p35"/>
          <p:cNvSpPr txBox="1">
            <a:spLocks noGrp="1"/>
          </p:cNvSpPr>
          <p:nvPr>
            <p:ph type="title"/>
          </p:nvPr>
        </p:nvSpPr>
        <p:spPr>
          <a:xfrm>
            <a:off x="419285" y="445362"/>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Risk Management</a:t>
            </a:r>
            <a:endParaRPr dirty="0"/>
          </a:p>
        </p:txBody>
      </p:sp>
      <p:sp>
        <p:nvSpPr>
          <p:cNvPr id="826" name="Google Shape;826;p35"/>
          <p:cNvSpPr txBox="1"/>
          <p:nvPr/>
        </p:nvSpPr>
        <p:spPr>
          <a:xfrm>
            <a:off x="4167577" y="4218731"/>
            <a:ext cx="808800" cy="404100"/>
          </a:xfrm>
          <a:prstGeom prst="rect">
            <a:avLst/>
          </a:prstGeom>
          <a:noFill/>
          <a:ln>
            <a:noFill/>
          </a:ln>
        </p:spPr>
        <p:txBody>
          <a:bodyPr spcFirstLastPara="1" wrap="square" lIns="34300" tIns="17150" rIns="34300" bIns="17150" anchor="t" anchorCtr="0">
            <a:noAutofit/>
          </a:bodyPr>
          <a:lstStyle/>
          <a:p>
            <a:pPr marL="0" marR="0" lvl="0" indent="0" algn="ctr" rtl="0">
              <a:spcBef>
                <a:spcPts val="0"/>
              </a:spcBef>
              <a:spcAft>
                <a:spcPts val="0"/>
              </a:spcAft>
              <a:buNone/>
            </a:pPr>
            <a:r>
              <a:rPr lang="en" sz="1200">
                <a:solidFill>
                  <a:schemeClr val="lt1"/>
                </a:solidFill>
                <a:latin typeface="Fira Sans Extra Condensed Medium"/>
                <a:ea typeface="Fira Sans Extra Condensed Medium"/>
                <a:cs typeface="Fira Sans Extra Condensed Medium"/>
                <a:sym typeface="Fira Sans Extra Condensed Medium"/>
              </a:rPr>
              <a:t>CONTROL</a:t>
            </a:r>
            <a:endParaRPr sz="500">
              <a:latin typeface="Fira Sans Extra Condensed Medium"/>
              <a:ea typeface="Fira Sans Extra Condensed Medium"/>
              <a:cs typeface="Fira Sans Extra Condensed Medium"/>
              <a:sym typeface="Fira Sans Extra Condensed Medium"/>
            </a:endParaRPr>
          </a:p>
          <a:p>
            <a:pPr marL="0" marR="0" lvl="0" indent="0" algn="ctr" rtl="0">
              <a:spcBef>
                <a:spcPts val="0"/>
              </a:spcBef>
              <a:spcAft>
                <a:spcPts val="0"/>
              </a:spcAft>
              <a:buNone/>
            </a:pPr>
            <a:r>
              <a:rPr lang="en" sz="1200">
                <a:solidFill>
                  <a:schemeClr val="lt1"/>
                </a:solidFill>
                <a:latin typeface="Fira Sans Extra Condensed Medium"/>
                <a:ea typeface="Fira Sans Extra Condensed Medium"/>
                <a:cs typeface="Fira Sans Extra Condensed Medium"/>
                <a:sym typeface="Fira Sans Extra Condensed Medium"/>
              </a:rPr>
              <a:t>RISK</a:t>
            </a:r>
            <a:endParaRPr sz="500">
              <a:latin typeface="Fira Sans Extra Condensed Medium"/>
              <a:ea typeface="Fira Sans Extra Condensed Medium"/>
              <a:cs typeface="Fira Sans Extra Condensed Medium"/>
              <a:sym typeface="Fira Sans Extra Condensed Medium"/>
            </a:endParaRPr>
          </a:p>
        </p:txBody>
      </p:sp>
      <p:sp>
        <p:nvSpPr>
          <p:cNvPr id="2" name="Rectangle 1"/>
          <p:cNvSpPr/>
          <p:nvPr/>
        </p:nvSpPr>
        <p:spPr>
          <a:xfrm>
            <a:off x="1224620" y="1498253"/>
            <a:ext cx="6694714" cy="1477328"/>
          </a:xfrm>
          <a:prstGeom prst="rect">
            <a:avLst/>
          </a:prstGeom>
        </p:spPr>
        <p:txBody>
          <a:bodyPr wrap="square">
            <a:spAutoFit/>
          </a:bodyPr>
          <a:lstStyle/>
          <a:p>
            <a:r>
              <a:rPr lang="en-US" sz="1800" dirty="0">
                <a:solidFill>
                  <a:srgbClr val="4D5156"/>
                </a:solidFill>
                <a:latin typeface="arial" panose="020B0604020202020204" pitchFamily="34" charset="0"/>
              </a:rPr>
              <a:t>Risk management is the identification, evaluation, and prioritization of risks followed by coordinated and economical application of resources to minimize, monitor, and control the probability or impact of unfortunate events or to maximize the realization of opportunities.</a:t>
            </a:r>
            <a:endParaRPr lang="en-US" sz="1800" dirty="0"/>
          </a:p>
        </p:txBody>
      </p:sp>
    </p:spTree>
    <p:extLst>
      <p:ext uri="{BB962C8B-B14F-4D97-AF65-F5344CB8AC3E}">
        <p14:creationId xmlns:p14="http://schemas.microsoft.com/office/powerpoint/2010/main" val="3750550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90"/>
        <p:cNvGrpSpPr/>
        <p:nvPr/>
      </p:nvGrpSpPr>
      <p:grpSpPr>
        <a:xfrm>
          <a:off x="0" y="0"/>
          <a:ext cx="0" cy="0"/>
          <a:chOff x="0" y="0"/>
          <a:chExt cx="0" cy="0"/>
        </a:xfrm>
      </p:grpSpPr>
      <p:sp>
        <p:nvSpPr>
          <p:cNvPr id="691" name="Google Shape;691;p33"/>
          <p:cNvSpPr txBox="1">
            <a:spLocks noGrp="1"/>
          </p:cNvSpPr>
          <p:nvPr>
            <p:ph type="title"/>
          </p:nvPr>
        </p:nvSpPr>
        <p:spPr>
          <a:xfrm>
            <a:off x="457225" y="409575"/>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Risk Management </a:t>
            </a:r>
            <a:r>
              <a:rPr lang="en" dirty="0" smtClean="0"/>
              <a:t>Process</a:t>
            </a:r>
            <a:endParaRPr dirty="0"/>
          </a:p>
        </p:txBody>
      </p:sp>
      <p:sp>
        <p:nvSpPr>
          <p:cNvPr id="692" name="Google Shape;692;p33"/>
          <p:cNvSpPr/>
          <p:nvPr/>
        </p:nvSpPr>
        <p:spPr>
          <a:xfrm>
            <a:off x="638750" y="1697569"/>
            <a:ext cx="2222593" cy="1267066"/>
          </a:xfrm>
          <a:custGeom>
            <a:avLst/>
            <a:gdLst/>
            <a:ahLst/>
            <a:cxnLst/>
            <a:rect l="l" t="t" r="r" b="b"/>
            <a:pathLst>
              <a:path w="32311" h="18420" extrusionOk="0">
                <a:moveTo>
                  <a:pt x="0" y="0"/>
                </a:moveTo>
                <a:lnTo>
                  <a:pt x="7964" y="9210"/>
                </a:lnTo>
                <a:lnTo>
                  <a:pt x="0" y="18420"/>
                </a:lnTo>
                <a:lnTo>
                  <a:pt x="24347" y="18420"/>
                </a:lnTo>
                <a:lnTo>
                  <a:pt x="32311" y="9210"/>
                </a:lnTo>
                <a:lnTo>
                  <a:pt x="2434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33"/>
          <p:cNvSpPr txBox="1"/>
          <p:nvPr/>
        </p:nvSpPr>
        <p:spPr>
          <a:xfrm>
            <a:off x="883497" y="3388675"/>
            <a:ext cx="1733100" cy="239400"/>
          </a:xfrm>
          <a:prstGeom prst="rect">
            <a:avLst/>
          </a:prstGeom>
          <a:no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None/>
            </a:pPr>
            <a:r>
              <a:rPr lang="en" sz="1800">
                <a:solidFill>
                  <a:schemeClr val="accent1"/>
                </a:solidFill>
                <a:latin typeface="Fira Sans Extra Condensed Medium"/>
                <a:ea typeface="Fira Sans Extra Condensed Medium"/>
                <a:cs typeface="Fira Sans Extra Condensed Medium"/>
                <a:sym typeface="Fira Sans Extra Condensed Medium"/>
              </a:rPr>
              <a:t>IDENTIFY RISK</a:t>
            </a:r>
            <a:endParaRPr sz="1800">
              <a:solidFill>
                <a:schemeClr val="accent1"/>
              </a:solidFill>
              <a:latin typeface="Fira Sans Extra Condensed Medium"/>
              <a:ea typeface="Fira Sans Extra Condensed Medium"/>
              <a:cs typeface="Fira Sans Extra Condensed Medium"/>
              <a:sym typeface="Fira Sans Extra Condensed Medium"/>
            </a:endParaRPr>
          </a:p>
        </p:txBody>
      </p:sp>
      <p:sp>
        <p:nvSpPr>
          <p:cNvPr id="695" name="Google Shape;695;p33"/>
          <p:cNvSpPr/>
          <p:nvPr/>
        </p:nvSpPr>
        <p:spPr>
          <a:xfrm>
            <a:off x="4267202" y="1697569"/>
            <a:ext cx="2355348" cy="1267066"/>
          </a:xfrm>
          <a:custGeom>
            <a:avLst/>
            <a:gdLst/>
            <a:ahLst/>
            <a:cxnLst/>
            <a:rect l="l" t="t" r="r" b="b"/>
            <a:pathLst>
              <a:path w="32281" h="18420" extrusionOk="0">
                <a:moveTo>
                  <a:pt x="1" y="0"/>
                </a:moveTo>
                <a:lnTo>
                  <a:pt x="7934" y="9210"/>
                </a:lnTo>
                <a:lnTo>
                  <a:pt x="1" y="18420"/>
                </a:lnTo>
                <a:lnTo>
                  <a:pt x="24348" y="18420"/>
                </a:lnTo>
                <a:lnTo>
                  <a:pt x="32281" y="9210"/>
                </a:lnTo>
                <a:lnTo>
                  <a:pt x="24348"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33"/>
          <p:cNvSpPr txBox="1"/>
          <p:nvPr/>
        </p:nvSpPr>
        <p:spPr>
          <a:xfrm>
            <a:off x="4668534" y="3388675"/>
            <a:ext cx="1687500" cy="23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solidFill>
                  <a:schemeClr val="accent3"/>
                </a:solidFill>
                <a:latin typeface="Fira Sans Extra Condensed Medium"/>
                <a:ea typeface="Fira Sans Extra Condensed Medium"/>
                <a:cs typeface="Fira Sans Extra Condensed Medium"/>
                <a:sym typeface="Fira Sans Extra Condensed Medium"/>
              </a:rPr>
              <a:t>EVALUATING RISK</a:t>
            </a:r>
            <a:endParaRPr sz="1800" dirty="0">
              <a:solidFill>
                <a:schemeClr val="accent3"/>
              </a:solidFill>
              <a:latin typeface="Fira Sans Extra Condensed Medium"/>
              <a:ea typeface="Fira Sans Extra Condensed Medium"/>
              <a:cs typeface="Fira Sans Extra Condensed Medium"/>
              <a:sym typeface="Fira Sans Extra Condensed Medium"/>
            </a:endParaRPr>
          </a:p>
        </p:txBody>
      </p:sp>
      <p:sp>
        <p:nvSpPr>
          <p:cNvPr id="698" name="Google Shape;698;p33"/>
          <p:cNvSpPr/>
          <p:nvPr/>
        </p:nvSpPr>
        <p:spPr>
          <a:xfrm>
            <a:off x="5293961" y="2113355"/>
            <a:ext cx="436646" cy="435494"/>
          </a:xfrm>
          <a:custGeom>
            <a:avLst/>
            <a:gdLst/>
            <a:ahLst/>
            <a:cxnLst/>
            <a:rect l="l" t="t" r="r" b="b"/>
            <a:pathLst>
              <a:path w="11752" h="11721" extrusionOk="0">
                <a:moveTo>
                  <a:pt x="6490" y="662"/>
                </a:moveTo>
                <a:cubicBezTo>
                  <a:pt x="6711" y="662"/>
                  <a:pt x="6868" y="820"/>
                  <a:pt x="6868" y="1009"/>
                </a:cubicBezTo>
                <a:lnTo>
                  <a:pt x="6868" y="1355"/>
                </a:lnTo>
                <a:lnTo>
                  <a:pt x="5167" y="1355"/>
                </a:lnTo>
                <a:cubicBezTo>
                  <a:pt x="4600" y="1355"/>
                  <a:pt x="4127" y="1828"/>
                  <a:pt x="4127" y="2395"/>
                </a:cubicBezTo>
                <a:lnTo>
                  <a:pt x="4127" y="2773"/>
                </a:lnTo>
                <a:lnTo>
                  <a:pt x="3088" y="2773"/>
                </a:lnTo>
                <a:cubicBezTo>
                  <a:pt x="2993" y="2773"/>
                  <a:pt x="2867" y="2836"/>
                  <a:pt x="2836" y="2899"/>
                </a:cubicBezTo>
                <a:lnTo>
                  <a:pt x="2048" y="3687"/>
                </a:lnTo>
                <a:lnTo>
                  <a:pt x="2048" y="3151"/>
                </a:lnTo>
                <a:cubicBezTo>
                  <a:pt x="2048" y="2931"/>
                  <a:pt x="1891" y="2773"/>
                  <a:pt x="1702" y="2773"/>
                </a:cubicBezTo>
                <a:lnTo>
                  <a:pt x="1040" y="2773"/>
                </a:lnTo>
                <a:cubicBezTo>
                  <a:pt x="819" y="2773"/>
                  <a:pt x="662" y="2616"/>
                  <a:pt x="662" y="2427"/>
                </a:cubicBezTo>
                <a:lnTo>
                  <a:pt x="662" y="1009"/>
                </a:lnTo>
                <a:cubicBezTo>
                  <a:pt x="662" y="820"/>
                  <a:pt x="819" y="662"/>
                  <a:pt x="1040" y="662"/>
                </a:cubicBezTo>
                <a:close/>
                <a:moveTo>
                  <a:pt x="10649" y="1986"/>
                </a:moveTo>
                <a:cubicBezTo>
                  <a:pt x="10838" y="1986"/>
                  <a:pt x="10995" y="2143"/>
                  <a:pt x="10995" y="2364"/>
                </a:cubicBezTo>
                <a:lnTo>
                  <a:pt x="10995" y="3781"/>
                </a:lnTo>
                <a:cubicBezTo>
                  <a:pt x="10995" y="3970"/>
                  <a:pt x="10838" y="4128"/>
                  <a:pt x="10649" y="4128"/>
                </a:cubicBezTo>
                <a:lnTo>
                  <a:pt x="8601" y="4128"/>
                </a:lnTo>
                <a:cubicBezTo>
                  <a:pt x="8412" y="4128"/>
                  <a:pt x="8255" y="4285"/>
                  <a:pt x="8255" y="4474"/>
                </a:cubicBezTo>
                <a:lnTo>
                  <a:pt x="8255" y="5041"/>
                </a:lnTo>
                <a:lnTo>
                  <a:pt x="7404" y="4191"/>
                </a:lnTo>
                <a:cubicBezTo>
                  <a:pt x="7372" y="4159"/>
                  <a:pt x="7246" y="4128"/>
                  <a:pt x="7183" y="4128"/>
                </a:cubicBezTo>
                <a:lnTo>
                  <a:pt x="5136" y="4128"/>
                </a:lnTo>
                <a:cubicBezTo>
                  <a:pt x="4947" y="4128"/>
                  <a:pt x="4789" y="3970"/>
                  <a:pt x="4789" y="3781"/>
                </a:cubicBezTo>
                <a:lnTo>
                  <a:pt x="4789" y="2364"/>
                </a:lnTo>
                <a:cubicBezTo>
                  <a:pt x="4789" y="2143"/>
                  <a:pt x="4947" y="1986"/>
                  <a:pt x="5136" y="1986"/>
                </a:cubicBezTo>
                <a:close/>
                <a:moveTo>
                  <a:pt x="3088" y="6207"/>
                </a:moveTo>
                <a:cubicBezTo>
                  <a:pt x="3623" y="6207"/>
                  <a:pt x="4096" y="6680"/>
                  <a:pt x="4096" y="7247"/>
                </a:cubicBezTo>
                <a:cubicBezTo>
                  <a:pt x="4096" y="7782"/>
                  <a:pt x="3623" y="8255"/>
                  <a:pt x="3088" y="8255"/>
                </a:cubicBezTo>
                <a:cubicBezTo>
                  <a:pt x="2521" y="8255"/>
                  <a:pt x="2048" y="7782"/>
                  <a:pt x="2048" y="7247"/>
                </a:cubicBezTo>
                <a:cubicBezTo>
                  <a:pt x="2048" y="6648"/>
                  <a:pt x="2489" y="6207"/>
                  <a:pt x="3088" y="6207"/>
                </a:cubicBezTo>
                <a:close/>
                <a:moveTo>
                  <a:pt x="8601" y="6207"/>
                </a:moveTo>
                <a:cubicBezTo>
                  <a:pt x="9137" y="6207"/>
                  <a:pt x="9609" y="6648"/>
                  <a:pt x="9609" y="7247"/>
                </a:cubicBezTo>
                <a:cubicBezTo>
                  <a:pt x="9609" y="7782"/>
                  <a:pt x="9137" y="8255"/>
                  <a:pt x="8601" y="8255"/>
                </a:cubicBezTo>
                <a:cubicBezTo>
                  <a:pt x="8003" y="8255"/>
                  <a:pt x="7530" y="7782"/>
                  <a:pt x="7530" y="7247"/>
                </a:cubicBezTo>
                <a:cubicBezTo>
                  <a:pt x="7530" y="6680"/>
                  <a:pt x="8003" y="6207"/>
                  <a:pt x="8601" y="6207"/>
                </a:cubicBezTo>
                <a:close/>
                <a:moveTo>
                  <a:pt x="3749" y="8980"/>
                </a:moveTo>
                <a:cubicBezTo>
                  <a:pt x="4695" y="8980"/>
                  <a:pt x="5451" y="9704"/>
                  <a:pt x="5451" y="10649"/>
                </a:cubicBezTo>
                <a:lnTo>
                  <a:pt x="5451" y="11027"/>
                </a:lnTo>
                <a:lnTo>
                  <a:pt x="630" y="11027"/>
                </a:lnTo>
                <a:lnTo>
                  <a:pt x="630" y="10649"/>
                </a:lnTo>
                <a:lnTo>
                  <a:pt x="662" y="10649"/>
                </a:lnTo>
                <a:cubicBezTo>
                  <a:pt x="662" y="9704"/>
                  <a:pt x="1418" y="8980"/>
                  <a:pt x="2363" y="8980"/>
                </a:cubicBezTo>
                <a:close/>
                <a:moveTo>
                  <a:pt x="9369" y="8976"/>
                </a:moveTo>
                <a:cubicBezTo>
                  <a:pt x="10266" y="8976"/>
                  <a:pt x="10995" y="9740"/>
                  <a:pt x="10995" y="10649"/>
                </a:cubicBezTo>
                <a:lnTo>
                  <a:pt x="10995" y="11027"/>
                </a:lnTo>
                <a:lnTo>
                  <a:pt x="6144" y="11027"/>
                </a:lnTo>
                <a:lnTo>
                  <a:pt x="6144" y="10649"/>
                </a:lnTo>
                <a:cubicBezTo>
                  <a:pt x="6144" y="9704"/>
                  <a:pt x="6900" y="8980"/>
                  <a:pt x="7845" y="8980"/>
                </a:cubicBezTo>
                <a:lnTo>
                  <a:pt x="9263" y="8980"/>
                </a:lnTo>
                <a:cubicBezTo>
                  <a:pt x="9298" y="8977"/>
                  <a:pt x="9334" y="8976"/>
                  <a:pt x="9369" y="8976"/>
                </a:cubicBezTo>
                <a:close/>
                <a:moveTo>
                  <a:pt x="1040" y="1"/>
                </a:moveTo>
                <a:cubicBezTo>
                  <a:pt x="473" y="1"/>
                  <a:pt x="0" y="473"/>
                  <a:pt x="0" y="1009"/>
                </a:cubicBezTo>
                <a:lnTo>
                  <a:pt x="0" y="2427"/>
                </a:lnTo>
                <a:cubicBezTo>
                  <a:pt x="0" y="2994"/>
                  <a:pt x="473" y="3466"/>
                  <a:pt x="1040" y="3466"/>
                </a:cubicBezTo>
                <a:lnTo>
                  <a:pt x="1386" y="3466"/>
                </a:lnTo>
                <a:lnTo>
                  <a:pt x="1386" y="4474"/>
                </a:lnTo>
                <a:cubicBezTo>
                  <a:pt x="1386" y="4688"/>
                  <a:pt x="1546" y="4829"/>
                  <a:pt x="1727" y="4829"/>
                </a:cubicBezTo>
                <a:cubicBezTo>
                  <a:pt x="1813" y="4829"/>
                  <a:pt x="1904" y="4797"/>
                  <a:pt x="1985" y="4726"/>
                </a:cubicBezTo>
                <a:lnTo>
                  <a:pt x="3245" y="3466"/>
                </a:lnTo>
                <a:lnTo>
                  <a:pt x="4096" y="3466"/>
                </a:lnTo>
                <a:lnTo>
                  <a:pt x="4096" y="3813"/>
                </a:lnTo>
                <a:cubicBezTo>
                  <a:pt x="4096" y="4348"/>
                  <a:pt x="4568" y="4821"/>
                  <a:pt x="5136" y="4821"/>
                </a:cubicBezTo>
                <a:lnTo>
                  <a:pt x="7057" y="4821"/>
                </a:lnTo>
                <a:lnTo>
                  <a:pt x="7908" y="5672"/>
                </a:lnTo>
                <a:cubicBezTo>
                  <a:pt x="7341" y="5924"/>
                  <a:pt x="6868" y="6522"/>
                  <a:pt x="6868" y="7247"/>
                </a:cubicBezTo>
                <a:cubicBezTo>
                  <a:pt x="6868" y="7625"/>
                  <a:pt x="7026" y="8034"/>
                  <a:pt x="7278" y="8349"/>
                </a:cubicBezTo>
                <a:cubicBezTo>
                  <a:pt x="6648" y="8507"/>
                  <a:pt x="6144" y="8885"/>
                  <a:pt x="5829" y="9452"/>
                </a:cubicBezTo>
                <a:cubicBezTo>
                  <a:pt x="5514" y="8917"/>
                  <a:pt x="5010" y="8539"/>
                  <a:pt x="4411" y="8381"/>
                </a:cubicBezTo>
                <a:cubicBezTo>
                  <a:pt x="4663" y="8066"/>
                  <a:pt x="4821" y="7719"/>
                  <a:pt x="4821" y="7278"/>
                </a:cubicBezTo>
                <a:cubicBezTo>
                  <a:pt x="4821" y="6333"/>
                  <a:pt x="4064" y="5577"/>
                  <a:pt x="3119" y="5577"/>
                </a:cubicBezTo>
                <a:cubicBezTo>
                  <a:pt x="2174" y="5577"/>
                  <a:pt x="1418" y="6333"/>
                  <a:pt x="1418" y="7278"/>
                </a:cubicBezTo>
                <a:cubicBezTo>
                  <a:pt x="1418" y="7719"/>
                  <a:pt x="1576" y="8097"/>
                  <a:pt x="1828" y="8381"/>
                </a:cubicBezTo>
                <a:cubicBezTo>
                  <a:pt x="788" y="8665"/>
                  <a:pt x="32" y="9610"/>
                  <a:pt x="32" y="10712"/>
                </a:cubicBezTo>
                <a:lnTo>
                  <a:pt x="32" y="11374"/>
                </a:lnTo>
                <a:cubicBezTo>
                  <a:pt x="32" y="11563"/>
                  <a:pt x="189" y="11721"/>
                  <a:pt x="410" y="11721"/>
                </a:cubicBezTo>
                <a:lnTo>
                  <a:pt x="11374" y="11721"/>
                </a:lnTo>
                <a:cubicBezTo>
                  <a:pt x="11594" y="11721"/>
                  <a:pt x="11752" y="11563"/>
                  <a:pt x="11752" y="11374"/>
                </a:cubicBezTo>
                <a:lnTo>
                  <a:pt x="11752" y="10712"/>
                </a:lnTo>
                <a:cubicBezTo>
                  <a:pt x="11752" y="9610"/>
                  <a:pt x="10995" y="8665"/>
                  <a:pt x="9956" y="8381"/>
                </a:cubicBezTo>
                <a:cubicBezTo>
                  <a:pt x="10208" y="8066"/>
                  <a:pt x="10365" y="7719"/>
                  <a:pt x="10365" y="7278"/>
                </a:cubicBezTo>
                <a:cubicBezTo>
                  <a:pt x="10365" y="6459"/>
                  <a:pt x="9767" y="5735"/>
                  <a:pt x="8979" y="5577"/>
                </a:cubicBezTo>
                <a:lnTo>
                  <a:pt x="8979" y="4884"/>
                </a:lnTo>
                <a:lnTo>
                  <a:pt x="10649" y="4884"/>
                </a:lnTo>
                <a:lnTo>
                  <a:pt x="10649" y="4821"/>
                </a:lnTo>
                <a:cubicBezTo>
                  <a:pt x="11185" y="4821"/>
                  <a:pt x="11657" y="4348"/>
                  <a:pt x="11657" y="3813"/>
                </a:cubicBezTo>
                <a:lnTo>
                  <a:pt x="11657" y="2395"/>
                </a:lnTo>
                <a:cubicBezTo>
                  <a:pt x="11657" y="1828"/>
                  <a:pt x="11185" y="1355"/>
                  <a:pt x="10649" y="1355"/>
                </a:cubicBezTo>
                <a:lnTo>
                  <a:pt x="7530" y="1355"/>
                </a:lnTo>
                <a:lnTo>
                  <a:pt x="7530" y="1009"/>
                </a:lnTo>
                <a:cubicBezTo>
                  <a:pt x="7530" y="473"/>
                  <a:pt x="7057" y="1"/>
                  <a:pt x="649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3"/>
          <p:cNvSpPr/>
          <p:nvPr/>
        </p:nvSpPr>
        <p:spPr>
          <a:xfrm>
            <a:off x="2519318" y="1697569"/>
            <a:ext cx="2357481" cy="1267066"/>
          </a:xfrm>
          <a:custGeom>
            <a:avLst/>
            <a:gdLst/>
            <a:ahLst/>
            <a:cxnLst/>
            <a:rect l="l" t="t" r="r" b="b"/>
            <a:pathLst>
              <a:path w="32312" h="18420" extrusionOk="0">
                <a:moveTo>
                  <a:pt x="1" y="0"/>
                </a:moveTo>
                <a:lnTo>
                  <a:pt x="7964" y="9210"/>
                </a:lnTo>
                <a:lnTo>
                  <a:pt x="1" y="18420"/>
                </a:lnTo>
                <a:lnTo>
                  <a:pt x="24378" y="18420"/>
                </a:lnTo>
                <a:lnTo>
                  <a:pt x="32311" y="9210"/>
                </a:lnTo>
                <a:lnTo>
                  <a:pt x="2437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3"/>
          <p:cNvSpPr txBox="1"/>
          <p:nvPr/>
        </p:nvSpPr>
        <p:spPr>
          <a:xfrm>
            <a:off x="2786900" y="3388675"/>
            <a:ext cx="2176986" cy="23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solidFill>
                  <a:schemeClr val="accent2"/>
                </a:solidFill>
                <a:latin typeface="Fira Sans Extra Condensed Medium"/>
                <a:ea typeface="Fira Sans Extra Condensed Medium"/>
                <a:cs typeface="Fira Sans Extra Condensed Medium"/>
                <a:sym typeface="Fira Sans Extra Condensed Medium"/>
              </a:rPr>
              <a:t>MEASURE RISK AND</a:t>
            </a:r>
            <a:endParaRPr sz="1800" dirty="0">
              <a:solidFill>
                <a:schemeClr val="accent2"/>
              </a:solidFill>
              <a:latin typeface="Fira Sans Extra Condensed Medium"/>
              <a:ea typeface="Fira Sans Extra Condensed Medium"/>
              <a:cs typeface="Fira Sans Extra Condensed Medium"/>
              <a:sym typeface="Fira Sans Extra Condensed Medium"/>
            </a:endParaRPr>
          </a:p>
        </p:txBody>
      </p:sp>
      <p:grpSp>
        <p:nvGrpSpPr>
          <p:cNvPr id="702" name="Google Shape;702;p33"/>
          <p:cNvGrpSpPr/>
          <p:nvPr/>
        </p:nvGrpSpPr>
        <p:grpSpPr>
          <a:xfrm>
            <a:off x="3412903" y="2114526"/>
            <a:ext cx="435494" cy="433153"/>
            <a:chOff x="-5635200" y="2037975"/>
            <a:chExt cx="293025" cy="291450"/>
          </a:xfrm>
        </p:grpSpPr>
        <p:sp>
          <p:nvSpPr>
            <p:cNvPr id="703" name="Google Shape;703;p33"/>
            <p:cNvSpPr/>
            <p:nvPr/>
          </p:nvSpPr>
          <p:spPr>
            <a:xfrm>
              <a:off x="-5635200" y="2037975"/>
              <a:ext cx="293025" cy="291450"/>
            </a:xfrm>
            <a:custGeom>
              <a:avLst/>
              <a:gdLst/>
              <a:ahLst/>
              <a:cxnLst/>
              <a:rect l="l" t="t" r="r" b="b"/>
              <a:pathLst>
                <a:path w="11721" h="11658" extrusionOk="0">
                  <a:moveTo>
                    <a:pt x="2395" y="725"/>
                  </a:moveTo>
                  <a:cubicBezTo>
                    <a:pt x="2930" y="725"/>
                    <a:pt x="3403" y="1197"/>
                    <a:pt x="3403" y="1733"/>
                  </a:cubicBezTo>
                  <a:cubicBezTo>
                    <a:pt x="3403" y="2300"/>
                    <a:pt x="2930" y="2773"/>
                    <a:pt x="2395" y="2773"/>
                  </a:cubicBezTo>
                  <a:cubicBezTo>
                    <a:pt x="1828" y="2773"/>
                    <a:pt x="1355" y="2300"/>
                    <a:pt x="1355" y="1733"/>
                  </a:cubicBezTo>
                  <a:cubicBezTo>
                    <a:pt x="1355" y="1197"/>
                    <a:pt x="1828" y="725"/>
                    <a:pt x="2395" y="725"/>
                  </a:cubicBezTo>
                  <a:close/>
                  <a:moveTo>
                    <a:pt x="10303" y="725"/>
                  </a:moveTo>
                  <a:lnTo>
                    <a:pt x="10303" y="6585"/>
                  </a:lnTo>
                  <a:lnTo>
                    <a:pt x="10334" y="6585"/>
                  </a:lnTo>
                  <a:cubicBezTo>
                    <a:pt x="10334" y="6774"/>
                    <a:pt x="10177" y="6931"/>
                    <a:pt x="9988" y="6931"/>
                  </a:cubicBezTo>
                  <a:lnTo>
                    <a:pt x="4789" y="6931"/>
                  </a:lnTo>
                  <a:lnTo>
                    <a:pt x="4789" y="5167"/>
                  </a:lnTo>
                  <a:cubicBezTo>
                    <a:pt x="4789" y="4253"/>
                    <a:pt x="4285" y="3434"/>
                    <a:pt x="3498" y="3025"/>
                  </a:cubicBezTo>
                  <a:cubicBezTo>
                    <a:pt x="3844" y="2710"/>
                    <a:pt x="4096" y="2237"/>
                    <a:pt x="4096" y="1733"/>
                  </a:cubicBezTo>
                  <a:cubicBezTo>
                    <a:pt x="4096" y="1355"/>
                    <a:pt x="3970" y="977"/>
                    <a:pt x="3718" y="725"/>
                  </a:cubicBezTo>
                  <a:close/>
                  <a:moveTo>
                    <a:pt x="2710" y="3466"/>
                  </a:moveTo>
                  <a:cubicBezTo>
                    <a:pt x="3498" y="3623"/>
                    <a:pt x="4096" y="4316"/>
                    <a:pt x="4096" y="5167"/>
                  </a:cubicBezTo>
                  <a:lnTo>
                    <a:pt x="4096" y="7246"/>
                  </a:lnTo>
                  <a:cubicBezTo>
                    <a:pt x="4128" y="7435"/>
                    <a:pt x="3970" y="7593"/>
                    <a:pt x="3750" y="7593"/>
                  </a:cubicBezTo>
                  <a:cubicBezTo>
                    <a:pt x="3561" y="7593"/>
                    <a:pt x="3403" y="7750"/>
                    <a:pt x="3403" y="7971"/>
                  </a:cubicBezTo>
                  <a:lnTo>
                    <a:pt x="3403" y="10712"/>
                  </a:lnTo>
                  <a:cubicBezTo>
                    <a:pt x="3403" y="10901"/>
                    <a:pt x="3246" y="11058"/>
                    <a:pt x="3056" y="11058"/>
                  </a:cubicBezTo>
                  <a:lnTo>
                    <a:pt x="1670" y="11058"/>
                  </a:lnTo>
                  <a:cubicBezTo>
                    <a:pt x="1481" y="11058"/>
                    <a:pt x="1324" y="10901"/>
                    <a:pt x="1324" y="10712"/>
                  </a:cubicBezTo>
                  <a:lnTo>
                    <a:pt x="1324" y="7971"/>
                  </a:lnTo>
                  <a:cubicBezTo>
                    <a:pt x="1324" y="7750"/>
                    <a:pt x="1166" y="7593"/>
                    <a:pt x="977" y="7593"/>
                  </a:cubicBezTo>
                  <a:cubicBezTo>
                    <a:pt x="788" y="7593"/>
                    <a:pt x="631" y="7435"/>
                    <a:pt x="631" y="7246"/>
                  </a:cubicBezTo>
                  <a:lnTo>
                    <a:pt x="631" y="5167"/>
                  </a:lnTo>
                  <a:cubicBezTo>
                    <a:pt x="631" y="4316"/>
                    <a:pt x="1198" y="3623"/>
                    <a:pt x="1985" y="3466"/>
                  </a:cubicBezTo>
                  <a:lnTo>
                    <a:pt x="1985" y="5829"/>
                  </a:lnTo>
                  <a:cubicBezTo>
                    <a:pt x="1985" y="6018"/>
                    <a:pt x="2143" y="6175"/>
                    <a:pt x="2363" y="6175"/>
                  </a:cubicBezTo>
                  <a:cubicBezTo>
                    <a:pt x="2552" y="6175"/>
                    <a:pt x="2710" y="6018"/>
                    <a:pt x="2710" y="5829"/>
                  </a:cubicBezTo>
                  <a:lnTo>
                    <a:pt x="2710" y="3466"/>
                  </a:lnTo>
                  <a:close/>
                  <a:moveTo>
                    <a:pt x="2395" y="0"/>
                  </a:moveTo>
                  <a:cubicBezTo>
                    <a:pt x="1450" y="0"/>
                    <a:pt x="694" y="756"/>
                    <a:pt x="694" y="1702"/>
                  </a:cubicBezTo>
                  <a:cubicBezTo>
                    <a:pt x="694" y="2206"/>
                    <a:pt x="946" y="2678"/>
                    <a:pt x="1292" y="2993"/>
                  </a:cubicBezTo>
                  <a:cubicBezTo>
                    <a:pt x="536" y="3403"/>
                    <a:pt x="1" y="4222"/>
                    <a:pt x="1" y="5136"/>
                  </a:cubicBezTo>
                  <a:lnTo>
                    <a:pt x="1" y="7215"/>
                  </a:lnTo>
                  <a:cubicBezTo>
                    <a:pt x="1" y="7656"/>
                    <a:pt x="253" y="8034"/>
                    <a:pt x="662" y="8192"/>
                  </a:cubicBezTo>
                  <a:lnTo>
                    <a:pt x="662" y="10649"/>
                  </a:lnTo>
                  <a:cubicBezTo>
                    <a:pt x="662" y="11184"/>
                    <a:pt x="1135" y="11657"/>
                    <a:pt x="1670" y="11657"/>
                  </a:cubicBezTo>
                  <a:lnTo>
                    <a:pt x="3056" y="11657"/>
                  </a:lnTo>
                  <a:cubicBezTo>
                    <a:pt x="3624" y="11657"/>
                    <a:pt x="4096" y="11184"/>
                    <a:pt x="4096" y="10649"/>
                  </a:cubicBezTo>
                  <a:lnTo>
                    <a:pt x="4096" y="8192"/>
                  </a:lnTo>
                  <a:cubicBezTo>
                    <a:pt x="4348" y="8065"/>
                    <a:pt x="4600" y="7876"/>
                    <a:pt x="4726" y="7561"/>
                  </a:cubicBezTo>
                  <a:lnTo>
                    <a:pt x="9988" y="7561"/>
                  </a:lnTo>
                  <a:cubicBezTo>
                    <a:pt x="10555" y="7561"/>
                    <a:pt x="11027" y="7089"/>
                    <a:pt x="11027" y="6553"/>
                  </a:cubicBezTo>
                  <a:lnTo>
                    <a:pt x="11027" y="662"/>
                  </a:lnTo>
                  <a:lnTo>
                    <a:pt x="11374" y="662"/>
                  </a:lnTo>
                  <a:cubicBezTo>
                    <a:pt x="11563" y="662"/>
                    <a:pt x="11720" y="504"/>
                    <a:pt x="11720" y="315"/>
                  </a:cubicBezTo>
                  <a:cubicBezTo>
                    <a:pt x="11720" y="158"/>
                    <a:pt x="11563" y="0"/>
                    <a:pt x="1137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3"/>
            <p:cNvSpPr/>
            <p:nvPr/>
          </p:nvSpPr>
          <p:spPr>
            <a:xfrm>
              <a:off x="-5496575" y="2072625"/>
              <a:ext cx="102425" cy="102425"/>
            </a:xfrm>
            <a:custGeom>
              <a:avLst/>
              <a:gdLst/>
              <a:ahLst/>
              <a:cxnLst/>
              <a:rect l="l" t="t" r="r" b="b"/>
              <a:pathLst>
                <a:path w="4097" h="4097" extrusionOk="0">
                  <a:moveTo>
                    <a:pt x="2395" y="725"/>
                  </a:moveTo>
                  <a:cubicBezTo>
                    <a:pt x="2867" y="851"/>
                    <a:pt x="3245" y="1229"/>
                    <a:pt x="3371" y="1733"/>
                  </a:cubicBezTo>
                  <a:lnTo>
                    <a:pt x="2395" y="1733"/>
                  </a:lnTo>
                  <a:lnTo>
                    <a:pt x="2395" y="725"/>
                  </a:lnTo>
                  <a:close/>
                  <a:moveTo>
                    <a:pt x="1733" y="757"/>
                  </a:moveTo>
                  <a:lnTo>
                    <a:pt x="1733" y="2080"/>
                  </a:lnTo>
                  <a:cubicBezTo>
                    <a:pt x="1733" y="2269"/>
                    <a:pt x="1891" y="2426"/>
                    <a:pt x="2080" y="2426"/>
                  </a:cubicBezTo>
                  <a:lnTo>
                    <a:pt x="3403" y="2426"/>
                  </a:lnTo>
                  <a:cubicBezTo>
                    <a:pt x="3245" y="3025"/>
                    <a:pt x="2741" y="3466"/>
                    <a:pt x="2080" y="3466"/>
                  </a:cubicBezTo>
                  <a:cubicBezTo>
                    <a:pt x="1324" y="3466"/>
                    <a:pt x="693" y="2836"/>
                    <a:pt x="693" y="2080"/>
                  </a:cubicBezTo>
                  <a:cubicBezTo>
                    <a:pt x="693" y="1418"/>
                    <a:pt x="1135" y="851"/>
                    <a:pt x="1733" y="757"/>
                  </a:cubicBezTo>
                  <a:close/>
                  <a:moveTo>
                    <a:pt x="2048" y="0"/>
                  </a:moveTo>
                  <a:cubicBezTo>
                    <a:pt x="883" y="0"/>
                    <a:pt x="0" y="914"/>
                    <a:pt x="0" y="2048"/>
                  </a:cubicBezTo>
                  <a:cubicBezTo>
                    <a:pt x="0" y="3182"/>
                    <a:pt x="946" y="4096"/>
                    <a:pt x="2048" y="4096"/>
                  </a:cubicBezTo>
                  <a:cubicBezTo>
                    <a:pt x="3182" y="4096"/>
                    <a:pt x="4096" y="3182"/>
                    <a:pt x="4096" y="2048"/>
                  </a:cubicBezTo>
                  <a:cubicBezTo>
                    <a:pt x="4096" y="914"/>
                    <a:pt x="3182" y="0"/>
                    <a:pt x="20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05" name="Google Shape;705;p33"/>
          <p:cNvSpPr/>
          <p:nvPr/>
        </p:nvSpPr>
        <p:spPr>
          <a:xfrm>
            <a:off x="6282657" y="1697569"/>
            <a:ext cx="2222593" cy="1267066"/>
          </a:xfrm>
          <a:custGeom>
            <a:avLst/>
            <a:gdLst/>
            <a:ahLst/>
            <a:cxnLst/>
            <a:rect l="l" t="t" r="r" b="b"/>
            <a:pathLst>
              <a:path w="32311" h="18420" extrusionOk="0">
                <a:moveTo>
                  <a:pt x="0" y="0"/>
                </a:moveTo>
                <a:lnTo>
                  <a:pt x="7933" y="9210"/>
                </a:lnTo>
                <a:lnTo>
                  <a:pt x="0" y="18420"/>
                </a:lnTo>
                <a:lnTo>
                  <a:pt x="24347" y="18420"/>
                </a:lnTo>
                <a:lnTo>
                  <a:pt x="32311" y="9210"/>
                </a:lnTo>
                <a:lnTo>
                  <a:pt x="2434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33"/>
          <p:cNvSpPr txBox="1"/>
          <p:nvPr/>
        </p:nvSpPr>
        <p:spPr>
          <a:xfrm>
            <a:off x="6550203" y="3388675"/>
            <a:ext cx="1687500" cy="2394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solidFill>
                  <a:schemeClr val="accent4"/>
                </a:solidFill>
                <a:latin typeface="Fira Sans Extra Condensed Medium"/>
                <a:ea typeface="Fira Sans Extra Condensed Medium"/>
                <a:cs typeface="Fira Sans Extra Condensed Medium"/>
                <a:sym typeface="Fira Sans Extra Condensed Medium"/>
              </a:rPr>
              <a:t>ASSESS </a:t>
            </a:r>
            <a:r>
              <a:rPr lang="en" sz="1800" dirty="0">
                <a:solidFill>
                  <a:schemeClr val="accent4"/>
                </a:solidFill>
                <a:latin typeface="Fira Sans Extra Condensed Medium"/>
                <a:ea typeface="Fira Sans Extra Condensed Medium"/>
                <a:cs typeface="Fira Sans Extra Condensed Medium"/>
                <a:sym typeface="Fira Sans Extra Condensed Medium"/>
              </a:rPr>
              <a:t>RISK</a:t>
            </a:r>
            <a:endParaRPr sz="1800"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708" name="Google Shape;708;p33"/>
          <p:cNvSpPr/>
          <p:nvPr/>
        </p:nvSpPr>
        <p:spPr>
          <a:xfrm>
            <a:off x="7172695" y="2127549"/>
            <a:ext cx="442516" cy="407107"/>
          </a:xfrm>
          <a:custGeom>
            <a:avLst/>
            <a:gdLst/>
            <a:ahLst/>
            <a:cxnLst/>
            <a:rect l="l" t="t" r="r" b="b"/>
            <a:pathLst>
              <a:path w="11910" h="10957" extrusionOk="0">
                <a:moveTo>
                  <a:pt x="7325" y="654"/>
                </a:moveTo>
                <a:cubicBezTo>
                  <a:pt x="7412" y="654"/>
                  <a:pt x="7498" y="686"/>
                  <a:pt x="7561" y="749"/>
                </a:cubicBezTo>
                <a:lnTo>
                  <a:pt x="10995" y="4088"/>
                </a:lnTo>
                <a:cubicBezTo>
                  <a:pt x="11122" y="4246"/>
                  <a:pt x="11122" y="4466"/>
                  <a:pt x="10995" y="4592"/>
                </a:cubicBezTo>
                <a:lnTo>
                  <a:pt x="10082" y="5506"/>
                </a:lnTo>
                <a:lnTo>
                  <a:pt x="7404" y="2859"/>
                </a:lnTo>
                <a:cubicBezTo>
                  <a:pt x="7215" y="2670"/>
                  <a:pt x="6955" y="2576"/>
                  <a:pt x="6691" y="2576"/>
                </a:cubicBezTo>
                <a:cubicBezTo>
                  <a:pt x="6427" y="2576"/>
                  <a:pt x="6159" y="2670"/>
                  <a:pt x="5955" y="2859"/>
                </a:cubicBezTo>
                <a:lnTo>
                  <a:pt x="4978" y="3805"/>
                </a:lnTo>
                <a:cubicBezTo>
                  <a:pt x="4915" y="3868"/>
                  <a:pt x="4828" y="3899"/>
                  <a:pt x="4742" y="3899"/>
                </a:cubicBezTo>
                <a:cubicBezTo>
                  <a:pt x="4655" y="3899"/>
                  <a:pt x="4568" y="3868"/>
                  <a:pt x="4505" y="3805"/>
                </a:cubicBezTo>
                <a:cubicBezTo>
                  <a:pt x="4379" y="3679"/>
                  <a:pt x="4379" y="3458"/>
                  <a:pt x="4505" y="3332"/>
                </a:cubicBezTo>
                <a:lnTo>
                  <a:pt x="5955" y="1883"/>
                </a:lnTo>
                <a:lnTo>
                  <a:pt x="7089" y="749"/>
                </a:lnTo>
                <a:cubicBezTo>
                  <a:pt x="7152" y="686"/>
                  <a:pt x="7239" y="654"/>
                  <a:pt x="7325" y="654"/>
                </a:cubicBezTo>
                <a:close/>
                <a:moveTo>
                  <a:pt x="2808" y="5183"/>
                </a:moveTo>
                <a:cubicBezTo>
                  <a:pt x="2899" y="5183"/>
                  <a:pt x="2993" y="5207"/>
                  <a:pt x="3056" y="5254"/>
                </a:cubicBezTo>
                <a:cubicBezTo>
                  <a:pt x="3151" y="5380"/>
                  <a:pt x="3151" y="5632"/>
                  <a:pt x="3056" y="5726"/>
                </a:cubicBezTo>
                <a:lnTo>
                  <a:pt x="2048" y="6735"/>
                </a:lnTo>
                <a:cubicBezTo>
                  <a:pt x="2001" y="6782"/>
                  <a:pt x="1914" y="6805"/>
                  <a:pt x="1824" y="6805"/>
                </a:cubicBezTo>
                <a:cubicBezTo>
                  <a:pt x="1733" y="6805"/>
                  <a:pt x="1639" y="6782"/>
                  <a:pt x="1576" y="6735"/>
                </a:cubicBezTo>
                <a:cubicBezTo>
                  <a:pt x="1449" y="6609"/>
                  <a:pt x="1449" y="6357"/>
                  <a:pt x="1576" y="6262"/>
                </a:cubicBezTo>
                <a:lnTo>
                  <a:pt x="2584" y="5254"/>
                </a:lnTo>
                <a:cubicBezTo>
                  <a:pt x="2631" y="5207"/>
                  <a:pt x="2718" y="5183"/>
                  <a:pt x="2808" y="5183"/>
                </a:cubicBezTo>
                <a:close/>
                <a:moveTo>
                  <a:pt x="3785" y="6167"/>
                </a:moveTo>
                <a:cubicBezTo>
                  <a:pt x="3875" y="6167"/>
                  <a:pt x="3970" y="6199"/>
                  <a:pt x="4033" y="6262"/>
                </a:cubicBezTo>
                <a:cubicBezTo>
                  <a:pt x="4159" y="6357"/>
                  <a:pt x="4159" y="6609"/>
                  <a:pt x="4033" y="6735"/>
                </a:cubicBezTo>
                <a:lnTo>
                  <a:pt x="3056" y="7711"/>
                </a:lnTo>
                <a:cubicBezTo>
                  <a:pt x="2993" y="7774"/>
                  <a:pt x="2899" y="7806"/>
                  <a:pt x="2808" y="7806"/>
                </a:cubicBezTo>
                <a:cubicBezTo>
                  <a:pt x="2718" y="7806"/>
                  <a:pt x="2631" y="7774"/>
                  <a:pt x="2584" y="7711"/>
                </a:cubicBezTo>
                <a:cubicBezTo>
                  <a:pt x="2395" y="7554"/>
                  <a:pt x="2395" y="7365"/>
                  <a:pt x="2584" y="7239"/>
                </a:cubicBezTo>
                <a:lnTo>
                  <a:pt x="3560" y="6262"/>
                </a:lnTo>
                <a:cubicBezTo>
                  <a:pt x="3608" y="6199"/>
                  <a:pt x="3694" y="6167"/>
                  <a:pt x="3785" y="6167"/>
                </a:cubicBezTo>
                <a:close/>
                <a:moveTo>
                  <a:pt x="4730" y="7113"/>
                </a:moveTo>
                <a:cubicBezTo>
                  <a:pt x="4821" y="7113"/>
                  <a:pt x="4915" y="7144"/>
                  <a:pt x="4978" y="7207"/>
                </a:cubicBezTo>
                <a:cubicBezTo>
                  <a:pt x="5073" y="7302"/>
                  <a:pt x="5073" y="7554"/>
                  <a:pt x="4978" y="7680"/>
                </a:cubicBezTo>
                <a:lnTo>
                  <a:pt x="4001" y="8656"/>
                </a:lnTo>
                <a:cubicBezTo>
                  <a:pt x="3938" y="8719"/>
                  <a:pt x="3844" y="8751"/>
                  <a:pt x="3749" y="8751"/>
                </a:cubicBezTo>
                <a:cubicBezTo>
                  <a:pt x="3655" y="8751"/>
                  <a:pt x="3560" y="8719"/>
                  <a:pt x="3497" y="8656"/>
                </a:cubicBezTo>
                <a:cubicBezTo>
                  <a:pt x="3403" y="8530"/>
                  <a:pt x="3403" y="8310"/>
                  <a:pt x="3497" y="8184"/>
                </a:cubicBezTo>
                <a:lnTo>
                  <a:pt x="4505" y="7207"/>
                </a:lnTo>
                <a:cubicBezTo>
                  <a:pt x="4553" y="7144"/>
                  <a:pt x="4639" y="7113"/>
                  <a:pt x="4730" y="7113"/>
                </a:cubicBezTo>
                <a:close/>
                <a:moveTo>
                  <a:pt x="4100" y="969"/>
                </a:moveTo>
                <a:cubicBezTo>
                  <a:pt x="4190" y="969"/>
                  <a:pt x="4285" y="1001"/>
                  <a:pt x="4348" y="1064"/>
                </a:cubicBezTo>
                <a:lnTo>
                  <a:pt x="5041" y="1725"/>
                </a:lnTo>
                <a:lnTo>
                  <a:pt x="3938" y="2828"/>
                </a:lnTo>
                <a:cubicBezTo>
                  <a:pt x="3560" y="3206"/>
                  <a:pt x="3560" y="3899"/>
                  <a:pt x="3938" y="4277"/>
                </a:cubicBezTo>
                <a:cubicBezTo>
                  <a:pt x="4143" y="4482"/>
                  <a:pt x="4411" y="4584"/>
                  <a:pt x="4675" y="4584"/>
                </a:cubicBezTo>
                <a:cubicBezTo>
                  <a:pt x="4939" y="4584"/>
                  <a:pt x="5199" y="4482"/>
                  <a:pt x="5388" y="4277"/>
                </a:cubicBezTo>
                <a:lnTo>
                  <a:pt x="6396" y="3332"/>
                </a:lnTo>
                <a:cubicBezTo>
                  <a:pt x="6443" y="3269"/>
                  <a:pt x="6530" y="3238"/>
                  <a:pt x="6620" y="3238"/>
                </a:cubicBezTo>
                <a:cubicBezTo>
                  <a:pt x="6711" y="3238"/>
                  <a:pt x="6805" y="3269"/>
                  <a:pt x="6868" y="3332"/>
                </a:cubicBezTo>
                <a:lnTo>
                  <a:pt x="10334" y="6735"/>
                </a:lnTo>
                <a:cubicBezTo>
                  <a:pt x="10491" y="6829"/>
                  <a:pt x="10491" y="7113"/>
                  <a:pt x="10365" y="7239"/>
                </a:cubicBezTo>
                <a:cubicBezTo>
                  <a:pt x="10302" y="7302"/>
                  <a:pt x="10216" y="7333"/>
                  <a:pt x="10129" y="7333"/>
                </a:cubicBezTo>
                <a:cubicBezTo>
                  <a:pt x="10042" y="7333"/>
                  <a:pt x="9956" y="7302"/>
                  <a:pt x="9893" y="7239"/>
                </a:cubicBezTo>
                <a:lnTo>
                  <a:pt x="8444" y="5789"/>
                </a:lnTo>
                <a:cubicBezTo>
                  <a:pt x="8381" y="5726"/>
                  <a:pt x="8286" y="5695"/>
                  <a:pt x="8195" y="5695"/>
                </a:cubicBezTo>
                <a:cubicBezTo>
                  <a:pt x="8105" y="5695"/>
                  <a:pt x="8018" y="5726"/>
                  <a:pt x="7971" y="5789"/>
                </a:cubicBezTo>
                <a:cubicBezTo>
                  <a:pt x="7845" y="5884"/>
                  <a:pt x="7845" y="6136"/>
                  <a:pt x="7971" y="6262"/>
                </a:cubicBezTo>
                <a:lnTo>
                  <a:pt x="9420" y="7711"/>
                </a:lnTo>
                <a:cubicBezTo>
                  <a:pt x="9546" y="7837"/>
                  <a:pt x="9546" y="8058"/>
                  <a:pt x="9420" y="8184"/>
                </a:cubicBezTo>
                <a:cubicBezTo>
                  <a:pt x="9357" y="8247"/>
                  <a:pt x="9271" y="8278"/>
                  <a:pt x="9184" y="8278"/>
                </a:cubicBezTo>
                <a:cubicBezTo>
                  <a:pt x="9097" y="8278"/>
                  <a:pt x="9011" y="8247"/>
                  <a:pt x="8948" y="8184"/>
                </a:cubicBezTo>
                <a:lnTo>
                  <a:pt x="7498" y="6735"/>
                </a:lnTo>
                <a:cubicBezTo>
                  <a:pt x="7435" y="6672"/>
                  <a:pt x="7341" y="6640"/>
                  <a:pt x="7250" y="6640"/>
                </a:cubicBezTo>
                <a:cubicBezTo>
                  <a:pt x="7160" y="6640"/>
                  <a:pt x="7073" y="6672"/>
                  <a:pt x="7026" y="6735"/>
                </a:cubicBezTo>
                <a:cubicBezTo>
                  <a:pt x="6900" y="6829"/>
                  <a:pt x="6900" y="7081"/>
                  <a:pt x="7026" y="7176"/>
                </a:cubicBezTo>
                <a:lnTo>
                  <a:pt x="8475" y="8656"/>
                </a:lnTo>
                <a:cubicBezTo>
                  <a:pt x="8601" y="8751"/>
                  <a:pt x="8601" y="9003"/>
                  <a:pt x="8475" y="9129"/>
                </a:cubicBezTo>
                <a:cubicBezTo>
                  <a:pt x="8412" y="9176"/>
                  <a:pt x="8325" y="9200"/>
                  <a:pt x="8239" y="9200"/>
                </a:cubicBezTo>
                <a:cubicBezTo>
                  <a:pt x="8152" y="9200"/>
                  <a:pt x="8066" y="9176"/>
                  <a:pt x="8003" y="9129"/>
                </a:cubicBezTo>
                <a:lnTo>
                  <a:pt x="6459" y="7648"/>
                </a:lnTo>
                <a:cubicBezTo>
                  <a:pt x="6270" y="7459"/>
                  <a:pt x="6018" y="7396"/>
                  <a:pt x="5797" y="7396"/>
                </a:cubicBezTo>
                <a:cubicBezTo>
                  <a:pt x="5797" y="7144"/>
                  <a:pt x="5671" y="6924"/>
                  <a:pt x="5482" y="6735"/>
                </a:cubicBezTo>
                <a:cubicBezTo>
                  <a:pt x="5293" y="6514"/>
                  <a:pt x="5041" y="6451"/>
                  <a:pt x="4821" y="6388"/>
                </a:cubicBezTo>
                <a:cubicBezTo>
                  <a:pt x="4821" y="6167"/>
                  <a:pt x="4694" y="5947"/>
                  <a:pt x="4505" y="5726"/>
                </a:cubicBezTo>
                <a:cubicBezTo>
                  <a:pt x="4285" y="5537"/>
                  <a:pt x="4064" y="5474"/>
                  <a:pt x="3812" y="5411"/>
                </a:cubicBezTo>
                <a:cubicBezTo>
                  <a:pt x="3812" y="5191"/>
                  <a:pt x="3718" y="4939"/>
                  <a:pt x="3497" y="4750"/>
                </a:cubicBezTo>
                <a:cubicBezTo>
                  <a:pt x="3308" y="4561"/>
                  <a:pt x="3048" y="4466"/>
                  <a:pt x="2785" y="4466"/>
                </a:cubicBezTo>
                <a:cubicBezTo>
                  <a:pt x="2521" y="4466"/>
                  <a:pt x="2253" y="4561"/>
                  <a:pt x="2048" y="4750"/>
                </a:cubicBezTo>
                <a:lnTo>
                  <a:pt x="1544" y="5254"/>
                </a:lnTo>
                <a:lnTo>
                  <a:pt x="819" y="4561"/>
                </a:lnTo>
                <a:cubicBezTo>
                  <a:pt x="725" y="4435"/>
                  <a:pt x="725" y="4183"/>
                  <a:pt x="819" y="4088"/>
                </a:cubicBezTo>
                <a:lnTo>
                  <a:pt x="3875" y="1064"/>
                </a:lnTo>
                <a:cubicBezTo>
                  <a:pt x="3923" y="1001"/>
                  <a:pt x="4009" y="969"/>
                  <a:pt x="4100" y="969"/>
                </a:cubicBezTo>
                <a:close/>
                <a:moveTo>
                  <a:pt x="5718" y="8089"/>
                </a:moveTo>
                <a:cubicBezTo>
                  <a:pt x="5805" y="8089"/>
                  <a:pt x="5892" y="8121"/>
                  <a:pt x="5955" y="8184"/>
                </a:cubicBezTo>
                <a:cubicBezTo>
                  <a:pt x="6081" y="8310"/>
                  <a:pt x="6081" y="8530"/>
                  <a:pt x="5955" y="8656"/>
                </a:cubicBezTo>
                <a:lnTo>
                  <a:pt x="4978" y="9633"/>
                </a:lnTo>
                <a:cubicBezTo>
                  <a:pt x="4915" y="9696"/>
                  <a:pt x="4821" y="9728"/>
                  <a:pt x="4730" y="9728"/>
                </a:cubicBezTo>
                <a:cubicBezTo>
                  <a:pt x="4639" y="9728"/>
                  <a:pt x="4553" y="9696"/>
                  <a:pt x="4505" y="9633"/>
                </a:cubicBezTo>
                <a:cubicBezTo>
                  <a:pt x="4379" y="9507"/>
                  <a:pt x="4379" y="9286"/>
                  <a:pt x="4505" y="9160"/>
                </a:cubicBezTo>
                <a:lnTo>
                  <a:pt x="5482" y="8184"/>
                </a:lnTo>
                <a:cubicBezTo>
                  <a:pt x="5545" y="8121"/>
                  <a:pt x="5632" y="8089"/>
                  <a:pt x="5718" y="8089"/>
                </a:cubicBezTo>
                <a:close/>
                <a:moveTo>
                  <a:pt x="6616" y="8877"/>
                </a:moveTo>
                <a:lnTo>
                  <a:pt x="7467" y="9665"/>
                </a:lnTo>
                <a:cubicBezTo>
                  <a:pt x="7593" y="9759"/>
                  <a:pt x="7593" y="9980"/>
                  <a:pt x="7435" y="10106"/>
                </a:cubicBezTo>
                <a:cubicBezTo>
                  <a:pt x="7388" y="10169"/>
                  <a:pt x="7286" y="10200"/>
                  <a:pt x="7179" y="10200"/>
                </a:cubicBezTo>
                <a:cubicBezTo>
                  <a:pt x="7073" y="10200"/>
                  <a:pt x="6963" y="10169"/>
                  <a:pt x="6900" y="10106"/>
                </a:cubicBezTo>
                <a:lnTo>
                  <a:pt x="6207" y="9412"/>
                </a:lnTo>
                <a:lnTo>
                  <a:pt x="6427" y="9160"/>
                </a:lnTo>
                <a:cubicBezTo>
                  <a:pt x="6522" y="9097"/>
                  <a:pt x="6585" y="8971"/>
                  <a:pt x="6616" y="8877"/>
                </a:cubicBezTo>
                <a:close/>
                <a:moveTo>
                  <a:pt x="7309" y="0"/>
                </a:moveTo>
                <a:cubicBezTo>
                  <a:pt x="7042" y="0"/>
                  <a:pt x="6774" y="103"/>
                  <a:pt x="6585" y="308"/>
                </a:cubicBezTo>
                <a:lnTo>
                  <a:pt x="5608" y="1284"/>
                </a:lnTo>
                <a:lnTo>
                  <a:pt x="4852" y="560"/>
                </a:lnTo>
                <a:cubicBezTo>
                  <a:pt x="4656" y="394"/>
                  <a:pt x="4409" y="307"/>
                  <a:pt x="4163" y="307"/>
                </a:cubicBezTo>
                <a:cubicBezTo>
                  <a:pt x="3897" y="307"/>
                  <a:pt x="3631" y="409"/>
                  <a:pt x="3434" y="623"/>
                </a:cubicBezTo>
                <a:lnTo>
                  <a:pt x="410" y="3647"/>
                </a:lnTo>
                <a:cubicBezTo>
                  <a:pt x="0" y="4025"/>
                  <a:pt x="0" y="4718"/>
                  <a:pt x="410" y="5096"/>
                </a:cubicBezTo>
                <a:lnTo>
                  <a:pt x="1103" y="5821"/>
                </a:lnTo>
                <a:cubicBezTo>
                  <a:pt x="725" y="6199"/>
                  <a:pt x="725" y="6829"/>
                  <a:pt x="1103" y="7239"/>
                </a:cubicBezTo>
                <a:cubicBezTo>
                  <a:pt x="1292" y="7428"/>
                  <a:pt x="1544" y="7491"/>
                  <a:pt x="1765" y="7554"/>
                </a:cubicBezTo>
                <a:cubicBezTo>
                  <a:pt x="1765" y="7774"/>
                  <a:pt x="1891" y="8026"/>
                  <a:pt x="2080" y="8215"/>
                </a:cubicBezTo>
                <a:cubicBezTo>
                  <a:pt x="2300" y="8404"/>
                  <a:pt x="2521" y="8499"/>
                  <a:pt x="2773" y="8530"/>
                </a:cubicBezTo>
                <a:cubicBezTo>
                  <a:pt x="2773" y="8751"/>
                  <a:pt x="2867" y="9003"/>
                  <a:pt x="3088" y="9192"/>
                </a:cubicBezTo>
                <a:cubicBezTo>
                  <a:pt x="3277" y="9381"/>
                  <a:pt x="3497" y="9475"/>
                  <a:pt x="3749" y="9507"/>
                </a:cubicBezTo>
                <a:cubicBezTo>
                  <a:pt x="3749" y="9759"/>
                  <a:pt x="3875" y="9980"/>
                  <a:pt x="4064" y="10169"/>
                </a:cubicBezTo>
                <a:cubicBezTo>
                  <a:pt x="4253" y="10373"/>
                  <a:pt x="4521" y="10476"/>
                  <a:pt x="4789" y="10476"/>
                </a:cubicBezTo>
                <a:cubicBezTo>
                  <a:pt x="5057" y="10476"/>
                  <a:pt x="5325" y="10373"/>
                  <a:pt x="5514" y="10169"/>
                </a:cubicBezTo>
                <a:lnTo>
                  <a:pt x="5766" y="9948"/>
                </a:lnTo>
                <a:lnTo>
                  <a:pt x="6459" y="10673"/>
                </a:lnTo>
                <a:cubicBezTo>
                  <a:pt x="6664" y="10862"/>
                  <a:pt x="6939" y="10956"/>
                  <a:pt x="7219" y="10956"/>
                </a:cubicBezTo>
                <a:cubicBezTo>
                  <a:pt x="7498" y="10956"/>
                  <a:pt x="7782" y="10862"/>
                  <a:pt x="8003" y="10673"/>
                </a:cubicBezTo>
                <a:cubicBezTo>
                  <a:pt x="8192" y="10452"/>
                  <a:pt x="8286" y="10232"/>
                  <a:pt x="8318" y="9980"/>
                </a:cubicBezTo>
                <a:cubicBezTo>
                  <a:pt x="8538" y="9980"/>
                  <a:pt x="8790" y="9885"/>
                  <a:pt x="8979" y="9665"/>
                </a:cubicBezTo>
                <a:cubicBezTo>
                  <a:pt x="9168" y="9475"/>
                  <a:pt x="9263" y="9255"/>
                  <a:pt x="9294" y="9003"/>
                </a:cubicBezTo>
                <a:cubicBezTo>
                  <a:pt x="9546" y="9003"/>
                  <a:pt x="9767" y="8877"/>
                  <a:pt x="9956" y="8688"/>
                </a:cubicBezTo>
                <a:cubicBezTo>
                  <a:pt x="10176" y="8499"/>
                  <a:pt x="10239" y="8247"/>
                  <a:pt x="10271" y="8026"/>
                </a:cubicBezTo>
                <a:cubicBezTo>
                  <a:pt x="10523" y="8026"/>
                  <a:pt x="10743" y="7900"/>
                  <a:pt x="10964" y="7711"/>
                </a:cubicBezTo>
                <a:cubicBezTo>
                  <a:pt x="11342" y="7302"/>
                  <a:pt x="11342" y="6640"/>
                  <a:pt x="10964" y="6262"/>
                </a:cubicBezTo>
                <a:lnTo>
                  <a:pt x="10680" y="5978"/>
                </a:lnTo>
                <a:lnTo>
                  <a:pt x="11594" y="5065"/>
                </a:lnTo>
                <a:cubicBezTo>
                  <a:pt x="11909" y="4687"/>
                  <a:pt x="11909" y="4057"/>
                  <a:pt x="11468" y="3647"/>
                </a:cubicBezTo>
                <a:lnTo>
                  <a:pt x="8034" y="308"/>
                </a:lnTo>
                <a:cubicBezTo>
                  <a:pt x="7845" y="103"/>
                  <a:pt x="7577" y="0"/>
                  <a:pt x="730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9" name="Google Shape;709;p33"/>
          <p:cNvGrpSpPr/>
          <p:nvPr/>
        </p:nvGrpSpPr>
        <p:grpSpPr>
          <a:xfrm>
            <a:off x="1501293" y="2120704"/>
            <a:ext cx="423069" cy="420796"/>
            <a:chOff x="-3854375" y="2046625"/>
            <a:chExt cx="293025" cy="291450"/>
          </a:xfrm>
        </p:grpSpPr>
        <p:sp>
          <p:nvSpPr>
            <p:cNvPr id="710" name="Google Shape;710;p33"/>
            <p:cNvSpPr/>
            <p:nvPr/>
          </p:nvSpPr>
          <p:spPr>
            <a:xfrm>
              <a:off x="-3854375" y="2046625"/>
              <a:ext cx="293025" cy="291450"/>
            </a:xfrm>
            <a:custGeom>
              <a:avLst/>
              <a:gdLst/>
              <a:ahLst/>
              <a:cxnLst/>
              <a:rect l="l" t="t" r="r" b="b"/>
              <a:pathLst>
                <a:path w="11721" h="11658" extrusionOk="0">
                  <a:moveTo>
                    <a:pt x="7624" y="694"/>
                  </a:moveTo>
                  <a:cubicBezTo>
                    <a:pt x="9515" y="694"/>
                    <a:pt x="11058" y="2206"/>
                    <a:pt x="11058" y="4096"/>
                  </a:cubicBezTo>
                  <a:cubicBezTo>
                    <a:pt x="11058" y="5987"/>
                    <a:pt x="9515" y="7530"/>
                    <a:pt x="7624" y="7530"/>
                  </a:cubicBezTo>
                  <a:cubicBezTo>
                    <a:pt x="5734" y="7530"/>
                    <a:pt x="4190" y="5987"/>
                    <a:pt x="4190" y="4096"/>
                  </a:cubicBezTo>
                  <a:cubicBezTo>
                    <a:pt x="4190" y="2206"/>
                    <a:pt x="5734" y="694"/>
                    <a:pt x="7624" y="694"/>
                  </a:cubicBezTo>
                  <a:close/>
                  <a:moveTo>
                    <a:pt x="3336" y="8066"/>
                  </a:moveTo>
                  <a:cubicBezTo>
                    <a:pt x="3426" y="8066"/>
                    <a:pt x="3513" y="8098"/>
                    <a:pt x="3560" y="8161"/>
                  </a:cubicBezTo>
                  <a:cubicBezTo>
                    <a:pt x="3686" y="8287"/>
                    <a:pt x="3686" y="8507"/>
                    <a:pt x="3560" y="8633"/>
                  </a:cubicBezTo>
                  <a:lnTo>
                    <a:pt x="1323" y="10870"/>
                  </a:lnTo>
                  <a:cubicBezTo>
                    <a:pt x="1260" y="10933"/>
                    <a:pt x="1174" y="10964"/>
                    <a:pt x="1087" y="10964"/>
                  </a:cubicBezTo>
                  <a:cubicBezTo>
                    <a:pt x="1001" y="10964"/>
                    <a:pt x="914" y="10933"/>
                    <a:pt x="851" y="10870"/>
                  </a:cubicBezTo>
                  <a:cubicBezTo>
                    <a:pt x="725" y="10744"/>
                    <a:pt x="725" y="10523"/>
                    <a:pt x="851" y="10397"/>
                  </a:cubicBezTo>
                  <a:lnTo>
                    <a:pt x="3088" y="8161"/>
                  </a:lnTo>
                  <a:cubicBezTo>
                    <a:pt x="3151" y="8098"/>
                    <a:pt x="3245" y="8066"/>
                    <a:pt x="3336" y="8066"/>
                  </a:cubicBezTo>
                  <a:close/>
                  <a:moveTo>
                    <a:pt x="7624" y="1"/>
                  </a:moveTo>
                  <a:cubicBezTo>
                    <a:pt x="5356" y="1"/>
                    <a:pt x="3529" y="1860"/>
                    <a:pt x="3529" y="4096"/>
                  </a:cubicBezTo>
                  <a:cubicBezTo>
                    <a:pt x="3529" y="5136"/>
                    <a:pt x="3875" y="6050"/>
                    <a:pt x="4505" y="6743"/>
                  </a:cubicBezTo>
                  <a:lnTo>
                    <a:pt x="3812" y="7467"/>
                  </a:lnTo>
                  <a:cubicBezTo>
                    <a:pt x="3661" y="7386"/>
                    <a:pt x="3500" y="7347"/>
                    <a:pt x="3342" y="7347"/>
                  </a:cubicBezTo>
                  <a:cubicBezTo>
                    <a:pt x="3074" y="7347"/>
                    <a:pt x="2813" y="7458"/>
                    <a:pt x="2615" y="7656"/>
                  </a:cubicBezTo>
                  <a:lnTo>
                    <a:pt x="378" y="9893"/>
                  </a:lnTo>
                  <a:cubicBezTo>
                    <a:pt x="0" y="10271"/>
                    <a:pt x="0" y="10964"/>
                    <a:pt x="378" y="11343"/>
                  </a:cubicBezTo>
                  <a:cubicBezTo>
                    <a:pt x="567" y="11532"/>
                    <a:pt x="851" y="11658"/>
                    <a:pt x="1103" y="11658"/>
                  </a:cubicBezTo>
                  <a:cubicBezTo>
                    <a:pt x="1355" y="11658"/>
                    <a:pt x="1607" y="11532"/>
                    <a:pt x="1796" y="11343"/>
                  </a:cubicBezTo>
                  <a:lnTo>
                    <a:pt x="4033" y="9106"/>
                  </a:lnTo>
                  <a:cubicBezTo>
                    <a:pt x="4348" y="8791"/>
                    <a:pt x="4442" y="8318"/>
                    <a:pt x="4253" y="7909"/>
                  </a:cubicBezTo>
                  <a:lnTo>
                    <a:pt x="4947" y="7215"/>
                  </a:lnTo>
                  <a:cubicBezTo>
                    <a:pt x="5671" y="7814"/>
                    <a:pt x="6616" y="8192"/>
                    <a:pt x="7593" y="8192"/>
                  </a:cubicBezTo>
                  <a:cubicBezTo>
                    <a:pt x="9861" y="8192"/>
                    <a:pt x="11689" y="6333"/>
                    <a:pt x="11689" y="4096"/>
                  </a:cubicBezTo>
                  <a:cubicBezTo>
                    <a:pt x="11720" y="1828"/>
                    <a:pt x="9861" y="1"/>
                    <a:pt x="76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33"/>
            <p:cNvSpPr/>
            <p:nvPr/>
          </p:nvSpPr>
          <p:spPr>
            <a:xfrm>
              <a:off x="-3714975" y="2080500"/>
              <a:ext cx="103200" cy="119750"/>
            </a:xfrm>
            <a:custGeom>
              <a:avLst/>
              <a:gdLst/>
              <a:ahLst/>
              <a:cxnLst/>
              <a:rect l="l" t="t" r="r" b="b"/>
              <a:pathLst>
                <a:path w="4128" h="4790" extrusionOk="0">
                  <a:moveTo>
                    <a:pt x="2048" y="694"/>
                  </a:moveTo>
                  <a:cubicBezTo>
                    <a:pt x="2458" y="694"/>
                    <a:pt x="2710" y="1009"/>
                    <a:pt x="2710" y="1387"/>
                  </a:cubicBezTo>
                  <a:cubicBezTo>
                    <a:pt x="2710" y="1765"/>
                    <a:pt x="2395" y="2048"/>
                    <a:pt x="2048" y="2048"/>
                  </a:cubicBezTo>
                  <a:cubicBezTo>
                    <a:pt x="1702" y="2048"/>
                    <a:pt x="1387" y="1733"/>
                    <a:pt x="1387" y="1387"/>
                  </a:cubicBezTo>
                  <a:cubicBezTo>
                    <a:pt x="1355" y="1009"/>
                    <a:pt x="1670" y="694"/>
                    <a:pt x="2048" y="694"/>
                  </a:cubicBezTo>
                  <a:close/>
                  <a:moveTo>
                    <a:pt x="2363" y="2741"/>
                  </a:moveTo>
                  <a:cubicBezTo>
                    <a:pt x="2931" y="2741"/>
                    <a:pt x="3403" y="3214"/>
                    <a:pt x="3403" y="3781"/>
                  </a:cubicBezTo>
                  <a:lnTo>
                    <a:pt x="3403" y="4128"/>
                  </a:lnTo>
                  <a:lnTo>
                    <a:pt x="662" y="4128"/>
                  </a:lnTo>
                  <a:lnTo>
                    <a:pt x="662" y="3781"/>
                  </a:lnTo>
                  <a:cubicBezTo>
                    <a:pt x="662" y="3214"/>
                    <a:pt x="1135" y="2741"/>
                    <a:pt x="1702" y="2741"/>
                  </a:cubicBezTo>
                  <a:close/>
                  <a:moveTo>
                    <a:pt x="2048" y="1"/>
                  </a:moveTo>
                  <a:cubicBezTo>
                    <a:pt x="1292" y="1"/>
                    <a:pt x="662" y="631"/>
                    <a:pt x="662" y="1387"/>
                  </a:cubicBezTo>
                  <a:cubicBezTo>
                    <a:pt x="662" y="1702"/>
                    <a:pt x="788" y="2017"/>
                    <a:pt x="977" y="2237"/>
                  </a:cubicBezTo>
                  <a:cubicBezTo>
                    <a:pt x="410" y="2521"/>
                    <a:pt x="1" y="3119"/>
                    <a:pt x="1" y="3781"/>
                  </a:cubicBezTo>
                  <a:lnTo>
                    <a:pt x="1" y="4443"/>
                  </a:lnTo>
                  <a:cubicBezTo>
                    <a:pt x="1" y="4632"/>
                    <a:pt x="158" y="4789"/>
                    <a:pt x="347" y="4789"/>
                  </a:cubicBezTo>
                  <a:lnTo>
                    <a:pt x="3781" y="4789"/>
                  </a:lnTo>
                  <a:cubicBezTo>
                    <a:pt x="3970" y="4789"/>
                    <a:pt x="4128" y="4632"/>
                    <a:pt x="4128" y="4443"/>
                  </a:cubicBezTo>
                  <a:lnTo>
                    <a:pt x="4128" y="3781"/>
                  </a:lnTo>
                  <a:cubicBezTo>
                    <a:pt x="4096" y="3119"/>
                    <a:pt x="3718" y="2521"/>
                    <a:pt x="3120" y="2237"/>
                  </a:cubicBezTo>
                  <a:cubicBezTo>
                    <a:pt x="3309" y="2017"/>
                    <a:pt x="3435" y="1733"/>
                    <a:pt x="3435" y="1387"/>
                  </a:cubicBezTo>
                  <a:cubicBezTo>
                    <a:pt x="3435" y="631"/>
                    <a:pt x="2805" y="1"/>
                    <a:pt x="20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Google Shape;658;p32"/>
          <p:cNvSpPr txBox="1">
            <a:spLocks noGrp="1"/>
          </p:cNvSpPr>
          <p:nvPr>
            <p:ph type="title"/>
          </p:nvPr>
        </p:nvSpPr>
        <p:spPr>
          <a:xfrm>
            <a:off x="457225" y="409575"/>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Risk </a:t>
            </a:r>
            <a:r>
              <a:rPr lang="en" dirty="0" smtClean="0"/>
              <a:t>Matrix</a:t>
            </a:r>
            <a:endParaRPr dirty="0"/>
          </a:p>
        </p:txBody>
      </p:sp>
      <p:sp>
        <p:nvSpPr>
          <p:cNvPr id="659" name="Google Shape;659;p32"/>
          <p:cNvSpPr/>
          <p:nvPr/>
        </p:nvSpPr>
        <p:spPr>
          <a:xfrm>
            <a:off x="2512598" y="1163864"/>
            <a:ext cx="1541100" cy="945000"/>
          </a:xfrm>
          <a:prstGeom prst="rect">
            <a:avLst/>
          </a:prstGeom>
          <a:solidFill>
            <a:schemeClr val="accent4"/>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0" name="Google Shape;660;p32"/>
          <p:cNvSpPr/>
          <p:nvPr/>
        </p:nvSpPr>
        <p:spPr>
          <a:xfrm>
            <a:off x="4053695" y="1163864"/>
            <a:ext cx="1541100" cy="945000"/>
          </a:xfrm>
          <a:prstGeom prst="rect">
            <a:avLst/>
          </a:prstGeom>
          <a:solidFill>
            <a:schemeClr val="accent4"/>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1" name="Google Shape;661;p32"/>
          <p:cNvSpPr/>
          <p:nvPr/>
        </p:nvSpPr>
        <p:spPr>
          <a:xfrm>
            <a:off x="5594800" y="1163875"/>
            <a:ext cx="1541100" cy="945000"/>
          </a:xfrm>
          <a:prstGeom prst="rect">
            <a:avLst/>
          </a:prstGeom>
          <a:solidFill>
            <a:schemeClr val="accent6"/>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2" name="Google Shape;662;p32"/>
          <p:cNvSpPr/>
          <p:nvPr/>
        </p:nvSpPr>
        <p:spPr>
          <a:xfrm>
            <a:off x="2512598" y="2108941"/>
            <a:ext cx="1541100" cy="945000"/>
          </a:xfrm>
          <a:prstGeom prst="rect">
            <a:avLst/>
          </a:prstGeom>
          <a:solidFill>
            <a:schemeClr val="accent1"/>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3" name="Google Shape;663;p32"/>
          <p:cNvSpPr/>
          <p:nvPr/>
        </p:nvSpPr>
        <p:spPr>
          <a:xfrm>
            <a:off x="4053695" y="2108941"/>
            <a:ext cx="1541100" cy="945000"/>
          </a:xfrm>
          <a:prstGeom prst="rect">
            <a:avLst/>
          </a:prstGeom>
          <a:solidFill>
            <a:schemeClr val="accent4"/>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4" name="Google Shape;664;p32"/>
          <p:cNvSpPr/>
          <p:nvPr/>
        </p:nvSpPr>
        <p:spPr>
          <a:xfrm>
            <a:off x="5594792" y="2108941"/>
            <a:ext cx="1541100" cy="945000"/>
          </a:xfrm>
          <a:prstGeom prst="rect">
            <a:avLst/>
          </a:prstGeom>
          <a:solidFill>
            <a:schemeClr val="accent4"/>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5" name="Google Shape;665;p32"/>
          <p:cNvSpPr/>
          <p:nvPr/>
        </p:nvSpPr>
        <p:spPr>
          <a:xfrm>
            <a:off x="2512598" y="3051519"/>
            <a:ext cx="1541100" cy="945000"/>
          </a:xfrm>
          <a:prstGeom prst="rect">
            <a:avLst/>
          </a:prstGeom>
          <a:solidFill>
            <a:schemeClr val="accent1"/>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6" name="Google Shape;666;p32"/>
          <p:cNvSpPr/>
          <p:nvPr/>
        </p:nvSpPr>
        <p:spPr>
          <a:xfrm>
            <a:off x="4053695" y="3051519"/>
            <a:ext cx="1541100" cy="945000"/>
          </a:xfrm>
          <a:prstGeom prst="rect">
            <a:avLst/>
          </a:prstGeom>
          <a:solidFill>
            <a:schemeClr val="accent1"/>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7" name="Google Shape;667;p32"/>
          <p:cNvSpPr/>
          <p:nvPr/>
        </p:nvSpPr>
        <p:spPr>
          <a:xfrm>
            <a:off x="5594792" y="3051519"/>
            <a:ext cx="1541100" cy="945000"/>
          </a:xfrm>
          <a:prstGeom prst="rect">
            <a:avLst/>
          </a:prstGeom>
          <a:solidFill>
            <a:schemeClr val="accent1"/>
          </a:solidFill>
          <a:ln w="38100" cap="flat" cmpd="sng">
            <a:solidFill>
              <a:schemeClr val="lt1"/>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8" name="Google Shape;668;p32"/>
          <p:cNvSpPr/>
          <p:nvPr/>
        </p:nvSpPr>
        <p:spPr>
          <a:xfrm>
            <a:off x="2040411" y="4188703"/>
            <a:ext cx="5360700" cy="280500"/>
          </a:xfrm>
          <a:prstGeom prst="rightArrow">
            <a:avLst>
              <a:gd name="adj1" fmla="val 100000"/>
              <a:gd name="adj2" fmla="val 67241"/>
            </a:avLst>
          </a:prstGeom>
          <a:solidFill>
            <a:schemeClr val="dk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69" name="Google Shape;669;p32"/>
          <p:cNvSpPr/>
          <p:nvPr/>
        </p:nvSpPr>
        <p:spPr>
          <a:xfrm rot="-5400000">
            <a:off x="405111" y="2552968"/>
            <a:ext cx="3551700" cy="281100"/>
          </a:xfrm>
          <a:prstGeom prst="rightArrow">
            <a:avLst>
              <a:gd name="adj1" fmla="val 100000"/>
              <a:gd name="adj2" fmla="val 67241"/>
            </a:avLst>
          </a:prstGeom>
          <a:solidFill>
            <a:schemeClr val="dk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chemeClr val="lt1"/>
              </a:solidFill>
              <a:latin typeface="Lato Light"/>
              <a:ea typeface="Lato Light"/>
              <a:cs typeface="Lato Light"/>
              <a:sym typeface="Lato Light"/>
            </a:endParaRPr>
          </a:p>
        </p:txBody>
      </p:sp>
      <p:sp>
        <p:nvSpPr>
          <p:cNvPr id="670" name="Google Shape;670;p32"/>
          <p:cNvSpPr txBox="1"/>
          <p:nvPr/>
        </p:nvSpPr>
        <p:spPr>
          <a:xfrm>
            <a:off x="4478191" y="4220852"/>
            <a:ext cx="6921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a:solidFill>
                  <a:schemeClr val="lt1"/>
                </a:solidFill>
                <a:latin typeface="Fira Sans Extra Condensed Medium"/>
                <a:ea typeface="Fira Sans Extra Condensed Medium"/>
                <a:cs typeface="Fira Sans Extra Condensed Medium"/>
                <a:sym typeface="Fira Sans Extra Condensed Medium"/>
              </a:rPr>
              <a:t>MEDIUM</a:t>
            </a:r>
            <a:endParaRPr sz="700">
              <a:latin typeface="Fira Sans Extra Condensed Medium"/>
              <a:ea typeface="Fira Sans Extra Condensed Medium"/>
              <a:cs typeface="Fira Sans Extra Condensed Medium"/>
              <a:sym typeface="Fira Sans Extra Condensed Medium"/>
            </a:endParaRPr>
          </a:p>
        </p:txBody>
      </p:sp>
      <p:sp>
        <p:nvSpPr>
          <p:cNvPr id="671" name="Google Shape;671;p32"/>
          <p:cNvSpPr txBox="1"/>
          <p:nvPr/>
        </p:nvSpPr>
        <p:spPr>
          <a:xfrm>
            <a:off x="6139570" y="4220852"/>
            <a:ext cx="4515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a:solidFill>
                  <a:schemeClr val="lt1"/>
                </a:solidFill>
                <a:latin typeface="Fira Sans Extra Condensed Medium"/>
                <a:ea typeface="Fira Sans Extra Condensed Medium"/>
                <a:cs typeface="Fira Sans Extra Condensed Medium"/>
                <a:sym typeface="Fira Sans Extra Condensed Medium"/>
              </a:rPr>
              <a:t>HIGH</a:t>
            </a:r>
            <a:endParaRPr sz="700">
              <a:latin typeface="Fira Sans Extra Condensed Medium"/>
              <a:ea typeface="Fira Sans Extra Condensed Medium"/>
              <a:cs typeface="Fira Sans Extra Condensed Medium"/>
              <a:sym typeface="Fira Sans Extra Condensed Medium"/>
            </a:endParaRPr>
          </a:p>
        </p:txBody>
      </p:sp>
      <p:sp>
        <p:nvSpPr>
          <p:cNvPr id="672" name="Google Shape;672;p32"/>
          <p:cNvSpPr txBox="1"/>
          <p:nvPr/>
        </p:nvSpPr>
        <p:spPr>
          <a:xfrm>
            <a:off x="3073115" y="4220852"/>
            <a:ext cx="4200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a:solidFill>
                  <a:schemeClr val="lt1"/>
                </a:solidFill>
                <a:latin typeface="Fira Sans Extra Condensed Medium"/>
                <a:ea typeface="Fira Sans Extra Condensed Medium"/>
                <a:cs typeface="Fira Sans Extra Condensed Medium"/>
                <a:sym typeface="Fira Sans Extra Condensed Medium"/>
              </a:rPr>
              <a:t>LOW</a:t>
            </a:r>
            <a:endParaRPr sz="700">
              <a:latin typeface="Fira Sans Extra Condensed Medium"/>
              <a:ea typeface="Fira Sans Extra Condensed Medium"/>
              <a:cs typeface="Fira Sans Extra Condensed Medium"/>
              <a:sym typeface="Fira Sans Extra Condensed Medium"/>
            </a:endParaRPr>
          </a:p>
        </p:txBody>
      </p:sp>
      <p:sp>
        <p:nvSpPr>
          <p:cNvPr id="673" name="Google Shape;673;p32"/>
          <p:cNvSpPr txBox="1"/>
          <p:nvPr/>
        </p:nvSpPr>
        <p:spPr>
          <a:xfrm rot="-5400000">
            <a:off x="1970981" y="3418402"/>
            <a:ext cx="4200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a:solidFill>
                  <a:schemeClr val="lt1"/>
                </a:solidFill>
                <a:latin typeface="Fira Sans Extra Condensed Medium"/>
                <a:ea typeface="Fira Sans Extra Condensed Medium"/>
                <a:cs typeface="Fira Sans Extra Condensed Medium"/>
                <a:sym typeface="Fira Sans Extra Condensed Medium"/>
              </a:rPr>
              <a:t>LOW</a:t>
            </a:r>
            <a:endParaRPr sz="700">
              <a:latin typeface="Fira Sans Extra Condensed Medium"/>
              <a:ea typeface="Fira Sans Extra Condensed Medium"/>
              <a:cs typeface="Fira Sans Extra Condensed Medium"/>
              <a:sym typeface="Fira Sans Extra Condensed Medium"/>
            </a:endParaRPr>
          </a:p>
        </p:txBody>
      </p:sp>
      <p:sp>
        <p:nvSpPr>
          <p:cNvPr id="674" name="Google Shape;674;p32"/>
          <p:cNvSpPr txBox="1"/>
          <p:nvPr/>
        </p:nvSpPr>
        <p:spPr>
          <a:xfrm rot="-5400000">
            <a:off x="1834931" y="2473160"/>
            <a:ext cx="6921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a:solidFill>
                  <a:schemeClr val="lt1"/>
                </a:solidFill>
                <a:latin typeface="Fira Sans Extra Condensed Medium"/>
                <a:ea typeface="Fira Sans Extra Condensed Medium"/>
                <a:cs typeface="Fira Sans Extra Condensed Medium"/>
                <a:sym typeface="Fira Sans Extra Condensed Medium"/>
              </a:rPr>
              <a:t>MEDIUM</a:t>
            </a:r>
            <a:endParaRPr sz="700">
              <a:latin typeface="Fira Sans Extra Condensed Medium"/>
              <a:ea typeface="Fira Sans Extra Condensed Medium"/>
              <a:cs typeface="Fira Sans Extra Condensed Medium"/>
              <a:sym typeface="Fira Sans Extra Condensed Medium"/>
            </a:endParaRPr>
          </a:p>
        </p:txBody>
      </p:sp>
      <p:sp>
        <p:nvSpPr>
          <p:cNvPr id="675" name="Google Shape;675;p32"/>
          <p:cNvSpPr txBox="1"/>
          <p:nvPr/>
        </p:nvSpPr>
        <p:spPr>
          <a:xfrm rot="-5400000">
            <a:off x="1955381" y="1528184"/>
            <a:ext cx="4512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a:solidFill>
                  <a:schemeClr val="lt1"/>
                </a:solidFill>
                <a:latin typeface="Fira Sans Extra Condensed Medium"/>
                <a:ea typeface="Fira Sans Extra Condensed Medium"/>
                <a:cs typeface="Fira Sans Extra Condensed Medium"/>
                <a:sym typeface="Fira Sans Extra Condensed Medium"/>
              </a:rPr>
              <a:t>HIGH</a:t>
            </a:r>
            <a:endParaRPr sz="700">
              <a:latin typeface="Fira Sans Extra Condensed Medium"/>
              <a:ea typeface="Fira Sans Extra Condensed Medium"/>
              <a:cs typeface="Fira Sans Extra Condensed Medium"/>
              <a:sym typeface="Fira Sans Extra Condensed Medium"/>
            </a:endParaRPr>
          </a:p>
        </p:txBody>
      </p:sp>
      <p:sp>
        <p:nvSpPr>
          <p:cNvPr id="676" name="Google Shape;676;p32"/>
          <p:cNvSpPr txBox="1"/>
          <p:nvPr/>
        </p:nvSpPr>
        <p:spPr>
          <a:xfrm>
            <a:off x="4348407" y="4516639"/>
            <a:ext cx="9516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1500">
                <a:solidFill>
                  <a:schemeClr val="dk1"/>
                </a:solidFill>
                <a:latin typeface="Fira Sans Extra Condensed Medium"/>
                <a:ea typeface="Fira Sans Extra Condensed Medium"/>
                <a:cs typeface="Fira Sans Extra Condensed Medium"/>
                <a:sym typeface="Fira Sans Extra Condensed Medium"/>
              </a:rPr>
              <a:t>LIKELIHOOD</a:t>
            </a:r>
            <a:endParaRPr sz="800">
              <a:solidFill>
                <a:schemeClr val="dk1"/>
              </a:solidFill>
              <a:latin typeface="Fira Sans Extra Condensed Medium"/>
              <a:ea typeface="Fira Sans Extra Condensed Medium"/>
              <a:cs typeface="Fira Sans Extra Condensed Medium"/>
              <a:sym typeface="Fira Sans Extra Condensed Medium"/>
            </a:endParaRPr>
          </a:p>
        </p:txBody>
      </p:sp>
      <p:sp>
        <p:nvSpPr>
          <p:cNvPr id="677" name="Google Shape;677;p32"/>
          <p:cNvSpPr txBox="1"/>
          <p:nvPr/>
        </p:nvSpPr>
        <p:spPr>
          <a:xfrm rot="-5400000">
            <a:off x="1518189" y="2473147"/>
            <a:ext cx="666000" cy="2166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1500">
                <a:solidFill>
                  <a:schemeClr val="dk1"/>
                </a:solidFill>
                <a:latin typeface="Fira Sans Extra Condensed Medium"/>
                <a:ea typeface="Fira Sans Extra Condensed Medium"/>
                <a:cs typeface="Fira Sans Extra Condensed Medium"/>
                <a:sym typeface="Fira Sans Extra Condensed Medium"/>
              </a:rPr>
              <a:t>IMPACT</a:t>
            </a:r>
            <a:endParaRPr sz="800">
              <a:solidFill>
                <a:schemeClr val="dk1"/>
              </a:solidFill>
              <a:latin typeface="Fira Sans Extra Condensed Medium"/>
              <a:ea typeface="Fira Sans Extra Condensed Medium"/>
              <a:cs typeface="Fira Sans Extra Condensed Medium"/>
              <a:sym typeface="Fira Sans Extra Condensed Medium"/>
            </a:endParaRPr>
          </a:p>
        </p:txBody>
      </p:sp>
      <p:sp>
        <p:nvSpPr>
          <p:cNvPr id="678" name="Google Shape;678;p32"/>
          <p:cNvSpPr txBox="1"/>
          <p:nvPr/>
        </p:nvSpPr>
        <p:spPr>
          <a:xfrm>
            <a:off x="5730968" y="1163864"/>
            <a:ext cx="12687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Intensive management</a:t>
            </a:r>
            <a:endParaRPr sz="1100">
              <a:latin typeface="Roboto"/>
              <a:ea typeface="Roboto"/>
              <a:cs typeface="Roboto"/>
              <a:sym typeface="Roboto"/>
            </a:endParaRPr>
          </a:p>
        </p:txBody>
      </p:sp>
      <p:sp>
        <p:nvSpPr>
          <p:cNvPr id="679" name="Google Shape;679;p32"/>
          <p:cNvSpPr txBox="1"/>
          <p:nvPr/>
        </p:nvSpPr>
        <p:spPr>
          <a:xfrm>
            <a:off x="4191945" y="1163864"/>
            <a:ext cx="12645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Requires monitoring and management</a:t>
            </a:r>
            <a:endParaRPr sz="1100">
              <a:latin typeface="Roboto"/>
              <a:ea typeface="Roboto"/>
              <a:cs typeface="Roboto"/>
              <a:sym typeface="Roboto"/>
            </a:endParaRPr>
          </a:p>
        </p:txBody>
      </p:sp>
      <p:sp>
        <p:nvSpPr>
          <p:cNvPr id="680" name="Google Shape;680;p32"/>
          <p:cNvSpPr txBox="1"/>
          <p:nvPr/>
        </p:nvSpPr>
        <p:spPr>
          <a:xfrm>
            <a:off x="2650848" y="1163864"/>
            <a:ext cx="12645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Close monitoring required</a:t>
            </a:r>
            <a:endParaRPr sz="1100">
              <a:latin typeface="Roboto"/>
              <a:ea typeface="Roboto"/>
              <a:cs typeface="Roboto"/>
              <a:sym typeface="Roboto"/>
            </a:endParaRPr>
          </a:p>
        </p:txBody>
      </p:sp>
      <p:sp>
        <p:nvSpPr>
          <p:cNvPr id="681" name="Google Shape;681;p32"/>
          <p:cNvSpPr txBox="1"/>
          <p:nvPr/>
        </p:nvSpPr>
        <p:spPr>
          <a:xfrm>
            <a:off x="5730968" y="2108941"/>
            <a:ext cx="12687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Management required</a:t>
            </a:r>
            <a:endParaRPr sz="1100">
              <a:latin typeface="Roboto"/>
              <a:ea typeface="Roboto"/>
              <a:cs typeface="Roboto"/>
              <a:sym typeface="Roboto"/>
            </a:endParaRPr>
          </a:p>
        </p:txBody>
      </p:sp>
      <p:sp>
        <p:nvSpPr>
          <p:cNvPr id="682" name="Google Shape;682;p32"/>
          <p:cNvSpPr txBox="1"/>
          <p:nvPr/>
        </p:nvSpPr>
        <p:spPr>
          <a:xfrm>
            <a:off x="4191945" y="2108941"/>
            <a:ext cx="12645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Management recommended</a:t>
            </a:r>
            <a:endParaRPr sz="1100">
              <a:latin typeface="Roboto"/>
              <a:ea typeface="Roboto"/>
              <a:cs typeface="Roboto"/>
              <a:sym typeface="Roboto"/>
            </a:endParaRPr>
          </a:p>
        </p:txBody>
      </p:sp>
      <p:sp>
        <p:nvSpPr>
          <p:cNvPr id="683" name="Google Shape;683;p32"/>
          <p:cNvSpPr txBox="1"/>
          <p:nvPr/>
        </p:nvSpPr>
        <p:spPr>
          <a:xfrm>
            <a:off x="2648774" y="2108941"/>
            <a:ext cx="12687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Risk may be accepted, but requires monitoring</a:t>
            </a:r>
            <a:endParaRPr sz="1100">
              <a:latin typeface="Roboto"/>
              <a:ea typeface="Roboto"/>
              <a:cs typeface="Roboto"/>
              <a:sym typeface="Roboto"/>
            </a:endParaRPr>
          </a:p>
        </p:txBody>
      </p:sp>
      <p:sp>
        <p:nvSpPr>
          <p:cNvPr id="684" name="Google Shape;684;p32"/>
          <p:cNvSpPr txBox="1"/>
          <p:nvPr/>
        </p:nvSpPr>
        <p:spPr>
          <a:xfrm>
            <a:off x="5730968" y="3051519"/>
            <a:ext cx="12687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Managed</a:t>
            </a:r>
            <a:endParaRPr sz="1100">
              <a:latin typeface="Roboto"/>
              <a:ea typeface="Roboto"/>
              <a:cs typeface="Roboto"/>
              <a:sym typeface="Roboto"/>
            </a:endParaRPr>
          </a:p>
        </p:txBody>
      </p:sp>
      <p:sp>
        <p:nvSpPr>
          <p:cNvPr id="685" name="Google Shape;685;p32"/>
          <p:cNvSpPr txBox="1"/>
          <p:nvPr/>
        </p:nvSpPr>
        <p:spPr>
          <a:xfrm>
            <a:off x="4191945" y="3049889"/>
            <a:ext cx="1264500" cy="9483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Risk acceptable, requires regulation</a:t>
            </a:r>
            <a:endParaRPr sz="1100">
              <a:latin typeface="Roboto"/>
              <a:ea typeface="Roboto"/>
              <a:cs typeface="Roboto"/>
              <a:sym typeface="Roboto"/>
            </a:endParaRPr>
          </a:p>
        </p:txBody>
      </p:sp>
      <p:sp>
        <p:nvSpPr>
          <p:cNvPr id="686" name="Google Shape;686;p32"/>
          <p:cNvSpPr txBox="1"/>
          <p:nvPr/>
        </p:nvSpPr>
        <p:spPr>
          <a:xfrm>
            <a:off x="2650848" y="3051519"/>
            <a:ext cx="1264500" cy="945000"/>
          </a:xfrm>
          <a:prstGeom prst="rect">
            <a:avLst/>
          </a:prstGeom>
          <a:noFill/>
          <a:ln>
            <a:noFill/>
          </a:ln>
        </p:spPr>
        <p:txBody>
          <a:bodyPr spcFirstLastPara="1" wrap="square" lIns="34300" tIns="17150" rIns="34300" bIns="17150" anchor="ctr" anchorCtr="0">
            <a:noAutofit/>
          </a:bodyPr>
          <a:lstStyle/>
          <a:p>
            <a:pPr marL="0" marR="0" lvl="0" indent="0" algn="ctr" rtl="0">
              <a:lnSpc>
                <a:spcPct val="100000"/>
              </a:lnSpc>
              <a:spcBef>
                <a:spcPts val="0"/>
              </a:spcBef>
              <a:spcAft>
                <a:spcPts val="0"/>
              </a:spcAft>
              <a:buClr>
                <a:schemeClr val="lt1"/>
              </a:buClr>
              <a:buSzPts val="900"/>
              <a:buFont typeface="Arial"/>
              <a:buNone/>
            </a:pPr>
            <a:r>
              <a:rPr lang="en" sz="1100">
                <a:solidFill>
                  <a:schemeClr val="lt1"/>
                </a:solidFill>
                <a:latin typeface="Roboto"/>
                <a:ea typeface="Roboto"/>
                <a:cs typeface="Roboto"/>
                <a:sym typeface="Roboto"/>
              </a:rPr>
              <a:t>Acceptable risk</a:t>
            </a:r>
            <a:endParaRPr sz="1100">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457225" y="409575"/>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Risk </a:t>
            </a:r>
            <a:r>
              <a:rPr lang="en" dirty="0" smtClean="0"/>
              <a:t>Assessment</a:t>
            </a:r>
            <a:endParaRPr dirty="0"/>
          </a:p>
        </p:txBody>
      </p:sp>
      <p:sp>
        <p:nvSpPr>
          <p:cNvPr id="70" name="Google Shape;70;p16"/>
          <p:cNvSpPr/>
          <p:nvPr/>
        </p:nvSpPr>
        <p:spPr>
          <a:xfrm>
            <a:off x="1042544" y="1630835"/>
            <a:ext cx="1792434" cy="1228501"/>
          </a:xfrm>
          <a:custGeom>
            <a:avLst/>
            <a:gdLst/>
            <a:ahLst/>
            <a:cxnLst/>
            <a:rect l="l" t="t" r="r" b="b"/>
            <a:pathLst>
              <a:path w="5828" h="4727" extrusionOk="0">
                <a:moveTo>
                  <a:pt x="4726" y="1262"/>
                </a:moveTo>
                <a:lnTo>
                  <a:pt x="4726" y="0"/>
                </a:lnTo>
                <a:lnTo>
                  <a:pt x="0" y="0"/>
                </a:lnTo>
                <a:lnTo>
                  <a:pt x="0" y="4726"/>
                </a:lnTo>
                <a:lnTo>
                  <a:pt x="1262" y="4726"/>
                </a:lnTo>
                <a:lnTo>
                  <a:pt x="1262" y="4726"/>
                </a:lnTo>
                <a:cubicBezTo>
                  <a:pt x="1262" y="4118"/>
                  <a:pt x="1755" y="3625"/>
                  <a:pt x="2363" y="3625"/>
                </a:cubicBezTo>
                <a:lnTo>
                  <a:pt x="2363" y="3625"/>
                </a:lnTo>
                <a:cubicBezTo>
                  <a:pt x="2971" y="3625"/>
                  <a:pt x="3464" y="4118"/>
                  <a:pt x="3464" y="4726"/>
                </a:cubicBezTo>
                <a:lnTo>
                  <a:pt x="4726" y="4726"/>
                </a:lnTo>
                <a:lnTo>
                  <a:pt x="4726" y="3464"/>
                </a:lnTo>
                <a:lnTo>
                  <a:pt x="4726" y="3464"/>
                </a:lnTo>
                <a:cubicBezTo>
                  <a:pt x="5335" y="3464"/>
                  <a:pt x="5827" y="2971"/>
                  <a:pt x="5827" y="2363"/>
                </a:cubicBezTo>
                <a:lnTo>
                  <a:pt x="5827" y="2363"/>
                </a:lnTo>
                <a:cubicBezTo>
                  <a:pt x="5827" y="1755"/>
                  <a:pt x="5335" y="1262"/>
                  <a:pt x="4726" y="1262"/>
                </a:cubicBezTo>
              </a:path>
            </a:pathLst>
          </a:custGeom>
          <a:solidFill>
            <a:schemeClr val="accent1"/>
          </a:solidFill>
          <a:ln w="28575" cap="flat" cmpd="sng">
            <a:solidFill>
              <a:schemeClr val="lt1"/>
            </a:solidFill>
            <a:prstDash val="solid"/>
            <a:round/>
            <a:headEnd type="none" w="sm" len="sm"/>
            <a:tailEnd type="none" w="sm" len="sm"/>
          </a:ln>
        </p:spPr>
        <p:txBody>
          <a:bodyPr spcFirstLastPara="1" wrap="square" lIns="34300" tIns="17150" rIns="34300" bIns="17150" anchor="ctr" anchorCtr="0">
            <a:noAutofit/>
          </a:bodyPr>
          <a:lstStyle/>
          <a:p>
            <a:pPr marL="0" marR="0" lvl="0" indent="0" algn="l" rtl="0">
              <a:spcBef>
                <a:spcPts val="0"/>
              </a:spcBef>
              <a:spcAft>
                <a:spcPts val="0"/>
              </a:spcAft>
              <a:buNone/>
            </a:pPr>
            <a:endParaRPr sz="2400">
              <a:solidFill>
                <a:schemeClr val="dk1"/>
              </a:solidFill>
              <a:latin typeface="Lato Light"/>
              <a:ea typeface="Lato Light"/>
              <a:cs typeface="Lato Light"/>
              <a:sym typeface="Lato Light"/>
            </a:endParaRPr>
          </a:p>
        </p:txBody>
      </p:sp>
      <p:sp>
        <p:nvSpPr>
          <p:cNvPr id="71" name="Google Shape;71;p16"/>
          <p:cNvSpPr/>
          <p:nvPr/>
        </p:nvSpPr>
        <p:spPr>
          <a:xfrm>
            <a:off x="2506522" y="1635608"/>
            <a:ext cx="1453469" cy="1513853"/>
          </a:xfrm>
          <a:custGeom>
            <a:avLst/>
            <a:gdLst/>
            <a:ahLst/>
            <a:cxnLst/>
            <a:rect l="l" t="t" r="r" b="b"/>
            <a:pathLst>
              <a:path w="4726" h="5827" extrusionOk="0">
                <a:moveTo>
                  <a:pt x="3464" y="4726"/>
                </a:moveTo>
                <a:lnTo>
                  <a:pt x="4725" y="4726"/>
                </a:lnTo>
                <a:lnTo>
                  <a:pt x="4725" y="0"/>
                </a:lnTo>
                <a:lnTo>
                  <a:pt x="0" y="0"/>
                </a:lnTo>
                <a:lnTo>
                  <a:pt x="0" y="1262"/>
                </a:lnTo>
                <a:lnTo>
                  <a:pt x="0" y="1262"/>
                </a:lnTo>
                <a:cubicBezTo>
                  <a:pt x="608" y="1262"/>
                  <a:pt x="1101" y="1755"/>
                  <a:pt x="1101" y="2363"/>
                </a:cubicBezTo>
                <a:lnTo>
                  <a:pt x="1101" y="2363"/>
                </a:lnTo>
                <a:cubicBezTo>
                  <a:pt x="1101" y="2971"/>
                  <a:pt x="608" y="3464"/>
                  <a:pt x="0" y="3464"/>
                </a:cubicBezTo>
                <a:lnTo>
                  <a:pt x="0" y="4726"/>
                </a:lnTo>
                <a:lnTo>
                  <a:pt x="1262" y="4726"/>
                </a:lnTo>
                <a:lnTo>
                  <a:pt x="1262" y="4726"/>
                </a:lnTo>
                <a:cubicBezTo>
                  <a:pt x="1262" y="5333"/>
                  <a:pt x="1755" y="5826"/>
                  <a:pt x="2363" y="5826"/>
                </a:cubicBezTo>
                <a:lnTo>
                  <a:pt x="2363" y="5826"/>
                </a:lnTo>
                <a:cubicBezTo>
                  <a:pt x="2971" y="5826"/>
                  <a:pt x="3464" y="5333"/>
                  <a:pt x="3464" y="4726"/>
                </a:cubicBezTo>
              </a:path>
            </a:pathLst>
          </a:custGeom>
          <a:solidFill>
            <a:schemeClr val="accent2"/>
          </a:solidFill>
          <a:ln w="28575" cap="flat" cmpd="sng">
            <a:solidFill>
              <a:schemeClr val="lt1"/>
            </a:solidFill>
            <a:prstDash val="solid"/>
            <a:round/>
            <a:headEnd type="none" w="sm" len="sm"/>
            <a:tailEnd type="none" w="sm" len="sm"/>
          </a:ln>
        </p:spPr>
        <p:txBody>
          <a:bodyPr spcFirstLastPara="1" wrap="square" lIns="34300" tIns="17150" rIns="34300" bIns="17150" anchor="ctr" anchorCtr="0">
            <a:noAutofit/>
          </a:bodyPr>
          <a:lstStyle/>
          <a:p>
            <a:pPr marL="0" marR="0" lvl="0" indent="0" algn="l" rtl="0">
              <a:spcBef>
                <a:spcPts val="0"/>
              </a:spcBef>
              <a:spcAft>
                <a:spcPts val="0"/>
              </a:spcAft>
              <a:buNone/>
            </a:pPr>
            <a:endParaRPr sz="2400">
              <a:solidFill>
                <a:schemeClr val="dk1"/>
              </a:solidFill>
              <a:latin typeface="Lato Light"/>
              <a:ea typeface="Lato Light"/>
              <a:cs typeface="Lato Light"/>
              <a:sym typeface="Lato Light"/>
            </a:endParaRPr>
          </a:p>
        </p:txBody>
      </p:sp>
      <p:sp>
        <p:nvSpPr>
          <p:cNvPr id="72" name="Google Shape;72;p16"/>
          <p:cNvSpPr/>
          <p:nvPr/>
        </p:nvSpPr>
        <p:spPr>
          <a:xfrm>
            <a:off x="2168914" y="2841780"/>
            <a:ext cx="1791077" cy="1236517"/>
          </a:xfrm>
          <a:custGeom>
            <a:avLst/>
            <a:gdLst/>
            <a:ahLst/>
            <a:cxnLst/>
            <a:rect l="l" t="t" r="r" b="b"/>
            <a:pathLst>
              <a:path w="5826" h="4726" extrusionOk="0">
                <a:moveTo>
                  <a:pt x="1100" y="3464"/>
                </a:moveTo>
                <a:lnTo>
                  <a:pt x="1100" y="4725"/>
                </a:lnTo>
                <a:lnTo>
                  <a:pt x="5825" y="4725"/>
                </a:lnTo>
                <a:lnTo>
                  <a:pt x="5825" y="0"/>
                </a:lnTo>
                <a:lnTo>
                  <a:pt x="4564" y="0"/>
                </a:lnTo>
                <a:lnTo>
                  <a:pt x="4564" y="0"/>
                </a:lnTo>
                <a:cubicBezTo>
                  <a:pt x="4564" y="608"/>
                  <a:pt x="4071" y="1101"/>
                  <a:pt x="3463" y="1101"/>
                </a:cubicBezTo>
                <a:lnTo>
                  <a:pt x="3463" y="1101"/>
                </a:lnTo>
                <a:cubicBezTo>
                  <a:pt x="2855" y="1101"/>
                  <a:pt x="2362" y="608"/>
                  <a:pt x="2362" y="0"/>
                </a:cubicBezTo>
                <a:lnTo>
                  <a:pt x="1100" y="0"/>
                </a:lnTo>
                <a:lnTo>
                  <a:pt x="1100" y="1262"/>
                </a:lnTo>
                <a:lnTo>
                  <a:pt x="1100" y="1262"/>
                </a:lnTo>
                <a:cubicBezTo>
                  <a:pt x="492" y="1262"/>
                  <a:pt x="0" y="1755"/>
                  <a:pt x="0" y="2363"/>
                </a:cubicBezTo>
                <a:lnTo>
                  <a:pt x="0" y="2363"/>
                </a:lnTo>
                <a:cubicBezTo>
                  <a:pt x="0" y="2971"/>
                  <a:pt x="492" y="3464"/>
                  <a:pt x="1100" y="3464"/>
                </a:cubicBezTo>
              </a:path>
            </a:pathLst>
          </a:custGeom>
          <a:solidFill>
            <a:schemeClr val="accent3"/>
          </a:solidFill>
          <a:ln w="28575" cap="flat" cmpd="sng">
            <a:solidFill>
              <a:schemeClr val="lt1"/>
            </a:solidFill>
            <a:prstDash val="solid"/>
            <a:round/>
            <a:headEnd type="none" w="sm" len="sm"/>
            <a:tailEnd type="none" w="sm" len="sm"/>
          </a:ln>
        </p:spPr>
        <p:txBody>
          <a:bodyPr spcFirstLastPara="1" wrap="square" lIns="34300" tIns="17150" rIns="34300" bIns="17150" anchor="ctr" anchorCtr="0">
            <a:noAutofit/>
          </a:bodyPr>
          <a:lstStyle/>
          <a:p>
            <a:pPr marL="0" marR="0" lvl="0" indent="0" algn="l" rtl="0">
              <a:spcBef>
                <a:spcPts val="0"/>
              </a:spcBef>
              <a:spcAft>
                <a:spcPts val="0"/>
              </a:spcAft>
              <a:buNone/>
            </a:pPr>
            <a:endParaRPr sz="2400">
              <a:solidFill>
                <a:schemeClr val="dk1"/>
              </a:solidFill>
              <a:latin typeface="Lato Light"/>
              <a:ea typeface="Lato Light"/>
              <a:cs typeface="Lato Light"/>
              <a:sym typeface="Lato Light"/>
            </a:endParaRPr>
          </a:p>
        </p:txBody>
      </p:sp>
      <p:sp>
        <p:nvSpPr>
          <p:cNvPr id="73" name="Google Shape;73;p16"/>
          <p:cNvSpPr/>
          <p:nvPr/>
        </p:nvSpPr>
        <p:spPr>
          <a:xfrm>
            <a:off x="1042544" y="2567604"/>
            <a:ext cx="1453476" cy="1513847"/>
          </a:xfrm>
          <a:custGeom>
            <a:avLst/>
            <a:gdLst/>
            <a:ahLst/>
            <a:cxnLst/>
            <a:rect l="l" t="t" r="r" b="b"/>
            <a:pathLst>
              <a:path w="4727" h="5826" extrusionOk="0">
                <a:moveTo>
                  <a:pt x="1262" y="1100"/>
                </a:moveTo>
                <a:lnTo>
                  <a:pt x="0" y="1100"/>
                </a:lnTo>
                <a:lnTo>
                  <a:pt x="0" y="5825"/>
                </a:lnTo>
                <a:lnTo>
                  <a:pt x="4726" y="5825"/>
                </a:lnTo>
                <a:lnTo>
                  <a:pt x="4726" y="4563"/>
                </a:lnTo>
                <a:lnTo>
                  <a:pt x="4726" y="4563"/>
                </a:lnTo>
                <a:cubicBezTo>
                  <a:pt x="4118" y="4563"/>
                  <a:pt x="3625" y="4071"/>
                  <a:pt x="3625" y="3463"/>
                </a:cubicBezTo>
                <a:lnTo>
                  <a:pt x="3625" y="3463"/>
                </a:lnTo>
                <a:cubicBezTo>
                  <a:pt x="3625" y="2854"/>
                  <a:pt x="4118" y="2361"/>
                  <a:pt x="4726" y="2361"/>
                </a:cubicBezTo>
                <a:lnTo>
                  <a:pt x="4726" y="1100"/>
                </a:lnTo>
                <a:lnTo>
                  <a:pt x="3464" y="1100"/>
                </a:lnTo>
                <a:lnTo>
                  <a:pt x="3464" y="1100"/>
                </a:lnTo>
                <a:cubicBezTo>
                  <a:pt x="3464" y="492"/>
                  <a:pt x="2971" y="0"/>
                  <a:pt x="2363" y="0"/>
                </a:cubicBezTo>
                <a:lnTo>
                  <a:pt x="2363" y="0"/>
                </a:lnTo>
                <a:cubicBezTo>
                  <a:pt x="1755" y="0"/>
                  <a:pt x="1262" y="492"/>
                  <a:pt x="1262" y="1100"/>
                </a:cubicBezTo>
              </a:path>
            </a:pathLst>
          </a:custGeom>
          <a:solidFill>
            <a:schemeClr val="accent4"/>
          </a:solidFill>
          <a:ln w="28575" cap="flat" cmpd="sng">
            <a:solidFill>
              <a:schemeClr val="lt1"/>
            </a:solidFill>
            <a:prstDash val="solid"/>
            <a:round/>
            <a:headEnd type="none" w="sm" len="sm"/>
            <a:tailEnd type="none" w="sm" len="sm"/>
          </a:ln>
        </p:spPr>
        <p:txBody>
          <a:bodyPr spcFirstLastPara="1" wrap="square" lIns="34300" tIns="17150" rIns="34300" bIns="17150" anchor="ctr" anchorCtr="0">
            <a:noAutofit/>
          </a:bodyPr>
          <a:lstStyle/>
          <a:p>
            <a:pPr marL="0" marR="0" lvl="0" indent="0" algn="l" rtl="0">
              <a:spcBef>
                <a:spcPts val="0"/>
              </a:spcBef>
              <a:spcAft>
                <a:spcPts val="0"/>
              </a:spcAft>
              <a:buNone/>
            </a:pPr>
            <a:endParaRPr sz="2400">
              <a:solidFill>
                <a:schemeClr val="dk1"/>
              </a:solidFill>
              <a:latin typeface="Lato Light"/>
              <a:ea typeface="Lato Light"/>
              <a:cs typeface="Lato Light"/>
              <a:sym typeface="Lato Light"/>
            </a:endParaRPr>
          </a:p>
        </p:txBody>
      </p:sp>
      <p:sp>
        <p:nvSpPr>
          <p:cNvPr id="81" name="Google Shape;81;p16"/>
          <p:cNvSpPr txBox="1"/>
          <p:nvPr/>
        </p:nvSpPr>
        <p:spPr>
          <a:xfrm>
            <a:off x="5649688" y="1456781"/>
            <a:ext cx="2732390"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dirty="0" smtClean="0">
                <a:solidFill>
                  <a:schemeClr val="dk1"/>
                </a:solidFill>
                <a:latin typeface="Roboto"/>
                <a:ea typeface="Roboto"/>
                <a:cs typeface="Roboto"/>
                <a:sym typeface="Roboto"/>
              </a:rPr>
              <a:t>Avoid risk.</a:t>
            </a:r>
            <a:endParaRPr sz="160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600" dirty="0">
              <a:solidFill>
                <a:schemeClr val="dk1"/>
              </a:solidFill>
              <a:latin typeface="Roboto"/>
              <a:ea typeface="Roboto"/>
              <a:cs typeface="Roboto"/>
              <a:sym typeface="Roboto"/>
            </a:endParaRPr>
          </a:p>
        </p:txBody>
      </p:sp>
      <p:sp>
        <p:nvSpPr>
          <p:cNvPr id="19" name="Google Shape;947;p38"/>
          <p:cNvSpPr txBox="1"/>
          <p:nvPr/>
        </p:nvSpPr>
        <p:spPr>
          <a:xfrm>
            <a:off x="4990817" y="1523681"/>
            <a:ext cx="518161" cy="22407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2300" dirty="0" smtClean="0">
                <a:solidFill>
                  <a:schemeClr val="accent1"/>
                </a:solidFill>
                <a:latin typeface="Fira Sans Extra Condensed Medium"/>
                <a:ea typeface="Fira Sans Extra Condensed Medium"/>
                <a:cs typeface="Fira Sans Extra Condensed Medium"/>
                <a:sym typeface="Fira Sans Extra Condensed Medium"/>
              </a:rPr>
              <a:t>1</a:t>
            </a:r>
            <a:endParaRPr sz="16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21" name="Google Shape;81;p16"/>
          <p:cNvSpPr txBox="1"/>
          <p:nvPr/>
        </p:nvSpPr>
        <p:spPr>
          <a:xfrm>
            <a:off x="5649688" y="1852365"/>
            <a:ext cx="2732390"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dirty="0" smtClean="0">
                <a:solidFill>
                  <a:schemeClr val="dk1"/>
                </a:solidFill>
                <a:latin typeface="Roboto"/>
                <a:ea typeface="Roboto"/>
                <a:cs typeface="Roboto"/>
                <a:sym typeface="Roboto"/>
              </a:rPr>
              <a:t>Risk retention.</a:t>
            </a:r>
            <a:endParaRPr sz="160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600" dirty="0">
              <a:solidFill>
                <a:schemeClr val="dk1"/>
              </a:solidFill>
              <a:latin typeface="Roboto"/>
              <a:ea typeface="Roboto"/>
              <a:cs typeface="Roboto"/>
              <a:sym typeface="Roboto"/>
            </a:endParaRPr>
          </a:p>
        </p:txBody>
      </p:sp>
      <p:sp>
        <p:nvSpPr>
          <p:cNvPr id="22" name="Google Shape;81;p16"/>
          <p:cNvSpPr txBox="1"/>
          <p:nvPr/>
        </p:nvSpPr>
        <p:spPr>
          <a:xfrm>
            <a:off x="5649688" y="2289694"/>
            <a:ext cx="2732390"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dirty="0" smtClean="0">
                <a:solidFill>
                  <a:schemeClr val="dk1"/>
                </a:solidFill>
                <a:latin typeface="Roboto"/>
                <a:ea typeface="Roboto"/>
                <a:cs typeface="Roboto"/>
                <a:sym typeface="Roboto"/>
              </a:rPr>
              <a:t>Diversification.</a:t>
            </a:r>
            <a:endParaRPr sz="160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600" dirty="0">
              <a:solidFill>
                <a:schemeClr val="dk1"/>
              </a:solidFill>
              <a:latin typeface="Roboto"/>
              <a:ea typeface="Roboto"/>
              <a:cs typeface="Roboto"/>
              <a:sym typeface="Roboto"/>
            </a:endParaRPr>
          </a:p>
        </p:txBody>
      </p:sp>
      <p:sp>
        <p:nvSpPr>
          <p:cNvPr id="23" name="Google Shape;81;p16"/>
          <p:cNvSpPr txBox="1"/>
          <p:nvPr/>
        </p:nvSpPr>
        <p:spPr>
          <a:xfrm>
            <a:off x="5672734" y="2745959"/>
            <a:ext cx="2732390"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dirty="0" smtClean="0">
                <a:solidFill>
                  <a:schemeClr val="dk1"/>
                </a:solidFill>
                <a:latin typeface="Roboto"/>
                <a:ea typeface="Roboto"/>
                <a:cs typeface="Roboto"/>
                <a:sym typeface="Roboto"/>
              </a:rPr>
              <a:t>Risk transfer.</a:t>
            </a:r>
            <a:endParaRPr sz="160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600" dirty="0">
              <a:solidFill>
                <a:schemeClr val="dk1"/>
              </a:solidFill>
              <a:latin typeface="Roboto"/>
              <a:ea typeface="Roboto"/>
              <a:cs typeface="Roboto"/>
              <a:sym typeface="Roboto"/>
            </a:endParaRPr>
          </a:p>
        </p:txBody>
      </p:sp>
      <p:sp>
        <p:nvSpPr>
          <p:cNvPr id="24" name="Google Shape;81;p16"/>
          <p:cNvSpPr txBox="1"/>
          <p:nvPr/>
        </p:nvSpPr>
        <p:spPr>
          <a:xfrm>
            <a:off x="5672734" y="3201984"/>
            <a:ext cx="2732390"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dirty="0" smtClean="0">
                <a:solidFill>
                  <a:schemeClr val="dk1"/>
                </a:solidFill>
                <a:latin typeface="Roboto"/>
                <a:ea typeface="Roboto"/>
                <a:cs typeface="Roboto"/>
                <a:sym typeface="Roboto"/>
              </a:rPr>
              <a:t>Risk control.</a:t>
            </a:r>
            <a:endParaRPr sz="160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600" dirty="0">
              <a:solidFill>
                <a:schemeClr val="dk1"/>
              </a:solidFill>
              <a:latin typeface="Roboto"/>
              <a:ea typeface="Roboto"/>
              <a:cs typeface="Roboto"/>
              <a:sym typeface="Roboto"/>
            </a:endParaRPr>
          </a:p>
        </p:txBody>
      </p:sp>
      <p:sp>
        <p:nvSpPr>
          <p:cNvPr id="25" name="Google Shape;81;p16"/>
          <p:cNvSpPr txBox="1"/>
          <p:nvPr/>
        </p:nvSpPr>
        <p:spPr>
          <a:xfrm>
            <a:off x="5672734" y="3639313"/>
            <a:ext cx="2732390"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600" dirty="0" smtClean="0">
                <a:solidFill>
                  <a:schemeClr val="dk1"/>
                </a:solidFill>
                <a:latin typeface="Roboto"/>
                <a:ea typeface="Roboto"/>
                <a:cs typeface="Roboto"/>
                <a:sym typeface="Roboto"/>
              </a:rPr>
              <a:t>Risk financing.</a:t>
            </a:r>
            <a:endParaRPr sz="160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600" dirty="0">
              <a:solidFill>
                <a:schemeClr val="dk1"/>
              </a:solidFill>
              <a:latin typeface="Roboto"/>
              <a:ea typeface="Roboto"/>
              <a:cs typeface="Roboto"/>
              <a:sym typeface="Roboto"/>
            </a:endParaRPr>
          </a:p>
        </p:txBody>
      </p:sp>
      <p:sp>
        <p:nvSpPr>
          <p:cNvPr id="27" name="Google Shape;947;p38"/>
          <p:cNvSpPr txBox="1"/>
          <p:nvPr/>
        </p:nvSpPr>
        <p:spPr>
          <a:xfrm>
            <a:off x="4990817" y="1959692"/>
            <a:ext cx="518161" cy="22407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2300" dirty="0" smtClean="0">
                <a:solidFill>
                  <a:schemeClr val="accent1"/>
                </a:solidFill>
                <a:latin typeface="Fira Sans Extra Condensed Medium"/>
                <a:ea typeface="Fira Sans Extra Condensed Medium"/>
                <a:cs typeface="Fira Sans Extra Condensed Medium"/>
                <a:sym typeface="Fira Sans Extra Condensed Medium"/>
              </a:rPr>
              <a:t>2</a:t>
            </a:r>
            <a:endParaRPr sz="16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28" name="Google Shape;947;p38"/>
          <p:cNvSpPr txBox="1"/>
          <p:nvPr/>
        </p:nvSpPr>
        <p:spPr>
          <a:xfrm>
            <a:off x="4990817" y="2399757"/>
            <a:ext cx="518161" cy="22407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US" sz="2300" dirty="0" smtClean="0">
                <a:solidFill>
                  <a:schemeClr val="accent1"/>
                </a:solidFill>
                <a:latin typeface="Fira Sans Extra Condensed Medium"/>
                <a:ea typeface="Fira Sans Extra Condensed Medium"/>
                <a:cs typeface="Fira Sans Extra Condensed Medium"/>
                <a:sym typeface="Fira Sans Extra Condensed Medium"/>
              </a:rPr>
              <a:t>3</a:t>
            </a:r>
            <a:endParaRPr sz="16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29" name="Google Shape;947;p38"/>
          <p:cNvSpPr txBox="1"/>
          <p:nvPr/>
        </p:nvSpPr>
        <p:spPr>
          <a:xfrm>
            <a:off x="4990816" y="2841780"/>
            <a:ext cx="518161" cy="22407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2300" dirty="0" smtClean="0">
                <a:solidFill>
                  <a:schemeClr val="accent1"/>
                </a:solidFill>
                <a:latin typeface="Fira Sans Extra Condensed Medium"/>
                <a:ea typeface="Fira Sans Extra Condensed Medium"/>
                <a:cs typeface="Fira Sans Extra Condensed Medium"/>
                <a:sym typeface="Fira Sans Extra Condensed Medium"/>
              </a:rPr>
              <a:t>4</a:t>
            </a:r>
            <a:endParaRPr sz="16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30" name="Google Shape;947;p38"/>
          <p:cNvSpPr txBox="1"/>
          <p:nvPr/>
        </p:nvSpPr>
        <p:spPr>
          <a:xfrm>
            <a:off x="4990816" y="3277791"/>
            <a:ext cx="518161" cy="22407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2300" dirty="0" smtClean="0">
                <a:solidFill>
                  <a:schemeClr val="accent1"/>
                </a:solidFill>
                <a:latin typeface="Fira Sans Extra Condensed Medium"/>
                <a:ea typeface="Fira Sans Extra Condensed Medium"/>
                <a:cs typeface="Fira Sans Extra Condensed Medium"/>
                <a:sym typeface="Fira Sans Extra Condensed Medium"/>
              </a:rPr>
              <a:t>5</a:t>
            </a:r>
            <a:endParaRPr sz="16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31" name="Google Shape;947;p38"/>
          <p:cNvSpPr txBox="1"/>
          <p:nvPr/>
        </p:nvSpPr>
        <p:spPr>
          <a:xfrm>
            <a:off x="4980734" y="3713802"/>
            <a:ext cx="518161" cy="22407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2300" dirty="0" smtClean="0">
                <a:solidFill>
                  <a:schemeClr val="accent1"/>
                </a:solidFill>
                <a:latin typeface="Fira Sans Extra Condensed Medium"/>
                <a:ea typeface="Fira Sans Extra Condensed Medium"/>
                <a:cs typeface="Fira Sans Extra Condensed Medium"/>
                <a:sym typeface="Fira Sans Extra Condensed Medium"/>
              </a:rPr>
              <a:t>6</a:t>
            </a:r>
            <a:endParaRPr sz="16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32" name="Google Shape;594;p29"/>
          <p:cNvSpPr txBox="1"/>
          <p:nvPr/>
        </p:nvSpPr>
        <p:spPr>
          <a:xfrm rot="-5400000">
            <a:off x="146443" y="2722791"/>
            <a:ext cx="1343100" cy="219300"/>
          </a:xfrm>
          <a:prstGeom prst="rect">
            <a:avLst/>
          </a:prstGeom>
          <a:noFill/>
          <a:ln>
            <a:noFill/>
          </a:ln>
        </p:spPr>
        <p:txBody>
          <a:bodyPr spcFirstLastPara="1" wrap="square" lIns="34300" tIns="17150" rIns="34300" bIns="17150" anchor="b" anchorCtr="0">
            <a:noAutofit/>
          </a:bodyPr>
          <a:lstStyle/>
          <a:p>
            <a:pPr marL="0" marR="0" lvl="0" indent="0" algn="ctr" rtl="0">
              <a:spcBef>
                <a:spcPts val="0"/>
              </a:spcBef>
              <a:spcAft>
                <a:spcPts val="0"/>
              </a:spcAft>
              <a:buNone/>
            </a:pPr>
            <a:r>
              <a:rPr lang="en" sz="1300" dirty="0">
                <a:solidFill>
                  <a:schemeClr val="dk1"/>
                </a:solidFill>
                <a:latin typeface="Fira Sans Extra Condensed Medium"/>
                <a:ea typeface="Fira Sans Extra Condensed Medium"/>
                <a:cs typeface="Fira Sans Extra Condensed Medium"/>
                <a:sym typeface="Fira Sans Extra Condensed Medium"/>
              </a:rPr>
              <a:t>RISK LIKELIHOOD</a:t>
            </a:r>
            <a:endParaRPr sz="600"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33" name="Google Shape;593;p29"/>
          <p:cNvSpPr txBox="1"/>
          <p:nvPr/>
        </p:nvSpPr>
        <p:spPr>
          <a:xfrm>
            <a:off x="1769282" y="1384097"/>
            <a:ext cx="1609800" cy="219300"/>
          </a:xfrm>
          <a:prstGeom prst="rect">
            <a:avLst/>
          </a:prstGeom>
          <a:noFill/>
          <a:ln>
            <a:noFill/>
          </a:ln>
        </p:spPr>
        <p:txBody>
          <a:bodyPr spcFirstLastPara="1" wrap="square" lIns="34300" tIns="17150" rIns="34300" bIns="17150" anchor="b" anchorCtr="0">
            <a:noAutofit/>
          </a:bodyPr>
          <a:lstStyle/>
          <a:p>
            <a:pPr marL="0" marR="0" lvl="0" indent="0" algn="ctr" rtl="0">
              <a:spcBef>
                <a:spcPts val="0"/>
              </a:spcBef>
              <a:spcAft>
                <a:spcPts val="0"/>
              </a:spcAft>
              <a:buNone/>
            </a:pPr>
            <a:r>
              <a:rPr lang="en" sz="1300" dirty="0">
                <a:solidFill>
                  <a:schemeClr val="dk1"/>
                </a:solidFill>
                <a:latin typeface="Fira Sans Extra Condensed Medium"/>
                <a:ea typeface="Fira Sans Extra Condensed Medium"/>
                <a:cs typeface="Fira Sans Extra Condensed Medium"/>
                <a:sym typeface="Fira Sans Extra Condensed Medium"/>
              </a:rPr>
              <a:t>RISK CONSEQUENCE</a:t>
            </a:r>
            <a:endParaRPr sz="600" dirty="0">
              <a:solidFill>
                <a:schemeClr val="dk1"/>
              </a:solidFill>
              <a:latin typeface="Fira Sans Extra Condensed Medium"/>
              <a:ea typeface="Fira Sans Extra Condensed Medium"/>
              <a:cs typeface="Fira Sans Extra Condensed Medium"/>
              <a:sym typeface="Fira Sans Extra Condensed Medium"/>
            </a:endParaRPr>
          </a:p>
        </p:txBody>
      </p:sp>
      <p:sp>
        <p:nvSpPr>
          <p:cNvPr id="34" name="Google Shape;579;p29"/>
          <p:cNvSpPr txBox="1"/>
          <p:nvPr/>
        </p:nvSpPr>
        <p:spPr>
          <a:xfrm>
            <a:off x="1092049" y="1430297"/>
            <a:ext cx="285000" cy="173100"/>
          </a:xfrm>
          <a:prstGeom prst="rect">
            <a:avLst/>
          </a:prstGeom>
          <a:noFill/>
          <a:ln>
            <a:noFill/>
          </a:ln>
        </p:spPr>
        <p:txBody>
          <a:bodyPr spcFirstLastPara="1" wrap="square" lIns="34300" tIns="17150" rIns="34300" bIns="17150" anchor="b" anchorCtr="0">
            <a:noAutofit/>
          </a:bodyPr>
          <a:lstStyle/>
          <a:p>
            <a:pPr marL="0" marR="0" lvl="0" indent="0" algn="ctr" rtl="0">
              <a:spcBef>
                <a:spcPts val="0"/>
              </a:spcBef>
              <a:spcAft>
                <a:spcPts val="0"/>
              </a:spcAft>
              <a:buNone/>
            </a:pPr>
            <a:r>
              <a:rPr lang="en" sz="900" dirty="0">
                <a:solidFill>
                  <a:schemeClr val="dk1"/>
                </a:solidFill>
                <a:latin typeface="Roboto"/>
                <a:ea typeface="Roboto"/>
                <a:cs typeface="Roboto"/>
                <a:sym typeface="Roboto"/>
              </a:rPr>
              <a:t>Low</a:t>
            </a:r>
            <a:endParaRPr sz="500" dirty="0">
              <a:solidFill>
                <a:schemeClr val="dk1"/>
              </a:solidFill>
              <a:latin typeface="Roboto"/>
              <a:ea typeface="Roboto"/>
              <a:cs typeface="Roboto"/>
              <a:sym typeface="Roboto"/>
            </a:endParaRPr>
          </a:p>
        </p:txBody>
      </p:sp>
      <p:sp>
        <p:nvSpPr>
          <p:cNvPr id="35" name="Google Shape;579;p29"/>
          <p:cNvSpPr txBox="1"/>
          <p:nvPr/>
        </p:nvSpPr>
        <p:spPr>
          <a:xfrm>
            <a:off x="3609529" y="1449389"/>
            <a:ext cx="323572" cy="156602"/>
          </a:xfrm>
          <a:prstGeom prst="rect">
            <a:avLst/>
          </a:prstGeom>
          <a:noFill/>
          <a:ln>
            <a:noFill/>
          </a:ln>
        </p:spPr>
        <p:txBody>
          <a:bodyPr spcFirstLastPara="1" wrap="square" lIns="34300" tIns="17150" rIns="34300" bIns="17150" anchor="b" anchorCtr="0">
            <a:noAutofit/>
          </a:bodyPr>
          <a:lstStyle/>
          <a:p>
            <a:pPr marL="0" marR="0" lvl="0" indent="0" algn="ctr" rtl="0">
              <a:spcBef>
                <a:spcPts val="0"/>
              </a:spcBef>
              <a:spcAft>
                <a:spcPts val="0"/>
              </a:spcAft>
              <a:buNone/>
            </a:pPr>
            <a:r>
              <a:rPr lang="en" sz="900" dirty="0" smtClean="0">
                <a:solidFill>
                  <a:schemeClr val="dk1"/>
                </a:solidFill>
                <a:latin typeface="Roboto"/>
                <a:ea typeface="Roboto"/>
                <a:cs typeface="Roboto"/>
                <a:sym typeface="Roboto"/>
              </a:rPr>
              <a:t>High</a:t>
            </a:r>
            <a:endParaRPr sz="500" dirty="0">
              <a:solidFill>
                <a:schemeClr val="dk1"/>
              </a:solidFill>
              <a:latin typeface="Roboto"/>
              <a:ea typeface="Roboto"/>
              <a:cs typeface="Roboto"/>
              <a:sym typeface="Roboto"/>
            </a:endParaRPr>
          </a:p>
        </p:txBody>
      </p:sp>
      <p:sp>
        <p:nvSpPr>
          <p:cNvPr id="36" name="Google Shape;579;p29"/>
          <p:cNvSpPr txBox="1"/>
          <p:nvPr/>
        </p:nvSpPr>
        <p:spPr>
          <a:xfrm rot="16200000">
            <a:off x="757544" y="3825837"/>
            <a:ext cx="285000" cy="173100"/>
          </a:xfrm>
          <a:prstGeom prst="rect">
            <a:avLst/>
          </a:prstGeom>
          <a:noFill/>
          <a:ln>
            <a:noFill/>
          </a:ln>
        </p:spPr>
        <p:txBody>
          <a:bodyPr spcFirstLastPara="1" wrap="square" lIns="34300" tIns="17150" rIns="34300" bIns="17150" anchor="b" anchorCtr="0">
            <a:noAutofit/>
          </a:bodyPr>
          <a:lstStyle/>
          <a:p>
            <a:pPr marL="0" marR="0" lvl="0" indent="0" algn="ctr" rtl="0">
              <a:spcBef>
                <a:spcPts val="0"/>
              </a:spcBef>
              <a:spcAft>
                <a:spcPts val="0"/>
              </a:spcAft>
              <a:buNone/>
            </a:pPr>
            <a:r>
              <a:rPr lang="en" sz="900" dirty="0">
                <a:solidFill>
                  <a:schemeClr val="dk1"/>
                </a:solidFill>
                <a:latin typeface="Roboto"/>
                <a:ea typeface="Roboto"/>
                <a:cs typeface="Roboto"/>
                <a:sym typeface="Roboto"/>
              </a:rPr>
              <a:t>Low</a:t>
            </a:r>
            <a:endParaRPr sz="500" dirty="0">
              <a:solidFill>
                <a:schemeClr val="dk1"/>
              </a:solidFill>
              <a:latin typeface="Roboto"/>
              <a:ea typeface="Roboto"/>
              <a:cs typeface="Roboto"/>
              <a:sym typeface="Roboto"/>
            </a:endParaRPr>
          </a:p>
        </p:txBody>
      </p:sp>
      <p:sp>
        <p:nvSpPr>
          <p:cNvPr id="37" name="Google Shape;579;p29"/>
          <p:cNvSpPr txBox="1"/>
          <p:nvPr/>
        </p:nvSpPr>
        <p:spPr>
          <a:xfrm rot="16200000">
            <a:off x="746507" y="1757763"/>
            <a:ext cx="323572" cy="156602"/>
          </a:xfrm>
          <a:prstGeom prst="rect">
            <a:avLst/>
          </a:prstGeom>
          <a:noFill/>
          <a:ln>
            <a:noFill/>
          </a:ln>
        </p:spPr>
        <p:txBody>
          <a:bodyPr spcFirstLastPara="1" wrap="square" lIns="34300" tIns="17150" rIns="34300" bIns="17150" anchor="b" anchorCtr="0">
            <a:noAutofit/>
          </a:bodyPr>
          <a:lstStyle/>
          <a:p>
            <a:pPr marL="0" marR="0" lvl="0" indent="0" algn="ctr" rtl="0">
              <a:spcBef>
                <a:spcPts val="0"/>
              </a:spcBef>
              <a:spcAft>
                <a:spcPts val="0"/>
              </a:spcAft>
              <a:buNone/>
            </a:pPr>
            <a:r>
              <a:rPr lang="en" sz="900" dirty="0" smtClean="0">
                <a:solidFill>
                  <a:schemeClr val="dk1"/>
                </a:solidFill>
                <a:latin typeface="Roboto"/>
                <a:ea typeface="Roboto"/>
                <a:cs typeface="Roboto"/>
                <a:sym typeface="Roboto"/>
              </a:rPr>
              <a:t>High</a:t>
            </a:r>
            <a:endParaRPr sz="500" dirty="0">
              <a:solidFill>
                <a:schemeClr val="dk1"/>
              </a:solidFill>
              <a:latin typeface="Roboto"/>
              <a:ea typeface="Roboto"/>
              <a:cs typeface="Roboto"/>
              <a:sym typeface="Roboto"/>
            </a:endParaRPr>
          </a:p>
        </p:txBody>
      </p:sp>
      <p:sp>
        <p:nvSpPr>
          <p:cNvPr id="38" name="Google Shape;81;p16"/>
          <p:cNvSpPr txBox="1"/>
          <p:nvPr/>
        </p:nvSpPr>
        <p:spPr>
          <a:xfrm>
            <a:off x="3064452" y="2143335"/>
            <a:ext cx="870931"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050" dirty="0" smtClean="0">
                <a:solidFill>
                  <a:schemeClr val="dk1"/>
                </a:solidFill>
                <a:latin typeface="Roboto"/>
                <a:ea typeface="Roboto"/>
                <a:cs typeface="Roboto"/>
                <a:sym typeface="Roboto"/>
              </a:rPr>
              <a:t>Avoid</a:t>
            </a:r>
            <a:endParaRPr sz="105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050" dirty="0">
              <a:solidFill>
                <a:schemeClr val="dk1"/>
              </a:solidFill>
              <a:latin typeface="Roboto"/>
              <a:ea typeface="Roboto"/>
              <a:cs typeface="Roboto"/>
              <a:sym typeface="Roboto"/>
            </a:endParaRPr>
          </a:p>
        </p:txBody>
      </p:sp>
      <p:sp>
        <p:nvSpPr>
          <p:cNvPr id="39" name="Google Shape;81;p16"/>
          <p:cNvSpPr txBox="1"/>
          <p:nvPr/>
        </p:nvSpPr>
        <p:spPr>
          <a:xfrm>
            <a:off x="2911270" y="3361785"/>
            <a:ext cx="870931" cy="455334"/>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050" dirty="0" smtClean="0">
                <a:solidFill>
                  <a:schemeClr val="bg1"/>
                </a:solidFill>
                <a:latin typeface="Roboto"/>
                <a:ea typeface="Roboto"/>
                <a:cs typeface="Roboto"/>
                <a:sym typeface="Roboto"/>
              </a:rPr>
              <a:t>Transfer</a:t>
            </a:r>
          </a:p>
          <a:p>
            <a:pPr marL="0" lvl="0" indent="0" rtl="0">
              <a:spcBef>
                <a:spcPts val="0"/>
              </a:spcBef>
              <a:spcAft>
                <a:spcPts val="0"/>
              </a:spcAft>
              <a:buNone/>
            </a:pPr>
            <a:r>
              <a:rPr lang="en-US" sz="1050" dirty="0" smtClean="0">
                <a:solidFill>
                  <a:schemeClr val="bg1"/>
                </a:solidFill>
                <a:latin typeface="Roboto"/>
                <a:ea typeface="Roboto"/>
                <a:cs typeface="Roboto"/>
                <a:sym typeface="Roboto"/>
              </a:rPr>
              <a:t>Finance</a:t>
            </a:r>
            <a:endParaRPr sz="1050" dirty="0">
              <a:solidFill>
                <a:schemeClr val="bg1"/>
              </a:solidFill>
              <a:latin typeface="Roboto"/>
              <a:ea typeface="Roboto"/>
              <a:cs typeface="Roboto"/>
              <a:sym typeface="Roboto"/>
            </a:endParaRPr>
          </a:p>
        </p:txBody>
      </p:sp>
      <p:sp>
        <p:nvSpPr>
          <p:cNvPr id="40" name="Google Shape;81;p16"/>
          <p:cNvSpPr txBox="1"/>
          <p:nvPr/>
        </p:nvSpPr>
        <p:spPr>
          <a:xfrm>
            <a:off x="1263921" y="1959194"/>
            <a:ext cx="1085937" cy="432456"/>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050" dirty="0" smtClean="0">
                <a:solidFill>
                  <a:schemeClr val="dk1"/>
                </a:solidFill>
                <a:latin typeface="Roboto"/>
                <a:ea typeface="Roboto"/>
                <a:cs typeface="Roboto"/>
                <a:sym typeface="Roboto"/>
              </a:rPr>
              <a:t>Control</a:t>
            </a:r>
          </a:p>
          <a:p>
            <a:pPr marL="0" lvl="0" indent="0" rtl="0">
              <a:spcBef>
                <a:spcPts val="0"/>
              </a:spcBef>
              <a:spcAft>
                <a:spcPts val="0"/>
              </a:spcAft>
              <a:buNone/>
            </a:pPr>
            <a:r>
              <a:rPr lang="en-US" sz="1050" dirty="0" smtClean="0">
                <a:solidFill>
                  <a:schemeClr val="dk1"/>
                </a:solidFill>
                <a:latin typeface="Roboto"/>
                <a:ea typeface="Roboto"/>
                <a:cs typeface="Roboto"/>
                <a:sym typeface="Roboto"/>
              </a:rPr>
              <a:t>Diversification</a:t>
            </a:r>
            <a:endParaRPr sz="105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050" dirty="0">
              <a:solidFill>
                <a:schemeClr val="dk1"/>
              </a:solidFill>
              <a:latin typeface="Roboto"/>
              <a:ea typeface="Roboto"/>
              <a:cs typeface="Roboto"/>
              <a:sym typeface="Roboto"/>
            </a:endParaRPr>
          </a:p>
        </p:txBody>
      </p:sp>
      <p:sp>
        <p:nvSpPr>
          <p:cNvPr id="41" name="Google Shape;81;p16"/>
          <p:cNvSpPr txBox="1"/>
          <p:nvPr/>
        </p:nvSpPr>
        <p:spPr>
          <a:xfrm>
            <a:off x="1278519" y="3277791"/>
            <a:ext cx="870931" cy="29097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US" sz="1050" dirty="0" smtClean="0">
                <a:solidFill>
                  <a:schemeClr val="dk1"/>
                </a:solidFill>
                <a:latin typeface="Roboto"/>
                <a:ea typeface="Roboto"/>
                <a:cs typeface="Roboto"/>
                <a:sym typeface="Roboto"/>
              </a:rPr>
              <a:t>Retention</a:t>
            </a:r>
            <a:endParaRPr sz="1050" dirty="0">
              <a:solidFill>
                <a:schemeClr val="dk1"/>
              </a:solidFill>
              <a:latin typeface="Roboto"/>
              <a:ea typeface="Roboto"/>
              <a:cs typeface="Roboto"/>
              <a:sym typeface="Roboto"/>
            </a:endParaRPr>
          </a:p>
          <a:p>
            <a:pPr marL="0" lvl="0" indent="0" rtl="0">
              <a:lnSpc>
                <a:spcPct val="115000"/>
              </a:lnSpc>
              <a:spcBef>
                <a:spcPts val="0"/>
              </a:spcBef>
              <a:spcAft>
                <a:spcPts val="1600"/>
              </a:spcAft>
              <a:buNone/>
            </a:pPr>
            <a:endParaRPr sz="1050" dirty="0">
              <a:solidFill>
                <a:schemeClr val="dk1"/>
              </a:solidFill>
              <a:latin typeface="Roboto"/>
              <a:ea typeface="Roboto"/>
              <a:cs typeface="Roboto"/>
              <a:sym typeface="Robot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25"/>
          <p:cNvSpPr txBox="1">
            <a:spLocks noGrp="1"/>
          </p:cNvSpPr>
          <p:nvPr>
            <p:ph type="title"/>
          </p:nvPr>
        </p:nvSpPr>
        <p:spPr>
          <a:xfrm>
            <a:off x="457225" y="409575"/>
            <a:ext cx="8229600" cy="32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Risk </a:t>
            </a:r>
            <a:r>
              <a:rPr lang="en" dirty="0" smtClean="0"/>
              <a:t>Management in Firm</a:t>
            </a:r>
            <a:endParaRPr dirty="0"/>
          </a:p>
        </p:txBody>
      </p:sp>
      <p:sp>
        <p:nvSpPr>
          <p:cNvPr id="420" name="Google Shape;420;p25"/>
          <p:cNvSpPr/>
          <p:nvPr/>
        </p:nvSpPr>
        <p:spPr>
          <a:xfrm>
            <a:off x="3733514" y="2878161"/>
            <a:ext cx="1676100" cy="1675800"/>
          </a:xfrm>
          <a:prstGeom prst="ellipse">
            <a:avLst/>
          </a:prstGeom>
          <a:solidFill>
            <a:schemeClr val="lt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1" name="Google Shape;421;p25"/>
          <p:cNvSpPr/>
          <p:nvPr/>
        </p:nvSpPr>
        <p:spPr>
          <a:xfrm>
            <a:off x="3810157" y="2954784"/>
            <a:ext cx="1522800" cy="1522500"/>
          </a:xfrm>
          <a:prstGeom prst="ellipse">
            <a:avLst/>
          </a:prstGeom>
          <a:gradFill>
            <a:gsLst>
              <a:gs pos="0">
                <a:srgbClr val="B3B3B3"/>
              </a:gs>
              <a:gs pos="100000">
                <a:srgbClr val="727272"/>
              </a:gs>
            </a:gsLst>
            <a:lin ang="5400012" scaled="0"/>
          </a:gra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2" name="Google Shape;422;p25"/>
          <p:cNvSpPr/>
          <p:nvPr/>
        </p:nvSpPr>
        <p:spPr>
          <a:xfrm>
            <a:off x="4376125" y="2627894"/>
            <a:ext cx="402000" cy="1081200"/>
          </a:xfrm>
          <a:prstGeom prst="upArrow">
            <a:avLst>
              <a:gd name="adj1" fmla="val 50000"/>
              <a:gd name="adj2" fmla="val 50000"/>
            </a:avLst>
          </a:prstGeom>
          <a:solidFill>
            <a:srgbClr val="D9D9D9"/>
          </a:solidFill>
          <a:ln w="19050" cap="flat" cmpd="sng">
            <a:solidFill>
              <a:schemeClr val="lt1"/>
            </a:solidFill>
            <a:prstDash val="solid"/>
            <a:round/>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3" name="Google Shape;423;p25"/>
          <p:cNvSpPr/>
          <p:nvPr/>
        </p:nvSpPr>
        <p:spPr>
          <a:xfrm rot="-2700000">
            <a:off x="4524159" y="2167862"/>
            <a:ext cx="488221" cy="488328"/>
          </a:xfrm>
          <a:custGeom>
            <a:avLst/>
            <a:gdLst/>
            <a:ahLst/>
            <a:cxnLst/>
            <a:rect l="l" t="t" r="r" b="b"/>
            <a:pathLst>
              <a:path w="1367224" h="1367526" extrusionOk="0">
                <a:moveTo>
                  <a:pt x="687303" y="0"/>
                </a:moveTo>
                <a:lnTo>
                  <a:pt x="809893" y="128950"/>
                </a:lnTo>
                <a:cubicBezTo>
                  <a:pt x="976554" y="313409"/>
                  <a:pt x="1126548" y="507576"/>
                  <a:pt x="1259877" y="709510"/>
                </a:cubicBezTo>
                <a:lnTo>
                  <a:pt x="1367224" y="881275"/>
                </a:lnTo>
                <a:lnTo>
                  <a:pt x="525012" y="1367526"/>
                </a:lnTo>
                <a:lnTo>
                  <a:pt x="448021" y="1244333"/>
                </a:lnTo>
                <a:cubicBezTo>
                  <a:pt x="341383" y="1082823"/>
                  <a:pt x="221414" y="927525"/>
                  <a:pt x="88115" y="779991"/>
                </a:cubicBezTo>
                <a:lnTo>
                  <a:pt x="0" y="687303"/>
                </a:lnTo>
                <a:lnTo>
                  <a:pt x="687303" y="0"/>
                </a:lnTo>
                <a:close/>
              </a:path>
            </a:pathLst>
          </a:custGeom>
          <a:solidFill>
            <a:schemeClr val="accent3"/>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4" name="Google Shape;424;p25"/>
          <p:cNvSpPr/>
          <p:nvPr/>
        </p:nvSpPr>
        <p:spPr>
          <a:xfrm rot="-2700000">
            <a:off x="4127646" y="2168239"/>
            <a:ext cx="489530" cy="488406"/>
          </a:xfrm>
          <a:custGeom>
            <a:avLst/>
            <a:gdLst/>
            <a:ahLst/>
            <a:cxnLst/>
            <a:rect l="l" t="t" r="r" b="b"/>
            <a:pathLst>
              <a:path w="1370890" h="1367744" extrusionOk="0">
                <a:moveTo>
                  <a:pt x="1370890" y="680440"/>
                </a:moveTo>
                <a:lnTo>
                  <a:pt x="683587" y="1367744"/>
                </a:lnTo>
                <a:lnTo>
                  <a:pt x="595757" y="1284246"/>
                </a:lnTo>
                <a:cubicBezTo>
                  <a:pt x="448222" y="1150947"/>
                  <a:pt x="292924" y="1030979"/>
                  <a:pt x="131414" y="924340"/>
                </a:cubicBezTo>
                <a:lnTo>
                  <a:pt x="0" y="842211"/>
                </a:lnTo>
                <a:lnTo>
                  <a:pt x="486252" y="0"/>
                </a:lnTo>
                <a:lnTo>
                  <a:pt x="666238" y="112485"/>
                </a:lnTo>
                <a:cubicBezTo>
                  <a:pt x="868171" y="245813"/>
                  <a:pt x="1062338" y="395808"/>
                  <a:pt x="1246797" y="562468"/>
                </a:cubicBezTo>
                <a:lnTo>
                  <a:pt x="1370890" y="680440"/>
                </a:lnTo>
                <a:close/>
              </a:path>
            </a:pathLst>
          </a:custGeom>
          <a:solidFill>
            <a:schemeClr val="accent3"/>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5" name="Google Shape;425;p25"/>
          <p:cNvSpPr/>
          <p:nvPr/>
        </p:nvSpPr>
        <p:spPr>
          <a:xfrm rot="-2700000">
            <a:off x="4923674" y="2287781"/>
            <a:ext cx="453983" cy="458033"/>
          </a:xfrm>
          <a:custGeom>
            <a:avLst/>
            <a:gdLst/>
            <a:ahLst/>
            <a:cxnLst/>
            <a:rect l="l" t="t" r="r" b="b"/>
            <a:pathLst>
              <a:path w="1271343" h="1282686" extrusionOk="0">
                <a:moveTo>
                  <a:pt x="841823" y="0"/>
                </a:moveTo>
                <a:lnTo>
                  <a:pt x="903838" y="111204"/>
                </a:lnTo>
                <a:cubicBezTo>
                  <a:pt x="1051981" y="393104"/>
                  <a:pt x="1170495" y="686510"/>
                  <a:pt x="1259381" y="986819"/>
                </a:cubicBezTo>
                <a:lnTo>
                  <a:pt x="1271343" y="1031146"/>
                </a:lnTo>
                <a:lnTo>
                  <a:pt x="332583" y="1282686"/>
                </a:lnTo>
                <a:lnTo>
                  <a:pt x="327422" y="1263559"/>
                </a:lnTo>
                <a:cubicBezTo>
                  <a:pt x="256329" y="1023366"/>
                  <a:pt x="161539" y="788694"/>
                  <a:pt x="43051" y="563224"/>
                </a:cubicBezTo>
                <a:lnTo>
                  <a:pt x="0" y="486026"/>
                </a:lnTo>
                <a:lnTo>
                  <a:pt x="841823" y="0"/>
                </a:lnTo>
                <a:close/>
              </a:path>
            </a:pathLst>
          </a:custGeom>
          <a:solidFill>
            <a:schemeClr val="accent4"/>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6" name="Google Shape;426;p25"/>
          <p:cNvSpPr/>
          <p:nvPr/>
        </p:nvSpPr>
        <p:spPr>
          <a:xfrm rot="-2700000">
            <a:off x="3762999" y="2291171"/>
            <a:ext cx="455537" cy="452439"/>
          </a:xfrm>
          <a:custGeom>
            <a:avLst/>
            <a:gdLst/>
            <a:ahLst/>
            <a:cxnLst/>
            <a:rect l="l" t="t" r="r" b="b"/>
            <a:pathLst>
              <a:path w="1275696" h="1267020" extrusionOk="0">
                <a:moveTo>
                  <a:pt x="1275696" y="425197"/>
                </a:moveTo>
                <a:lnTo>
                  <a:pt x="789670" y="1267020"/>
                </a:lnTo>
                <a:lnTo>
                  <a:pt x="720934" y="1228689"/>
                </a:lnTo>
                <a:cubicBezTo>
                  <a:pt x="495464" y="1110201"/>
                  <a:pt x="260792" y="1015410"/>
                  <a:pt x="20599" y="944318"/>
                </a:cubicBezTo>
                <a:lnTo>
                  <a:pt x="0" y="938759"/>
                </a:lnTo>
                <a:lnTo>
                  <a:pt x="251540" y="0"/>
                </a:lnTo>
                <a:lnTo>
                  <a:pt x="297339" y="12359"/>
                </a:lnTo>
                <a:cubicBezTo>
                  <a:pt x="597648" y="101244"/>
                  <a:pt x="891054" y="219759"/>
                  <a:pt x="1172954" y="367901"/>
                </a:cubicBezTo>
                <a:lnTo>
                  <a:pt x="1275696" y="425197"/>
                </a:lnTo>
                <a:close/>
              </a:path>
            </a:pathLst>
          </a:custGeom>
          <a:solidFill>
            <a:schemeClr val="accent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7" name="Google Shape;427;p25"/>
          <p:cNvSpPr/>
          <p:nvPr/>
        </p:nvSpPr>
        <p:spPr>
          <a:xfrm rot="-2700000">
            <a:off x="5300461" y="2522581"/>
            <a:ext cx="387622" cy="395593"/>
          </a:xfrm>
          <a:custGeom>
            <a:avLst/>
            <a:gdLst/>
            <a:ahLst/>
            <a:cxnLst/>
            <a:rect l="l" t="t" r="r" b="b"/>
            <a:pathLst>
              <a:path w="1085505" h="1107828" extrusionOk="0">
                <a:moveTo>
                  <a:pt x="938760" y="0"/>
                </a:moveTo>
                <a:lnTo>
                  <a:pt x="948644" y="36627"/>
                </a:lnTo>
                <a:cubicBezTo>
                  <a:pt x="1022715" y="340100"/>
                  <a:pt x="1067158" y="649327"/>
                  <a:pt x="1081972" y="959703"/>
                </a:cubicBezTo>
                <a:lnTo>
                  <a:pt x="1085505" y="1107828"/>
                </a:lnTo>
                <a:lnTo>
                  <a:pt x="111485" y="1107828"/>
                </a:lnTo>
                <a:lnTo>
                  <a:pt x="97761" y="820377"/>
                </a:lnTo>
                <a:cubicBezTo>
                  <a:pt x="79987" y="634710"/>
                  <a:pt x="48884" y="450079"/>
                  <a:pt x="4452" y="268036"/>
                </a:cubicBezTo>
                <a:lnTo>
                  <a:pt x="0" y="251540"/>
                </a:lnTo>
                <a:lnTo>
                  <a:pt x="938760" y="0"/>
                </a:lnTo>
                <a:close/>
              </a:path>
            </a:pathLst>
          </a:custGeom>
          <a:solidFill>
            <a:schemeClr val="accent4"/>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8" name="Google Shape;428;p25"/>
          <p:cNvSpPr/>
          <p:nvPr/>
        </p:nvSpPr>
        <p:spPr>
          <a:xfrm rot="-2700000">
            <a:off x="3450858" y="2526746"/>
            <a:ext cx="395067" cy="387480"/>
          </a:xfrm>
          <a:custGeom>
            <a:avLst/>
            <a:gdLst/>
            <a:ahLst/>
            <a:cxnLst/>
            <a:rect l="l" t="t" r="r" b="b"/>
            <a:pathLst>
              <a:path w="1106355" h="1085108" extrusionOk="0">
                <a:moveTo>
                  <a:pt x="1106355" y="146347"/>
                </a:moveTo>
                <a:lnTo>
                  <a:pt x="854815" y="1085108"/>
                </a:lnTo>
                <a:lnTo>
                  <a:pt x="839794" y="1081054"/>
                </a:lnTo>
                <a:cubicBezTo>
                  <a:pt x="657752" y="1036621"/>
                  <a:pt x="473121" y="1005518"/>
                  <a:pt x="287454" y="987745"/>
                </a:cubicBezTo>
                <a:lnTo>
                  <a:pt x="0" y="974020"/>
                </a:lnTo>
                <a:lnTo>
                  <a:pt x="1" y="0"/>
                </a:lnTo>
                <a:lnTo>
                  <a:pt x="148127" y="3533"/>
                </a:lnTo>
                <a:cubicBezTo>
                  <a:pt x="458504" y="18347"/>
                  <a:pt x="767729" y="62790"/>
                  <a:pt x="1071203" y="136861"/>
                </a:cubicBezTo>
                <a:lnTo>
                  <a:pt x="1106355" y="146347"/>
                </a:lnTo>
                <a:close/>
              </a:path>
            </a:pathLst>
          </a:custGeom>
          <a:solidFill>
            <a:schemeClr val="accent2"/>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29" name="Google Shape;429;p25"/>
          <p:cNvSpPr/>
          <p:nvPr/>
        </p:nvSpPr>
        <p:spPr>
          <a:xfrm rot="-2700000">
            <a:off x="5618390" y="2838022"/>
            <a:ext cx="386240" cy="396623"/>
          </a:xfrm>
          <a:custGeom>
            <a:avLst/>
            <a:gdLst/>
            <a:ahLst/>
            <a:cxnLst/>
            <a:rect l="l" t="t" r="r" b="b"/>
            <a:pathLst>
              <a:path w="1081634" h="1110711" extrusionOk="0">
                <a:moveTo>
                  <a:pt x="1081634" y="0"/>
                </a:moveTo>
                <a:lnTo>
                  <a:pt x="1077651" y="167022"/>
                </a:lnTo>
                <a:cubicBezTo>
                  <a:pt x="1062836" y="477399"/>
                  <a:pt x="1018393" y="786624"/>
                  <a:pt x="944321" y="1090098"/>
                </a:cubicBezTo>
                <a:lnTo>
                  <a:pt x="938759" y="1110711"/>
                </a:lnTo>
                <a:lnTo>
                  <a:pt x="0" y="859171"/>
                </a:lnTo>
                <a:lnTo>
                  <a:pt x="130" y="858689"/>
                </a:lnTo>
                <a:cubicBezTo>
                  <a:pt x="44562" y="676647"/>
                  <a:pt x="75665" y="492015"/>
                  <a:pt x="93439" y="306349"/>
                </a:cubicBezTo>
                <a:lnTo>
                  <a:pt x="108065" y="0"/>
                </a:lnTo>
                <a:lnTo>
                  <a:pt x="1081634" y="0"/>
                </a:lnTo>
                <a:close/>
              </a:path>
            </a:pathLst>
          </a:custGeom>
          <a:solidFill>
            <a:schemeClr val="accent5"/>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30" name="Google Shape;430;p25"/>
          <p:cNvSpPr/>
          <p:nvPr/>
        </p:nvSpPr>
        <p:spPr>
          <a:xfrm rot="-2700000">
            <a:off x="3132206" y="2843535"/>
            <a:ext cx="397777" cy="386552"/>
          </a:xfrm>
          <a:custGeom>
            <a:avLst/>
            <a:gdLst/>
            <a:ahLst/>
            <a:cxnLst/>
            <a:rect l="l" t="t" r="r" b="b"/>
            <a:pathLst>
              <a:path w="1113944" h="1082508" extrusionOk="0">
                <a:moveTo>
                  <a:pt x="1113943" y="0"/>
                </a:moveTo>
                <a:lnTo>
                  <a:pt x="1113944" y="973569"/>
                </a:lnTo>
                <a:lnTo>
                  <a:pt x="807596" y="988196"/>
                </a:lnTo>
                <a:cubicBezTo>
                  <a:pt x="621930" y="1005969"/>
                  <a:pt x="437299" y="1037072"/>
                  <a:pt x="255256" y="1081505"/>
                </a:cubicBezTo>
                <a:lnTo>
                  <a:pt x="251539" y="1082508"/>
                </a:lnTo>
                <a:lnTo>
                  <a:pt x="0" y="143748"/>
                </a:lnTo>
                <a:lnTo>
                  <a:pt x="23847" y="137312"/>
                </a:lnTo>
                <a:cubicBezTo>
                  <a:pt x="327321" y="63241"/>
                  <a:pt x="636547" y="18798"/>
                  <a:pt x="946923" y="3984"/>
                </a:cubicBezTo>
                <a:lnTo>
                  <a:pt x="1113943" y="0"/>
                </a:lnTo>
                <a:close/>
              </a:path>
            </a:pathLst>
          </a:custGeom>
          <a:solidFill>
            <a:schemeClr val="accent1"/>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31" name="Google Shape;431;p25"/>
          <p:cNvSpPr/>
          <p:nvPr/>
        </p:nvSpPr>
        <p:spPr>
          <a:xfrm rot="-2700000">
            <a:off x="5790507" y="3150374"/>
            <a:ext cx="452829" cy="458916"/>
          </a:xfrm>
          <a:custGeom>
            <a:avLst/>
            <a:gdLst/>
            <a:ahLst/>
            <a:cxnLst/>
            <a:rect l="l" t="t" r="r" b="b"/>
            <a:pathLst>
              <a:path w="1268112" h="1285158" extrusionOk="0">
                <a:moveTo>
                  <a:pt x="1268112" y="251540"/>
                </a:moveTo>
                <a:lnTo>
                  <a:pt x="1251830" y="311879"/>
                </a:lnTo>
                <a:cubicBezTo>
                  <a:pt x="1162943" y="612188"/>
                  <a:pt x="1044429" y="905593"/>
                  <a:pt x="896286" y="1187494"/>
                </a:cubicBezTo>
                <a:lnTo>
                  <a:pt x="841821" y="1285158"/>
                </a:lnTo>
                <a:lnTo>
                  <a:pt x="0" y="799133"/>
                </a:lnTo>
                <a:lnTo>
                  <a:pt x="35500" y="735475"/>
                </a:lnTo>
                <a:cubicBezTo>
                  <a:pt x="153988" y="510004"/>
                  <a:pt x="248778" y="275333"/>
                  <a:pt x="319871" y="35140"/>
                </a:cubicBezTo>
                <a:lnTo>
                  <a:pt x="329353" y="0"/>
                </a:lnTo>
                <a:lnTo>
                  <a:pt x="1268112" y="251540"/>
                </a:lnTo>
                <a:close/>
              </a:path>
            </a:pathLst>
          </a:custGeom>
          <a:solidFill>
            <a:schemeClr val="accent5"/>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32" name="Google Shape;432;p25"/>
          <p:cNvSpPr/>
          <p:nvPr/>
        </p:nvSpPr>
        <p:spPr>
          <a:xfrm rot="-2700000">
            <a:off x="2896439" y="3154393"/>
            <a:ext cx="458970" cy="453192"/>
          </a:xfrm>
          <a:custGeom>
            <a:avLst/>
            <a:gdLst/>
            <a:ahLst/>
            <a:cxnLst/>
            <a:rect l="l" t="t" r="r" b="b"/>
            <a:pathLst>
              <a:path w="1285309" h="1269128" extrusionOk="0">
                <a:moveTo>
                  <a:pt x="1033769" y="0"/>
                </a:moveTo>
                <a:lnTo>
                  <a:pt x="1285309" y="938760"/>
                </a:lnTo>
                <a:lnTo>
                  <a:pt x="1253403" y="947370"/>
                </a:lnTo>
                <a:cubicBezTo>
                  <a:pt x="1013209" y="1018463"/>
                  <a:pt x="778538" y="1113253"/>
                  <a:pt x="553068" y="1231741"/>
                </a:cubicBezTo>
                <a:lnTo>
                  <a:pt x="486026" y="1269128"/>
                </a:lnTo>
                <a:lnTo>
                  <a:pt x="0" y="427305"/>
                </a:lnTo>
                <a:lnTo>
                  <a:pt x="101048" y="370953"/>
                </a:lnTo>
                <a:cubicBezTo>
                  <a:pt x="382948" y="222811"/>
                  <a:pt x="676354" y="104296"/>
                  <a:pt x="976663" y="15411"/>
                </a:cubicBezTo>
                <a:lnTo>
                  <a:pt x="1033769" y="0"/>
                </a:lnTo>
                <a:close/>
              </a:path>
            </a:pathLst>
          </a:custGeom>
          <a:solidFill>
            <a:schemeClr val="accent1"/>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33" name="Google Shape;433;p25"/>
          <p:cNvSpPr/>
          <p:nvPr/>
        </p:nvSpPr>
        <p:spPr>
          <a:xfrm rot="-2700000">
            <a:off x="5879041" y="3517743"/>
            <a:ext cx="488687" cy="490429"/>
          </a:xfrm>
          <a:custGeom>
            <a:avLst/>
            <a:gdLst/>
            <a:ahLst/>
            <a:cxnLst/>
            <a:rect l="l" t="t" r="r" b="b"/>
            <a:pathLst>
              <a:path w="1368531" h="1373408" extrusionOk="0">
                <a:moveTo>
                  <a:pt x="1368531" y="486251"/>
                </a:moveTo>
                <a:lnTo>
                  <a:pt x="1252964" y="671171"/>
                </a:lnTo>
                <a:cubicBezTo>
                  <a:pt x="1119635" y="873104"/>
                  <a:pt x="969640" y="1067270"/>
                  <a:pt x="802980" y="1251730"/>
                </a:cubicBezTo>
                <a:lnTo>
                  <a:pt x="687303" y="1373408"/>
                </a:lnTo>
                <a:lnTo>
                  <a:pt x="0" y="686105"/>
                </a:lnTo>
                <a:lnTo>
                  <a:pt x="81202" y="600690"/>
                </a:lnTo>
                <a:cubicBezTo>
                  <a:pt x="214501" y="453156"/>
                  <a:pt x="334470" y="297858"/>
                  <a:pt x="441108" y="136347"/>
                </a:cubicBezTo>
                <a:lnTo>
                  <a:pt x="526320" y="0"/>
                </a:lnTo>
                <a:lnTo>
                  <a:pt x="1368531" y="486251"/>
                </a:lnTo>
                <a:close/>
              </a:path>
            </a:pathLst>
          </a:custGeom>
          <a:solidFill>
            <a:schemeClr val="accent5"/>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34" name="Google Shape;434;p25"/>
          <p:cNvSpPr/>
          <p:nvPr/>
        </p:nvSpPr>
        <p:spPr>
          <a:xfrm rot="-2700000">
            <a:off x="2775385" y="3519646"/>
            <a:ext cx="489255" cy="487954"/>
          </a:xfrm>
          <a:custGeom>
            <a:avLst/>
            <a:gdLst/>
            <a:ahLst/>
            <a:cxnLst/>
            <a:rect l="l" t="t" r="r" b="b"/>
            <a:pathLst>
              <a:path w="1370120" h="1366477" extrusionOk="0">
                <a:moveTo>
                  <a:pt x="883869" y="0"/>
                </a:moveTo>
                <a:lnTo>
                  <a:pt x="1370120" y="842212"/>
                </a:lnTo>
                <a:lnTo>
                  <a:pt x="1237061" y="925369"/>
                </a:lnTo>
                <a:cubicBezTo>
                  <a:pt x="1075551" y="1032008"/>
                  <a:pt x="920252" y="1151977"/>
                  <a:pt x="772718" y="1285275"/>
                </a:cubicBezTo>
                <a:lnTo>
                  <a:pt x="687304" y="1366477"/>
                </a:lnTo>
                <a:lnTo>
                  <a:pt x="0" y="679174"/>
                </a:lnTo>
                <a:lnTo>
                  <a:pt x="121678" y="563497"/>
                </a:lnTo>
                <a:cubicBezTo>
                  <a:pt x="306137" y="396837"/>
                  <a:pt x="500304" y="246842"/>
                  <a:pt x="702237" y="113514"/>
                </a:cubicBezTo>
                <a:lnTo>
                  <a:pt x="883869" y="0"/>
                </a:lnTo>
                <a:close/>
              </a:path>
            </a:pathLst>
          </a:custGeom>
          <a:solidFill>
            <a:schemeClr val="accent1"/>
          </a:solid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FFFFFF"/>
              </a:solidFill>
              <a:latin typeface="Lato Light"/>
              <a:ea typeface="Lato Light"/>
              <a:cs typeface="Lato Light"/>
              <a:sym typeface="Lato Light"/>
            </a:endParaRPr>
          </a:p>
        </p:txBody>
      </p:sp>
      <p:sp>
        <p:nvSpPr>
          <p:cNvPr id="435" name="Google Shape;435;p25"/>
          <p:cNvSpPr txBox="1"/>
          <p:nvPr/>
        </p:nvSpPr>
        <p:spPr>
          <a:xfrm>
            <a:off x="4243756" y="3883104"/>
            <a:ext cx="678300" cy="243000"/>
          </a:xfrm>
          <a:prstGeom prst="rect">
            <a:avLst/>
          </a:prstGeom>
          <a:noFill/>
          <a:ln>
            <a:noFill/>
          </a:ln>
        </p:spPr>
        <p:txBody>
          <a:bodyPr spcFirstLastPara="1" wrap="square" lIns="34300" tIns="17150" rIns="34300" bIns="17150" anchor="ctr" anchorCtr="0">
            <a:noAutofit/>
          </a:bodyPr>
          <a:lstStyle/>
          <a:p>
            <a:pPr marL="0" marR="0" lvl="0" indent="0" algn="ctr" rtl="0">
              <a:spcBef>
                <a:spcPts val="0"/>
              </a:spcBef>
              <a:spcAft>
                <a:spcPts val="0"/>
              </a:spcAft>
              <a:buNone/>
            </a:pPr>
            <a:r>
              <a:rPr lang="en" sz="2300">
                <a:solidFill>
                  <a:srgbClr val="FFFFFF"/>
                </a:solidFill>
                <a:latin typeface="Fira Sans Extra Condensed Medium"/>
                <a:ea typeface="Fira Sans Extra Condensed Medium"/>
                <a:cs typeface="Fira Sans Extra Condensed Medium"/>
                <a:sym typeface="Fira Sans Extra Condensed Medium"/>
              </a:rPr>
              <a:t>RISK</a:t>
            </a:r>
            <a:endParaRPr sz="500">
              <a:latin typeface="Fira Sans Extra Condensed Medium"/>
              <a:ea typeface="Fira Sans Extra Condensed Medium"/>
              <a:cs typeface="Fira Sans Extra Condensed Medium"/>
              <a:sym typeface="Fira Sans Extra Condensed Medium"/>
            </a:endParaRPr>
          </a:p>
        </p:txBody>
      </p:sp>
      <p:sp>
        <p:nvSpPr>
          <p:cNvPr id="436" name="Google Shape;436;p25"/>
          <p:cNvSpPr txBox="1"/>
          <p:nvPr/>
        </p:nvSpPr>
        <p:spPr>
          <a:xfrm>
            <a:off x="762176" y="3704757"/>
            <a:ext cx="2007900" cy="27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dirty="0" smtClean="0">
                <a:solidFill>
                  <a:schemeClr val="accent1"/>
                </a:solidFill>
                <a:latin typeface="Fira Sans Extra Condensed Medium"/>
                <a:ea typeface="Fira Sans Extra Condensed Medium"/>
                <a:cs typeface="Fira Sans Extra Condensed Medium"/>
                <a:sym typeface="Fira Sans Extra Condensed Medium"/>
              </a:rPr>
              <a:t>Accounting</a:t>
            </a:r>
            <a:endParaRPr sz="20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438" name="Google Shape;438;p25"/>
          <p:cNvSpPr txBox="1"/>
          <p:nvPr/>
        </p:nvSpPr>
        <p:spPr>
          <a:xfrm>
            <a:off x="6373924" y="3704757"/>
            <a:ext cx="2007900" cy="27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dirty="0" smtClean="0">
                <a:solidFill>
                  <a:schemeClr val="accent5"/>
                </a:solidFill>
                <a:latin typeface="Fira Sans Extra Condensed Medium"/>
                <a:ea typeface="Fira Sans Extra Condensed Medium"/>
                <a:cs typeface="Fira Sans Extra Condensed Medium"/>
                <a:sym typeface="Fira Sans Extra Condensed Medium"/>
              </a:rPr>
              <a:t>Personel</a:t>
            </a:r>
            <a:endParaRPr sz="2000" dirty="0">
              <a:solidFill>
                <a:schemeClr val="accent5"/>
              </a:solidFill>
              <a:latin typeface="Fira Sans Extra Condensed Medium"/>
              <a:ea typeface="Fira Sans Extra Condensed Medium"/>
              <a:cs typeface="Fira Sans Extra Condensed Medium"/>
              <a:sym typeface="Fira Sans Extra Condensed Medium"/>
            </a:endParaRPr>
          </a:p>
        </p:txBody>
      </p:sp>
      <p:sp>
        <p:nvSpPr>
          <p:cNvPr id="441" name="Google Shape;441;p25"/>
          <p:cNvSpPr txBox="1"/>
          <p:nvPr/>
        </p:nvSpPr>
        <p:spPr>
          <a:xfrm>
            <a:off x="2281472" y="1878461"/>
            <a:ext cx="2007900" cy="27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solidFill>
                  <a:schemeClr val="accent2">
                    <a:lumMod val="75000"/>
                  </a:schemeClr>
                </a:solidFill>
                <a:latin typeface="Fira Sans Extra Condensed Medium"/>
                <a:ea typeface="Fira Sans Extra Condensed Medium"/>
                <a:cs typeface="Fira Sans Extra Condensed Medium"/>
                <a:sym typeface="Fira Sans Extra Condensed Medium"/>
              </a:rPr>
              <a:t>Marketing</a:t>
            </a:r>
            <a:endParaRPr sz="2000" dirty="0">
              <a:solidFill>
                <a:schemeClr val="accent2">
                  <a:lumMod val="75000"/>
                </a:schemeClr>
              </a:solidFill>
              <a:latin typeface="Fira Sans Extra Condensed Medium"/>
              <a:ea typeface="Fira Sans Extra Condensed Medium"/>
              <a:cs typeface="Fira Sans Extra Condensed Medium"/>
              <a:sym typeface="Fira Sans Extra Condensed Medium"/>
            </a:endParaRPr>
          </a:p>
        </p:txBody>
      </p:sp>
      <p:sp>
        <p:nvSpPr>
          <p:cNvPr id="26" name="Google Shape;436;p25"/>
          <p:cNvSpPr txBox="1"/>
          <p:nvPr/>
        </p:nvSpPr>
        <p:spPr>
          <a:xfrm>
            <a:off x="1021077" y="2777881"/>
            <a:ext cx="2007900" cy="27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2000" dirty="0" smtClean="0">
                <a:solidFill>
                  <a:schemeClr val="accent1">
                    <a:lumMod val="75000"/>
                  </a:schemeClr>
                </a:solidFill>
                <a:latin typeface="Fira Sans Extra Condensed Medium"/>
                <a:ea typeface="Fira Sans Extra Condensed Medium"/>
                <a:cs typeface="Fira Sans Extra Condensed Medium"/>
                <a:sym typeface="Fira Sans Extra Condensed Medium"/>
              </a:rPr>
              <a:t>Finance</a:t>
            </a:r>
            <a:endParaRPr sz="2000" dirty="0">
              <a:solidFill>
                <a:schemeClr val="accent1">
                  <a:lumMod val="75000"/>
                </a:schemeClr>
              </a:solidFill>
              <a:latin typeface="Fira Sans Extra Condensed Medium"/>
              <a:ea typeface="Fira Sans Extra Condensed Medium"/>
              <a:cs typeface="Fira Sans Extra Condensed Medium"/>
              <a:sym typeface="Fira Sans Extra Condensed Medium"/>
            </a:endParaRPr>
          </a:p>
        </p:txBody>
      </p:sp>
      <p:sp>
        <p:nvSpPr>
          <p:cNvPr id="27" name="Google Shape;441;p25"/>
          <p:cNvSpPr txBox="1"/>
          <p:nvPr/>
        </p:nvSpPr>
        <p:spPr>
          <a:xfrm>
            <a:off x="5084344" y="1878391"/>
            <a:ext cx="2007900" cy="27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solidFill>
                  <a:schemeClr val="accent3"/>
                </a:solidFill>
                <a:latin typeface="Fira Sans Extra Condensed Medium"/>
                <a:ea typeface="Fira Sans Extra Condensed Medium"/>
                <a:cs typeface="Fira Sans Extra Condensed Medium"/>
                <a:sym typeface="Fira Sans Extra Condensed Medium"/>
              </a:rPr>
              <a:t>Production</a:t>
            </a:r>
            <a:endParaRPr sz="2000" dirty="0">
              <a:solidFill>
                <a:schemeClr val="accent3"/>
              </a:solidFill>
              <a:latin typeface="Fira Sans Extra Condensed Medium"/>
              <a:ea typeface="Fira Sans Extra Condensed Medium"/>
              <a:cs typeface="Fira Sans Extra Condensed Medium"/>
              <a:sym typeface="Fira Sans Extra Condensed Medium"/>
            </a:endParaRPr>
          </a:p>
        </p:txBody>
      </p:sp>
      <p:sp>
        <p:nvSpPr>
          <p:cNvPr id="28" name="Google Shape;438;p25"/>
          <p:cNvSpPr txBox="1"/>
          <p:nvPr/>
        </p:nvSpPr>
        <p:spPr>
          <a:xfrm>
            <a:off x="6210419" y="2837954"/>
            <a:ext cx="2007900" cy="27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2000" dirty="0" smtClean="0">
                <a:solidFill>
                  <a:schemeClr val="accent4"/>
                </a:solidFill>
                <a:latin typeface="Fira Sans Extra Condensed Medium"/>
                <a:ea typeface="Fira Sans Extra Condensed Medium"/>
                <a:cs typeface="Fira Sans Extra Condensed Medium"/>
                <a:sym typeface="Fira Sans Extra Condensed Medium"/>
              </a:rPr>
              <a:t>Engineering &amp; Maintenance</a:t>
            </a:r>
            <a:endParaRPr sz="2000" dirty="0">
              <a:solidFill>
                <a:schemeClr val="accent4"/>
              </a:solidFill>
              <a:latin typeface="Fira Sans Extra Condensed Medium"/>
              <a:ea typeface="Fira Sans Extra Condensed Medium"/>
              <a:cs typeface="Fira Sans Extra Condensed Medium"/>
              <a:sym typeface="Fira Sans Extra Condensed Medium"/>
            </a:endParaRPr>
          </a:p>
        </p:txBody>
      </p:sp>
    </p:spTree>
  </p:cSld>
  <p:clrMapOvr>
    <a:masterClrMapping/>
  </p:clrMapOvr>
</p:sld>
</file>

<file path=ppt/theme/theme1.xml><?xml version="1.0" encoding="utf-8"?>
<a:theme xmlns:a="http://schemas.openxmlformats.org/drawingml/2006/main" name="Risk Management Infographics by Slidesgo">
  <a:themeElements>
    <a:clrScheme name="Simple Light">
      <a:dk1>
        <a:srgbClr val="000000"/>
      </a:dk1>
      <a:lt1>
        <a:srgbClr val="FFFFFF"/>
      </a:lt1>
      <a:dk2>
        <a:srgbClr val="929292"/>
      </a:dk2>
      <a:lt2>
        <a:srgbClr val="E0E0E0"/>
      </a:lt2>
      <a:accent1>
        <a:srgbClr val="99B68E"/>
      </a:accent1>
      <a:accent2>
        <a:srgbClr val="64BBB3"/>
      </a:accent2>
      <a:accent3>
        <a:srgbClr val="217A72"/>
      </a:accent3>
      <a:accent4>
        <a:srgbClr val="9F83A1"/>
      </a:accent4>
      <a:accent5>
        <a:srgbClr val="8C2C9E"/>
      </a:accent5>
      <a:accent6>
        <a:srgbClr val="500153"/>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409</TotalTime>
  <Words>237</Words>
  <Application>Microsoft Office PowerPoint</Application>
  <PresentationFormat>On-screen Show (16:9)</PresentationFormat>
  <Paragraphs>93</Paragraphs>
  <Slides>9</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Arial</vt:lpstr>
      <vt:lpstr>Fira Sans Extra Condensed Medium</vt:lpstr>
      <vt:lpstr>Roboto</vt:lpstr>
      <vt:lpstr>Calibri</vt:lpstr>
      <vt:lpstr>Times New Roman</vt:lpstr>
      <vt:lpstr>Lato Light</vt:lpstr>
      <vt:lpstr>Risk Management Infographics by Slidesgo</vt:lpstr>
      <vt:lpstr>Risk Management</vt:lpstr>
      <vt:lpstr>Definition of Risk</vt:lpstr>
      <vt:lpstr>Levels of Uncertainty</vt:lpstr>
      <vt:lpstr>Types of Risks</vt:lpstr>
      <vt:lpstr>Risk Management</vt:lpstr>
      <vt:lpstr>Risk Management Process</vt:lpstr>
      <vt:lpstr>Risk Matrix</vt:lpstr>
      <vt:lpstr>Risk Assessment</vt:lpstr>
      <vt:lpstr>Risk Management in Firm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 Infographics</dc:title>
  <dc:creator>Rifka Fathoni</dc:creator>
  <cp:lastModifiedBy>YOGA 11s</cp:lastModifiedBy>
  <cp:revision>14</cp:revision>
  <dcterms:modified xsi:type="dcterms:W3CDTF">2021-08-25T14:34:00Z</dcterms:modified>
</cp:coreProperties>
</file>