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552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9560" y="2925452"/>
            <a:ext cx="15648878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38383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38383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38383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0722" y="957325"/>
            <a:ext cx="1162655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38383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7038" y="4193067"/>
            <a:ext cx="15873922" cy="5530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8644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95256" y="1108558"/>
            <a:ext cx="11093450" cy="4180204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065" marR="5080" algn="ctr">
              <a:lnSpc>
                <a:spcPts val="10200"/>
              </a:lnSpc>
              <a:spcBef>
                <a:spcPts val="2200"/>
              </a:spcBef>
            </a:pPr>
            <a:r>
              <a:rPr sz="10250" b="1" spc="-770" dirty="0">
                <a:latin typeface="Times New Roman"/>
                <a:cs typeface="Times New Roman"/>
              </a:rPr>
              <a:t>P</a:t>
            </a:r>
            <a:r>
              <a:rPr sz="10250" b="1" spc="15" dirty="0">
                <a:latin typeface="Times New Roman"/>
                <a:cs typeface="Times New Roman"/>
              </a:rPr>
              <a:t>e</a:t>
            </a:r>
            <a:r>
              <a:rPr sz="10250" b="1" spc="-645" dirty="0">
                <a:latin typeface="Times New Roman"/>
                <a:cs typeface="Times New Roman"/>
              </a:rPr>
              <a:t>r</a:t>
            </a:r>
            <a:r>
              <a:rPr sz="10250" b="1" spc="-65" dirty="0">
                <a:latin typeface="Times New Roman"/>
                <a:cs typeface="Times New Roman"/>
              </a:rPr>
              <a:t>m</a:t>
            </a:r>
            <a:r>
              <a:rPr sz="10250" b="1" spc="-330" dirty="0">
                <a:latin typeface="Times New Roman"/>
                <a:cs typeface="Times New Roman"/>
              </a:rPr>
              <a:t>a</a:t>
            </a:r>
            <a:r>
              <a:rPr sz="10250" b="1" spc="-15" dirty="0">
                <a:latin typeface="Times New Roman"/>
                <a:cs typeface="Times New Roman"/>
              </a:rPr>
              <a:t>s</a:t>
            </a:r>
            <a:r>
              <a:rPr sz="10250" b="1" spc="-330" dirty="0">
                <a:latin typeface="Times New Roman"/>
                <a:cs typeface="Times New Roman"/>
              </a:rPr>
              <a:t>a</a:t>
            </a:r>
            <a:r>
              <a:rPr sz="10250" b="1" spc="-75" dirty="0">
                <a:latin typeface="Times New Roman"/>
                <a:cs typeface="Times New Roman"/>
              </a:rPr>
              <a:t>l</a:t>
            </a:r>
            <a:r>
              <a:rPr sz="10250" b="1" spc="-330" dirty="0">
                <a:latin typeface="Times New Roman"/>
                <a:cs typeface="Times New Roman"/>
              </a:rPr>
              <a:t>a</a:t>
            </a:r>
            <a:r>
              <a:rPr sz="10250" b="1" spc="-20" dirty="0">
                <a:latin typeface="Times New Roman"/>
                <a:cs typeface="Times New Roman"/>
              </a:rPr>
              <a:t>h</a:t>
            </a:r>
            <a:r>
              <a:rPr sz="10250" b="1" spc="-330" dirty="0">
                <a:latin typeface="Times New Roman"/>
                <a:cs typeface="Times New Roman"/>
              </a:rPr>
              <a:t>a</a:t>
            </a:r>
            <a:r>
              <a:rPr sz="10250" b="1" spc="190" dirty="0">
                <a:latin typeface="Times New Roman"/>
                <a:cs typeface="Times New Roman"/>
              </a:rPr>
              <a:t>n</a:t>
            </a:r>
            <a:r>
              <a:rPr sz="10250" b="1" spc="-1000" dirty="0">
                <a:latin typeface="Times New Roman"/>
                <a:cs typeface="Times New Roman"/>
              </a:rPr>
              <a:t> </a:t>
            </a:r>
            <a:r>
              <a:rPr sz="10250" b="1" spc="-960" dirty="0">
                <a:latin typeface="Times New Roman"/>
                <a:cs typeface="Times New Roman"/>
              </a:rPr>
              <a:t>M</a:t>
            </a:r>
            <a:r>
              <a:rPr sz="10250" b="1" spc="5" dirty="0">
                <a:latin typeface="Times New Roman"/>
                <a:cs typeface="Times New Roman"/>
              </a:rPr>
              <a:t>o</a:t>
            </a:r>
            <a:r>
              <a:rPr sz="10250" b="1" spc="-645" dirty="0">
                <a:latin typeface="Times New Roman"/>
                <a:cs typeface="Times New Roman"/>
              </a:rPr>
              <a:t>r</a:t>
            </a:r>
            <a:r>
              <a:rPr sz="10250" b="1" spc="-330" dirty="0">
                <a:latin typeface="Times New Roman"/>
                <a:cs typeface="Times New Roman"/>
              </a:rPr>
              <a:t>a</a:t>
            </a:r>
            <a:r>
              <a:rPr sz="10250" b="1" spc="125" dirty="0">
                <a:latin typeface="Times New Roman"/>
                <a:cs typeface="Times New Roman"/>
              </a:rPr>
              <a:t>l  </a:t>
            </a:r>
            <a:r>
              <a:rPr sz="10250" b="1" spc="-290" dirty="0">
                <a:latin typeface="Times New Roman"/>
                <a:cs typeface="Times New Roman"/>
              </a:rPr>
              <a:t>d</a:t>
            </a:r>
            <a:r>
              <a:rPr sz="10250" b="1" spc="135" dirty="0">
                <a:latin typeface="Times New Roman"/>
                <a:cs typeface="Times New Roman"/>
              </a:rPr>
              <a:t>i</a:t>
            </a:r>
            <a:r>
              <a:rPr sz="10250" b="1" spc="-1000" dirty="0">
                <a:latin typeface="Times New Roman"/>
                <a:cs typeface="Times New Roman"/>
              </a:rPr>
              <a:t> </a:t>
            </a:r>
            <a:r>
              <a:rPr sz="10250" b="1" spc="-1530" dirty="0">
                <a:latin typeface="Times New Roman"/>
                <a:cs typeface="Times New Roman"/>
              </a:rPr>
              <a:t>L</a:t>
            </a:r>
            <a:r>
              <a:rPr sz="10250" b="1" spc="-75" dirty="0">
                <a:latin typeface="Times New Roman"/>
                <a:cs typeface="Times New Roman"/>
              </a:rPr>
              <a:t>i</a:t>
            </a:r>
            <a:r>
              <a:rPr sz="10250" b="1" spc="-20" dirty="0">
                <a:latin typeface="Times New Roman"/>
                <a:cs typeface="Times New Roman"/>
              </a:rPr>
              <a:t>n</a:t>
            </a:r>
            <a:r>
              <a:rPr sz="10250" b="1" spc="-135" dirty="0">
                <a:latin typeface="Times New Roman"/>
                <a:cs typeface="Times New Roman"/>
              </a:rPr>
              <a:t>g</a:t>
            </a:r>
            <a:r>
              <a:rPr sz="10250" b="1" spc="-330" dirty="0">
                <a:latin typeface="Times New Roman"/>
                <a:cs typeface="Times New Roman"/>
              </a:rPr>
              <a:t>k</a:t>
            </a:r>
            <a:r>
              <a:rPr sz="10250" b="1" spc="-80" dirty="0">
                <a:latin typeface="Times New Roman"/>
                <a:cs typeface="Times New Roman"/>
              </a:rPr>
              <a:t>u</a:t>
            </a:r>
            <a:r>
              <a:rPr sz="10250" b="1" spc="-20" dirty="0">
                <a:latin typeface="Times New Roman"/>
                <a:cs typeface="Times New Roman"/>
              </a:rPr>
              <a:t>n</a:t>
            </a:r>
            <a:r>
              <a:rPr sz="10250" b="1" spc="-135" dirty="0">
                <a:latin typeface="Times New Roman"/>
                <a:cs typeface="Times New Roman"/>
              </a:rPr>
              <a:t>g</a:t>
            </a:r>
            <a:r>
              <a:rPr sz="10250" b="1" spc="-330" dirty="0">
                <a:latin typeface="Times New Roman"/>
                <a:cs typeface="Times New Roman"/>
              </a:rPr>
              <a:t>a</a:t>
            </a:r>
            <a:r>
              <a:rPr sz="10250" b="1" spc="120" dirty="0">
                <a:latin typeface="Times New Roman"/>
                <a:cs typeface="Times New Roman"/>
              </a:rPr>
              <a:t>n  </a:t>
            </a:r>
            <a:r>
              <a:rPr sz="10250" b="1" spc="-265" dirty="0">
                <a:latin typeface="Times New Roman"/>
                <a:cs typeface="Times New Roman"/>
              </a:rPr>
              <a:t>Sekitar</a:t>
            </a:r>
            <a:endParaRPr sz="102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5721" y="6779025"/>
            <a:ext cx="5692140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300"/>
              </a:lnSpc>
              <a:spcBef>
                <a:spcPts val="100"/>
              </a:spcBef>
            </a:pPr>
            <a:r>
              <a:rPr sz="3600" spc="114" dirty="0">
                <a:solidFill>
                  <a:srgbClr val="383838"/>
                </a:solidFill>
                <a:latin typeface="Times New Roman"/>
                <a:cs typeface="Times New Roman"/>
              </a:rPr>
              <a:t>Muhammad</a:t>
            </a:r>
            <a:r>
              <a:rPr sz="3600" spc="-10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600" spc="45" dirty="0">
                <a:solidFill>
                  <a:srgbClr val="383838"/>
                </a:solidFill>
                <a:latin typeface="Times New Roman"/>
                <a:cs typeface="Times New Roman"/>
              </a:rPr>
              <a:t>Raihan</a:t>
            </a:r>
            <a:r>
              <a:rPr sz="3600" spc="-10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600" spc="10" dirty="0">
                <a:solidFill>
                  <a:srgbClr val="383838"/>
                </a:solidFill>
                <a:latin typeface="Times New Roman"/>
                <a:cs typeface="Times New Roman"/>
              </a:rPr>
              <a:t>Alfaridho </a:t>
            </a:r>
            <a:r>
              <a:rPr sz="3600" spc="-88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600" spc="-75" dirty="0">
                <a:solidFill>
                  <a:srgbClr val="383838"/>
                </a:solidFill>
                <a:latin typeface="Times New Roman"/>
                <a:cs typeface="Times New Roman"/>
              </a:rPr>
              <a:t>2013053157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3600" spc="-229" dirty="0">
                <a:solidFill>
                  <a:srgbClr val="383838"/>
                </a:solidFill>
                <a:latin typeface="Times New Roman"/>
                <a:cs typeface="Times New Roman"/>
              </a:rPr>
              <a:t>3B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5799"/>
              </a:lnSpc>
              <a:spcBef>
                <a:spcPts val="95"/>
              </a:spcBef>
            </a:pPr>
            <a:r>
              <a:rPr spc="-85" dirty="0"/>
              <a:t>Apa </a:t>
            </a:r>
            <a:r>
              <a:rPr spc="65" dirty="0"/>
              <a:t>yang</a:t>
            </a:r>
            <a:r>
              <a:rPr spc="-85" dirty="0"/>
              <a:t> </a:t>
            </a:r>
            <a:r>
              <a:rPr spc="114" dirty="0"/>
              <a:t>dimaksud</a:t>
            </a:r>
            <a:r>
              <a:rPr spc="-85" dirty="0"/>
              <a:t> </a:t>
            </a:r>
            <a:r>
              <a:rPr spc="135" dirty="0"/>
              <a:t>dengan</a:t>
            </a:r>
            <a:r>
              <a:rPr spc="-85" dirty="0"/>
              <a:t> </a:t>
            </a:r>
            <a:r>
              <a:rPr spc="125" dirty="0"/>
              <a:t>penyimpangan</a:t>
            </a:r>
            <a:r>
              <a:rPr spc="-85" dirty="0"/>
              <a:t> </a:t>
            </a:r>
            <a:r>
              <a:rPr spc="105" dirty="0"/>
              <a:t>moral</a:t>
            </a:r>
            <a:r>
              <a:rPr spc="-85" dirty="0"/>
              <a:t> </a:t>
            </a:r>
            <a:r>
              <a:rPr spc="180" dirty="0"/>
              <a:t>atau</a:t>
            </a:r>
            <a:r>
              <a:rPr spc="-85" dirty="0"/>
              <a:t> </a:t>
            </a:r>
            <a:r>
              <a:rPr spc="125" dirty="0"/>
              <a:t>dalam</a:t>
            </a:r>
            <a:r>
              <a:rPr spc="-80" dirty="0"/>
              <a:t> </a:t>
            </a:r>
            <a:r>
              <a:rPr spc="140" dirty="0"/>
              <a:t>bahasa</a:t>
            </a:r>
            <a:r>
              <a:rPr spc="-85" dirty="0"/>
              <a:t> </a:t>
            </a:r>
            <a:r>
              <a:rPr spc="70" dirty="0"/>
              <a:t>inggris </a:t>
            </a:r>
            <a:r>
              <a:rPr spc="-960" dirty="0"/>
              <a:t> </a:t>
            </a:r>
            <a:r>
              <a:rPr spc="105" dirty="0"/>
              <a:t>moral</a:t>
            </a:r>
            <a:r>
              <a:rPr spc="-90" dirty="0"/>
              <a:t> </a:t>
            </a:r>
            <a:r>
              <a:rPr spc="60" dirty="0"/>
              <a:t>deviation?</a:t>
            </a:r>
            <a:r>
              <a:rPr spc="-90" dirty="0"/>
              <a:t> </a:t>
            </a:r>
            <a:r>
              <a:rPr spc="100" dirty="0"/>
              <a:t>Penyimpangan</a:t>
            </a:r>
            <a:r>
              <a:rPr spc="-85" dirty="0"/>
              <a:t> </a:t>
            </a:r>
            <a:r>
              <a:rPr spc="105" dirty="0"/>
              <a:t>moral</a:t>
            </a:r>
            <a:r>
              <a:rPr spc="-90" dirty="0"/>
              <a:t> </a:t>
            </a:r>
            <a:r>
              <a:rPr spc="100" dirty="0"/>
              <a:t>sendiri</a:t>
            </a:r>
            <a:r>
              <a:rPr spc="-85" dirty="0"/>
              <a:t> </a:t>
            </a:r>
            <a:r>
              <a:rPr spc="175" dirty="0"/>
              <a:t>dapat</a:t>
            </a:r>
            <a:r>
              <a:rPr spc="-90" dirty="0"/>
              <a:t> </a:t>
            </a:r>
            <a:r>
              <a:rPr spc="130" dirty="0"/>
              <a:t>berarti</a:t>
            </a:r>
            <a:r>
              <a:rPr spc="-90" dirty="0"/>
              <a:t> </a:t>
            </a:r>
            <a:r>
              <a:rPr spc="100" dirty="0"/>
              <a:t>luas</a:t>
            </a:r>
            <a:r>
              <a:rPr spc="-85" dirty="0"/>
              <a:t> </a:t>
            </a:r>
            <a:r>
              <a:rPr spc="140" dirty="0"/>
              <a:t>tapi</a:t>
            </a:r>
            <a:r>
              <a:rPr spc="-90" dirty="0"/>
              <a:t> </a:t>
            </a:r>
            <a:r>
              <a:rPr spc="90" dirty="0"/>
              <a:t>secara </a:t>
            </a:r>
            <a:r>
              <a:rPr spc="95" dirty="0"/>
              <a:t> </a:t>
            </a:r>
            <a:r>
              <a:rPr spc="75" dirty="0"/>
              <a:t>garis </a:t>
            </a:r>
            <a:r>
              <a:rPr spc="110" dirty="0"/>
              <a:t>besar </a:t>
            </a:r>
            <a:r>
              <a:rPr spc="175" dirty="0"/>
              <a:t>dapat </a:t>
            </a:r>
            <a:r>
              <a:rPr spc="125" dirty="0"/>
              <a:t>diartikan </a:t>
            </a:r>
            <a:r>
              <a:rPr spc="170" dirty="0"/>
              <a:t>suatu </a:t>
            </a:r>
            <a:r>
              <a:rPr spc="145" dirty="0"/>
              <a:t>tindakan </a:t>
            </a:r>
            <a:r>
              <a:rPr spc="180" dirty="0"/>
              <a:t>atau </a:t>
            </a:r>
            <a:r>
              <a:rPr spc="90" dirty="0"/>
              <a:t>perilaku </a:t>
            </a:r>
            <a:r>
              <a:rPr spc="110" dirty="0"/>
              <a:t>menyimpang </a:t>
            </a:r>
            <a:r>
              <a:rPr spc="65" dirty="0"/>
              <a:t>yang </a:t>
            </a:r>
            <a:r>
              <a:rPr spc="-960" dirty="0"/>
              <a:t> </a:t>
            </a:r>
            <a:r>
              <a:rPr spc="160" dirty="0"/>
              <a:t>bertentangan </a:t>
            </a:r>
            <a:r>
              <a:rPr spc="135" dirty="0"/>
              <a:t>dengan </a:t>
            </a:r>
            <a:r>
              <a:rPr spc="145" dirty="0"/>
              <a:t>norma </a:t>
            </a:r>
            <a:r>
              <a:rPr spc="60" dirty="0"/>
              <a:t>sosial </a:t>
            </a:r>
            <a:r>
              <a:rPr spc="180" dirty="0"/>
              <a:t>atau </a:t>
            </a:r>
            <a:r>
              <a:rPr spc="135" dirty="0"/>
              <a:t>bahkan </a:t>
            </a:r>
            <a:r>
              <a:rPr spc="145" dirty="0"/>
              <a:t>norma </a:t>
            </a:r>
            <a:r>
              <a:rPr spc="100" dirty="0"/>
              <a:t>agama. </a:t>
            </a:r>
            <a:r>
              <a:rPr spc="55" dirty="0"/>
              <a:t>Beberapa </a:t>
            </a:r>
            <a:r>
              <a:rPr spc="60" dirty="0"/>
              <a:t> </a:t>
            </a:r>
            <a:r>
              <a:rPr spc="125" dirty="0"/>
              <a:t>contoh penyimpangan </a:t>
            </a:r>
            <a:r>
              <a:rPr spc="105" dirty="0"/>
              <a:t>moral </a:t>
            </a:r>
            <a:r>
              <a:rPr spc="60" dirty="0"/>
              <a:t>ini </a:t>
            </a:r>
            <a:r>
              <a:rPr spc="114" dirty="0"/>
              <a:t>mungkin </a:t>
            </a:r>
            <a:r>
              <a:rPr spc="145" dirty="0"/>
              <a:t>sangat </a:t>
            </a:r>
            <a:r>
              <a:rPr spc="120" dirty="0"/>
              <a:t>dekat </a:t>
            </a:r>
            <a:r>
              <a:rPr spc="135" dirty="0"/>
              <a:t>dengan </a:t>
            </a:r>
            <a:r>
              <a:rPr spc="75" dirty="0"/>
              <a:t>kita, </a:t>
            </a:r>
            <a:r>
              <a:rPr spc="180" dirty="0"/>
              <a:t>atau </a:t>
            </a:r>
            <a:r>
              <a:rPr spc="185" dirty="0"/>
              <a:t> </a:t>
            </a:r>
            <a:r>
              <a:rPr spc="135" dirty="0"/>
              <a:t>bahkan </a:t>
            </a:r>
            <a:r>
              <a:rPr spc="185" dirty="0"/>
              <a:t>tanpa </a:t>
            </a:r>
            <a:r>
              <a:rPr spc="135" dirty="0"/>
              <a:t>sadar </a:t>
            </a:r>
            <a:r>
              <a:rPr spc="110" dirty="0"/>
              <a:t>kitalah </a:t>
            </a:r>
            <a:r>
              <a:rPr spc="65" dirty="0"/>
              <a:t>yang </a:t>
            </a:r>
            <a:r>
              <a:rPr spc="135" dirty="0"/>
              <a:t>telah </a:t>
            </a:r>
            <a:r>
              <a:rPr spc="100" dirty="0"/>
              <a:t>melakukan </a:t>
            </a:r>
            <a:r>
              <a:rPr spc="125" dirty="0"/>
              <a:t>penyimpangan </a:t>
            </a:r>
            <a:r>
              <a:rPr spc="105" dirty="0"/>
              <a:t>moral </a:t>
            </a:r>
            <a:r>
              <a:rPr spc="110" dirty="0"/>
              <a:t> </a:t>
            </a:r>
            <a:r>
              <a:rPr spc="135" dirty="0"/>
              <a:t>tersebut.</a:t>
            </a:r>
            <a:r>
              <a:rPr spc="-85" dirty="0"/>
              <a:t> </a:t>
            </a:r>
            <a:r>
              <a:rPr spc="30" dirty="0"/>
              <a:t>Mari</a:t>
            </a:r>
            <a:r>
              <a:rPr spc="-85" dirty="0"/>
              <a:t> </a:t>
            </a:r>
            <a:r>
              <a:rPr spc="95" dirty="0"/>
              <a:t>kita</a:t>
            </a:r>
            <a:r>
              <a:rPr spc="-85" dirty="0"/>
              <a:t> </a:t>
            </a:r>
            <a:r>
              <a:rPr spc="140" dirty="0"/>
              <a:t>bahas</a:t>
            </a:r>
            <a:r>
              <a:rPr spc="-85" dirty="0"/>
              <a:t> </a:t>
            </a:r>
            <a:r>
              <a:rPr spc="125" dirty="0"/>
              <a:t>bersama</a:t>
            </a:r>
            <a:r>
              <a:rPr spc="-85" dirty="0"/>
              <a:t> </a:t>
            </a:r>
            <a:r>
              <a:rPr spc="105" dirty="0"/>
              <a:t>agar</a:t>
            </a:r>
            <a:r>
              <a:rPr spc="-85" dirty="0"/>
              <a:t> </a:t>
            </a:r>
            <a:r>
              <a:rPr spc="95" dirty="0"/>
              <a:t>kita</a:t>
            </a:r>
            <a:r>
              <a:rPr spc="-80" dirty="0"/>
              <a:t> </a:t>
            </a:r>
            <a:r>
              <a:rPr spc="75" dirty="0"/>
              <a:t>lebih</a:t>
            </a:r>
            <a:r>
              <a:rPr spc="-85" dirty="0"/>
              <a:t> </a:t>
            </a:r>
            <a:r>
              <a:rPr spc="140" dirty="0"/>
              <a:t>memahami</a:t>
            </a:r>
            <a:r>
              <a:rPr spc="-85" dirty="0"/>
              <a:t> </a:t>
            </a:r>
            <a:r>
              <a:rPr spc="170" dirty="0"/>
              <a:t>tentang</a:t>
            </a:r>
            <a:r>
              <a:rPr spc="-85" dirty="0"/>
              <a:t> </a:t>
            </a:r>
            <a:r>
              <a:rPr spc="130" dirty="0"/>
              <a:t>makna </a:t>
            </a:r>
            <a:r>
              <a:rPr spc="-960" dirty="0"/>
              <a:t> </a:t>
            </a:r>
            <a:r>
              <a:rPr spc="110" dirty="0"/>
              <a:t>dari</a:t>
            </a:r>
            <a:r>
              <a:rPr spc="-90" dirty="0"/>
              <a:t> </a:t>
            </a:r>
            <a:r>
              <a:rPr spc="125" dirty="0"/>
              <a:t>penyimpangan</a:t>
            </a:r>
            <a:r>
              <a:rPr spc="-85" dirty="0"/>
              <a:t> </a:t>
            </a:r>
            <a:r>
              <a:rPr spc="85" dirty="0"/>
              <a:t>moral.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9166" y="956807"/>
            <a:ext cx="14589760" cy="221424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5832475" marR="5080" indent="-5820410">
              <a:lnSpc>
                <a:spcPts val="7809"/>
              </a:lnSpc>
              <a:spcBef>
                <a:spcPts val="1705"/>
              </a:spcBef>
            </a:pPr>
            <a:r>
              <a:rPr sz="7850" b="1" spc="-59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785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7850" b="1" spc="-49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785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7850" b="1" spc="-25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8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7850" b="1" spc="-25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85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7850" b="1" spc="-25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8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7850" b="1" spc="-25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8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7850" b="1" spc="-7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850" b="1" spc="-74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785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7850" b="1" spc="-49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7850" b="1" spc="-25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85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7850" b="1" spc="-7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850" b="1" spc="-22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785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7850" b="1" spc="-7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850" b="1" spc="-117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785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78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785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7850" b="1" spc="-254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785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78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785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7850" b="1" spc="-25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85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n  </a:t>
            </a:r>
            <a:r>
              <a:rPr sz="7850" b="1" spc="-204" dirty="0">
                <a:solidFill>
                  <a:srgbClr val="FFFFFF"/>
                </a:solidFill>
                <a:latin typeface="Times New Roman"/>
                <a:cs typeface="Times New Roman"/>
              </a:rPr>
              <a:t>Sekitar</a:t>
            </a:r>
            <a:endParaRPr sz="7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58800" y="1"/>
            <a:ext cx="5029200" cy="10287000"/>
            <a:chOff x="13258800" y="1"/>
            <a:chExt cx="50292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800" y="1"/>
              <a:ext cx="5029199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58800" y="1"/>
              <a:ext cx="5029199" cy="51434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44945" y="987426"/>
            <a:ext cx="12171680" cy="8296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50" dirty="0">
                <a:solidFill>
                  <a:srgbClr val="383838"/>
                </a:solidFill>
                <a:latin typeface="Times New Roman"/>
                <a:cs typeface="Times New Roman"/>
              </a:rPr>
              <a:t>Perjudian</a:t>
            </a: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1098550">
              <a:lnSpc>
                <a:spcPts val="4650"/>
              </a:lnSpc>
            </a:pPr>
            <a:r>
              <a:rPr sz="3900" b="1" spc="-35" dirty="0">
                <a:solidFill>
                  <a:srgbClr val="383838"/>
                </a:solidFill>
                <a:latin typeface="Times New Roman"/>
                <a:cs typeface="Times New Roman"/>
              </a:rPr>
              <a:t>Mengapa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25" dirty="0">
                <a:solidFill>
                  <a:srgbClr val="383838"/>
                </a:solidFill>
                <a:latin typeface="Times New Roman"/>
                <a:cs typeface="Times New Roman"/>
              </a:rPr>
              <a:t>perjudian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40" dirty="0">
                <a:solidFill>
                  <a:srgbClr val="383838"/>
                </a:solidFill>
                <a:latin typeface="Times New Roman"/>
                <a:cs typeface="Times New Roman"/>
              </a:rPr>
              <a:t>disebut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10" dirty="0">
                <a:solidFill>
                  <a:srgbClr val="383838"/>
                </a:solidFill>
                <a:latin typeface="Times New Roman"/>
                <a:cs typeface="Times New Roman"/>
              </a:rPr>
              <a:t>sebagai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15" dirty="0">
                <a:solidFill>
                  <a:srgbClr val="383838"/>
                </a:solidFill>
                <a:latin typeface="Times New Roman"/>
                <a:cs typeface="Times New Roman"/>
              </a:rPr>
              <a:t>penyimpangan  </a:t>
            </a:r>
            <a:r>
              <a:rPr sz="3900" b="1" spc="-90" dirty="0">
                <a:solidFill>
                  <a:srgbClr val="383838"/>
                </a:solidFill>
                <a:latin typeface="Times New Roman"/>
                <a:cs typeface="Times New Roman"/>
              </a:rPr>
              <a:t>moral? </a:t>
            </a:r>
            <a:r>
              <a:rPr sz="3900" b="1" spc="-110" dirty="0">
                <a:solidFill>
                  <a:srgbClr val="383838"/>
                </a:solidFill>
                <a:latin typeface="Times New Roman"/>
                <a:cs typeface="Times New Roman"/>
              </a:rPr>
              <a:t>Karena </a:t>
            </a:r>
            <a:r>
              <a:rPr sz="3900" b="1" spc="10" dirty="0">
                <a:solidFill>
                  <a:srgbClr val="383838"/>
                </a:solidFill>
                <a:latin typeface="Times New Roman"/>
                <a:cs typeface="Times New Roman"/>
              </a:rPr>
              <a:t>jelas-jelas </a:t>
            </a:r>
            <a:r>
              <a:rPr sz="3900" b="1" spc="25" dirty="0">
                <a:solidFill>
                  <a:srgbClr val="383838"/>
                </a:solidFill>
                <a:latin typeface="Times New Roman"/>
                <a:cs typeface="Times New Roman"/>
              </a:rPr>
              <a:t>pemerintah </a:t>
            </a:r>
            <a:r>
              <a:rPr sz="3900" b="1" dirty="0">
                <a:solidFill>
                  <a:srgbClr val="383838"/>
                </a:solidFill>
                <a:latin typeface="Times New Roman"/>
                <a:cs typeface="Times New Roman"/>
              </a:rPr>
              <a:t>melarang </a:t>
            </a:r>
            <a:r>
              <a:rPr sz="3900" b="1" spc="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10" dirty="0">
                <a:solidFill>
                  <a:srgbClr val="383838"/>
                </a:solidFill>
                <a:latin typeface="Times New Roman"/>
                <a:cs typeface="Times New Roman"/>
              </a:rPr>
              <a:t>perjudian.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5" dirty="0">
                <a:solidFill>
                  <a:srgbClr val="383838"/>
                </a:solidFill>
                <a:latin typeface="Times New Roman"/>
                <a:cs typeface="Times New Roman"/>
              </a:rPr>
              <a:t>Selain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35" dirty="0">
                <a:solidFill>
                  <a:srgbClr val="383838"/>
                </a:solidFill>
                <a:latin typeface="Times New Roman"/>
                <a:cs typeface="Times New Roman"/>
              </a:rPr>
              <a:t>pemerintah,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15" dirty="0">
                <a:solidFill>
                  <a:srgbClr val="383838"/>
                </a:solidFill>
                <a:latin typeface="Times New Roman"/>
                <a:cs typeface="Times New Roman"/>
              </a:rPr>
              <a:t>agama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45" dirty="0">
                <a:solidFill>
                  <a:srgbClr val="383838"/>
                </a:solidFill>
                <a:latin typeface="Times New Roman"/>
                <a:cs typeface="Times New Roman"/>
              </a:rPr>
              <a:t>juga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dirty="0">
                <a:solidFill>
                  <a:srgbClr val="383838"/>
                </a:solidFill>
                <a:latin typeface="Times New Roman"/>
                <a:cs typeface="Times New Roman"/>
              </a:rPr>
              <a:t>melarang </a:t>
            </a:r>
            <a:r>
              <a:rPr sz="3900" b="1" spc="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10" dirty="0">
                <a:solidFill>
                  <a:srgbClr val="383838"/>
                </a:solidFill>
                <a:latin typeface="Times New Roman"/>
                <a:cs typeface="Times New Roman"/>
              </a:rPr>
              <a:t>perjudian.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25" dirty="0">
                <a:solidFill>
                  <a:srgbClr val="383838"/>
                </a:solidFill>
                <a:latin typeface="Times New Roman"/>
                <a:cs typeface="Times New Roman"/>
              </a:rPr>
              <a:t>Kecintaan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40" dirty="0">
                <a:solidFill>
                  <a:srgbClr val="383838"/>
                </a:solidFill>
                <a:latin typeface="Times New Roman"/>
                <a:cs typeface="Times New Roman"/>
              </a:rPr>
              <a:t>pada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20" dirty="0">
                <a:solidFill>
                  <a:srgbClr val="383838"/>
                </a:solidFill>
                <a:latin typeface="Times New Roman"/>
                <a:cs typeface="Times New Roman"/>
              </a:rPr>
              <a:t>uang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35" dirty="0">
                <a:solidFill>
                  <a:srgbClr val="383838"/>
                </a:solidFill>
                <a:latin typeface="Times New Roman"/>
                <a:cs typeface="Times New Roman"/>
              </a:rPr>
              <a:t>membuat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30" dirty="0">
                <a:solidFill>
                  <a:srgbClr val="383838"/>
                </a:solidFill>
                <a:latin typeface="Times New Roman"/>
                <a:cs typeface="Times New Roman"/>
              </a:rPr>
              <a:t>seseorang</a:t>
            </a:r>
            <a:endParaRPr sz="3900">
              <a:latin typeface="Times New Roman"/>
              <a:cs typeface="Times New Roman"/>
            </a:endParaRPr>
          </a:p>
          <a:p>
            <a:pPr marL="12700" marR="5080">
              <a:lnSpc>
                <a:spcPts val="4650"/>
              </a:lnSpc>
            </a:pPr>
            <a:r>
              <a:rPr sz="3900" b="1" spc="50" dirty="0">
                <a:solidFill>
                  <a:srgbClr val="383838"/>
                </a:solidFill>
                <a:latin typeface="Times New Roman"/>
                <a:cs typeface="Times New Roman"/>
              </a:rPr>
              <a:t>ingin</a:t>
            </a:r>
            <a:r>
              <a:rPr sz="3900" b="1" spc="-229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45" dirty="0">
                <a:solidFill>
                  <a:srgbClr val="383838"/>
                </a:solidFill>
                <a:latin typeface="Times New Roman"/>
                <a:cs typeface="Times New Roman"/>
              </a:rPr>
              <a:t>terus-menerus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15" dirty="0">
                <a:solidFill>
                  <a:srgbClr val="383838"/>
                </a:solidFill>
                <a:latin typeface="Times New Roman"/>
                <a:cs typeface="Times New Roman"/>
              </a:rPr>
              <a:t>melipatgandakan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20" dirty="0">
                <a:solidFill>
                  <a:srgbClr val="383838"/>
                </a:solidFill>
                <a:latin typeface="Times New Roman"/>
                <a:cs typeface="Times New Roman"/>
              </a:rPr>
              <a:t>uang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5" dirty="0">
                <a:solidFill>
                  <a:srgbClr val="383838"/>
                </a:solidFill>
                <a:latin typeface="Times New Roman"/>
                <a:cs typeface="Times New Roman"/>
              </a:rPr>
              <a:t>yang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10" dirty="0">
                <a:solidFill>
                  <a:srgbClr val="383838"/>
                </a:solidFill>
                <a:latin typeface="Times New Roman"/>
                <a:cs typeface="Times New Roman"/>
              </a:rPr>
              <a:t>mereka </a:t>
            </a:r>
            <a:r>
              <a:rPr sz="3900" b="1" spc="-96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35" dirty="0">
                <a:solidFill>
                  <a:srgbClr val="383838"/>
                </a:solidFill>
                <a:latin typeface="Times New Roman"/>
                <a:cs typeface="Times New Roman"/>
              </a:rPr>
              <a:t>miliki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25" dirty="0">
                <a:solidFill>
                  <a:srgbClr val="383838"/>
                </a:solidFill>
                <a:latin typeface="Times New Roman"/>
                <a:cs typeface="Times New Roman"/>
              </a:rPr>
              <a:t>dengan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65" dirty="0">
                <a:solidFill>
                  <a:srgbClr val="383838"/>
                </a:solidFill>
                <a:latin typeface="Times New Roman"/>
                <a:cs typeface="Times New Roman"/>
              </a:rPr>
              <a:t>waktu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5" dirty="0">
                <a:solidFill>
                  <a:srgbClr val="383838"/>
                </a:solidFill>
                <a:latin typeface="Times New Roman"/>
                <a:cs typeface="Times New Roman"/>
              </a:rPr>
              <a:t>yang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40" dirty="0">
                <a:solidFill>
                  <a:srgbClr val="383838"/>
                </a:solidFill>
                <a:latin typeface="Times New Roman"/>
                <a:cs typeface="Times New Roman"/>
              </a:rPr>
              <a:t>singkat,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5" dirty="0">
                <a:solidFill>
                  <a:srgbClr val="383838"/>
                </a:solidFill>
                <a:latin typeface="Times New Roman"/>
                <a:cs typeface="Times New Roman"/>
              </a:rPr>
              <a:t>dan</a:t>
            </a:r>
            <a:r>
              <a:rPr sz="3900" b="1" spc="-21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65" dirty="0">
                <a:solidFill>
                  <a:srgbClr val="383838"/>
                </a:solidFill>
                <a:latin typeface="Times New Roman"/>
                <a:cs typeface="Times New Roman"/>
              </a:rPr>
              <a:t>itu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5" dirty="0">
                <a:solidFill>
                  <a:srgbClr val="383838"/>
                </a:solidFill>
                <a:latin typeface="Times New Roman"/>
                <a:cs typeface="Times New Roman"/>
              </a:rPr>
              <a:t>yang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35" dirty="0">
                <a:solidFill>
                  <a:srgbClr val="383838"/>
                </a:solidFill>
                <a:latin typeface="Times New Roman"/>
                <a:cs typeface="Times New Roman"/>
              </a:rPr>
              <a:t>membuat </a:t>
            </a:r>
            <a:r>
              <a:rPr sz="3900" b="1" spc="-96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10" dirty="0">
                <a:solidFill>
                  <a:srgbClr val="383838"/>
                </a:solidFill>
                <a:latin typeface="Times New Roman"/>
                <a:cs typeface="Times New Roman"/>
              </a:rPr>
              <a:t>mereka </a:t>
            </a:r>
            <a:r>
              <a:rPr sz="3900" b="1" spc="-5" dirty="0">
                <a:solidFill>
                  <a:srgbClr val="383838"/>
                </a:solidFill>
                <a:latin typeface="Times New Roman"/>
                <a:cs typeface="Times New Roman"/>
              </a:rPr>
              <a:t>menjadi hamba </a:t>
            </a:r>
            <a:r>
              <a:rPr sz="3900" b="1" spc="40" dirty="0">
                <a:solidFill>
                  <a:srgbClr val="383838"/>
                </a:solidFill>
                <a:latin typeface="Times New Roman"/>
                <a:cs typeface="Times New Roman"/>
              </a:rPr>
              <a:t>uang. </a:t>
            </a:r>
            <a:r>
              <a:rPr sz="3900" b="1" spc="-65" dirty="0">
                <a:solidFill>
                  <a:srgbClr val="383838"/>
                </a:solidFill>
                <a:latin typeface="Times New Roman"/>
                <a:cs typeface="Times New Roman"/>
              </a:rPr>
              <a:t>Ketika </a:t>
            </a:r>
            <a:r>
              <a:rPr sz="3900" b="1" spc="30" dirty="0">
                <a:solidFill>
                  <a:srgbClr val="383838"/>
                </a:solidFill>
                <a:latin typeface="Times New Roman"/>
                <a:cs typeface="Times New Roman"/>
              </a:rPr>
              <a:t>seseorang </a:t>
            </a:r>
            <a:r>
              <a:rPr sz="3900" b="1" spc="-5" dirty="0">
                <a:solidFill>
                  <a:srgbClr val="383838"/>
                </a:solidFill>
                <a:latin typeface="Times New Roman"/>
                <a:cs typeface="Times New Roman"/>
              </a:rPr>
              <a:t>menjadi </a:t>
            </a:r>
            <a:r>
              <a:rPr sz="3900" b="1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5" dirty="0">
                <a:solidFill>
                  <a:srgbClr val="383838"/>
                </a:solidFill>
                <a:latin typeface="Times New Roman"/>
                <a:cs typeface="Times New Roman"/>
              </a:rPr>
              <a:t>hamba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40" dirty="0">
                <a:solidFill>
                  <a:srgbClr val="383838"/>
                </a:solidFill>
                <a:latin typeface="Times New Roman"/>
                <a:cs typeface="Times New Roman"/>
              </a:rPr>
              <a:t>uang,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dirty="0">
                <a:solidFill>
                  <a:srgbClr val="383838"/>
                </a:solidFill>
                <a:latin typeface="Times New Roman"/>
                <a:cs typeface="Times New Roman"/>
              </a:rPr>
              <a:t>ia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20" dirty="0">
                <a:solidFill>
                  <a:srgbClr val="383838"/>
                </a:solidFill>
                <a:latin typeface="Times New Roman"/>
                <a:cs typeface="Times New Roman"/>
              </a:rPr>
              <a:t>akan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10" dirty="0">
                <a:solidFill>
                  <a:srgbClr val="383838"/>
                </a:solidFill>
                <a:latin typeface="Times New Roman"/>
                <a:cs typeface="Times New Roman"/>
              </a:rPr>
              <a:t>melakukan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20" dirty="0">
                <a:solidFill>
                  <a:srgbClr val="383838"/>
                </a:solidFill>
                <a:latin typeface="Times New Roman"/>
                <a:cs typeface="Times New Roman"/>
              </a:rPr>
              <a:t>segala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25" dirty="0">
                <a:solidFill>
                  <a:srgbClr val="383838"/>
                </a:solidFill>
                <a:latin typeface="Times New Roman"/>
                <a:cs typeface="Times New Roman"/>
              </a:rPr>
              <a:t>hal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5" dirty="0">
                <a:solidFill>
                  <a:srgbClr val="383838"/>
                </a:solidFill>
                <a:latin typeface="Times New Roman"/>
                <a:cs typeface="Times New Roman"/>
              </a:rPr>
              <a:t>yang</a:t>
            </a:r>
            <a:endParaRPr sz="3900">
              <a:latin typeface="Times New Roman"/>
              <a:cs typeface="Times New Roman"/>
            </a:endParaRPr>
          </a:p>
          <a:p>
            <a:pPr marL="12700" marR="1155700">
              <a:lnSpc>
                <a:spcPts val="4650"/>
              </a:lnSpc>
            </a:pPr>
            <a:r>
              <a:rPr sz="3900" b="1" spc="20" dirty="0">
                <a:solidFill>
                  <a:srgbClr val="383838"/>
                </a:solidFill>
                <a:latin typeface="Times New Roman"/>
                <a:cs typeface="Times New Roman"/>
              </a:rPr>
              <a:t>menurutnya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45" dirty="0">
                <a:solidFill>
                  <a:srgbClr val="383838"/>
                </a:solidFill>
                <a:latin typeface="Times New Roman"/>
                <a:cs typeface="Times New Roman"/>
              </a:rPr>
              <a:t>menguntungkan.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50" dirty="0">
                <a:solidFill>
                  <a:srgbClr val="383838"/>
                </a:solidFill>
                <a:latin typeface="Times New Roman"/>
                <a:cs typeface="Times New Roman"/>
              </a:rPr>
              <a:t>Saat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30" dirty="0">
                <a:solidFill>
                  <a:srgbClr val="383838"/>
                </a:solidFill>
                <a:latin typeface="Times New Roman"/>
                <a:cs typeface="Times New Roman"/>
              </a:rPr>
              <a:t>seseorang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20" dirty="0">
                <a:solidFill>
                  <a:srgbClr val="383838"/>
                </a:solidFill>
                <a:latin typeface="Times New Roman"/>
                <a:cs typeface="Times New Roman"/>
              </a:rPr>
              <a:t>sudah </a:t>
            </a:r>
            <a:r>
              <a:rPr sz="3900" b="1" spc="-96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45" dirty="0">
                <a:solidFill>
                  <a:srgbClr val="383838"/>
                </a:solidFill>
                <a:latin typeface="Times New Roman"/>
                <a:cs typeface="Times New Roman"/>
              </a:rPr>
              <a:t>mengenal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15" dirty="0">
                <a:solidFill>
                  <a:srgbClr val="383838"/>
                </a:solidFill>
                <a:latin typeface="Times New Roman"/>
                <a:cs typeface="Times New Roman"/>
              </a:rPr>
              <a:t>"nikmat"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50" dirty="0">
                <a:solidFill>
                  <a:srgbClr val="383838"/>
                </a:solidFill>
                <a:latin typeface="Times New Roman"/>
                <a:cs typeface="Times New Roman"/>
              </a:rPr>
              <a:t>dari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25" dirty="0">
                <a:solidFill>
                  <a:srgbClr val="383838"/>
                </a:solidFill>
                <a:latin typeface="Times New Roman"/>
                <a:cs typeface="Times New Roman"/>
              </a:rPr>
              <a:t>perjudian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25" dirty="0">
                <a:solidFill>
                  <a:srgbClr val="383838"/>
                </a:solidFill>
                <a:latin typeface="Times New Roman"/>
                <a:cs typeface="Times New Roman"/>
              </a:rPr>
              <a:t>maka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65" dirty="0">
                <a:solidFill>
                  <a:srgbClr val="383838"/>
                </a:solidFill>
                <a:latin typeface="Times New Roman"/>
                <a:cs typeface="Times New Roman"/>
              </a:rPr>
              <a:t>itu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20" dirty="0">
                <a:solidFill>
                  <a:srgbClr val="383838"/>
                </a:solidFill>
                <a:latin typeface="Times New Roman"/>
                <a:cs typeface="Times New Roman"/>
              </a:rPr>
              <a:t>akan</a:t>
            </a:r>
            <a:endParaRPr sz="3900">
              <a:latin typeface="Times New Roman"/>
              <a:cs typeface="Times New Roman"/>
            </a:endParaRPr>
          </a:p>
          <a:p>
            <a:pPr marL="12700" marR="548640">
              <a:lnSpc>
                <a:spcPts val="4650"/>
              </a:lnSpc>
            </a:pPr>
            <a:r>
              <a:rPr sz="3900" b="1" spc="20" dirty="0">
                <a:solidFill>
                  <a:srgbClr val="383838"/>
                </a:solidFill>
                <a:latin typeface="Times New Roman"/>
                <a:cs typeface="Times New Roman"/>
              </a:rPr>
              <a:t>membuatnya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10" dirty="0">
                <a:solidFill>
                  <a:srgbClr val="383838"/>
                </a:solidFill>
                <a:latin typeface="Times New Roman"/>
                <a:cs typeface="Times New Roman"/>
              </a:rPr>
              <a:t>kecanduan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5" dirty="0">
                <a:solidFill>
                  <a:srgbClr val="383838"/>
                </a:solidFill>
                <a:latin typeface="Times New Roman"/>
                <a:cs typeface="Times New Roman"/>
              </a:rPr>
              <a:t>yang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20" dirty="0">
                <a:solidFill>
                  <a:srgbClr val="383838"/>
                </a:solidFill>
                <a:latin typeface="Times New Roman"/>
                <a:cs typeface="Times New Roman"/>
              </a:rPr>
              <a:t>akan</a:t>
            </a:r>
            <a:r>
              <a:rPr sz="3900" b="1" spc="-21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45" dirty="0">
                <a:solidFill>
                  <a:srgbClr val="383838"/>
                </a:solidFill>
                <a:latin typeface="Times New Roman"/>
                <a:cs typeface="Times New Roman"/>
              </a:rPr>
              <a:t>membawa</a:t>
            </a:r>
            <a:r>
              <a:rPr sz="3900" b="1" spc="-22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25" dirty="0">
                <a:solidFill>
                  <a:srgbClr val="383838"/>
                </a:solidFill>
                <a:latin typeface="Times New Roman"/>
                <a:cs typeface="Times New Roman"/>
              </a:rPr>
              <a:t>dampak </a:t>
            </a:r>
            <a:r>
              <a:rPr sz="3900" b="1" spc="-96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35" dirty="0">
                <a:solidFill>
                  <a:srgbClr val="383838"/>
                </a:solidFill>
                <a:latin typeface="Times New Roman"/>
                <a:cs typeface="Times New Roman"/>
              </a:rPr>
              <a:t>buruk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15" dirty="0">
                <a:solidFill>
                  <a:srgbClr val="383838"/>
                </a:solidFill>
                <a:latin typeface="Times New Roman"/>
                <a:cs typeface="Times New Roman"/>
              </a:rPr>
              <a:t>ketika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dirty="0">
                <a:solidFill>
                  <a:srgbClr val="383838"/>
                </a:solidFill>
                <a:latin typeface="Times New Roman"/>
                <a:cs typeface="Times New Roman"/>
              </a:rPr>
              <a:t>ia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30" dirty="0">
                <a:solidFill>
                  <a:srgbClr val="383838"/>
                </a:solidFill>
                <a:latin typeface="Times New Roman"/>
                <a:cs typeface="Times New Roman"/>
              </a:rPr>
              <a:t>mengalami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5" dirty="0">
                <a:solidFill>
                  <a:srgbClr val="383838"/>
                </a:solidFill>
                <a:latin typeface="Times New Roman"/>
                <a:cs typeface="Times New Roman"/>
              </a:rPr>
              <a:t>kekalahan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20" dirty="0">
                <a:solidFill>
                  <a:srgbClr val="383838"/>
                </a:solidFill>
                <a:latin typeface="Times New Roman"/>
                <a:cs typeface="Times New Roman"/>
              </a:rPr>
              <a:t>saat</a:t>
            </a:r>
            <a:r>
              <a:rPr sz="3900" b="1" spc="-22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900" b="1" spc="-20" dirty="0">
                <a:solidFill>
                  <a:srgbClr val="383838"/>
                </a:solidFill>
                <a:latin typeface="Times New Roman"/>
                <a:cs typeface="Times New Roman"/>
              </a:rPr>
              <a:t>berjudi.</a:t>
            </a:r>
            <a:endParaRPr sz="3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ED4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4956" y="1028700"/>
            <a:ext cx="6610349" cy="3657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92292" y="4178365"/>
            <a:ext cx="12371705" cy="500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383838"/>
                </a:solidFill>
                <a:latin typeface="Times New Roman"/>
                <a:cs typeface="Times New Roman"/>
              </a:rPr>
              <a:t>Bullying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080">
              <a:lnSpc>
                <a:spcPct val="115199"/>
              </a:lnSpc>
            </a:pPr>
            <a:r>
              <a:rPr sz="3200" spc="-15" dirty="0">
                <a:solidFill>
                  <a:srgbClr val="383838"/>
                </a:solidFill>
                <a:latin typeface="Times New Roman"/>
                <a:cs typeface="Times New Roman"/>
              </a:rPr>
              <a:t>Kasus </a:t>
            </a:r>
            <a:r>
              <a:rPr sz="3200" spc="75" dirty="0">
                <a:solidFill>
                  <a:srgbClr val="383838"/>
                </a:solidFill>
                <a:latin typeface="Times New Roman"/>
                <a:cs typeface="Times New Roman"/>
              </a:rPr>
              <a:t>pembullyan </a:t>
            </a:r>
            <a:r>
              <a:rPr sz="3200" spc="50" dirty="0">
                <a:solidFill>
                  <a:srgbClr val="383838"/>
                </a:solidFill>
                <a:latin typeface="Times New Roman"/>
                <a:cs typeface="Times New Roman"/>
              </a:rPr>
              <a:t>seringkali </a:t>
            </a:r>
            <a:r>
              <a:rPr sz="3200" spc="80" dirty="0">
                <a:solidFill>
                  <a:srgbClr val="383838"/>
                </a:solidFill>
                <a:latin typeface="Times New Roman"/>
                <a:cs typeface="Times New Roman"/>
              </a:rPr>
              <a:t>terjadi </a:t>
            </a:r>
            <a:r>
              <a:rPr sz="3200" spc="130" dirty="0">
                <a:solidFill>
                  <a:srgbClr val="383838"/>
                </a:solidFill>
                <a:latin typeface="Times New Roman"/>
                <a:cs typeface="Times New Roman"/>
              </a:rPr>
              <a:t>terhadap </a:t>
            </a:r>
            <a:r>
              <a:rPr sz="3200" spc="100" dirty="0">
                <a:solidFill>
                  <a:srgbClr val="383838"/>
                </a:solidFill>
                <a:latin typeface="Times New Roman"/>
                <a:cs typeface="Times New Roman"/>
              </a:rPr>
              <a:t>anak-anak dibawah </a:t>
            </a:r>
            <a:r>
              <a:rPr sz="3200" spc="130" dirty="0">
                <a:solidFill>
                  <a:srgbClr val="383838"/>
                </a:solidFill>
                <a:latin typeface="Times New Roman"/>
                <a:cs typeface="Times New Roman"/>
              </a:rPr>
              <a:t>umur </a:t>
            </a:r>
            <a:r>
              <a:rPr sz="3200" spc="-78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125" dirty="0">
                <a:solidFill>
                  <a:srgbClr val="383838"/>
                </a:solidFill>
                <a:latin typeface="Times New Roman"/>
                <a:cs typeface="Times New Roman"/>
              </a:rPr>
              <a:t>dan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70" dirty="0">
                <a:solidFill>
                  <a:srgbClr val="383838"/>
                </a:solidFill>
                <a:latin typeface="Times New Roman"/>
                <a:cs typeface="Times New Roman"/>
              </a:rPr>
              <a:t>pelakunya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45" dirty="0">
                <a:solidFill>
                  <a:srgbClr val="383838"/>
                </a:solidFill>
                <a:latin typeface="Times New Roman"/>
                <a:cs typeface="Times New Roman"/>
              </a:rPr>
              <a:t>juga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60" dirty="0">
                <a:solidFill>
                  <a:srgbClr val="383838"/>
                </a:solidFill>
                <a:latin typeface="Times New Roman"/>
                <a:cs typeface="Times New Roman"/>
              </a:rPr>
              <a:t>banyak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45" dirty="0">
                <a:solidFill>
                  <a:srgbClr val="383838"/>
                </a:solidFill>
                <a:latin typeface="Times New Roman"/>
                <a:cs typeface="Times New Roman"/>
              </a:rPr>
              <a:t>yang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383838"/>
                </a:solidFill>
                <a:latin typeface="Times New Roman"/>
                <a:cs typeface="Times New Roman"/>
              </a:rPr>
              <a:t>masih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100" dirty="0">
                <a:solidFill>
                  <a:srgbClr val="383838"/>
                </a:solidFill>
                <a:latin typeface="Times New Roman"/>
                <a:cs typeface="Times New Roman"/>
              </a:rPr>
              <a:t>dibawah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100" dirty="0">
                <a:solidFill>
                  <a:srgbClr val="383838"/>
                </a:solidFill>
                <a:latin typeface="Times New Roman"/>
                <a:cs typeface="Times New Roman"/>
              </a:rPr>
              <a:t>umur.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30" dirty="0">
                <a:solidFill>
                  <a:srgbClr val="383838"/>
                </a:solidFill>
                <a:latin typeface="Times New Roman"/>
                <a:cs typeface="Times New Roman"/>
              </a:rPr>
              <a:t>Buat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60" dirty="0">
                <a:solidFill>
                  <a:srgbClr val="383838"/>
                </a:solidFill>
                <a:latin typeface="Times New Roman"/>
                <a:cs typeface="Times New Roman"/>
              </a:rPr>
              <a:t>kalian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45" dirty="0">
                <a:solidFill>
                  <a:srgbClr val="383838"/>
                </a:solidFill>
                <a:latin typeface="Times New Roman"/>
                <a:cs typeface="Times New Roman"/>
              </a:rPr>
              <a:t>yang </a:t>
            </a:r>
            <a:r>
              <a:rPr sz="3200" spc="5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120" dirty="0">
                <a:solidFill>
                  <a:srgbClr val="383838"/>
                </a:solidFill>
                <a:latin typeface="Times New Roman"/>
                <a:cs typeface="Times New Roman"/>
              </a:rPr>
              <a:t>saat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45" dirty="0">
                <a:solidFill>
                  <a:srgbClr val="383838"/>
                </a:solidFill>
                <a:latin typeface="Times New Roman"/>
                <a:cs typeface="Times New Roman"/>
              </a:rPr>
              <a:t>ini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105" dirty="0">
                <a:solidFill>
                  <a:srgbClr val="383838"/>
                </a:solidFill>
                <a:latin typeface="Times New Roman"/>
                <a:cs typeface="Times New Roman"/>
              </a:rPr>
              <a:t>telah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75" dirty="0">
                <a:solidFill>
                  <a:srgbClr val="383838"/>
                </a:solidFill>
                <a:latin typeface="Times New Roman"/>
                <a:cs typeface="Times New Roman"/>
              </a:rPr>
              <a:t>menjadi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70" dirty="0">
                <a:solidFill>
                  <a:srgbClr val="383838"/>
                </a:solidFill>
                <a:latin typeface="Times New Roman"/>
                <a:cs typeface="Times New Roman"/>
              </a:rPr>
              <a:t>senior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45" dirty="0">
                <a:solidFill>
                  <a:srgbClr val="383838"/>
                </a:solidFill>
                <a:latin typeface="Times New Roman"/>
                <a:cs typeface="Times New Roman"/>
              </a:rPr>
              <a:t>bagi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65" dirty="0">
                <a:solidFill>
                  <a:srgbClr val="383838"/>
                </a:solidFill>
                <a:latin typeface="Times New Roman"/>
                <a:cs typeface="Times New Roman"/>
              </a:rPr>
              <a:t>adik-adik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55" dirty="0">
                <a:solidFill>
                  <a:srgbClr val="383838"/>
                </a:solidFill>
                <a:latin typeface="Times New Roman"/>
                <a:cs typeface="Times New Roman"/>
              </a:rPr>
              <a:t>kelasmu,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125" dirty="0">
                <a:solidFill>
                  <a:srgbClr val="383838"/>
                </a:solidFill>
                <a:latin typeface="Times New Roman"/>
                <a:cs typeface="Times New Roman"/>
              </a:rPr>
              <a:t>dan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65" dirty="0">
                <a:solidFill>
                  <a:srgbClr val="383838"/>
                </a:solidFill>
                <a:latin typeface="Times New Roman"/>
                <a:cs typeface="Times New Roman"/>
              </a:rPr>
              <a:t>suka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60" dirty="0">
                <a:solidFill>
                  <a:srgbClr val="383838"/>
                </a:solidFill>
                <a:latin typeface="Times New Roman"/>
                <a:cs typeface="Times New Roman"/>
              </a:rPr>
              <a:t>membully </a:t>
            </a:r>
            <a:r>
              <a:rPr sz="3200" spc="-78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65" dirty="0">
                <a:solidFill>
                  <a:srgbClr val="383838"/>
                </a:solidFill>
                <a:latin typeface="Times New Roman"/>
                <a:cs typeface="Times New Roman"/>
              </a:rPr>
              <a:t>mereka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45" dirty="0">
                <a:solidFill>
                  <a:srgbClr val="383838"/>
                </a:solidFill>
                <a:latin typeface="Times New Roman"/>
                <a:cs typeface="Times New Roman"/>
              </a:rPr>
              <a:t>yang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110" dirty="0">
                <a:solidFill>
                  <a:srgbClr val="383838"/>
                </a:solidFill>
                <a:latin typeface="Times New Roman"/>
                <a:cs typeface="Times New Roman"/>
              </a:rPr>
              <a:t>terlihat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70" dirty="0">
                <a:solidFill>
                  <a:srgbClr val="383838"/>
                </a:solidFill>
                <a:latin typeface="Times New Roman"/>
                <a:cs typeface="Times New Roman"/>
              </a:rPr>
              <a:t>lemah,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70" dirty="0">
                <a:solidFill>
                  <a:srgbClr val="383838"/>
                </a:solidFill>
                <a:latin typeface="Times New Roman"/>
                <a:cs typeface="Times New Roman"/>
              </a:rPr>
              <a:t>sadarlah!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75" dirty="0">
                <a:solidFill>
                  <a:srgbClr val="383838"/>
                </a:solidFill>
                <a:latin typeface="Times New Roman"/>
                <a:cs typeface="Times New Roman"/>
              </a:rPr>
              <a:t>pembullyan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95" dirty="0">
                <a:solidFill>
                  <a:srgbClr val="383838"/>
                </a:solidFill>
                <a:latin typeface="Times New Roman"/>
                <a:cs typeface="Times New Roman"/>
              </a:rPr>
              <a:t>memang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85" dirty="0">
                <a:solidFill>
                  <a:srgbClr val="383838"/>
                </a:solidFill>
                <a:latin typeface="Times New Roman"/>
                <a:cs typeface="Times New Roman"/>
              </a:rPr>
              <a:t>tidak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65" dirty="0">
                <a:solidFill>
                  <a:srgbClr val="383838"/>
                </a:solidFill>
                <a:latin typeface="Times New Roman"/>
                <a:cs typeface="Times New Roman"/>
              </a:rPr>
              <a:t>secara </a:t>
            </a:r>
            <a:r>
              <a:rPr sz="3200" spc="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383838"/>
                </a:solidFill>
                <a:latin typeface="Times New Roman"/>
                <a:cs typeface="Times New Roman"/>
              </a:rPr>
              <a:t>langsung </a:t>
            </a:r>
            <a:r>
              <a:rPr sz="3200" spc="100" dirty="0">
                <a:solidFill>
                  <a:srgbClr val="383838"/>
                </a:solidFill>
                <a:latin typeface="Times New Roman"/>
                <a:cs typeface="Times New Roman"/>
              </a:rPr>
              <a:t>tertulis </a:t>
            </a:r>
            <a:r>
              <a:rPr sz="3200" spc="95" dirty="0">
                <a:solidFill>
                  <a:srgbClr val="383838"/>
                </a:solidFill>
                <a:latin typeface="Times New Roman"/>
                <a:cs typeface="Times New Roman"/>
              </a:rPr>
              <a:t>dalam </a:t>
            </a:r>
            <a:r>
              <a:rPr sz="3200" spc="-5" dirty="0">
                <a:solidFill>
                  <a:srgbClr val="383838"/>
                </a:solidFill>
                <a:latin typeface="Times New Roman"/>
                <a:cs typeface="Times New Roman"/>
              </a:rPr>
              <a:t>Kitab </a:t>
            </a:r>
            <a:r>
              <a:rPr sz="3200" spc="-40" dirty="0">
                <a:solidFill>
                  <a:srgbClr val="383838"/>
                </a:solidFill>
                <a:latin typeface="Times New Roman"/>
                <a:cs typeface="Times New Roman"/>
              </a:rPr>
              <a:t>Suci </a:t>
            </a:r>
            <a:r>
              <a:rPr sz="3200" spc="100" dirty="0">
                <a:solidFill>
                  <a:srgbClr val="383838"/>
                </a:solidFill>
                <a:latin typeface="Times New Roman"/>
                <a:cs typeface="Times New Roman"/>
              </a:rPr>
              <a:t>tetapi, </a:t>
            </a:r>
            <a:r>
              <a:rPr sz="3200" spc="95" dirty="0">
                <a:solidFill>
                  <a:srgbClr val="383838"/>
                </a:solidFill>
                <a:latin typeface="Times New Roman"/>
                <a:cs typeface="Times New Roman"/>
              </a:rPr>
              <a:t>dalam </a:t>
            </a:r>
            <a:r>
              <a:rPr sz="3200" spc="80" dirty="0">
                <a:solidFill>
                  <a:srgbClr val="383838"/>
                </a:solidFill>
                <a:latin typeface="Times New Roman"/>
                <a:cs typeface="Times New Roman"/>
              </a:rPr>
              <a:t>kekristenan </a:t>
            </a:r>
            <a:r>
              <a:rPr sz="3200" spc="75" dirty="0">
                <a:solidFill>
                  <a:srgbClr val="383838"/>
                </a:solidFill>
                <a:latin typeface="Times New Roman"/>
                <a:cs typeface="Times New Roman"/>
              </a:rPr>
              <a:t>diajarkan </a:t>
            </a:r>
            <a:r>
              <a:rPr sz="3200" spc="8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130" dirty="0">
                <a:solidFill>
                  <a:srgbClr val="383838"/>
                </a:solidFill>
                <a:latin typeface="Times New Roman"/>
                <a:cs typeface="Times New Roman"/>
              </a:rPr>
              <a:t>untuk </a:t>
            </a:r>
            <a:r>
              <a:rPr sz="3200" spc="55" dirty="0">
                <a:solidFill>
                  <a:srgbClr val="383838"/>
                </a:solidFill>
                <a:latin typeface="Times New Roman"/>
                <a:cs typeface="Times New Roman"/>
              </a:rPr>
              <a:t>selalu </a:t>
            </a:r>
            <a:r>
              <a:rPr sz="3200" spc="75" dirty="0">
                <a:solidFill>
                  <a:srgbClr val="383838"/>
                </a:solidFill>
                <a:latin typeface="Times New Roman"/>
                <a:cs typeface="Times New Roman"/>
              </a:rPr>
              <a:t>mengasihi </a:t>
            </a:r>
            <a:r>
              <a:rPr sz="3200" spc="125" dirty="0">
                <a:solidFill>
                  <a:srgbClr val="383838"/>
                </a:solidFill>
                <a:latin typeface="Times New Roman"/>
                <a:cs typeface="Times New Roman"/>
              </a:rPr>
              <a:t>satu </a:t>
            </a:r>
            <a:r>
              <a:rPr sz="3200" spc="95" dirty="0">
                <a:solidFill>
                  <a:srgbClr val="383838"/>
                </a:solidFill>
                <a:latin typeface="Times New Roman"/>
                <a:cs typeface="Times New Roman"/>
              </a:rPr>
              <a:t>sama </a:t>
            </a:r>
            <a:r>
              <a:rPr sz="3200" spc="60" dirty="0">
                <a:solidFill>
                  <a:srgbClr val="383838"/>
                </a:solidFill>
                <a:latin typeface="Times New Roman"/>
                <a:cs typeface="Times New Roman"/>
              </a:rPr>
              <a:t>lain </a:t>
            </a:r>
            <a:r>
              <a:rPr sz="3200" spc="140" dirty="0">
                <a:solidFill>
                  <a:srgbClr val="383838"/>
                </a:solidFill>
                <a:latin typeface="Times New Roman"/>
                <a:cs typeface="Times New Roman"/>
              </a:rPr>
              <a:t>(tanpa </a:t>
            </a:r>
            <a:r>
              <a:rPr sz="3200" spc="60" dirty="0">
                <a:solidFill>
                  <a:srgbClr val="383838"/>
                </a:solidFill>
                <a:latin typeface="Times New Roman"/>
                <a:cs typeface="Times New Roman"/>
              </a:rPr>
              <a:t>terkecuali). </a:t>
            </a:r>
            <a:r>
              <a:rPr sz="3200" spc="20" dirty="0">
                <a:solidFill>
                  <a:srgbClr val="383838"/>
                </a:solidFill>
                <a:latin typeface="Times New Roman"/>
                <a:cs typeface="Times New Roman"/>
              </a:rPr>
              <a:t>Lagipula, </a:t>
            </a:r>
            <a:r>
              <a:rPr sz="3200" spc="105" dirty="0">
                <a:solidFill>
                  <a:srgbClr val="383838"/>
                </a:solidFill>
                <a:latin typeface="Times New Roman"/>
                <a:cs typeface="Times New Roman"/>
              </a:rPr>
              <a:t>apa </a:t>
            </a:r>
            <a:r>
              <a:rPr sz="3200" spc="-78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45" dirty="0">
                <a:solidFill>
                  <a:srgbClr val="383838"/>
                </a:solidFill>
                <a:latin typeface="Times New Roman"/>
                <a:cs typeface="Times New Roman"/>
              </a:rPr>
              <a:t>yang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85" dirty="0">
                <a:solidFill>
                  <a:srgbClr val="383838"/>
                </a:solidFill>
                <a:latin typeface="Times New Roman"/>
                <a:cs typeface="Times New Roman"/>
              </a:rPr>
              <a:t>akan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85" dirty="0">
                <a:solidFill>
                  <a:srgbClr val="383838"/>
                </a:solidFill>
                <a:latin typeface="Times New Roman"/>
                <a:cs typeface="Times New Roman"/>
              </a:rPr>
              <a:t>kamu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120" dirty="0">
                <a:solidFill>
                  <a:srgbClr val="383838"/>
                </a:solidFill>
                <a:latin typeface="Times New Roman"/>
                <a:cs typeface="Times New Roman"/>
              </a:rPr>
              <a:t>dapatkan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85" dirty="0">
                <a:solidFill>
                  <a:srgbClr val="383838"/>
                </a:solidFill>
                <a:latin typeface="Times New Roman"/>
                <a:cs typeface="Times New Roman"/>
              </a:rPr>
              <a:t>dari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383838"/>
                </a:solidFill>
                <a:latin typeface="Times New Roman"/>
                <a:cs typeface="Times New Roman"/>
              </a:rPr>
              <a:t>membully?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100" dirty="0">
                <a:solidFill>
                  <a:srgbClr val="383838"/>
                </a:solidFill>
                <a:latin typeface="Times New Roman"/>
                <a:cs typeface="Times New Roman"/>
              </a:rPr>
              <a:t>That's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383838"/>
                </a:solidFill>
                <a:latin typeface="Times New Roman"/>
                <a:cs typeface="Times New Roman"/>
              </a:rPr>
              <a:t>wasting</a:t>
            </a:r>
            <a:r>
              <a:rPr sz="3200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50" dirty="0">
                <a:solidFill>
                  <a:srgbClr val="383838"/>
                </a:solidFill>
                <a:latin typeface="Times New Roman"/>
                <a:cs typeface="Times New Roman"/>
              </a:rPr>
              <a:t>your</a:t>
            </a:r>
            <a:r>
              <a:rPr sz="3200" spc="-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383838"/>
                </a:solidFill>
                <a:latin typeface="Times New Roman"/>
                <a:cs typeface="Times New Roman"/>
              </a:rPr>
              <a:t>time!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3"/>
            <a:ext cx="7820024" cy="4772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5512439"/>
            <a:ext cx="7820024" cy="47720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3503" y="651196"/>
            <a:ext cx="8346440" cy="8831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Pelecehan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Seksual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 marR="314960">
              <a:lnSpc>
                <a:spcPct val="115500"/>
              </a:lnSpc>
              <a:spcBef>
                <a:spcPts val="5"/>
              </a:spcBef>
              <a:tabLst>
                <a:tab pos="3246755" algn="l"/>
              </a:tabLst>
            </a:pP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Dibandingkan </a:t>
            </a:r>
            <a:r>
              <a:rPr sz="2800" spc="30" dirty="0">
                <a:solidFill>
                  <a:srgbClr val="FFFFFF"/>
                </a:solidFill>
                <a:latin typeface="Times New Roman"/>
                <a:cs typeface="Times New Roman"/>
              </a:rPr>
              <a:t>laki-laki,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kaum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wanitalah 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yang 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paling 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sering 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mengalami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pelecehan 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seksual. 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Penyimpangan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imes New Roman"/>
                <a:cs typeface="Times New Roman"/>
              </a:rPr>
              <a:t>seksual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satu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ini	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menjadi 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kontoversial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karena 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beberapa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orang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imes New Roman"/>
                <a:cs typeface="Times New Roman"/>
              </a:rPr>
              <a:t>berpikir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bahwa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ketika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seorang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imes New Roman"/>
                <a:cs typeface="Times New Roman"/>
              </a:rPr>
              <a:t>wanita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tidak 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memakai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pakaian 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yang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mengundang </a:t>
            </a: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kejahatan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maka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pelecehan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imes New Roman"/>
                <a:cs typeface="Times New Roman"/>
              </a:rPr>
              <a:t>seksual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imes New Roman"/>
                <a:cs typeface="Times New Roman"/>
              </a:rPr>
              <a:t>tersebut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tidak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akan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terjadi.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 marR="5080">
              <a:lnSpc>
                <a:spcPct val="115500"/>
              </a:lnSpc>
            </a:pP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Sebaliknya 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ada 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juga 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yang </a:t>
            </a:r>
            <a:r>
              <a:rPr sz="2800" spc="55" dirty="0">
                <a:solidFill>
                  <a:srgbClr val="FFFFFF"/>
                </a:solidFill>
                <a:latin typeface="Times New Roman"/>
                <a:cs typeface="Times New Roman"/>
              </a:rPr>
              <a:t>berpikir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bahwa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jika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seorang 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laki-laki </a:t>
            </a:r>
            <a:r>
              <a:rPr sz="2800" spc="110" dirty="0">
                <a:solidFill>
                  <a:srgbClr val="FFFFFF"/>
                </a:solidFill>
                <a:latin typeface="Times New Roman"/>
                <a:cs typeface="Times New Roman"/>
              </a:rPr>
              <a:t>sudah 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memiliki </a:t>
            </a:r>
            <a:r>
              <a:rPr sz="2800" spc="105" dirty="0">
                <a:solidFill>
                  <a:srgbClr val="FFFFFF"/>
                </a:solidFill>
                <a:latin typeface="Times New Roman"/>
                <a:cs typeface="Times New Roman"/>
              </a:rPr>
              <a:t>niat 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untuk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melakukan 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pelecehan 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seksual, 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orang 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yang 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memakai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pakaian 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Times New Roman"/>
                <a:cs typeface="Times New Roman"/>
              </a:rPr>
              <a:t>tertutup </a:t>
            </a:r>
            <a:r>
              <a:rPr sz="2800" spc="125" dirty="0">
                <a:solidFill>
                  <a:srgbClr val="FFFFFF"/>
                </a:solidFill>
                <a:latin typeface="Times New Roman"/>
                <a:cs typeface="Times New Roman"/>
              </a:rPr>
              <a:t>pun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tidak dihiraukannya.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Jadi,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siapa 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yang 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benar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siapa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imes New Roman"/>
                <a:cs typeface="Times New Roman"/>
              </a:rPr>
              <a:t>salah?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Dua-duanya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tidak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ada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yang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salah.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Tetapi,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semua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Times New Roman"/>
                <a:cs typeface="Times New Roman"/>
              </a:rPr>
              <a:t>datang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dari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pikiran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hati.</a:t>
            </a:r>
            <a:endParaRPr sz="2800">
              <a:latin typeface="Times New Roman"/>
              <a:cs typeface="Times New Roman"/>
            </a:endParaRPr>
          </a:p>
          <a:p>
            <a:pPr marL="12700" marR="591820">
              <a:lnSpc>
                <a:spcPct val="115500"/>
              </a:lnSpc>
            </a:pP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Apabila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pikiran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hatimu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bersih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maka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kamu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tidak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akan 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melihat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seorang </a:t>
            </a:r>
            <a:r>
              <a:rPr sz="2800" spc="105" dirty="0">
                <a:solidFill>
                  <a:srgbClr val="FFFFFF"/>
                </a:solidFill>
                <a:latin typeface="Times New Roman"/>
                <a:cs typeface="Times New Roman"/>
              </a:rPr>
              <a:t>wanita </a:t>
            </a:r>
            <a:r>
              <a:rPr sz="2800" spc="55" dirty="0">
                <a:solidFill>
                  <a:srgbClr val="FFFFFF"/>
                </a:solidFill>
                <a:latin typeface="Times New Roman"/>
                <a:cs typeface="Times New Roman"/>
              </a:rPr>
              <a:t>sebagai 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alat 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untuk </a:t>
            </a:r>
            <a:r>
              <a:rPr sz="28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memuaskan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gairahmu.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333" b="19361"/>
          <a:stretch>
            <a:fillRect/>
          </a:stretch>
        </p:blipFill>
        <p:spPr>
          <a:xfrm>
            <a:off x="1028700" y="1109520"/>
            <a:ext cx="16230600" cy="559146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30097" y="7628416"/>
            <a:ext cx="13827807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393939"/>
                </a:solidFill>
                <a:latin typeface="Crimson Pro Bold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62362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281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Permasalahan Moral  di Lingkungan  Sekitar</vt:lpstr>
      <vt:lpstr>Permasalahan Moral di Lingkungan  Sekitar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Serif Resmi Sederhana Putih Hitam Krem</dc:title>
  <dc:creator>24_m raihan alfaridho</dc:creator>
  <cp:keywords>DAEqiXCPrpI,BAEqFicU4SM</cp:keywords>
  <cp:lastModifiedBy>ismail - [2010]</cp:lastModifiedBy>
  <cp:revision>2</cp:revision>
  <dcterms:created xsi:type="dcterms:W3CDTF">2021-09-20T10:35:37Z</dcterms:created>
  <dcterms:modified xsi:type="dcterms:W3CDTF">2021-09-20T10:41:12Z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2021-09-20T00:00:00Z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2021-09-20T00:00:00Z</vt:filetime>
  </property>
</Properties>
</file>