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0"/>
    <p:sldId id="257" r:id="rId31"/>
    <p:sldId id="258" r:id="rId32"/>
    <p:sldId id="259" r:id="rId33"/>
    <p:sldId id="260" r:id="rId34"/>
    <p:sldId id="261" r:id="rId35"/>
    <p:sldId id="262" r:id="rId36"/>
    <p:sldId id="263" r:id="rId37"/>
    <p:sldId id="264" r:id="rId38"/>
    <p:sldId id="265" r:id="rId39"/>
    <p:sldId id="266" r:id="rId40"/>
    <p:sldId id="267" r:id="rId4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Hatton Bold" charset="1" panose="00000700000000000000"/>
      <p:regular r:id="rId10"/>
    </p:embeddedFont>
    <p:embeddedFont>
      <p:font typeface="Hatton Bold Bold" charset="1" panose="00000900000000000000"/>
      <p:regular r:id="rId11"/>
    </p:embeddedFont>
    <p:embeddedFont>
      <p:font typeface="Courier Prime" charset="1" panose="00000509000000000000"/>
      <p:regular r:id="rId12"/>
    </p:embeddedFont>
    <p:embeddedFont>
      <p:font typeface="Courier Prime Bold" charset="1" panose="00000809000000000000"/>
      <p:regular r:id="rId13"/>
    </p:embeddedFont>
    <p:embeddedFont>
      <p:font typeface="Courier Prime Italics" charset="1" panose="00000509000000000000"/>
      <p:regular r:id="rId14"/>
    </p:embeddedFont>
    <p:embeddedFont>
      <p:font typeface="Courier Prime Bold Italics" charset="1" panose="00000809000000000000"/>
      <p:regular r:id="rId15"/>
    </p:embeddedFont>
    <p:embeddedFont>
      <p:font typeface="DM Sans" charset="1" panose="00000000000000000000"/>
      <p:regular r:id="rId16"/>
    </p:embeddedFont>
    <p:embeddedFont>
      <p:font typeface="DM Sans Bold" charset="1" panose="00000000000000000000"/>
      <p:regular r:id="rId17"/>
    </p:embeddedFont>
    <p:embeddedFont>
      <p:font typeface="DM Sans Italics" charset="1" panose="00000000000000000000"/>
      <p:regular r:id="rId18"/>
    </p:embeddedFont>
    <p:embeddedFont>
      <p:font typeface="DM Sans Bold Italics" charset="1" panose="00000000000000000000"/>
      <p:regular r:id="rId19"/>
    </p:embeddedFont>
    <p:embeddedFont>
      <p:font typeface="Open Sans Light" charset="1" panose="020B0306030504020204"/>
      <p:regular r:id="rId20"/>
    </p:embeddedFont>
    <p:embeddedFont>
      <p:font typeface="Open Sans Light Bold" charset="1" panose="020B0806030504020204"/>
      <p:regular r:id="rId21"/>
    </p:embeddedFont>
    <p:embeddedFont>
      <p:font typeface="Open Sans Light Italics" charset="1" panose="020B0306030504020204"/>
      <p:regular r:id="rId22"/>
    </p:embeddedFont>
    <p:embeddedFont>
      <p:font typeface="Open Sans Light Bold Italics" charset="1" panose="020B0806030504020204"/>
      <p:regular r:id="rId23"/>
    </p:embeddedFont>
    <p:embeddedFont>
      <p:font typeface="Open Sans" charset="1" panose="020B0606030504020204"/>
      <p:regular r:id="rId24"/>
    </p:embeddedFont>
    <p:embeddedFont>
      <p:font typeface="Open Sans Bold" charset="1" panose="020B0806030504020204"/>
      <p:regular r:id="rId25"/>
    </p:embeddedFont>
    <p:embeddedFont>
      <p:font typeface="Open Sans Italics" charset="1" panose="020B0606030504020204"/>
      <p:regular r:id="rId26"/>
    </p:embeddedFont>
    <p:embeddedFont>
      <p:font typeface="Open Sans Bold Italics" charset="1" panose="020B0806030504020204"/>
      <p:regular r:id="rId27"/>
    </p:embeddedFont>
    <p:embeddedFont>
      <p:font typeface="Open Sans Extra Bold" charset="1" panose="020B0906030804020204"/>
      <p:regular r:id="rId28"/>
    </p:embeddedFont>
    <p:embeddedFont>
      <p:font typeface="Open Sans Extra Bold Italics" charset="1" panose="020B0906030804020204"/>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slides/slide1.xml" Type="http://schemas.openxmlformats.org/officeDocument/2006/relationships/slide"/><Relationship Id="rId31" Target="slides/slide2.xml" Type="http://schemas.openxmlformats.org/officeDocument/2006/relationships/slide"/><Relationship Id="rId32" Target="slides/slide3.xml" Type="http://schemas.openxmlformats.org/officeDocument/2006/relationships/slide"/><Relationship Id="rId33" Target="slides/slide4.xml" Type="http://schemas.openxmlformats.org/officeDocument/2006/relationships/slide"/><Relationship Id="rId34" Target="slides/slide5.xml" Type="http://schemas.openxmlformats.org/officeDocument/2006/relationships/slide"/><Relationship Id="rId35" Target="slides/slide6.xml" Type="http://schemas.openxmlformats.org/officeDocument/2006/relationships/slide"/><Relationship Id="rId36" Target="slides/slide7.xml" Type="http://schemas.openxmlformats.org/officeDocument/2006/relationships/slide"/><Relationship Id="rId37" Target="slides/slide8.xml" Type="http://schemas.openxmlformats.org/officeDocument/2006/relationships/slide"/><Relationship Id="rId38" Target="slides/slide9.xml" Type="http://schemas.openxmlformats.org/officeDocument/2006/relationships/slide"/><Relationship Id="rId39" Target="slides/slide10.xml" Type="http://schemas.openxmlformats.org/officeDocument/2006/relationships/slide"/><Relationship Id="rId4" Target="theme/theme1.xml" Type="http://schemas.openxmlformats.org/officeDocument/2006/relationships/theme"/><Relationship Id="rId40" Target="slides/slide11.xml" Type="http://schemas.openxmlformats.org/officeDocument/2006/relationships/slide"/><Relationship Id="rId41" Target="slides/slide12.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8.pn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6.png" Type="http://schemas.openxmlformats.org/officeDocument/2006/relationships/image"/><Relationship Id="rId6" Target="../media/image18.png" Type="http://schemas.openxmlformats.org/officeDocument/2006/relationships/image"/><Relationship Id="rId7" Target="../media/image15.png" Type="http://schemas.openxmlformats.org/officeDocument/2006/relationships/image"/><Relationship Id="rId8" Target="../media/image27.jpeg" Type="http://schemas.openxmlformats.org/officeDocument/2006/relationships/image"/><Relationship Id="rId9"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6.jpeg" Type="http://schemas.openxmlformats.org/officeDocument/2006/relationships/image"/><Relationship Id="rId8"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4.png" Type="http://schemas.openxmlformats.org/officeDocument/2006/relationships/image"/><Relationship Id="rId6" Target="../media/image7.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1.png" Type="http://schemas.openxmlformats.org/officeDocument/2006/relationships/image"/><Relationship Id="rId6" Target="../media/image4.png" Type="http://schemas.openxmlformats.org/officeDocument/2006/relationships/image"/><Relationship Id="rId7" Target="../media/image15.png" Type="http://schemas.openxmlformats.org/officeDocument/2006/relationships/image"/><Relationship Id="rId8" Target="../media/image22.jpeg" Type="http://schemas.openxmlformats.org/officeDocument/2006/relationships/image"/><Relationship Id="rId9"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7.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8.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2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4.pn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25.jpeg" Type="http://schemas.openxmlformats.org/officeDocument/2006/relationships/image"/><Relationship Id="rId9"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sp>
        <p:nvSpPr>
          <p:cNvPr name="TextBox 2" id="2"/>
          <p:cNvSpPr txBox="true"/>
          <p:nvPr/>
        </p:nvSpPr>
        <p:spPr>
          <a:xfrm rot="0">
            <a:off x="13326257" y="981075"/>
            <a:ext cx="3933043" cy="410528"/>
          </a:xfrm>
          <a:prstGeom prst="rect">
            <a:avLst/>
          </a:prstGeom>
        </p:spPr>
        <p:txBody>
          <a:bodyPr anchor="t" rtlCol="false" tIns="0" lIns="0" bIns="0" rIns="0">
            <a:spAutoFit/>
          </a:bodyPr>
          <a:lstStyle/>
          <a:p>
            <a:pPr algn="r" marL="0" indent="0" lvl="0">
              <a:lnSpc>
                <a:spcPts val="3359"/>
              </a:lnSpc>
              <a:spcBef>
                <a:spcPct val="0"/>
              </a:spcBef>
            </a:pPr>
            <a:r>
              <a:rPr lang="en-US" sz="2400">
                <a:solidFill>
                  <a:srgbClr val="000000"/>
                </a:solidFill>
                <a:latin typeface="DM Sans"/>
              </a:rPr>
              <a:t>20 September 2021</a:t>
            </a:r>
          </a:p>
        </p:txBody>
      </p:sp>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1246760" y="6752900"/>
            <a:ext cx="5619309" cy="5445621"/>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5400000">
            <a:off x="6934213" y="1005474"/>
            <a:ext cx="6501036" cy="8511995"/>
          </a:xfrm>
          <a:prstGeom prst="rect">
            <a:avLst/>
          </a:prstGeom>
        </p:spPr>
      </p:pic>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675968">
            <a:off x="-1761854" y="2827762"/>
            <a:ext cx="5770087" cy="5591739"/>
          </a:xfrm>
          <a:prstGeom prst="rect">
            <a:avLst/>
          </a:prstGeom>
        </p:spPr>
      </p:pic>
      <p:sp>
        <p:nvSpPr>
          <p:cNvPr name="AutoShape 6" id="6"/>
          <p:cNvSpPr/>
          <p:nvPr/>
        </p:nvSpPr>
        <p:spPr>
          <a:xfrm rot="-167779">
            <a:off x="3880116" y="4573623"/>
            <a:ext cx="4423506" cy="1454431"/>
          </a:xfrm>
          <a:prstGeom prst="rect">
            <a:avLst/>
          </a:prstGeom>
          <a:solidFill>
            <a:srgbClr val="000000"/>
          </a:solidFill>
        </p:spPr>
      </p:sp>
      <p:sp>
        <p:nvSpPr>
          <p:cNvPr name="TextBox 7" id="7"/>
          <p:cNvSpPr txBox="true"/>
          <p:nvPr/>
        </p:nvSpPr>
        <p:spPr>
          <a:xfrm rot="-167779">
            <a:off x="4160843" y="4733538"/>
            <a:ext cx="3867938" cy="1255094"/>
          </a:xfrm>
          <a:prstGeom prst="rect">
            <a:avLst/>
          </a:prstGeom>
        </p:spPr>
        <p:txBody>
          <a:bodyPr anchor="t" rtlCol="false" tIns="0" lIns="0" bIns="0" rIns="0">
            <a:spAutoFit/>
          </a:bodyPr>
          <a:lstStyle/>
          <a:p>
            <a:pPr algn="ctr">
              <a:lnSpc>
                <a:spcPts val="9070"/>
              </a:lnSpc>
            </a:pPr>
            <a:r>
              <a:rPr lang="en-US" sz="8245" spc="-82">
                <a:solidFill>
                  <a:srgbClr val="FFFFFF"/>
                </a:solidFill>
                <a:latin typeface="Hatton Bold"/>
              </a:rPr>
              <a:t>Moral</a:t>
            </a:r>
          </a:p>
        </p:txBody>
      </p:sp>
      <p:sp>
        <p:nvSpPr>
          <p:cNvPr name="AutoShape 8" id="8"/>
          <p:cNvSpPr/>
          <p:nvPr/>
        </p:nvSpPr>
        <p:spPr>
          <a:xfrm rot="82336">
            <a:off x="4031435" y="2808753"/>
            <a:ext cx="4524797" cy="1454431"/>
          </a:xfrm>
          <a:prstGeom prst="rect">
            <a:avLst/>
          </a:prstGeom>
          <a:solidFill>
            <a:srgbClr val="000000"/>
          </a:solidFill>
        </p:spPr>
      </p:sp>
      <p:sp>
        <p:nvSpPr>
          <p:cNvPr name="AutoShape 9" id="9"/>
          <p:cNvSpPr/>
          <p:nvPr/>
        </p:nvSpPr>
        <p:spPr>
          <a:xfrm rot="48508">
            <a:off x="4054696" y="6390101"/>
            <a:ext cx="6927112" cy="1454431"/>
          </a:xfrm>
          <a:prstGeom prst="rect">
            <a:avLst/>
          </a:prstGeom>
          <a:solidFill>
            <a:srgbClr val="000000"/>
          </a:solidFill>
        </p:spPr>
      </p:sp>
      <p:sp>
        <p:nvSpPr>
          <p:cNvPr name="TextBox 10" id="10"/>
          <p:cNvSpPr txBox="true"/>
          <p:nvPr/>
        </p:nvSpPr>
        <p:spPr>
          <a:xfrm rot="48508">
            <a:off x="4331633" y="6880895"/>
            <a:ext cx="6299794" cy="592455"/>
          </a:xfrm>
          <a:prstGeom prst="rect">
            <a:avLst/>
          </a:prstGeom>
        </p:spPr>
        <p:txBody>
          <a:bodyPr anchor="t" rtlCol="false" tIns="0" lIns="0" bIns="0" rIns="0">
            <a:spAutoFit/>
          </a:bodyPr>
          <a:lstStyle/>
          <a:p>
            <a:pPr algn="ctr">
              <a:lnSpc>
                <a:spcPts val="4290"/>
              </a:lnSpc>
            </a:pPr>
            <a:r>
              <a:rPr lang="en-US" sz="3900" spc="-39">
                <a:solidFill>
                  <a:srgbClr val="FFFFFF"/>
                </a:solidFill>
                <a:latin typeface="Hatton Bold"/>
              </a:rPr>
              <a:t>Di Lingkungan Sekitar</a:t>
            </a:r>
          </a:p>
        </p:txBody>
      </p:sp>
      <p:grpSp>
        <p:nvGrpSpPr>
          <p:cNvPr name="Group 11" id="11"/>
          <p:cNvGrpSpPr/>
          <p:nvPr/>
        </p:nvGrpSpPr>
        <p:grpSpPr>
          <a:xfrm rot="390031">
            <a:off x="10184731" y="2754781"/>
            <a:ext cx="3259493" cy="2783716"/>
            <a:chOff x="0" y="0"/>
            <a:chExt cx="4345990" cy="3711621"/>
          </a:xfrm>
        </p:grpSpPr>
        <p:pic>
          <p:nvPicPr>
            <p:cNvPr name="Picture 12" id="12"/>
            <p:cNvPicPr>
              <a:picLocks noChangeAspect="true"/>
            </p:cNvPicPr>
            <p:nvPr/>
          </p:nvPicPr>
          <p:blipFill>
            <a:blip r:embed="rId6"/>
            <a:srcRect l="0" t="0" r="0" b="0"/>
            <a:stretch>
              <a:fillRect/>
            </a:stretch>
          </p:blipFill>
          <p:spPr>
            <a:xfrm flipH="false" flipV="false" rot="0">
              <a:off x="372700" y="205193"/>
              <a:ext cx="3973290" cy="3506428"/>
            </a:xfrm>
            <a:prstGeom prst="rect">
              <a:avLst/>
            </a:prstGeom>
          </p:spPr>
        </p:pic>
        <p:sp>
          <p:nvSpPr>
            <p:cNvPr name="TextBox 13" id="13"/>
            <p:cNvSpPr txBox="true"/>
            <p:nvPr/>
          </p:nvSpPr>
          <p:spPr>
            <a:xfrm rot="0">
              <a:off x="1039081" y="1209873"/>
              <a:ext cx="2640528" cy="1688672"/>
            </a:xfrm>
            <a:prstGeom prst="rect">
              <a:avLst/>
            </a:prstGeom>
          </p:spPr>
          <p:txBody>
            <a:bodyPr anchor="t" rtlCol="false" tIns="0" lIns="0" bIns="0" rIns="0">
              <a:spAutoFit/>
            </a:bodyPr>
            <a:lstStyle/>
            <a:p>
              <a:pPr algn="ctr">
                <a:lnSpc>
                  <a:spcPts val="2455"/>
                </a:lnSpc>
              </a:pPr>
              <a:r>
                <a:rPr lang="en-US" sz="2232">
                  <a:solidFill>
                    <a:srgbClr val="000000"/>
                  </a:solidFill>
                  <a:latin typeface="Courier Prime"/>
                </a:rPr>
                <a:t>Oleh :Nadia Salsabila Adzkia 2013053182</a:t>
              </a:r>
            </a:p>
          </p:txBody>
        </p:sp>
        <p:pic>
          <p:nvPicPr>
            <p:cNvPr name="Picture 14" id="14"/>
            <p:cNvPicPr>
              <a:picLocks noChangeAspect="true"/>
            </p:cNvPicPr>
            <p:nvPr/>
          </p:nvPicPr>
          <p:blipFill>
            <a:blip r:embed="rId7"/>
            <a:srcRect l="0" t="0" r="0" b="0"/>
            <a:stretch>
              <a:fillRect/>
            </a:stretch>
          </p:blipFill>
          <p:spPr>
            <a:xfrm flipH="false" flipV="false" rot="-1902206">
              <a:off x="23576" y="382888"/>
              <a:ext cx="1612671" cy="547636"/>
            </a:xfrm>
            <a:prstGeom prst="rect">
              <a:avLst/>
            </a:prstGeom>
          </p:spPr>
        </p:pic>
      </p:grpSp>
      <p:pic>
        <p:nvPicPr>
          <p:cNvPr name="Picture 15" id="15"/>
          <p:cNvPicPr>
            <a:picLocks noChangeAspect="true"/>
          </p:cNvPicPr>
          <p:nvPr/>
        </p:nvPicPr>
        <p:blipFill>
          <a:blip r:embed="rId8"/>
          <a:srcRect l="0" t="0" r="0" b="0"/>
          <a:stretch>
            <a:fillRect/>
          </a:stretch>
        </p:blipFill>
        <p:spPr>
          <a:xfrm flipH="false" flipV="false" rot="-1290750">
            <a:off x="11863653" y="7693525"/>
            <a:ext cx="3313149" cy="897600"/>
          </a:xfrm>
          <a:prstGeom prst="rect">
            <a:avLst/>
          </a:prstGeom>
        </p:spPr>
      </p:pic>
      <p:sp>
        <p:nvSpPr>
          <p:cNvPr name="TextBox 16" id="16"/>
          <p:cNvSpPr txBox="true"/>
          <p:nvPr/>
        </p:nvSpPr>
        <p:spPr>
          <a:xfrm rot="0">
            <a:off x="3986093" y="3071048"/>
            <a:ext cx="4714574" cy="799782"/>
          </a:xfrm>
          <a:prstGeom prst="rect">
            <a:avLst/>
          </a:prstGeom>
        </p:spPr>
        <p:txBody>
          <a:bodyPr anchor="t" rtlCol="false" tIns="0" lIns="0" bIns="0" rIns="0">
            <a:spAutoFit/>
          </a:bodyPr>
          <a:lstStyle/>
          <a:p>
            <a:pPr algn="ctr">
              <a:lnSpc>
                <a:spcPts val="6580"/>
              </a:lnSpc>
            </a:pPr>
            <a:r>
              <a:rPr lang="en-US" sz="4700">
                <a:solidFill>
                  <a:srgbClr val="FFFFFF"/>
                </a:solidFill>
                <a:latin typeface="Open Sans Extra Bold"/>
              </a:rPr>
              <a:t>Permasalahan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219" r="0" b="219"/>
          <a:stretch>
            <a:fillRect/>
          </a:stretch>
        </p:blipFill>
        <p:spPr>
          <a:xfrm flipH="false" flipV="false" rot="-5400000">
            <a:off x="6452793" y="1549310"/>
            <a:ext cx="5961001" cy="7770597"/>
          </a:xfrm>
          <a:prstGeom prst="rect">
            <a:avLst/>
          </a:prstGeom>
        </p:spPr>
      </p:pic>
      <p:pic>
        <p:nvPicPr>
          <p:cNvPr name="Picture 3" id="3"/>
          <p:cNvPicPr>
            <a:picLocks noChangeAspect="true"/>
          </p:cNvPicPr>
          <p:nvPr/>
        </p:nvPicPr>
        <p:blipFill>
          <a:blip r:embed="rId4"/>
          <a:srcRect l="0" t="0" r="0" b="0"/>
          <a:stretch>
            <a:fillRect/>
          </a:stretch>
        </p:blipFill>
        <p:spPr>
          <a:xfrm flipH="false" flipV="false" rot="1869626">
            <a:off x="10601053" y="2622161"/>
            <a:ext cx="3136916" cy="849855"/>
          </a:xfrm>
          <a:prstGeom prst="rect">
            <a:avLst/>
          </a:prstGeom>
        </p:spPr>
      </p:pic>
      <p:grpSp>
        <p:nvGrpSpPr>
          <p:cNvPr name="Group 4" id="4"/>
          <p:cNvGrpSpPr/>
          <p:nvPr/>
        </p:nvGrpSpPr>
        <p:grpSpPr>
          <a:xfrm rot="0">
            <a:off x="4899765" y="3253610"/>
            <a:ext cx="4533529" cy="1937349"/>
            <a:chOff x="0" y="0"/>
            <a:chExt cx="6044705" cy="2583132"/>
          </a:xfrm>
        </p:grpSpPr>
        <p:sp>
          <p:nvSpPr>
            <p:cNvPr name="AutoShape 5" id="5"/>
            <p:cNvSpPr/>
            <p:nvPr/>
          </p:nvSpPr>
          <p:spPr>
            <a:xfrm rot="82336">
              <a:off x="28364" y="71352"/>
              <a:ext cx="5987978" cy="2440429"/>
            </a:xfrm>
            <a:prstGeom prst="rect">
              <a:avLst/>
            </a:prstGeom>
            <a:solidFill>
              <a:srgbClr val="000000"/>
            </a:solidFill>
          </p:spPr>
        </p:sp>
        <p:sp>
          <p:nvSpPr>
            <p:cNvPr name="TextBox 6" id="6"/>
            <p:cNvSpPr txBox="true"/>
            <p:nvPr/>
          </p:nvSpPr>
          <p:spPr>
            <a:xfrm rot="82336">
              <a:off x="454881" y="779571"/>
              <a:ext cx="5134944" cy="1378797"/>
            </a:xfrm>
            <a:prstGeom prst="rect">
              <a:avLst/>
            </a:prstGeom>
          </p:spPr>
          <p:txBody>
            <a:bodyPr anchor="t" rtlCol="false" tIns="0" lIns="0" bIns="0" rIns="0">
              <a:spAutoFit/>
            </a:bodyPr>
            <a:lstStyle/>
            <a:p>
              <a:pPr>
                <a:lnSpc>
                  <a:spcPts val="7480"/>
                </a:lnSpc>
              </a:pPr>
              <a:r>
                <a:rPr lang="en-US" sz="6800" spc="-68">
                  <a:solidFill>
                    <a:srgbClr val="FFFFFF"/>
                  </a:solidFill>
                  <a:latin typeface="Hatton Bold"/>
                </a:rPr>
                <a:t>Solusi</a:t>
              </a:r>
            </a:p>
          </p:txBody>
        </p:sp>
      </p:grpSp>
      <p:pic>
        <p:nvPicPr>
          <p:cNvPr name="Picture 7" id="7"/>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148887">
            <a:off x="-903264" y="2738192"/>
            <a:ext cx="5061998" cy="4905536"/>
          </a:xfrm>
          <a:prstGeom prst="rect">
            <a:avLst/>
          </a:prstGeom>
        </p:spPr>
      </p:pic>
      <p:pic>
        <p:nvPicPr>
          <p:cNvPr name="Picture 8" id="8"/>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2148887">
            <a:off x="14295893" y="-411893"/>
            <a:ext cx="4713251" cy="4567569"/>
          </a:xfrm>
          <a:prstGeom prst="rect">
            <a:avLst/>
          </a:prstGeom>
        </p:spPr>
      </p:pic>
      <p:sp>
        <p:nvSpPr>
          <p:cNvPr name="TextBox 9" id="9"/>
          <p:cNvSpPr txBox="true"/>
          <p:nvPr/>
        </p:nvSpPr>
        <p:spPr>
          <a:xfrm rot="0">
            <a:off x="5620875" y="5377458"/>
            <a:ext cx="7510537" cy="1838960"/>
          </a:xfrm>
          <a:prstGeom prst="rect">
            <a:avLst/>
          </a:prstGeom>
        </p:spPr>
        <p:txBody>
          <a:bodyPr anchor="t" rtlCol="false" tIns="0" lIns="0" bIns="0" rIns="0">
            <a:spAutoFit/>
          </a:bodyPr>
          <a:lstStyle/>
          <a:p>
            <a:pPr>
              <a:lnSpc>
                <a:spcPts val="3640"/>
              </a:lnSpc>
            </a:pPr>
            <a:r>
              <a:rPr lang="en-US" sz="2600">
                <a:solidFill>
                  <a:srgbClr val="000000"/>
                </a:solidFill>
                <a:latin typeface="Open Sans"/>
              </a:rPr>
              <a:t>1. Membuat peraturan sekolah yang tegas</a:t>
            </a:r>
          </a:p>
          <a:p>
            <a:pPr>
              <a:lnSpc>
                <a:spcPts val="3640"/>
              </a:lnSpc>
            </a:pPr>
            <a:r>
              <a:rPr lang="en-US" sz="2600">
                <a:solidFill>
                  <a:srgbClr val="000000"/>
                </a:solidFill>
                <a:latin typeface="Open Sans"/>
              </a:rPr>
              <a:t>2. Memberikan pendidikan anti tawuran</a:t>
            </a:r>
          </a:p>
          <a:p>
            <a:pPr>
              <a:lnSpc>
                <a:spcPts val="3640"/>
              </a:lnSpc>
            </a:pPr>
            <a:r>
              <a:rPr lang="en-US" sz="2600">
                <a:solidFill>
                  <a:srgbClr val="000000"/>
                </a:solidFill>
                <a:latin typeface="Open Sans"/>
              </a:rPr>
              <a:t>3. Kolaborasi belajar bersama antar sekolah</a:t>
            </a:r>
          </a:p>
          <a:p>
            <a:pPr>
              <a:lnSpc>
                <a:spcPts val="3640"/>
              </a:lnSpc>
            </a:pPr>
            <a:r>
              <a:rPr lang="en-US" sz="2600">
                <a:solidFill>
                  <a:srgbClr val="000000"/>
                </a:solidFill>
                <a:latin typeface="Open Sans"/>
              </a:rPr>
              <a:t>4. Mengajarkan kedisiplinan dan tanggung jawab</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267547" y="3529091"/>
            <a:ext cx="5061998" cy="4905536"/>
          </a:xfrm>
          <a:prstGeom prst="rect">
            <a:avLst/>
          </a:prstGeom>
        </p:spPr>
      </p:pic>
      <p:pic>
        <p:nvPicPr>
          <p:cNvPr name="Picture 3" id="3"/>
          <p:cNvPicPr>
            <a:picLocks noChangeAspect="true"/>
          </p:cNvPicPr>
          <p:nvPr/>
        </p:nvPicPr>
        <p:blipFill>
          <a:blip r:embed="rId5"/>
          <a:srcRect l="0" t="0" r="0" b="0"/>
          <a:stretch>
            <a:fillRect/>
          </a:stretch>
        </p:blipFill>
        <p:spPr>
          <a:xfrm flipH="false" flipV="false" rot="0">
            <a:off x="1756821" y="1760998"/>
            <a:ext cx="5581731" cy="7308322"/>
          </a:xfrm>
          <a:prstGeom prst="rect">
            <a:avLst/>
          </a:prstGeom>
        </p:spPr>
      </p:pic>
      <p:pic>
        <p:nvPicPr>
          <p:cNvPr name="Picture 4" id="4"/>
          <p:cNvPicPr>
            <a:picLocks noChangeAspect="true"/>
          </p:cNvPicPr>
          <p:nvPr/>
        </p:nvPicPr>
        <p:blipFill>
          <a:blip r:embed="rId6"/>
          <a:srcRect l="9642" t="0" r="0" b="0"/>
          <a:stretch>
            <a:fillRect/>
          </a:stretch>
        </p:blipFill>
        <p:spPr>
          <a:xfrm flipH="false" flipV="false" rot="0">
            <a:off x="6797966" y="1760998"/>
            <a:ext cx="5043524" cy="7308322"/>
          </a:xfrm>
          <a:prstGeom prst="rect">
            <a:avLst/>
          </a:prstGeom>
        </p:spPr>
      </p:pic>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3898914" y="6250950"/>
            <a:ext cx="4713251" cy="4567569"/>
          </a:xfrm>
          <a:prstGeom prst="rect">
            <a:avLst/>
          </a:prstGeom>
        </p:spPr>
      </p:pic>
      <p:pic>
        <p:nvPicPr>
          <p:cNvPr name="Picture 6" id="6"/>
          <p:cNvPicPr>
            <a:picLocks noChangeAspect="true"/>
          </p:cNvPicPr>
          <p:nvPr/>
        </p:nvPicPr>
        <p:blipFill>
          <a:blip r:embed="rId5"/>
          <a:srcRect l="1359" t="0" r="14495" b="0"/>
          <a:stretch>
            <a:fillRect/>
          </a:stretch>
        </p:blipFill>
        <p:spPr>
          <a:xfrm flipH="false" flipV="false" rot="0">
            <a:off x="11194934" y="1760998"/>
            <a:ext cx="4696770" cy="7308322"/>
          </a:xfrm>
          <a:prstGeom prst="rect">
            <a:avLst/>
          </a:prstGeom>
        </p:spPr>
      </p:pic>
      <p:grpSp>
        <p:nvGrpSpPr>
          <p:cNvPr name="Group 7" id="7"/>
          <p:cNvGrpSpPr/>
          <p:nvPr/>
        </p:nvGrpSpPr>
        <p:grpSpPr>
          <a:xfrm rot="0">
            <a:off x="1028700" y="1217680"/>
            <a:ext cx="7058682" cy="830392"/>
            <a:chOff x="0" y="0"/>
            <a:chExt cx="9411576" cy="1107189"/>
          </a:xfrm>
        </p:grpSpPr>
        <p:sp>
          <p:nvSpPr>
            <p:cNvPr name="AutoShape 8" id="8"/>
            <p:cNvSpPr/>
            <p:nvPr/>
          </p:nvSpPr>
          <p:spPr>
            <a:xfrm rot="0">
              <a:off x="0" y="0"/>
              <a:ext cx="9411576" cy="1107189"/>
            </a:xfrm>
            <a:prstGeom prst="rect">
              <a:avLst/>
            </a:prstGeom>
            <a:solidFill>
              <a:srgbClr val="000000"/>
            </a:solidFill>
          </p:spPr>
        </p:sp>
        <p:sp>
          <p:nvSpPr>
            <p:cNvPr name="TextBox 9" id="9"/>
            <p:cNvSpPr txBox="true"/>
            <p:nvPr/>
          </p:nvSpPr>
          <p:spPr>
            <a:xfrm rot="0">
              <a:off x="430509" y="99635"/>
              <a:ext cx="8432959" cy="962660"/>
            </a:xfrm>
            <a:prstGeom prst="rect">
              <a:avLst/>
            </a:prstGeom>
          </p:spPr>
          <p:txBody>
            <a:bodyPr anchor="t" rtlCol="false" tIns="0" lIns="0" bIns="0" rIns="0">
              <a:spAutoFit/>
            </a:bodyPr>
            <a:lstStyle/>
            <a:p>
              <a:pPr marL="0" indent="0" lvl="0">
                <a:lnSpc>
                  <a:spcPts val="5880"/>
                </a:lnSpc>
                <a:spcBef>
                  <a:spcPct val="0"/>
                </a:spcBef>
              </a:pPr>
              <a:r>
                <a:rPr lang="en-US" sz="4200">
                  <a:solidFill>
                    <a:srgbClr val="FFFFFF"/>
                  </a:solidFill>
                  <a:latin typeface="Hatton Bold"/>
                </a:rPr>
                <a:t>Narkoba dan Miras</a:t>
              </a:r>
            </a:p>
          </p:txBody>
        </p:sp>
      </p:grpSp>
      <p:pic>
        <p:nvPicPr>
          <p:cNvPr name="Picture 10" id="10"/>
          <p:cNvPicPr>
            <a:picLocks noChangeAspect="true"/>
          </p:cNvPicPr>
          <p:nvPr/>
        </p:nvPicPr>
        <p:blipFill>
          <a:blip r:embed="rId7"/>
          <a:srcRect l="0" t="0" r="0" b="0"/>
          <a:stretch>
            <a:fillRect/>
          </a:stretch>
        </p:blipFill>
        <p:spPr>
          <a:xfrm flipH="false" flipV="false" rot="169880">
            <a:off x="11449481" y="2938067"/>
            <a:ext cx="5026644" cy="4021316"/>
          </a:xfrm>
          <a:prstGeom prst="rect">
            <a:avLst/>
          </a:prstGeom>
        </p:spPr>
      </p:pic>
      <p:grpSp>
        <p:nvGrpSpPr>
          <p:cNvPr name="Group 11" id="11"/>
          <p:cNvGrpSpPr/>
          <p:nvPr/>
        </p:nvGrpSpPr>
        <p:grpSpPr>
          <a:xfrm rot="169880">
            <a:off x="12317180" y="6213590"/>
            <a:ext cx="3103758" cy="698773"/>
            <a:chOff x="0" y="0"/>
            <a:chExt cx="4138344" cy="931698"/>
          </a:xfrm>
        </p:grpSpPr>
        <p:sp>
          <p:nvSpPr>
            <p:cNvPr name="AutoShape 12" id="12"/>
            <p:cNvSpPr/>
            <p:nvPr/>
          </p:nvSpPr>
          <p:spPr>
            <a:xfrm rot="0">
              <a:off x="0" y="0"/>
              <a:ext cx="4138344" cy="931698"/>
            </a:xfrm>
            <a:prstGeom prst="rect">
              <a:avLst/>
            </a:prstGeom>
            <a:solidFill>
              <a:srgbClr val="000000"/>
            </a:solidFill>
          </p:spPr>
        </p:sp>
        <p:sp>
          <p:nvSpPr>
            <p:cNvPr name="TextBox 13" id="13"/>
            <p:cNvSpPr txBox="true"/>
            <p:nvPr/>
          </p:nvSpPr>
          <p:spPr>
            <a:xfrm rot="0">
              <a:off x="75717" y="124780"/>
              <a:ext cx="4013634" cy="776632"/>
            </a:xfrm>
            <a:prstGeom prst="rect">
              <a:avLst/>
            </a:prstGeom>
          </p:spPr>
          <p:txBody>
            <a:bodyPr anchor="t" rtlCol="false" tIns="0" lIns="0" bIns="0" rIns="0">
              <a:spAutoFit/>
            </a:bodyPr>
            <a:lstStyle/>
            <a:p>
              <a:pPr algn="ctr">
                <a:lnSpc>
                  <a:spcPts val="2209"/>
                </a:lnSpc>
              </a:pPr>
              <a:r>
                <a:rPr lang="en-US" sz="2209" spc="-22">
                  <a:solidFill>
                    <a:srgbClr val="FFFFFF"/>
                  </a:solidFill>
                  <a:latin typeface="Courier Prime"/>
                </a:rPr>
                <a:t>Kasus narkoba miras</a:t>
              </a:r>
            </a:p>
          </p:txBody>
        </p:sp>
      </p:grpSp>
      <p:grpSp>
        <p:nvGrpSpPr>
          <p:cNvPr name="Group 14" id="14"/>
          <p:cNvGrpSpPr/>
          <p:nvPr/>
        </p:nvGrpSpPr>
        <p:grpSpPr>
          <a:xfrm rot="169880">
            <a:off x="11654129" y="3262809"/>
            <a:ext cx="4681323" cy="2965621"/>
            <a:chOff x="0" y="0"/>
            <a:chExt cx="6241764" cy="3954162"/>
          </a:xfrm>
        </p:grpSpPr>
        <p:pic>
          <p:nvPicPr>
            <p:cNvPr name="Picture 15" id="15"/>
            <p:cNvPicPr>
              <a:picLocks noChangeAspect="true"/>
            </p:cNvPicPr>
            <p:nvPr/>
          </p:nvPicPr>
          <p:blipFill>
            <a:blip r:embed="rId8"/>
            <a:srcRect l="0" t="2088" r="0" b="2088"/>
            <a:stretch>
              <a:fillRect/>
            </a:stretch>
          </p:blipFill>
          <p:spPr>
            <a:xfrm>
              <a:off x="0" y="0"/>
              <a:ext cx="6241764" cy="3954162"/>
            </a:xfrm>
            <a:prstGeom prst="rect">
              <a:avLst/>
            </a:prstGeom>
          </p:spPr>
        </p:pic>
      </p:grpSp>
      <p:pic>
        <p:nvPicPr>
          <p:cNvPr name="Picture 16" id="16"/>
          <p:cNvPicPr>
            <a:picLocks noChangeAspect="true"/>
          </p:cNvPicPr>
          <p:nvPr/>
        </p:nvPicPr>
        <p:blipFill>
          <a:blip r:embed="rId9"/>
          <a:srcRect l="0" t="0" r="0" b="0"/>
          <a:stretch>
            <a:fillRect/>
          </a:stretch>
        </p:blipFill>
        <p:spPr>
          <a:xfrm flipH="false" flipV="false" rot="2085088">
            <a:off x="14746503" y="3013235"/>
            <a:ext cx="2573231" cy="697141"/>
          </a:xfrm>
          <a:prstGeom prst="rect">
            <a:avLst/>
          </a:prstGeom>
        </p:spPr>
      </p:pic>
      <p:sp>
        <p:nvSpPr>
          <p:cNvPr name="TextBox 17" id="17"/>
          <p:cNvSpPr txBox="true"/>
          <p:nvPr/>
        </p:nvSpPr>
        <p:spPr>
          <a:xfrm rot="0">
            <a:off x="1876805" y="2303915"/>
            <a:ext cx="9565779" cy="3368040"/>
          </a:xfrm>
          <a:prstGeom prst="rect">
            <a:avLst/>
          </a:prstGeom>
        </p:spPr>
        <p:txBody>
          <a:bodyPr anchor="t" rtlCol="false" tIns="0" lIns="0" bIns="0" rIns="0">
            <a:spAutoFit/>
          </a:bodyPr>
          <a:lstStyle/>
          <a:p>
            <a:pPr>
              <a:lnSpc>
                <a:spcPts val="3359"/>
              </a:lnSpc>
            </a:pPr>
            <a:r>
              <a:rPr lang="en-US" sz="2400">
                <a:solidFill>
                  <a:srgbClr val="000000"/>
                </a:solidFill>
                <a:latin typeface="Open Sans"/>
              </a:rPr>
              <a:t>Penyebab terjadinya penyalahgunaan narkoba dan miras :</a:t>
            </a:r>
          </a:p>
          <a:p>
            <a:pPr>
              <a:lnSpc>
                <a:spcPts val="3359"/>
              </a:lnSpc>
            </a:pPr>
          </a:p>
          <a:p>
            <a:pPr>
              <a:lnSpc>
                <a:spcPts val="3359"/>
              </a:lnSpc>
            </a:pPr>
            <a:r>
              <a:rPr lang="en-US" sz="2400">
                <a:solidFill>
                  <a:srgbClr val="000000"/>
                </a:solidFill>
                <a:latin typeface="Open Sans"/>
              </a:rPr>
              <a:t>1. Memiliki teman yang seorang pecandu napas dan miras</a:t>
            </a:r>
          </a:p>
          <a:p>
            <a:pPr>
              <a:lnSpc>
                <a:spcPts val="3359"/>
              </a:lnSpc>
            </a:pPr>
            <a:r>
              <a:rPr lang="en-US" sz="2400">
                <a:solidFill>
                  <a:srgbClr val="000000"/>
                </a:solidFill>
                <a:latin typeface="Open Sans"/>
              </a:rPr>
              <a:t>2. Mengalami masalah ekonomi</a:t>
            </a:r>
          </a:p>
          <a:p>
            <a:pPr>
              <a:lnSpc>
                <a:spcPts val="3359"/>
              </a:lnSpc>
            </a:pPr>
            <a:r>
              <a:rPr lang="en-US" sz="2400">
                <a:solidFill>
                  <a:srgbClr val="000000"/>
                </a:solidFill>
                <a:latin typeface="Open Sans"/>
              </a:rPr>
              <a:t>3. Pernah mengalami kekerasan fisik, emosi, atau seksual termasuk</a:t>
            </a:r>
          </a:p>
          <a:p>
            <a:pPr>
              <a:lnSpc>
                <a:spcPts val="3359"/>
              </a:lnSpc>
            </a:pPr>
            <a:r>
              <a:rPr lang="en-US" sz="2400">
                <a:solidFill>
                  <a:srgbClr val="000000"/>
                </a:solidFill>
                <a:latin typeface="Open Sans"/>
              </a:rPr>
              <a:t>hubungan sedarah</a:t>
            </a:r>
          </a:p>
          <a:p>
            <a:pPr>
              <a:lnSpc>
                <a:spcPts val="3359"/>
              </a:lnSpc>
            </a:pPr>
            <a:r>
              <a:rPr lang="en-US" sz="2400">
                <a:solidFill>
                  <a:srgbClr val="000000"/>
                </a:solidFill>
                <a:latin typeface="Open Sans"/>
              </a:rPr>
              <a:t>4.Memiliki masalah hubungan dengan pasangan, kerabat, atau </a:t>
            </a:r>
          </a:p>
          <a:p>
            <a:pPr>
              <a:lnSpc>
                <a:spcPts val="3359"/>
              </a:lnSpc>
            </a:pPr>
            <a:r>
              <a:rPr lang="en-US" sz="2400">
                <a:solidFill>
                  <a:srgbClr val="000000"/>
                </a:solidFill>
                <a:latin typeface="Open Sans"/>
              </a:rPr>
              <a:t>keluarga</a:t>
            </a:r>
          </a:p>
        </p:txBody>
      </p:sp>
      <p:sp>
        <p:nvSpPr>
          <p:cNvPr name="TextBox 18" id="18"/>
          <p:cNvSpPr txBox="true"/>
          <p:nvPr/>
        </p:nvSpPr>
        <p:spPr>
          <a:xfrm rot="0">
            <a:off x="4950627" y="5862739"/>
            <a:ext cx="3418136" cy="2213610"/>
          </a:xfrm>
          <a:prstGeom prst="rect">
            <a:avLst/>
          </a:prstGeom>
        </p:spPr>
        <p:txBody>
          <a:bodyPr anchor="t" rtlCol="false" tIns="0" lIns="0" bIns="0" rIns="0">
            <a:spAutoFit/>
          </a:bodyPr>
          <a:lstStyle/>
          <a:p>
            <a:pPr>
              <a:lnSpc>
                <a:spcPts val="2940"/>
              </a:lnSpc>
            </a:pPr>
            <a:r>
              <a:rPr lang="en-US" sz="2100">
                <a:solidFill>
                  <a:srgbClr val="000000"/>
                </a:solidFill>
                <a:latin typeface="Open Sans"/>
              </a:rPr>
              <a:t>Solusi adanya hal tersebut :</a:t>
            </a:r>
          </a:p>
          <a:p>
            <a:pPr>
              <a:lnSpc>
                <a:spcPts val="2940"/>
              </a:lnSpc>
            </a:pPr>
            <a:r>
              <a:rPr lang="en-US" sz="2100">
                <a:solidFill>
                  <a:srgbClr val="000000"/>
                </a:solidFill>
                <a:latin typeface="Open Sans"/>
              </a:rPr>
              <a:t>- pemeriksaan</a:t>
            </a:r>
          </a:p>
          <a:p>
            <a:pPr>
              <a:lnSpc>
                <a:spcPts val="2940"/>
              </a:lnSpc>
            </a:pPr>
            <a:r>
              <a:rPr lang="en-US" sz="2100">
                <a:solidFill>
                  <a:srgbClr val="000000"/>
                </a:solidFill>
                <a:latin typeface="Open Sans"/>
              </a:rPr>
              <a:t>- detoksifikasi</a:t>
            </a:r>
          </a:p>
          <a:p>
            <a:pPr>
              <a:lnSpc>
                <a:spcPts val="2940"/>
              </a:lnSpc>
            </a:pPr>
            <a:r>
              <a:rPr lang="en-US" sz="2100">
                <a:solidFill>
                  <a:srgbClr val="000000"/>
                </a:solidFill>
                <a:latin typeface="Open Sans"/>
              </a:rPr>
              <a:t>- stabilisasi</a:t>
            </a:r>
          </a:p>
          <a:p>
            <a:pPr>
              <a:lnSpc>
                <a:spcPts val="2940"/>
              </a:lnSpc>
            </a:pPr>
            <a:r>
              <a:rPr lang="en-US" sz="2100">
                <a:solidFill>
                  <a:srgbClr val="000000"/>
                </a:solidFill>
                <a:latin typeface="Open Sans"/>
              </a:rPr>
              <a:t>- pengelolaan aktivitas</a:t>
            </a:r>
          </a:p>
          <a:p>
            <a:pPr>
              <a:lnSpc>
                <a:spcPts val="2940"/>
              </a:lnSpc>
            </a:pPr>
            <a:r>
              <a:rPr lang="en-US" sz="2100">
                <a:solidFill>
                  <a:srgbClr val="000000"/>
                </a:solidFill>
                <a:latin typeface="Open Sans"/>
              </a:rPr>
              <a:t>- rehabilitasi medis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sp>
        <p:nvSpPr>
          <p:cNvPr name="TextBox 2" id="2"/>
          <p:cNvSpPr txBox="true"/>
          <p:nvPr/>
        </p:nvSpPr>
        <p:spPr>
          <a:xfrm rot="0">
            <a:off x="13326257" y="981075"/>
            <a:ext cx="3933043" cy="410528"/>
          </a:xfrm>
          <a:prstGeom prst="rect">
            <a:avLst/>
          </a:prstGeom>
        </p:spPr>
        <p:txBody>
          <a:bodyPr anchor="t" rtlCol="false" tIns="0" lIns="0" bIns="0" rIns="0">
            <a:spAutoFit/>
          </a:bodyPr>
          <a:lstStyle/>
          <a:p>
            <a:pPr algn="r" marL="0" indent="0" lvl="0">
              <a:lnSpc>
                <a:spcPts val="3359"/>
              </a:lnSpc>
              <a:spcBef>
                <a:spcPct val="0"/>
              </a:spcBef>
            </a:pPr>
            <a:r>
              <a:rPr lang="en-US" sz="2400">
                <a:solidFill>
                  <a:srgbClr val="000000"/>
                </a:solidFill>
                <a:latin typeface="DM Sans"/>
              </a:rPr>
              <a:t>20 September 2021</a:t>
            </a:r>
          </a:p>
        </p:txBody>
      </p:sp>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9290980">
            <a:off x="11843932" y="5955198"/>
            <a:ext cx="4085366" cy="3959091"/>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5400000">
            <a:off x="6453294" y="1150344"/>
            <a:ext cx="6300011" cy="8248787"/>
          </a:xfrm>
          <a:prstGeom prst="rect">
            <a:avLst/>
          </a:prstGeom>
        </p:spPr>
      </p:pic>
      <p:grpSp>
        <p:nvGrpSpPr>
          <p:cNvPr name="Group 5" id="5"/>
          <p:cNvGrpSpPr/>
          <p:nvPr/>
        </p:nvGrpSpPr>
        <p:grpSpPr>
          <a:xfrm rot="0">
            <a:off x="3909101" y="2961890"/>
            <a:ext cx="5694199" cy="4625695"/>
            <a:chOff x="0" y="0"/>
            <a:chExt cx="7592265" cy="6167593"/>
          </a:xfrm>
        </p:grpSpPr>
        <p:sp>
          <p:nvSpPr>
            <p:cNvPr name="AutoShape 6" id="6"/>
            <p:cNvSpPr/>
            <p:nvPr/>
          </p:nvSpPr>
          <p:spPr>
            <a:xfrm rot="-167779">
              <a:off x="61320" y="3375695"/>
              <a:ext cx="5730107" cy="2653704"/>
            </a:xfrm>
            <a:prstGeom prst="rect">
              <a:avLst/>
            </a:prstGeom>
            <a:solidFill>
              <a:srgbClr val="000000"/>
            </a:solidFill>
          </p:spPr>
        </p:sp>
        <p:sp>
          <p:nvSpPr>
            <p:cNvPr name="TextBox 7" id="7"/>
            <p:cNvSpPr txBox="true"/>
            <p:nvPr/>
          </p:nvSpPr>
          <p:spPr>
            <a:xfrm rot="-167779">
              <a:off x="573452" y="3864123"/>
              <a:ext cx="4837193" cy="1890802"/>
            </a:xfrm>
            <a:prstGeom prst="rect">
              <a:avLst/>
            </a:prstGeom>
          </p:spPr>
          <p:txBody>
            <a:bodyPr anchor="t" rtlCol="false" tIns="0" lIns="0" bIns="0" rIns="0">
              <a:spAutoFit/>
            </a:bodyPr>
            <a:lstStyle/>
            <a:p>
              <a:pPr algn="ctr">
                <a:lnSpc>
                  <a:spcPts val="10256"/>
                </a:lnSpc>
              </a:pPr>
              <a:r>
                <a:rPr lang="en-US" sz="9324" spc="-93">
                  <a:solidFill>
                    <a:srgbClr val="FFFFFF"/>
                  </a:solidFill>
                  <a:latin typeface="Hatton Bold"/>
                </a:rPr>
                <a:t>kasih!</a:t>
              </a:r>
            </a:p>
          </p:txBody>
        </p:sp>
        <p:sp>
          <p:nvSpPr>
            <p:cNvPr name="AutoShape 8" id="8"/>
            <p:cNvSpPr/>
            <p:nvPr/>
          </p:nvSpPr>
          <p:spPr>
            <a:xfrm rot="82336">
              <a:off x="336166" y="86138"/>
              <a:ext cx="7225359" cy="2653704"/>
            </a:xfrm>
            <a:prstGeom prst="rect">
              <a:avLst/>
            </a:prstGeom>
            <a:solidFill>
              <a:srgbClr val="000000"/>
            </a:solidFill>
          </p:spPr>
        </p:sp>
        <p:sp>
          <p:nvSpPr>
            <p:cNvPr name="TextBox 9" id="9"/>
            <p:cNvSpPr txBox="true"/>
            <p:nvPr/>
          </p:nvSpPr>
          <p:spPr>
            <a:xfrm rot="82336">
              <a:off x="664002" y="546444"/>
              <a:ext cx="6560977" cy="2096692"/>
            </a:xfrm>
            <a:prstGeom prst="rect">
              <a:avLst/>
            </a:prstGeom>
          </p:spPr>
          <p:txBody>
            <a:bodyPr anchor="t" rtlCol="false" tIns="0" lIns="0" bIns="0" rIns="0">
              <a:spAutoFit/>
            </a:bodyPr>
            <a:lstStyle/>
            <a:p>
              <a:pPr algn="ctr">
                <a:lnSpc>
                  <a:spcPts val="11371"/>
                </a:lnSpc>
              </a:pPr>
              <a:r>
                <a:rPr lang="en-US" sz="10337" spc="-103">
                  <a:solidFill>
                    <a:srgbClr val="FFFFFF"/>
                  </a:solidFill>
                  <a:latin typeface="Hatton Bold"/>
                </a:rPr>
                <a:t>Terima</a:t>
              </a:r>
            </a:p>
          </p:txBody>
        </p:sp>
      </p:grpSp>
      <p:pic>
        <p:nvPicPr>
          <p:cNvPr name="Picture 10" id="10"/>
          <p:cNvPicPr>
            <a:picLocks noChangeAspect="true"/>
          </p:cNvPicPr>
          <p:nvPr/>
        </p:nvPicPr>
        <p:blipFill>
          <a:blip r:embed="rId6"/>
          <a:srcRect l="0" t="0" r="0" b="0"/>
          <a:stretch>
            <a:fillRect/>
          </a:stretch>
        </p:blipFill>
        <p:spPr>
          <a:xfrm flipH="false" flipV="false" rot="1011816">
            <a:off x="10589174" y="2211646"/>
            <a:ext cx="3535267" cy="957776"/>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675968">
            <a:off x="7930615" y="-2439597"/>
            <a:ext cx="5770087" cy="5591739"/>
          </a:xfrm>
          <a:prstGeom prst="rect">
            <a:avLst/>
          </a:prstGeom>
        </p:spPr>
      </p:pic>
      <p:sp>
        <p:nvSpPr>
          <p:cNvPr name="TextBox 3" id="3"/>
          <p:cNvSpPr txBox="true"/>
          <p:nvPr/>
        </p:nvSpPr>
        <p:spPr>
          <a:xfrm rot="0">
            <a:off x="13326257" y="981075"/>
            <a:ext cx="3933043" cy="410528"/>
          </a:xfrm>
          <a:prstGeom prst="rect">
            <a:avLst/>
          </a:prstGeom>
        </p:spPr>
        <p:txBody>
          <a:bodyPr anchor="t" rtlCol="false" tIns="0" lIns="0" bIns="0" rIns="0">
            <a:spAutoFit/>
          </a:bodyPr>
          <a:lstStyle/>
          <a:p>
            <a:pPr algn="r" marL="0" indent="0" lvl="0">
              <a:lnSpc>
                <a:spcPts val="3359"/>
              </a:lnSpc>
              <a:spcBef>
                <a:spcPct val="0"/>
              </a:spcBef>
            </a:pPr>
            <a:r>
              <a:rPr lang="en-US" sz="2400">
                <a:solidFill>
                  <a:srgbClr val="000000"/>
                </a:solidFill>
                <a:latin typeface="DM Sans"/>
              </a:rPr>
              <a:t>20 September 2021</a:t>
            </a:r>
          </a:p>
        </p:txBody>
      </p:sp>
      <p:pic>
        <p:nvPicPr>
          <p:cNvPr name="Picture 4" id="4"/>
          <p:cNvPicPr>
            <a:picLocks noChangeAspect="true"/>
          </p:cNvPicPr>
          <p:nvPr/>
        </p:nvPicPr>
        <p:blipFill>
          <a:blip r:embed="rId5"/>
          <a:srcRect l="12765" t="0" r="12765" b="0"/>
          <a:stretch>
            <a:fillRect/>
          </a:stretch>
        </p:blipFill>
        <p:spPr>
          <a:xfrm flipH="false" flipV="false" rot="137203">
            <a:off x="3035728" y="5087840"/>
            <a:ext cx="6214991" cy="1335333"/>
          </a:xfrm>
          <a:prstGeom prst="rect">
            <a:avLst/>
          </a:prstGeom>
        </p:spPr>
      </p:pic>
      <p:sp>
        <p:nvSpPr>
          <p:cNvPr name="TextBox 5" id="5"/>
          <p:cNvSpPr txBox="true"/>
          <p:nvPr/>
        </p:nvSpPr>
        <p:spPr>
          <a:xfrm rot="0">
            <a:off x="4672670" y="5585961"/>
            <a:ext cx="4602215" cy="410528"/>
          </a:xfrm>
          <a:prstGeom prst="rect">
            <a:avLst/>
          </a:prstGeom>
        </p:spPr>
        <p:txBody>
          <a:bodyPr anchor="t" rtlCol="false" tIns="0" lIns="0" bIns="0" rIns="0">
            <a:spAutoFit/>
          </a:bodyPr>
          <a:lstStyle/>
          <a:p>
            <a:pPr algn="l" marL="0" indent="0" lvl="0">
              <a:lnSpc>
                <a:spcPts val="3359"/>
              </a:lnSpc>
              <a:spcBef>
                <a:spcPct val="0"/>
              </a:spcBef>
            </a:pPr>
            <a:r>
              <a:rPr lang="en-US" sz="2400">
                <a:solidFill>
                  <a:srgbClr val="000000"/>
                </a:solidFill>
                <a:latin typeface="DM Sans"/>
              </a:rPr>
              <a:t>Korupsi</a:t>
            </a:r>
          </a:p>
        </p:txBody>
      </p:sp>
      <p:pic>
        <p:nvPicPr>
          <p:cNvPr name="Picture 6" id="6"/>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0276163">
            <a:off x="3520202" y="5490589"/>
            <a:ext cx="801671" cy="766689"/>
          </a:xfrm>
          <a:prstGeom prst="rect">
            <a:avLst/>
          </a:prstGeom>
        </p:spPr>
      </p:pic>
      <p:sp>
        <p:nvSpPr>
          <p:cNvPr name="TextBox 7" id="7"/>
          <p:cNvSpPr txBox="true"/>
          <p:nvPr/>
        </p:nvSpPr>
        <p:spPr>
          <a:xfrm rot="0">
            <a:off x="3691247" y="5559382"/>
            <a:ext cx="430014" cy="583800"/>
          </a:xfrm>
          <a:prstGeom prst="rect">
            <a:avLst/>
          </a:prstGeom>
        </p:spPr>
        <p:txBody>
          <a:bodyPr anchor="t" rtlCol="false" tIns="0" lIns="0" bIns="0" rIns="0">
            <a:spAutoFit/>
          </a:bodyPr>
          <a:lstStyle/>
          <a:p>
            <a:pPr algn="ctr" marL="0" indent="0" lvl="0">
              <a:lnSpc>
                <a:spcPts val="4595"/>
              </a:lnSpc>
              <a:spcBef>
                <a:spcPct val="0"/>
              </a:spcBef>
            </a:pPr>
            <a:r>
              <a:rPr lang="en-US" sz="3282">
                <a:solidFill>
                  <a:srgbClr val="FFFFFF"/>
                </a:solidFill>
                <a:latin typeface="Hatton Bold Bold"/>
              </a:rPr>
              <a:t>1</a:t>
            </a:r>
          </a:p>
        </p:txBody>
      </p:sp>
      <p:grpSp>
        <p:nvGrpSpPr>
          <p:cNvPr name="Group 8" id="8"/>
          <p:cNvGrpSpPr/>
          <p:nvPr/>
        </p:nvGrpSpPr>
        <p:grpSpPr>
          <a:xfrm rot="62063">
            <a:off x="2105031" y="2406886"/>
            <a:ext cx="5713424" cy="1048967"/>
            <a:chOff x="0" y="0"/>
            <a:chExt cx="7617899" cy="1398623"/>
          </a:xfrm>
        </p:grpSpPr>
        <p:sp>
          <p:nvSpPr>
            <p:cNvPr name="AutoShape 9" id="9"/>
            <p:cNvSpPr/>
            <p:nvPr/>
          </p:nvSpPr>
          <p:spPr>
            <a:xfrm rot="-104137">
              <a:off x="15969" y="114613"/>
              <a:ext cx="7585961" cy="1169397"/>
            </a:xfrm>
            <a:prstGeom prst="rect">
              <a:avLst/>
            </a:prstGeom>
            <a:solidFill>
              <a:srgbClr val="000000"/>
            </a:solidFill>
          </p:spPr>
        </p:sp>
        <p:sp>
          <p:nvSpPr>
            <p:cNvPr name="TextBox 10" id="10"/>
            <p:cNvSpPr txBox="true"/>
            <p:nvPr/>
          </p:nvSpPr>
          <p:spPr>
            <a:xfrm rot="0">
              <a:off x="142969" y="225590"/>
              <a:ext cx="7167333" cy="610235"/>
            </a:xfrm>
            <a:prstGeom prst="rect">
              <a:avLst/>
            </a:prstGeom>
          </p:spPr>
          <p:txBody>
            <a:bodyPr anchor="t" rtlCol="false" tIns="0" lIns="0" bIns="0" rIns="0">
              <a:spAutoFit/>
            </a:bodyPr>
            <a:lstStyle/>
            <a:p>
              <a:pPr marL="0" indent="0" lvl="0">
                <a:lnSpc>
                  <a:spcPts val="3779"/>
                </a:lnSpc>
                <a:spcBef>
                  <a:spcPct val="0"/>
                </a:spcBef>
              </a:pPr>
              <a:r>
                <a:rPr lang="en-US" sz="2700">
                  <a:solidFill>
                    <a:srgbClr val="FFFFFF"/>
                  </a:solidFill>
                  <a:latin typeface="Hatton Bold"/>
                </a:rPr>
                <a:t>Contoh kemerosotan moral</a:t>
              </a:r>
            </a:p>
          </p:txBody>
        </p:sp>
      </p:grpSp>
      <p:pic>
        <p:nvPicPr>
          <p:cNvPr name="Picture 11" id="11"/>
          <p:cNvPicPr>
            <a:picLocks noChangeAspect="true"/>
          </p:cNvPicPr>
          <p:nvPr/>
        </p:nvPicPr>
        <p:blipFill>
          <a:blip r:embed="rId8"/>
          <a:srcRect l="12765" t="0" r="12765" b="0"/>
          <a:stretch>
            <a:fillRect/>
          </a:stretch>
        </p:blipFill>
        <p:spPr>
          <a:xfrm flipH="false" flipV="false" rot="134408">
            <a:off x="3035728" y="6901207"/>
            <a:ext cx="6214991" cy="1335333"/>
          </a:xfrm>
          <a:prstGeom prst="rect">
            <a:avLst/>
          </a:prstGeom>
        </p:spPr>
      </p:pic>
      <p:grpSp>
        <p:nvGrpSpPr>
          <p:cNvPr name="Group 12" id="12"/>
          <p:cNvGrpSpPr/>
          <p:nvPr/>
        </p:nvGrpSpPr>
        <p:grpSpPr>
          <a:xfrm rot="0">
            <a:off x="3466659" y="7138653"/>
            <a:ext cx="5808226" cy="879489"/>
            <a:chOff x="0" y="0"/>
            <a:chExt cx="7744301" cy="1172653"/>
          </a:xfrm>
        </p:grpSpPr>
        <p:sp>
          <p:nvSpPr>
            <p:cNvPr name="TextBox 13" id="13"/>
            <p:cNvSpPr txBox="true"/>
            <p:nvPr/>
          </p:nvSpPr>
          <p:spPr>
            <a:xfrm rot="0">
              <a:off x="1608015" y="218238"/>
              <a:ext cx="6136287" cy="531495"/>
            </a:xfrm>
            <a:prstGeom prst="rect">
              <a:avLst/>
            </a:prstGeom>
          </p:spPr>
          <p:txBody>
            <a:bodyPr anchor="t" rtlCol="false" tIns="0" lIns="0" bIns="0" rIns="0">
              <a:spAutoFit/>
            </a:bodyPr>
            <a:lstStyle/>
            <a:p>
              <a:pPr algn="l" marL="0" indent="0" lvl="0">
                <a:lnSpc>
                  <a:spcPts val="3359"/>
                </a:lnSpc>
                <a:spcBef>
                  <a:spcPct val="0"/>
                </a:spcBef>
              </a:pPr>
              <a:r>
                <a:rPr lang="en-US" sz="2400">
                  <a:solidFill>
                    <a:srgbClr val="000000"/>
                  </a:solidFill>
                  <a:latin typeface="DM Sans"/>
                </a:rPr>
                <a:t>Gaya Hidup Bebas</a:t>
              </a:r>
            </a:p>
          </p:txBody>
        </p:sp>
        <p:pic>
          <p:nvPicPr>
            <p:cNvPr name="Picture 14" id="1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true" rot="-10276163">
              <a:off x="71390" y="75201"/>
              <a:ext cx="1068894" cy="1022251"/>
            </a:xfrm>
            <a:prstGeom prst="rect">
              <a:avLst/>
            </a:prstGeom>
          </p:spPr>
        </p:pic>
        <p:sp>
          <p:nvSpPr>
            <p:cNvPr name="TextBox 15" id="15"/>
            <p:cNvSpPr txBox="true"/>
            <p:nvPr/>
          </p:nvSpPr>
          <p:spPr>
            <a:xfrm rot="0">
              <a:off x="299451" y="195499"/>
              <a:ext cx="573352" cy="749824"/>
            </a:xfrm>
            <a:prstGeom prst="rect">
              <a:avLst/>
            </a:prstGeom>
          </p:spPr>
          <p:txBody>
            <a:bodyPr anchor="t" rtlCol="false" tIns="0" lIns="0" bIns="0" rIns="0">
              <a:spAutoFit/>
            </a:bodyPr>
            <a:lstStyle/>
            <a:p>
              <a:pPr algn="ctr" marL="0" indent="0" lvl="0">
                <a:lnSpc>
                  <a:spcPts val="4595"/>
                </a:lnSpc>
                <a:spcBef>
                  <a:spcPct val="0"/>
                </a:spcBef>
              </a:pPr>
              <a:r>
                <a:rPr lang="en-US" sz="3282">
                  <a:solidFill>
                    <a:srgbClr val="FFFFFF"/>
                  </a:solidFill>
                  <a:latin typeface="Hatton Bold Bold"/>
                </a:rPr>
                <a:t>2</a:t>
              </a:r>
            </a:p>
          </p:txBody>
        </p:sp>
      </p:grpSp>
      <p:pic>
        <p:nvPicPr>
          <p:cNvPr name="Picture 16" id="16"/>
          <p:cNvPicPr>
            <a:picLocks noChangeAspect="true"/>
          </p:cNvPicPr>
          <p:nvPr/>
        </p:nvPicPr>
        <p:blipFill>
          <a:blip r:embed="rId9"/>
          <a:srcRect l="12765" t="0" r="12765" b="0"/>
          <a:stretch>
            <a:fillRect/>
          </a:stretch>
        </p:blipFill>
        <p:spPr>
          <a:xfrm flipH="false" flipV="false" rot="-97445">
            <a:off x="9765238" y="5078315"/>
            <a:ext cx="6214991" cy="1335333"/>
          </a:xfrm>
          <a:prstGeom prst="rect">
            <a:avLst/>
          </a:prstGeom>
        </p:spPr>
      </p:pic>
      <p:pic>
        <p:nvPicPr>
          <p:cNvPr name="Picture 17" id="1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6217134" y="1782605"/>
            <a:ext cx="5619309" cy="5445621"/>
          </a:xfrm>
          <a:prstGeom prst="rect">
            <a:avLst/>
          </a:prstGeom>
        </p:spPr>
      </p:pic>
      <p:grpSp>
        <p:nvGrpSpPr>
          <p:cNvPr name="Group 18" id="18"/>
          <p:cNvGrpSpPr/>
          <p:nvPr/>
        </p:nvGrpSpPr>
        <p:grpSpPr>
          <a:xfrm rot="0">
            <a:off x="9968620" y="5434189"/>
            <a:ext cx="5808226" cy="879489"/>
            <a:chOff x="0" y="0"/>
            <a:chExt cx="7744301" cy="1172653"/>
          </a:xfrm>
        </p:grpSpPr>
        <p:sp>
          <p:nvSpPr>
            <p:cNvPr name="TextBox 19" id="19"/>
            <p:cNvSpPr txBox="true"/>
            <p:nvPr/>
          </p:nvSpPr>
          <p:spPr>
            <a:xfrm rot="0">
              <a:off x="1608015" y="218238"/>
              <a:ext cx="6136287" cy="531495"/>
            </a:xfrm>
            <a:prstGeom prst="rect">
              <a:avLst/>
            </a:prstGeom>
          </p:spPr>
          <p:txBody>
            <a:bodyPr anchor="t" rtlCol="false" tIns="0" lIns="0" bIns="0" rIns="0">
              <a:spAutoFit/>
            </a:bodyPr>
            <a:lstStyle/>
            <a:p>
              <a:pPr algn="l" marL="0" indent="0" lvl="0">
                <a:lnSpc>
                  <a:spcPts val="3359"/>
                </a:lnSpc>
                <a:spcBef>
                  <a:spcPct val="0"/>
                </a:spcBef>
              </a:pPr>
              <a:r>
                <a:rPr lang="en-US" sz="2400">
                  <a:solidFill>
                    <a:srgbClr val="000000"/>
                  </a:solidFill>
                  <a:latin typeface="DM Sans"/>
                </a:rPr>
                <a:t>Tawuran</a:t>
              </a:r>
            </a:p>
          </p:txBody>
        </p:sp>
        <p:pic>
          <p:nvPicPr>
            <p:cNvPr name="Picture 20" id="20"/>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10276163">
              <a:off x="71390" y="75201"/>
              <a:ext cx="1068894" cy="1022251"/>
            </a:xfrm>
            <a:prstGeom prst="rect">
              <a:avLst/>
            </a:prstGeom>
          </p:spPr>
        </p:pic>
        <p:sp>
          <p:nvSpPr>
            <p:cNvPr name="TextBox 21" id="21"/>
            <p:cNvSpPr txBox="true"/>
            <p:nvPr/>
          </p:nvSpPr>
          <p:spPr>
            <a:xfrm rot="0">
              <a:off x="299451" y="195499"/>
              <a:ext cx="573352" cy="749824"/>
            </a:xfrm>
            <a:prstGeom prst="rect">
              <a:avLst/>
            </a:prstGeom>
          </p:spPr>
          <p:txBody>
            <a:bodyPr anchor="t" rtlCol="false" tIns="0" lIns="0" bIns="0" rIns="0">
              <a:spAutoFit/>
            </a:bodyPr>
            <a:lstStyle/>
            <a:p>
              <a:pPr algn="ctr" marL="0" indent="0" lvl="0">
                <a:lnSpc>
                  <a:spcPts val="4595"/>
                </a:lnSpc>
                <a:spcBef>
                  <a:spcPct val="0"/>
                </a:spcBef>
              </a:pPr>
              <a:r>
                <a:rPr lang="en-US" sz="3282">
                  <a:solidFill>
                    <a:srgbClr val="FFFFFF"/>
                  </a:solidFill>
                  <a:latin typeface="Hatton Bold Bold"/>
                </a:rPr>
                <a:t>3</a:t>
              </a:r>
            </a:p>
          </p:txBody>
        </p:sp>
      </p:grpSp>
      <p:pic>
        <p:nvPicPr>
          <p:cNvPr name="Picture 22" id="22"/>
          <p:cNvPicPr>
            <a:picLocks noChangeAspect="true"/>
          </p:cNvPicPr>
          <p:nvPr/>
        </p:nvPicPr>
        <p:blipFill>
          <a:blip r:embed="rId5"/>
          <a:srcRect l="12765" t="0" r="12765" b="0"/>
          <a:stretch>
            <a:fillRect/>
          </a:stretch>
        </p:blipFill>
        <p:spPr>
          <a:xfrm flipH="false" flipV="false" rot="137203">
            <a:off x="9771729" y="6812978"/>
            <a:ext cx="6214991" cy="1335333"/>
          </a:xfrm>
          <a:prstGeom prst="rect">
            <a:avLst/>
          </a:prstGeom>
        </p:spPr>
      </p:pic>
      <p:grpSp>
        <p:nvGrpSpPr>
          <p:cNvPr name="Group 23" id="23"/>
          <p:cNvGrpSpPr/>
          <p:nvPr/>
        </p:nvGrpSpPr>
        <p:grpSpPr>
          <a:xfrm rot="0">
            <a:off x="9968620" y="7138653"/>
            <a:ext cx="5808226" cy="879489"/>
            <a:chOff x="0" y="0"/>
            <a:chExt cx="7744301" cy="1172653"/>
          </a:xfrm>
        </p:grpSpPr>
        <p:sp>
          <p:nvSpPr>
            <p:cNvPr name="TextBox 24" id="24"/>
            <p:cNvSpPr txBox="true"/>
            <p:nvPr/>
          </p:nvSpPr>
          <p:spPr>
            <a:xfrm rot="0">
              <a:off x="1608015" y="218238"/>
              <a:ext cx="6136287" cy="531495"/>
            </a:xfrm>
            <a:prstGeom prst="rect">
              <a:avLst/>
            </a:prstGeom>
          </p:spPr>
          <p:txBody>
            <a:bodyPr anchor="t" rtlCol="false" tIns="0" lIns="0" bIns="0" rIns="0">
              <a:spAutoFit/>
            </a:bodyPr>
            <a:lstStyle/>
            <a:p>
              <a:pPr algn="l" marL="0" indent="0" lvl="0">
                <a:lnSpc>
                  <a:spcPts val="3359"/>
                </a:lnSpc>
                <a:spcBef>
                  <a:spcPct val="0"/>
                </a:spcBef>
              </a:pPr>
              <a:r>
                <a:rPr lang="en-US" sz="2400">
                  <a:solidFill>
                    <a:srgbClr val="000000"/>
                  </a:solidFill>
                  <a:latin typeface="DM Sans"/>
                </a:rPr>
                <a:t>Narkoba dan Miras</a:t>
              </a:r>
            </a:p>
          </p:txBody>
        </p:sp>
        <p:pic>
          <p:nvPicPr>
            <p:cNvPr name="Picture 25" id="25"/>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true" flipV="true" rot="-10276163">
              <a:off x="71390" y="75201"/>
              <a:ext cx="1068894" cy="1022251"/>
            </a:xfrm>
            <a:prstGeom prst="rect">
              <a:avLst/>
            </a:prstGeom>
          </p:spPr>
        </p:pic>
        <p:sp>
          <p:nvSpPr>
            <p:cNvPr name="TextBox 26" id="26"/>
            <p:cNvSpPr txBox="true"/>
            <p:nvPr/>
          </p:nvSpPr>
          <p:spPr>
            <a:xfrm rot="0">
              <a:off x="299451" y="195499"/>
              <a:ext cx="573352" cy="749824"/>
            </a:xfrm>
            <a:prstGeom prst="rect">
              <a:avLst/>
            </a:prstGeom>
          </p:spPr>
          <p:txBody>
            <a:bodyPr anchor="t" rtlCol="false" tIns="0" lIns="0" bIns="0" rIns="0">
              <a:spAutoFit/>
            </a:bodyPr>
            <a:lstStyle/>
            <a:p>
              <a:pPr algn="ctr" marL="0" indent="0" lvl="0">
                <a:lnSpc>
                  <a:spcPts val="4595"/>
                </a:lnSpc>
                <a:spcBef>
                  <a:spcPct val="0"/>
                </a:spcBef>
              </a:pPr>
              <a:r>
                <a:rPr lang="en-US" sz="3282">
                  <a:solidFill>
                    <a:srgbClr val="FFFFFF"/>
                  </a:solidFill>
                  <a:latin typeface="Hatton Bold Bold"/>
                </a:rPr>
                <a:t>4</a:t>
              </a:r>
            </a:p>
          </p:txBody>
        </p:sp>
      </p:grpSp>
      <p:pic>
        <p:nvPicPr>
          <p:cNvPr name="Picture 27" id="27"/>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956556" y="6870257"/>
            <a:ext cx="5619309" cy="5445621"/>
          </a:xfrm>
          <a:prstGeom prst="rect">
            <a:avLst/>
          </a:prstGeom>
        </p:spPr>
      </p:pic>
      <p:pic>
        <p:nvPicPr>
          <p:cNvPr name="Picture 28" id="28"/>
          <p:cNvPicPr>
            <a:picLocks noChangeAspect="true"/>
          </p:cNvPicPr>
          <p:nvPr/>
        </p:nvPicPr>
        <p:blipFill>
          <a:blip r:embed="rId10"/>
          <a:srcRect l="0" t="0" r="0" b="0"/>
          <a:stretch>
            <a:fillRect/>
          </a:stretch>
        </p:blipFill>
        <p:spPr>
          <a:xfrm flipH="false" flipV="false" rot="0">
            <a:off x="14748685" y="5412643"/>
            <a:ext cx="658726" cy="685727"/>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935494" y="5797977"/>
            <a:ext cx="5619309" cy="5445621"/>
          </a:xfrm>
          <a:prstGeom prst="rect">
            <a:avLst/>
          </a:prstGeom>
        </p:spPr>
      </p:pic>
      <p:pic>
        <p:nvPicPr>
          <p:cNvPr name="Picture 3" id="3"/>
          <p:cNvPicPr>
            <a:picLocks noChangeAspect="true"/>
          </p:cNvPicPr>
          <p:nvPr/>
        </p:nvPicPr>
        <p:blipFill>
          <a:blip r:embed="rId5"/>
          <a:srcRect l="0" t="1408" r="0" b="1408"/>
          <a:stretch>
            <a:fillRect/>
          </a:stretch>
        </p:blipFill>
        <p:spPr>
          <a:xfrm flipH="false" flipV="false" rot="-5400000">
            <a:off x="2652427" y="2139136"/>
            <a:ext cx="5713306" cy="7269839"/>
          </a:xfrm>
          <a:prstGeom prst="rect">
            <a:avLst/>
          </a:prstGeom>
        </p:spPr>
      </p:pic>
      <p:grpSp>
        <p:nvGrpSpPr>
          <p:cNvPr name="Group 4" id="4"/>
          <p:cNvGrpSpPr/>
          <p:nvPr/>
        </p:nvGrpSpPr>
        <p:grpSpPr>
          <a:xfrm rot="-250513">
            <a:off x="1382614" y="2688778"/>
            <a:ext cx="5788026" cy="1125753"/>
            <a:chOff x="0" y="0"/>
            <a:chExt cx="7717367" cy="1501004"/>
          </a:xfrm>
        </p:grpSpPr>
        <p:sp>
          <p:nvSpPr>
            <p:cNvPr name="AutoShape 5" id="5"/>
            <p:cNvSpPr/>
            <p:nvPr/>
          </p:nvSpPr>
          <p:spPr>
            <a:xfrm rot="110781">
              <a:off x="18211" y="123412"/>
              <a:ext cx="7680946" cy="1254180"/>
            </a:xfrm>
            <a:prstGeom prst="rect">
              <a:avLst/>
            </a:prstGeom>
            <a:solidFill>
              <a:srgbClr val="000000"/>
            </a:solidFill>
          </p:spPr>
        </p:sp>
        <p:sp>
          <p:nvSpPr>
            <p:cNvPr name="TextBox 6" id="6"/>
            <p:cNvSpPr txBox="true"/>
            <p:nvPr/>
          </p:nvSpPr>
          <p:spPr>
            <a:xfrm rot="0">
              <a:off x="490936" y="131778"/>
              <a:ext cx="6657689" cy="1173003"/>
            </a:xfrm>
            <a:prstGeom prst="rect">
              <a:avLst/>
            </a:prstGeom>
          </p:spPr>
          <p:txBody>
            <a:bodyPr anchor="t" rtlCol="false" tIns="0" lIns="0" bIns="0" rIns="0">
              <a:spAutoFit/>
            </a:bodyPr>
            <a:lstStyle/>
            <a:p>
              <a:pPr marL="0" indent="0" lvl="0">
                <a:lnSpc>
                  <a:spcPts val="7178"/>
                </a:lnSpc>
                <a:spcBef>
                  <a:spcPct val="0"/>
                </a:spcBef>
              </a:pPr>
              <a:r>
                <a:rPr lang="en-US" sz="5127">
                  <a:solidFill>
                    <a:srgbClr val="FFFFFF"/>
                  </a:solidFill>
                  <a:latin typeface="Hatton Bold"/>
                </a:rPr>
                <a:t>Korupsi</a:t>
              </a:r>
            </a:p>
          </p:txBody>
        </p:sp>
      </p:grpSp>
      <p:sp>
        <p:nvSpPr>
          <p:cNvPr name="TextBox 7" id="7"/>
          <p:cNvSpPr txBox="true"/>
          <p:nvPr/>
        </p:nvSpPr>
        <p:spPr>
          <a:xfrm rot="0">
            <a:off x="2684648" y="4318635"/>
            <a:ext cx="5596270" cy="1258252"/>
          </a:xfrm>
          <a:prstGeom prst="rect">
            <a:avLst/>
          </a:prstGeom>
        </p:spPr>
        <p:txBody>
          <a:bodyPr anchor="t" rtlCol="false" tIns="0" lIns="0" bIns="0" rIns="0">
            <a:spAutoFit/>
          </a:bodyPr>
          <a:lstStyle/>
          <a:p>
            <a:pPr marL="0" indent="0" lvl="0">
              <a:lnSpc>
                <a:spcPts val="3359"/>
              </a:lnSpc>
            </a:pPr>
            <a:r>
              <a:rPr lang="en-US" sz="2400">
                <a:solidFill>
                  <a:srgbClr val="000000"/>
                </a:solidFill>
                <a:latin typeface="DM Sans Bold"/>
              </a:rPr>
              <a:t>Djoko Tjandra dinyatakan bersalah melakukan tindak pidana korupsi di kasus suap red notice dan fatwa MUI.</a:t>
            </a:r>
          </a:p>
        </p:txBody>
      </p:sp>
      <p:sp>
        <p:nvSpPr>
          <p:cNvPr name="TextBox 8" id="8"/>
          <p:cNvSpPr txBox="true"/>
          <p:nvPr/>
        </p:nvSpPr>
        <p:spPr>
          <a:xfrm rot="0">
            <a:off x="13326257" y="981075"/>
            <a:ext cx="3933043" cy="405765"/>
          </a:xfrm>
          <a:prstGeom prst="rect">
            <a:avLst/>
          </a:prstGeom>
        </p:spPr>
        <p:txBody>
          <a:bodyPr anchor="t" rtlCol="false" tIns="0" lIns="0" bIns="0" rIns="0">
            <a:spAutoFit/>
          </a:bodyPr>
          <a:lstStyle/>
          <a:p>
            <a:pPr algn="r" marL="0" indent="0" lvl="0">
              <a:lnSpc>
                <a:spcPts val="3359"/>
              </a:lnSpc>
              <a:spcBef>
                <a:spcPct val="0"/>
              </a:spcBef>
            </a:pPr>
            <a:r>
              <a:rPr lang="en-US" sz="2400">
                <a:solidFill>
                  <a:srgbClr val="000000"/>
                </a:solidFill>
                <a:latin typeface="DM Sans"/>
              </a:rPr>
              <a:t>1 Juni 2021</a:t>
            </a:r>
          </a:p>
        </p:txBody>
      </p:sp>
      <p:pic>
        <p:nvPicPr>
          <p:cNvPr name="Picture 9" id="9"/>
          <p:cNvPicPr>
            <a:picLocks noChangeAspect="true"/>
          </p:cNvPicPr>
          <p:nvPr/>
        </p:nvPicPr>
        <p:blipFill>
          <a:blip r:embed="rId6"/>
          <a:srcRect l="0" t="0" r="0" b="0"/>
          <a:stretch>
            <a:fillRect/>
          </a:stretch>
        </p:blipFill>
        <p:spPr>
          <a:xfrm flipH="false" flipV="false" rot="6932">
            <a:off x="10127079" y="3283431"/>
            <a:ext cx="6422614" cy="5138091"/>
          </a:xfrm>
          <a:prstGeom prst="rect">
            <a:avLst/>
          </a:prstGeom>
        </p:spPr>
      </p:pic>
      <p:grpSp>
        <p:nvGrpSpPr>
          <p:cNvPr name="Group 10" id="10"/>
          <p:cNvGrpSpPr/>
          <p:nvPr/>
        </p:nvGrpSpPr>
        <p:grpSpPr>
          <a:xfrm rot="-89568">
            <a:off x="11333613" y="7646950"/>
            <a:ext cx="3965715" cy="542876"/>
            <a:chOff x="0" y="0"/>
            <a:chExt cx="5287620" cy="723835"/>
          </a:xfrm>
        </p:grpSpPr>
        <p:sp>
          <p:nvSpPr>
            <p:cNvPr name="AutoShape 11" id="11"/>
            <p:cNvSpPr/>
            <p:nvPr/>
          </p:nvSpPr>
          <p:spPr>
            <a:xfrm rot="0">
              <a:off x="0" y="0"/>
              <a:ext cx="5287620" cy="723835"/>
            </a:xfrm>
            <a:prstGeom prst="rect">
              <a:avLst/>
            </a:prstGeom>
            <a:solidFill>
              <a:srgbClr val="000000"/>
            </a:solidFill>
          </p:spPr>
        </p:sp>
        <p:sp>
          <p:nvSpPr>
            <p:cNvPr name="TextBox 12" id="12"/>
            <p:cNvSpPr txBox="true"/>
            <p:nvPr/>
          </p:nvSpPr>
          <p:spPr>
            <a:xfrm rot="0">
              <a:off x="96744" y="170547"/>
              <a:ext cx="5128277" cy="514590"/>
            </a:xfrm>
            <a:prstGeom prst="rect">
              <a:avLst/>
            </a:prstGeom>
          </p:spPr>
          <p:txBody>
            <a:bodyPr anchor="t" rtlCol="false" tIns="0" lIns="0" bIns="0" rIns="0">
              <a:spAutoFit/>
            </a:bodyPr>
            <a:lstStyle/>
            <a:p>
              <a:pPr algn="ctr">
                <a:lnSpc>
                  <a:spcPts val="2823"/>
                </a:lnSpc>
              </a:pPr>
              <a:r>
                <a:rPr lang="en-US" sz="2823" spc="-28">
                  <a:solidFill>
                    <a:srgbClr val="FFFFFF"/>
                  </a:solidFill>
                  <a:latin typeface="Courier Prime"/>
                </a:rPr>
                <a:t>Djoko Tjandra</a:t>
              </a:r>
            </a:p>
          </p:txBody>
        </p:sp>
      </p:grpSp>
      <p:grpSp>
        <p:nvGrpSpPr>
          <p:cNvPr name="Group 13" id="13"/>
          <p:cNvGrpSpPr/>
          <p:nvPr/>
        </p:nvGrpSpPr>
        <p:grpSpPr>
          <a:xfrm rot="6932">
            <a:off x="10376219" y="3696713"/>
            <a:ext cx="5981392" cy="3789216"/>
            <a:chOff x="0" y="0"/>
            <a:chExt cx="7975189" cy="5052288"/>
          </a:xfrm>
        </p:grpSpPr>
        <p:pic>
          <p:nvPicPr>
            <p:cNvPr name="Picture 14" id="14"/>
            <p:cNvPicPr>
              <a:picLocks noChangeAspect="true"/>
            </p:cNvPicPr>
            <p:nvPr/>
          </p:nvPicPr>
          <p:blipFill>
            <a:blip r:embed="rId7"/>
            <a:srcRect l="3388" t="0" r="3388" b="0"/>
            <a:stretch>
              <a:fillRect/>
            </a:stretch>
          </p:blipFill>
          <p:spPr>
            <a:xfrm>
              <a:off x="0" y="0"/>
              <a:ext cx="7975189" cy="5052288"/>
            </a:xfrm>
            <a:prstGeom prst="rect">
              <a:avLst/>
            </a:prstGeom>
          </p:spPr>
        </p:pic>
      </p:grpSp>
      <p:pic>
        <p:nvPicPr>
          <p:cNvPr name="Picture 15" id="15"/>
          <p:cNvPicPr>
            <a:picLocks noChangeAspect="true"/>
          </p:cNvPicPr>
          <p:nvPr/>
        </p:nvPicPr>
        <p:blipFill>
          <a:blip r:embed="rId8"/>
          <a:srcRect l="0" t="0" r="0" b="0"/>
          <a:stretch>
            <a:fillRect/>
          </a:stretch>
        </p:blipFill>
        <p:spPr>
          <a:xfrm flipH="false" flipV="false" rot="-925973">
            <a:off x="9557333" y="3056060"/>
            <a:ext cx="3287853" cy="890747"/>
          </a:xfrm>
          <a:prstGeom prst="rect">
            <a:avLst/>
          </a:prstGeom>
        </p:spPr>
      </p:pic>
      <p:sp>
        <p:nvSpPr>
          <p:cNvPr name="TextBox 16" id="16"/>
          <p:cNvSpPr txBox="true"/>
          <p:nvPr/>
        </p:nvSpPr>
        <p:spPr>
          <a:xfrm rot="0">
            <a:off x="2624063" y="5726431"/>
            <a:ext cx="6519937" cy="2463800"/>
          </a:xfrm>
          <a:prstGeom prst="rect">
            <a:avLst/>
          </a:prstGeom>
        </p:spPr>
        <p:txBody>
          <a:bodyPr anchor="t" rtlCol="false" tIns="0" lIns="0" bIns="0" rIns="0">
            <a:spAutoFit/>
          </a:bodyPr>
          <a:lstStyle/>
          <a:p>
            <a:pPr>
              <a:lnSpc>
                <a:spcPts val="2800"/>
              </a:lnSpc>
            </a:pPr>
            <a:r>
              <a:rPr lang="en-US" sz="2000">
                <a:solidFill>
                  <a:srgbClr val="000000"/>
                </a:solidFill>
                <a:latin typeface="Open Sans Light"/>
              </a:rPr>
              <a:t>Kasus korupsi yang dilakukan oleh Djoko Tjandra</a:t>
            </a:r>
          </a:p>
          <a:p>
            <a:pPr>
              <a:lnSpc>
                <a:spcPts val="2800"/>
              </a:lnSpc>
            </a:pPr>
            <a:r>
              <a:rPr lang="en-US" sz="2000">
                <a:solidFill>
                  <a:srgbClr val="000000"/>
                </a:solidFill>
                <a:latin typeface="Open Sans Light"/>
              </a:rPr>
              <a:t>merupakan salah satu contoh permasalahan moral</a:t>
            </a:r>
          </a:p>
          <a:p>
            <a:pPr>
              <a:lnSpc>
                <a:spcPts val="2800"/>
              </a:lnSpc>
            </a:pPr>
            <a:r>
              <a:rPr lang="en-US" sz="2000">
                <a:solidFill>
                  <a:srgbClr val="000000"/>
                </a:solidFill>
                <a:latin typeface="Open Sans Light"/>
              </a:rPr>
              <a:t>yang ada dilingkungan sekitar. Korupsi merupakan </a:t>
            </a:r>
          </a:p>
          <a:p>
            <a:pPr>
              <a:lnSpc>
                <a:spcPts val="2800"/>
              </a:lnSpc>
            </a:pPr>
            <a:r>
              <a:rPr lang="en-US" sz="2000">
                <a:solidFill>
                  <a:srgbClr val="000000"/>
                </a:solidFill>
                <a:latin typeface="Open Sans Light"/>
              </a:rPr>
              <a:t>perbuatan yang bertentangan dengan nilai-nilai moralitas</a:t>
            </a:r>
          </a:p>
          <a:p>
            <a:pPr>
              <a:lnSpc>
                <a:spcPts val="2800"/>
              </a:lnSpc>
            </a:pPr>
            <a:r>
              <a:rPr lang="en-US" sz="2000">
                <a:solidFill>
                  <a:srgbClr val="000000"/>
                </a:solidFill>
                <a:latin typeface="Open Sans Light"/>
              </a:rPr>
              <a:t>kehidupan bermasyarakat, berbangsa, dan bernegara.</a:t>
            </a:r>
          </a:p>
          <a:p>
            <a:pPr>
              <a:lnSpc>
                <a:spcPts val="2800"/>
              </a:lnSpc>
            </a:pPr>
            <a:r>
              <a:rPr lang="en-US" sz="2000">
                <a:solidFill>
                  <a:srgbClr val="000000"/>
                </a:solidFill>
                <a:latin typeface="Open Sans Light"/>
              </a:rPr>
              <a:t> Karena korupsi berarti mengambil atau mengurangi </a:t>
            </a:r>
          </a:p>
          <a:p>
            <a:pPr>
              <a:lnSpc>
                <a:spcPts val="2800"/>
              </a:lnSpc>
            </a:pPr>
            <a:r>
              <a:rPr lang="en-US" sz="2000">
                <a:solidFill>
                  <a:srgbClr val="000000"/>
                </a:solidFill>
                <a:latin typeface="Open Sans Light"/>
              </a:rPr>
              <a:t>sesuatu yang menjadi hak orang lain.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734345" y="-1145589"/>
            <a:ext cx="5619309" cy="5445621"/>
          </a:xfrm>
          <a:prstGeom prst="rect">
            <a:avLst/>
          </a:prstGeom>
        </p:spPr>
      </p:pic>
      <p:grpSp>
        <p:nvGrpSpPr>
          <p:cNvPr name="Group 3" id="3"/>
          <p:cNvGrpSpPr/>
          <p:nvPr/>
        </p:nvGrpSpPr>
        <p:grpSpPr>
          <a:xfrm rot="-5400000">
            <a:off x="7311003" y="2128637"/>
            <a:ext cx="5893359" cy="8621379"/>
            <a:chOff x="0" y="0"/>
            <a:chExt cx="7857812" cy="11495172"/>
          </a:xfrm>
        </p:grpSpPr>
        <p:pic>
          <p:nvPicPr>
            <p:cNvPr name="Picture 4" id="4"/>
            <p:cNvPicPr>
              <a:picLocks noChangeAspect="true"/>
            </p:cNvPicPr>
            <p:nvPr/>
          </p:nvPicPr>
          <p:blipFill>
            <a:blip r:embed="rId5"/>
            <a:srcRect l="8157" t="0" r="8157" b="6498"/>
            <a:stretch>
              <a:fillRect/>
            </a:stretch>
          </p:blipFill>
          <p:spPr>
            <a:xfrm>
              <a:off x="0" y="0"/>
              <a:ext cx="7857812" cy="11495172"/>
            </a:xfrm>
            <a:prstGeom prst="rect">
              <a:avLst/>
            </a:prstGeom>
          </p:spPr>
        </p:pic>
      </p:grpSp>
      <p:pic>
        <p:nvPicPr>
          <p:cNvPr name="Picture 5" id="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5478346" y="6663195"/>
            <a:ext cx="5619309" cy="5445621"/>
          </a:xfrm>
          <a:prstGeom prst="rect">
            <a:avLst/>
          </a:prstGeom>
        </p:spPr>
      </p:pic>
      <p:grpSp>
        <p:nvGrpSpPr>
          <p:cNvPr name="Group 6" id="6"/>
          <p:cNvGrpSpPr/>
          <p:nvPr/>
        </p:nvGrpSpPr>
        <p:grpSpPr>
          <a:xfrm rot="-5400000">
            <a:off x="12591183" y="4717889"/>
            <a:ext cx="5893359" cy="3442876"/>
            <a:chOff x="0" y="0"/>
            <a:chExt cx="7857812" cy="4590501"/>
          </a:xfrm>
        </p:grpSpPr>
        <p:pic>
          <p:nvPicPr>
            <p:cNvPr name="Picture 7" id="7"/>
            <p:cNvPicPr>
              <a:picLocks noChangeAspect="true"/>
            </p:cNvPicPr>
            <p:nvPr/>
          </p:nvPicPr>
          <p:blipFill>
            <a:blip r:embed="rId6"/>
            <a:srcRect l="0" t="24441" r="0" b="30940"/>
            <a:stretch>
              <a:fillRect/>
            </a:stretch>
          </p:blipFill>
          <p:spPr>
            <a:xfrm>
              <a:off x="0" y="0"/>
              <a:ext cx="7857812" cy="4590501"/>
            </a:xfrm>
            <a:prstGeom prst="rect">
              <a:avLst/>
            </a:prstGeom>
          </p:spPr>
        </p:pic>
      </p:grpSp>
      <p:pic>
        <p:nvPicPr>
          <p:cNvPr name="Picture 8" id="8"/>
          <p:cNvPicPr>
            <a:picLocks noChangeAspect="true"/>
          </p:cNvPicPr>
          <p:nvPr/>
        </p:nvPicPr>
        <p:blipFill>
          <a:blip r:embed="rId7"/>
          <a:srcRect l="12765" t="0" r="12765" b="0"/>
          <a:stretch>
            <a:fillRect/>
          </a:stretch>
        </p:blipFill>
        <p:spPr>
          <a:xfrm flipH="false" flipV="false" rot="137203">
            <a:off x="9539236" y="1300768"/>
            <a:ext cx="7690162" cy="1652283"/>
          </a:xfrm>
          <a:prstGeom prst="rect">
            <a:avLst/>
          </a:prstGeom>
        </p:spPr>
      </p:pic>
      <p:grpSp>
        <p:nvGrpSpPr>
          <p:cNvPr name="Group 9" id="9"/>
          <p:cNvGrpSpPr/>
          <p:nvPr/>
        </p:nvGrpSpPr>
        <p:grpSpPr>
          <a:xfrm rot="0">
            <a:off x="1043539" y="1448131"/>
            <a:ext cx="7049091" cy="696089"/>
            <a:chOff x="0" y="0"/>
            <a:chExt cx="9398788" cy="928119"/>
          </a:xfrm>
        </p:grpSpPr>
        <p:sp>
          <p:nvSpPr>
            <p:cNvPr name="AutoShape 10" id="10"/>
            <p:cNvSpPr/>
            <p:nvPr/>
          </p:nvSpPr>
          <p:spPr>
            <a:xfrm rot="0">
              <a:off x="0" y="0"/>
              <a:ext cx="9398788" cy="928119"/>
            </a:xfrm>
            <a:prstGeom prst="rect">
              <a:avLst/>
            </a:prstGeom>
            <a:solidFill>
              <a:srgbClr val="000000"/>
            </a:solidFill>
          </p:spPr>
        </p:sp>
        <p:sp>
          <p:nvSpPr>
            <p:cNvPr name="TextBox 11" id="11"/>
            <p:cNvSpPr txBox="true"/>
            <p:nvPr/>
          </p:nvSpPr>
          <p:spPr>
            <a:xfrm rot="0">
              <a:off x="157349" y="124856"/>
              <a:ext cx="8880120" cy="764540"/>
            </a:xfrm>
            <a:prstGeom prst="rect">
              <a:avLst/>
            </a:prstGeom>
          </p:spPr>
          <p:txBody>
            <a:bodyPr anchor="t" rtlCol="false" tIns="0" lIns="0" bIns="0" rIns="0">
              <a:spAutoFit/>
            </a:bodyPr>
            <a:lstStyle/>
            <a:p>
              <a:pPr marL="0" indent="0" lvl="0">
                <a:lnSpc>
                  <a:spcPts val="4620"/>
                </a:lnSpc>
                <a:spcBef>
                  <a:spcPct val="0"/>
                </a:spcBef>
              </a:pPr>
              <a:r>
                <a:rPr lang="en-US" sz="3300">
                  <a:solidFill>
                    <a:srgbClr val="FFFFFF"/>
                  </a:solidFill>
                  <a:latin typeface="Hatton Bold"/>
                </a:rPr>
                <a:t>Faktor Penyebab Korupsi</a:t>
              </a:r>
            </a:p>
          </p:txBody>
        </p:sp>
      </p:grpSp>
      <p:sp>
        <p:nvSpPr>
          <p:cNvPr name="TextBox 12" id="12"/>
          <p:cNvSpPr txBox="true"/>
          <p:nvPr/>
        </p:nvSpPr>
        <p:spPr>
          <a:xfrm rot="0">
            <a:off x="1649453" y="8215277"/>
            <a:ext cx="4076700" cy="327660"/>
          </a:xfrm>
          <a:prstGeom prst="rect">
            <a:avLst/>
          </a:prstGeom>
        </p:spPr>
        <p:txBody>
          <a:bodyPr anchor="t" rtlCol="false" tIns="0" lIns="0" bIns="0" rIns="0">
            <a:spAutoFit/>
          </a:bodyPr>
          <a:lstStyle/>
          <a:p>
            <a:pPr>
              <a:lnSpc>
                <a:spcPts val="2400"/>
              </a:lnSpc>
            </a:pPr>
            <a:r>
              <a:rPr lang="en-US" sz="2400">
                <a:solidFill>
                  <a:srgbClr val="000000"/>
                </a:solidFill>
                <a:latin typeface="DM Sans"/>
              </a:rPr>
              <a:t>Waktu: 5 menit</a:t>
            </a:r>
          </a:p>
        </p:txBody>
      </p:sp>
      <p:grpSp>
        <p:nvGrpSpPr>
          <p:cNvPr name="Group 13" id="13"/>
          <p:cNvGrpSpPr/>
          <p:nvPr/>
        </p:nvGrpSpPr>
        <p:grpSpPr>
          <a:xfrm rot="-5400000">
            <a:off x="1704292" y="2831894"/>
            <a:ext cx="5893359" cy="7214865"/>
            <a:chOff x="0" y="0"/>
            <a:chExt cx="7857812" cy="9619820"/>
          </a:xfrm>
        </p:grpSpPr>
        <p:pic>
          <p:nvPicPr>
            <p:cNvPr name="Picture 14" id="14"/>
            <p:cNvPicPr>
              <a:picLocks noChangeAspect="true"/>
            </p:cNvPicPr>
            <p:nvPr/>
          </p:nvPicPr>
          <p:blipFill>
            <a:blip r:embed="rId5"/>
            <a:srcRect l="0" t="0" r="0" b="6498"/>
            <a:stretch>
              <a:fillRect/>
            </a:stretch>
          </p:blipFill>
          <p:spPr>
            <a:xfrm>
              <a:off x="0" y="0"/>
              <a:ext cx="7857812" cy="9619820"/>
            </a:xfrm>
            <a:prstGeom prst="rect">
              <a:avLst/>
            </a:prstGeom>
          </p:spPr>
        </p:pic>
      </p:grpSp>
      <p:sp>
        <p:nvSpPr>
          <p:cNvPr name="TextBox 15" id="15"/>
          <p:cNvSpPr txBox="true"/>
          <p:nvPr/>
        </p:nvSpPr>
        <p:spPr>
          <a:xfrm rot="0">
            <a:off x="1379528" y="3875343"/>
            <a:ext cx="12436897" cy="915035"/>
          </a:xfrm>
          <a:prstGeom prst="rect">
            <a:avLst/>
          </a:prstGeom>
        </p:spPr>
        <p:txBody>
          <a:bodyPr anchor="t" rtlCol="false" tIns="0" lIns="0" bIns="0" rIns="0">
            <a:spAutoFit/>
          </a:bodyPr>
          <a:lstStyle/>
          <a:p>
            <a:pPr>
              <a:lnSpc>
                <a:spcPts val="3640"/>
              </a:lnSpc>
            </a:pPr>
            <a:r>
              <a:rPr lang="en-US" sz="2600">
                <a:solidFill>
                  <a:srgbClr val="000000"/>
                </a:solidFill>
                <a:latin typeface="Open Sans"/>
              </a:rPr>
              <a:t>Terdapat dua faktor penyebab terjadinya korupsi, yaitu faktor internal dan faktor</a:t>
            </a:r>
          </a:p>
          <a:p>
            <a:pPr>
              <a:lnSpc>
                <a:spcPts val="3640"/>
              </a:lnSpc>
            </a:pPr>
            <a:r>
              <a:rPr lang="en-US" sz="2600">
                <a:solidFill>
                  <a:srgbClr val="000000"/>
                </a:solidFill>
                <a:latin typeface="Open Sans"/>
              </a:rPr>
              <a:t> Eksternal.</a:t>
            </a:r>
          </a:p>
        </p:txBody>
      </p:sp>
      <p:sp>
        <p:nvSpPr>
          <p:cNvPr name="TextBox 16" id="16"/>
          <p:cNvSpPr txBox="true"/>
          <p:nvPr/>
        </p:nvSpPr>
        <p:spPr>
          <a:xfrm rot="0">
            <a:off x="1831095" y="4834241"/>
            <a:ext cx="12854618" cy="1932117"/>
          </a:xfrm>
          <a:prstGeom prst="rect">
            <a:avLst/>
          </a:prstGeom>
        </p:spPr>
        <p:txBody>
          <a:bodyPr anchor="t" rtlCol="false" tIns="0" lIns="0" bIns="0" rIns="0">
            <a:spAutoFit/>
          </a:bodyPr>
          <a:lstStyle/>
          <a:p>
            <a:pPr>
              <a:lnSpc>
                <a:spcPts val="3098"/>
              </a:lnSpc>
            </a:pPr>
            <a:r>
              <a:rPr lang="en-US" sz="2213">
                <a:solidFill>
                  <a:srgbClr val="000000"/>
                </a:solidFill>
                <a:latin typeface="Open Sans Light"/>
              </a:rPr>
              <a:t>Faktor Internal </a:t>
            </a:r>
          </a:p>
          <a:p>
            <a:pPr>
              <a:lnSpc>
                <a:spcPts val="3098"/>
              </a:lnSpc>
            </a:pPr>
            <a:r>
              <a:rPr lang="en-US" sz="2213">
                <a:solidFill>
                  <a:srgbClr val="000000"/>
                </a:solidFill>
                <a:latin typeface="Open Sans Light"/>
              </a:rPr>
              <a:t>Faktor ini terdiri dari dua aspek perilaku, yaitu individu dan sosial. Aspek perilaku individu meliputi sifat </a:t>
            </a:r>
          </a:p>
          <a:p>
            <a:pPr>
              <a:lnSpc>
                <a:spcPts val="3098"/>
              </a:lnSpc>
            </a:pPr>
            <a:r>
              <a:rPr lang="en-US" sz="2213">
                <a:solidFill>
                  <a:srgbClr val="000000"/>
                </a:solidFill>
                <a:latin typeface="Open Sans Light"/>
              </a:rPr>
              <a:t>tamak atau rakus manusia, moral yang kurang kuat dan gaya hidup konsumtif. </a:t>
            </a:r>
          </a:p>
          <a:p>
            <a:pPr>
              <a:lnSpc>
                <a:spcPts val="3098"/>
              </a:lnSpc>
            </a:pPr>
            <a:r>
              <a:rPr lang="en-US" sz="2213">
                <a:solidFill>
                  <a:srgbClr val="000000"/>
                </a:solidFill>
                <a:latin typeface="Open Sans Light"/>
              </a:rPr>
              <a:t>Sementara aspek sosial dapat terjadi karena dorongan perilaku keluarga. kaum behavior mengatakan</a:t>
            </a:r>
          </a:p>
          <a:p>
            <a:pPr>
              <a:lnSpc>
                <a:spcPts val="3098"/>
              </a:lnSpc>
            </a:pPr>
            <a:r>
              <a:rPr lang="en-US" sz="2213">
                <a:solidFill>
                  <a:srgbClr val="000000"/>
                </a:solidFill>
                <a:latin typeface="Open Sans Light"/>
              </a:rPr>
              <a:t>bahwa lingkungan keluarga lah yang secara kuat memberi dorongan bagi orang untuk korupsi</a:t>
            </a:r>
          </a:p>
        </p:txBody>
      </p:sp>
      <p:sp>
        <p:nvSpPr>
          <p:cNvPr name="TextBox 17" id="17"/>
          <p:cNvSpPr txBox="true"/>
          <p:nvPr/>
        </p:nvSpPr>
        <p:spPr>
          <a:xfrm rot="0">
            <a:off x="1821570" y="6877331"/>
            <a:ext cx="5120357" cy="2213610"/>
          </a:xfrm>
          <a:prstGeom prst="rect">
            <a:avLst/>
          </a:prstGeom>
        </p:spPr>
        <p:txBody>
          <a:bodyPr anchor="t" rtlCol="false" tIns="0" lIns="0" bIns="0" rIns="0">
            <a:spAutoFit/>
          </a:bodyPr>
          <a:lstStyle/>
          <a:p>
            <a:pPr>
              <a:lnSpc>
                <a:spcPts val="2940"/>
              </a:lnSpc>
            </a:pPr>
            <a:r>
              <a:rPr lang="en-US" sz="2100">
                <a:solidFill>
                  <a:srgbClr val="000000"/>
                </a:solidFill>
                <a:latin typeface="Open Sans Light"/>
              </a:rPr>
              <a:t>Faktor Eksternal</a:t>
            </a:r>
          </a:p>
          <a:p>
            <a:pPr>
              <a:lnSpc>
                <a:spcPts val="2940"/>
              </a:lnSpc>
            </a:pPr>
            <a:r>
              <a:rPr lang="en-US" sz="2100">
                <a:solidFill>
                  <a:srgbClr val="000000"/>
                </a:solidFill>
                <a:latin typeface="Open Sans Light"/>
              </a:rPr>
              <a:t>Adapun faktor eksternal, yaitu :</a:t>
            </a:r>
          </a:p>
          <a:p>
            <a:pPr>
              <a:lnSpc>
                <a:spcPts val="2940"/>
              </a:lnSpc>
            </a:pPr>
            <a:r>
              <a:rPr lang="en-US" sz="2100">
                <a:solidFill>
                  <a:srgbClr val="000000"/>
                </a:solidFill>
                <a:latin typeface="Open Sans Light"/>
              </a:rPr>
              <a:t>- Aspek ekonomi</a:t>
            </a:r>
          </a:p>
          <a:p>
            <a:pPr>
              <a:lnSpc>
                <a:spcPts val="2940"/>
              </a:lnSpc>
            </a:pPr>
            <a:r>
              <a:rPr lang="en-US" sz="2100">
                <a:solidFill>
                  <a:srgbClr val="000000"/>
                </a:solidFill>
                <a:latin typeface="Open Sans Light"/>
              </a:rPr>
              <a:t>- Aspek politis</a:t>
            </a:r>
          </a:p>
          <a:p>
            <a:pPr>
              <a:lnSpc>
                <a:spcPts val="2940"/>
              </a:lnSpc>
            </a:pPr>
            <a:r>
              <a:rPr lang="en-US" sz="2100">
                <a:solidFill>
                  <a:srgbClr val="000000"/>
                </a:solidFill>
                <a:latin typeface="Open Sans Light"/>
              </a:rPr>
              <a:t>- Aspek organisasi</a:t>
            </a:r>
          </a:p>
          <a:p>
            <a:pPr>
              <a:lnSpc>
                <a:spcPts val="2940"/>
              </a:lnSpc>
            </a:pPr>
            <a:r>
              <a:rPr lang="en-US" sz="2100">
                <a:solidFill>
                  <a:srgbClr val="000000"/>
                </a:solidFill>
                <a:latin typeface="Open Sans Light"/>
              </a:rPr>
              <a:t>- Aspek sikap masyarakat terhadap korupsi</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586608" y="3473795"/>
            <a:ext cx="4402907" cy="4266817"/>
          </a:xfrm>
          <a:prstGeom prst="rect">
            <a:avLst/>
          </a:prstGeom>
        </p:spPr>
      </p:pic>
      <p:grpSp>
        <p:nvGrpSpPr>
          <p:cNvPr name="Group 3" id="3"/>
          <p:cNvGrpSpPr/>
          <p:nvPr/>
        </p:nvGrpSpPr>
        <p:grpSpPr>
          <a:xfrm rot="-5400000">
            <a:off x="6760756" y="3539722"/>
            <a:ext cx="5677831" cy="5917181"/>
            <a:chOff x="0" y="0"/>
            <a:chExt cx="7570442" cy="7889575"/>
          </a:xfrm>
        </p:grpSpPr>
        <p:pic>
          <p:nvPicPr>
            <p:cNvPr name="Picture 4" id="4"/>
            <p:cNvPicPr>
              <a:picLocks noChangeAspect="true"/>
            </p:cNvPicPr>
            <p:nvPr/>
          </p:nvPicPr>
          <p:blipFill>
            <a:blip r:embed="rId5"/>
            <a:srcRect l="0" t="0" r="0" b="20405"/>
            <a:stretch>
              <a:fillRect/>
            </a:stretch>
          </p:blipFill>
          <p:spPr>
            <a:xfrm>
              <a:off x="0" y="0"/>
              <a:ext cx="7570442" cy="7889575"/>
            </a:xfrm>
            <a:prstGeom prst="rect">
              <a:avLst/>
            </a:prstGeom>
          </p:spPr>
        </p:pic>
      </p:grpSp>
      <p:grpSp>
        <p:nvGrpSpPr>
          <p:cNvPr name="Group 5" id="5"/>
          <p:cNvGrpSpPr/>
          <p:nvPr/>
        </p:nvGrpSpPr>
        <p:grpSpPr>
          <a:xfrm rot="-5400000">
            <a:off x="11455427" y="3828160"/>
            <a:ext cx="5677831" cy="5340304"/>
            <a:chOff x="0" y="0"/>
            <a:chExt cx="7570442" cy="7120405"/>
          </a:xfrm>
        </p:grpSpPr>
        <p:pic>
          <p:nvPicPr>
            <p:cNvPr name="Picture 6" id="6"/>
            <p:cNvPicPr>
              <a:picLocks noChangeAspect="true"/>
            </p:cNvPicPr>
            <p:nvPr/>
          </p:nvPicPr>
          <p:blipFill>
            <a:blip r:embed="rId6"/>
            <a:srcRect l="0" t="3879" r="0" b="24285"/>
            <a:stretch>
              <a:fillRect/>
            </a:stretch>
          </p:blipFill>
          <p:spPr>
            <a:xfrm>
              <a:off x="0" y="0"/>
              <a:ext cx="7570442" cy="7120405"/>
            </a:xfrm>
            <a:prstGeom prst="rect">
              <a:avLst/>
            </a:prstGeom>
          </p:spPr>
        </p:pic>
      </p:grpSp>
      <p:grpSp>
        <p:nvGrpSpPr>
          <p:cNvPr name="Group 7" id="7"/>
          <p:cNvGrpSpPr/>
          <p:nvPr/>
        </p:nvGrpSpPr>
        <p:grpSpPr>
          <a:xfrm rot="-5400000">
            <a:off x="1148375" y="3539722"/>
            <a:ext cx="5677831" cy="5917181"/>
            <a:chOff x="0" y="0"/>
            <a:chExt cx="7570442" cy="7889575"/>
          </a:xfrm>
        </p:grpSpPr>
        <p:pic>
          <p:nvPicPr>
            <p:cNvPr name="Picture 8" id="8"/>
            <p:cNvPicPr>
              <a:picLocks noChangeAspect="true"/>
            </p:cNvPicPr>
            <p:nvPr/>
          </p:nvPicPr>
          <p:blipFill>
            <a:blip r:embed="rId6"/>
            <a:srcRect l="0" t="0" r="0" b="20405"/>
            <a:stretch>
              <a:fillRect/>
            </a:stretch>
          </p:blipFill>
          <p:spPr>
            <a:xfrm>
              <a:off x="0" y="0"/>
              <a:ext cx="7570442" cy="7889575"/>
            </a:xfrm>
            <a:prstGeom prst="rect">
              <a:avLst/>
            </a:prstGeom>
          </p:spPr>
        </p:pic>
      </p:gr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5023050" y="8496665"/>
            <a:ext cx="4206739" cy="4076712"/>
          </a:xfrm>
          <a:prstGeom prst="rect">
            <a:avLst/>
          </a:prstGeom>
        </p:spPr>
      </p:pic>
      <p:grpSp>
        <p:nvGrpSpPr>
          <p:cNvPr name="Group 10" id="10"/>
          <p:cNvGrpSpPr/>
          <p:nvPr/>
        </p:nvGrpSpPr>
        <p:grpSpPr>
          <a:xfrm rot="0">
            <a:off x="1043772" y="1106286"/>
            <a:ext cx="5209323" cy="1086637"/>
            <a:chOff x="0" y="0"/>
            <a:chExt cx="6945764" cy="1448849"/>
          </a:xfrm>
        </p:grpSpPr>
        <p:sp>
          <p:nvSpPr>
            <p:cNvPr name="AutoShape 11" id="11"/>
            <p:cNvSpPr/>
            <p:nvPr/>
          </p:nvSpPr>
          <p:spPr>
            <a:xfrm rot="0">
              <a:off x="0" y="0"/>
              <a:ext cx="6945764" cy="1448849"/>
            </a:xfrm>
            <a:prstGeom prst="rect">
              <a:avLst/>
            </a:prstGeom>
            <a:solidFill>
              <a:srgbClr val="000000"/>
            </a:solidFill>
          </p:spPr>
        </p:sp>
        <p:sp>
          <p:nvSpPr>
            <p:cNvPr name="TextBox 12" id="12"/>
            <p:cNvSpPr txBox="true"/>
            <p:nvPr/>
          </p:nvSpPr>
          <p:spPr>
            <a:xfrm rot="0">
              <a:off x="317717" y="42485"/>
              <a:ext cx="6223543" cy="1361471"/>
            </a:xfrm>
            <a:prstGeom prst="rect">
              <a:avLst/>
            </a:prstGeom>
          </p:spPr>
          <p:txBody>
            <a:bodyPr anchor="t" rtlCol="false" tIns="0" lIns="0" bIns="0" rIns="0">
              <a:spAutoFit/>
            </a:bodyPr>
            <a:lstStyle/>
            <a:p>
              <a:pPr marL="0" indent="0" lvl="0">
                <a:lnSpc>
                  <a:spcPts val="8292"/>
                </a:lnSpc>
                <a:spcBef>
                  <a:spcPct val="0"/>
                </a:spcBef>
              </a:pPr>
              <a:r>
                <a:rPr lang="en-US" sz="5923">
                  <a:solidFill>
                    <a:srgbClr val="FFFFFF"/>
                  </a:solidFill>
                  <a:latin typeface="Hatton Bold"/>
                </a:rPr>
                <a:t>Solusi</a:t>
              </a:r>
            </a:p>
          </p:txBody>
        </p:sp>
      </p:grpSp>
      <p:sp>
        <p:nvSpPr>
          <p:cNvPr name="TextBox 13" id="13"/>
          <p:cNvSpPr txBox="true"/>
          <p:nvPr/>
        </p:nvSpPr>
        <p:spPr>
          <a:xfrm rot="0">
            <a:off x="1640139" y="4479479"/>
            <a:ext cx="6770184" cy="2533252"/>
          </a:xfrm>
          <a:prstGeom prst="rect">
            <a:avLst/>
          </a:prstGeom>
        </p:spPr>
        <p:txBody>
          <a:bodyPr anchor="t" rtlCol="false" tIns="0" lIns="0" bIns="0" rIns="0">
            <a:spAutoFit/>
          </a:bodyPr>
          <a:lstStyle/>
          <a:p>
            <a:pPr>
              <a:lnSpc>
                <a:spcPts val="2520"/>
              </a:lnSpc>
            </a:pPr>
            <a:r>
              <a:rPr lang="en-US" sz="1800">
                <a:solidFill>
                  <a:srgbClr val="000000"/>
                </a:solidFill>
                <a:latin typeface="DM Sans Bold"/>
              </a:rPr>
              <a:t>1. Akhiri impunitas</a:t>
            </a:r>
          </a:p>
          <a:p>
            <a:pPr>
              <a:lnSpc>
                <a:spcPts val="2520"/>
              </a:lnSpc>
            </a:pPr>
            <a:r>
              <a:rPr lang="en-US" sz="1800">
                <a:solidFill>
                  <a:srgbClr val="000000"/>
                </a:solidFill>
                <a:latin typeface="DM Sans Bold"/>
              </a:rPr>
              <a:t>2. Mereformasi administrasi publik dan manajemen keuangan</a:t>
            </a:r>
          </a:p>
          <a:p>
            <a:pPr>
              <a:lnSpc>
                <a:spcPts val="2520"/>
              </a:lnSpc>
            </a:pPr>
            <a:r>
              <a:rPr lang="en-US" sz="1800">
                <a:solidFill>
                  <a:srgbClr val="000000"/>
                </a:solidFill>
                <a:latin typeface="DM Sans Bold"/>
              </a:rPr>
              <a:t>3. Mengenali jenis korupsi</a:t>
            </a:r>
          </a:p>
          <a:p>
            <a:pPr>
              <a:lnSpc>
                <a:spcPts val="2520"/>
              </a:lnSpc>
            </a:pPr>
            <a:r>
              <a:rPr lang="en-US" sz="1800">
                <a:solidFill>
                  <a:srgbClr val="000000"/>
                </a:solidFill>
                <a:latin typeface="DM Sans Bold"/>
              </a:rPr>
              <a:t>4. Memaksimalkan kekuatan masyarakat</a:t>
            </a:r>
          </a:p>
          <a:p>
            <a:pPr>
              <a:lnSpc>
                <a:spcPts val="2520"/>
              </a:lnSpc>
            </a:pPr>
            <a:r>
              <a:rPr lang="en-US" sz="1800">
                <a:solidFill>
                  <a:srgbClr val="000000"/>
                </a:solidFill>
                <a:latin typeface="DM Sans Bold"/>
              </a:rPr>
              <a:t>5. Menggunakan jalur komunikasi Alternatif</a:t>
            </a:r>
          </a:p>
          <a:p>
            <a:pPr>
              <a:lnSpc>
                <a:spcPts val="2520"/>
              </a:lnSpc>
            </a:pPr>
            <a:r>
              <a:rPr lang="en-US" sz="1800">
                <a:solidFill>
                  <a:srgbClr val="000000"/>
                </a:solidFill>
                <a:latin typeface="DM Sans Bold"/>
              </a:rPr>
              <a:t>6. Memberikan kontribusi</a:t>
            </a:r>
          </a:p>
          <a:p>
            <a:pPr>
              <a:lnSpc>
                <a:spcPts val="2520"/>
              </a:lnSpc>
            </a:pPr>
            <a:r>
              <a:rPr lang="en-US" sz="1800">
                <a:solidFill>
                  <a:srgbClr val="000000"/>
                </a:solidFill>
                <a:latin typeface="DM Sans Bold"/>
              </a:rPr>
              <a:t>7. Menutup celah internasional</a:t>
            </a:r>
          </a:p>
        </p:txBody>
      </p:sp>
      <p:grpSp>
        <p:nvGrpSpPr>
          <p:cNvPr name="Group 14" id="14"/>
          <p:cNvGrpSpPr/>
          <p:nvPr/>
        </p:nvGrpSpPr>
        <p:grpSpPr>
          <a:xfrm rot="67788">
            <a:off x="10707840" y="3447491"/>
            <a:ext cx="6076499" cy="717637"/>
            <a:chOff x="0" y="0"/>
            <a:chExt cx="8101998" cy="956849"/>
          </a:xfrm>
        </p:grpSpPr>
        <p:sp>
          <p:nvSpPr>
            <p:cNvPr name="AutoShape 15" id="15"/>
            <p:cNvSpPr/>
            <p:nvPr/>
          </p:nvSpPr>
          <p:spPr>
            <a:xfrm rot="-96500">
              <a:off x="8655" y="113314"/>
              <a:ext cx="8084688" cy="730222"/>
            </a:xfrm>
            <a:prstGeom prst="rect">
              <a:avLst/>
            </a:prstGeom>
            <a:solidFill>
              <a:srgbClr val="000000"/>
            </a:solidFill>
          </p:spPr>
        </p:sp>
        <p:sp>
          <p:nvSpPr>
            <p:cNvPr name="TextBox 16" id="16"/>
            <p:cNvSpPr txBox="true"/>
            <p:nvPr/>
          </p:nvSpPr>
          <p:spPr>
            <a:xfrm rot="-96500">
              <a:off x="96052" y="292111"/>
              <a:ext cx="7867894" cy="425121"/>
            </a:xfrm>
            <a:prstGeom prst="rect">
              <a:avLst/>
            </a:prstGeom>
          </p:spPr>
          <p:txBody>
            <a:bodyPr anchor="t" rtlCol="false" tIns="0" lIns="0" bIns="0" rIns="0">
              <a:spAutoFit/>
            </a:bodyPr>
            <a:lstStyle/>
            <a:p>
              <a:pPr algn="r">
                <a:lnSpc>
                  <a:spcPts val="2278"/>
                </a:lnSpc>
              </a:pPr>
              <a:r>
                <a:rPr lang="en-US" sz="2278" spc="-22">
                  <a:solidFill>
                    <a:srgbClr val="FFFFFF"/>
                  </a:solidFill>
                  <a:latin typeface="Courier Prime"/>
                </a:rPr>
                <a:t>Apa saja solusi untuk tindakan ini</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8825578" y="-1859973"/>
            <a:ext cx="4713251" cy="4567569"/>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4902675" y="4386925"/>
            <a:ext cx="4713251" cy="4567569"/>
          </a:xfrm>
          <a:prstGeom prst="rect">
            <a:avLst/>
          </a:prstGeom>
        </p:spPr>
      </p:pic>
      <p:pic>
        <p:nvPicPr>
          <p:cNvPr name="Picture 4" id="4"/>
          <p:cNvPicPr>
            <a:picLocks noChangeAspect="true"/>
          </p:cNvPicPr>
          <p:nvPr/>
        </p:nvPicPr>
        <p:blipFill>
          <a:blip r:embed="rId5"/>
          <a:srcRect l="0" t="0" r="0" b="0"/>
          <a:stretch>
            <a:fillRect/>
          </a:stretch>
        </p:blipFill>
        <p:spPr>
          <a:xfrm flipH="false" flipV="false" rot="-5400000">
            <a:off x="6662998" y="1366356"/>
            <a:ext cx="6053780" cy="7926390"/>
          </a:xfrm>
          <a:prstGeom prst="rect">
            <a:avLst/>
          </a:prstGeom>
        </p:spPr>
      </p:pic>
      <p:pic>
        <p:nvPicPr>
          <p:cNvPr name="Picture 5" id="5"/>
          <p:cNvPicPr>
            <a:picLocks noChangeAspect="true"/>
          </p:cNvPicPr>
          <p:nvPr/>
        </p:nvPicPr>
        <p:blipFill>
          <a:blip r:embed="rId6"/>
          <a:srcRect l="0" t="0" r="0" b="0"/>
          <a:stretch>
            <a:fillRect/>
          </a:stretch>
        </p:blipFill>
        <p:spPr>
          <a:xfrm flipH="false" flipV="false" rot="-101956">
            <a:off x="7946701" y="1976883"/>
            <a:ext cx="3136916" cy="849855"/>
          </a:xfrm>
          <a:prstGeom prst="rect">
            <a:avLst/>
          </a:prstGeom>
        </p:spPr>
      </p:pic>
      <p:sp>
        <p:nvSpPr>
          <p:cNvPr name="AutoShape 6" id="6"/>
          <p:cNvSpPr/>
          <p:nvPr/>
        </p:nvSpPr>
        <p:spPr>
          <a:xfrm rot="82336">
            <a:off x="4654947" y="3257256"/>
            <a:ext cx="4983500" cy="1830322"/>
          </a:xfrm>
          <a:prstGeom prst="rect">
            <a:avLst/>
          </a:prstGeom>
          <a:solidFill>
            <a:srgbClr val="000000"/>
          </a:solidFill>
        </p:spPr>
      </p:sp>
      <p:sp>
        <p:nvSpPr>
          <p:cNvPr name="TextBox 7" id="7"/>
          <p:cNvSpPr txBox="true"/>
          <p:nvPr/>
        </p:nvSpPr>
        <p:spPr>
          <a:xfrm rot="82336">
            <a:off x="4881063" y="3508075"/>
            <a:ext cx="4525260" cy="1579467"/>
          </a:xfrm>
          <a:prstGeom prst="rect">
            <a:avLst/>
          </a:prstGeom>
        </p:spPr>
        <p:txBody>
          <a:bodyPr anchor="t" rtlCol="false" tIns="0" lIns="0" bIns="0" rIns="0">
            <a:spAutoFit/>
          </a:bodyPr>
          <a:lstStyle/>
          <a:p>
            <a:pPr algn="ctr">
              <a:lnSpc>
                <a:spcPts val="11414"/>
              </a:lnSpc>
            </a:pPr>
            <a:r>
              <a:rPr lang="en-US" sz="10376" spc="-103">
                <a:solidFill>
                  <a:srgbClr val="FFFFFF"/>
                </a:solidFill>
                <a:latin typeface="Hatton Bold"/>
              </a:rPr>
              <a:t>Next</a:t>
            </a:r>
          </a:p>
        </p:txBody>
      </p:sp>
      <p:grpSp>
        <p:nvGrpSpPr>
          <p:cNvPr name="Group 8" id="8"/>
          <p:cNvGrpSpPr/>
          <p:nvPr/>
        </p:nvGrpSpPr>
        <p:grpSpPr>
          <a:xfrm rot="0">
            <a:off x="11290536" y="3988392"/>
            <a:ext cx="2577061" cy="2682317"/>
            <a:chOff x="0" y="0"/>
            <a:chExt cx="3436081" cy="3576423"/>
          </a:xfrm>
        </p:grpSpPr>
        <p:pic>
          <p:nvPicPr>
            <p:cNvPr name="Picture 9" id="9"/>
            <p:cNvPicPr>
              <a:picLocks noChangeAspect="true"/>
            </p:cNvPicPr>
            <p:nvPr/>
          </p:nvPicPr>
          <p:blipFill>
            <a:blip r:embed="rId7"/>
            <a:srcRect l="0" t="0" r="0" b="0"/>
            <a:stretch>
              <a:fillRect/>
            </a:stretch>
          </p:blipFill>
          <p:spPr>
            <a:xfrm flipH="false" flipV="false" rot="86465">
              <a:off x="36782" y="567189"/>
              <a:ext cx="3362517" cy="2967421"/>
            </a:xfrm>
            <a:prstGeom prst="rect">
              <a:avLst/>
            </a:prstGeom>
          </p:spPr>
        </p:pic>
        <p:sp>
          <p:nvSpPr>
            <p:cNvPr name="TextBox 10" id="10"/>
            <p:cNvSpPr txBox="true"/>
            <p:nvPr/>
          </p:nvSpPr>
          <p:spPr>
            <a:xfrm rot="86465">
              <a:off x="666735" y="1681783"/>
              <a:ext cx="2099847" cy="851058"/>
            </a:xfrm>
            <a:prstGeom prst="rect">
              <a:avLst/>
            </a:prstGeom>
          </p:spPr>
          <p:txBody>
            <a:bodyPr anchor="t" rtlCol="false" tIns="0" lIns="0" bIns="0" rIns="0">
              <a:spAutoFit/>
            </a:bodyPr>
            <a:lstStyle/>
            <a:p>
              <a:pPr algn="ctr" marL="0" indent="0" lvl="0">
                <a:lnSpc>
                  <a:spcPts val="2436"/>
                </a:lnSpc>
              </a:pPr>
              <a:r>
                <a:rPr lang="en-US" sz="2214">
                  <a:solidFill>
                    <a:srgbClr val="000000"/>
                  </a:solidFill>
                  <a:latin typeface="Courier Prime"/>
                </a:rPr>
                <a:t>Kalian siap?</a:t>
              </a:r>
            </a:p>
          </p:txBody>
        </p:sp>
        <p:pic>
          <p:nvPicPr>
            <p:cNvPr name="Picture 11" id="11"/>
            <p:cNvPicPr>
              <a:picLocks noChangeAspect="true"/>
            </p:cNvPicPr>
            <p:nvPr/>
          </p:nvPicPr>
          <p:blipFill>
            <a:blip r:embed="rId8"/>
            <a:srcRect l="0" t="0" r="0" b="0"/>
            <a:stretch>
              <a:fillRect/>
            </a:stretch>
          </p:blipFill>
          <p:spPr>
            <a:xfrm flipH="false" flipV="false" rot="-5896962">
              <a:off x="-175483" y="476923"/>
              <a:ext cx="1364772" cy="463454"/>
            </a:xfrm>
            <a:prstGeom prst="rect">
              <a:avLst/>
            </a:prstGeom>
          </p:spPr>
        </p:pic>
      </p:grpSp>
      <p:pic>
        <p:nvPicPr>
          <p:cNvPr name="Picture 12" id="1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292004" y="6346821"/>
            <a:ext cx="5061998" cy="4905536"/>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759107" y="3210193"/>
            <a:ext cx="5061998" cy="4905536"/>
          </a:xfrm>
          <a:prstGeom prst="rect">
            <a:avLst/>
          </a:prstGeom>
        </p:spPr>
      </p:pic>
      <p:pic>
        <p:nvPicPr>
          <p:cNvPr name="Picture 3" id="3"/>
          <p:cNvPicPr>
            <a:picLocks noChangeAspect="true"/>
          </p:cNvPicPr>
          <p:nvPr/>
        </p:nvPicPr>
        <p:blipFill>
          <a:blip r:embed="rId5"/>
          <a:srcRect l="0" t="0" r="0" b="0"/>
          <a:stretch>
            <a:fillRect/>
          </a:stretch>
        </p:blipFill>
        <p:spPr>
          <a:xfrm flipH="false" flipV="false" rot="0">
            <a:off x="1771892" y="1649604"/>
            <a:ext cx="5648477" cy="7395714"/>
          </a:xfrm>
          <a:prstGeom prst="rect">
            <a:avLst/>
          </a:prstGeom>
        </p:spPr>
      </p:pic>
      <p:pic>
        <p:nvPicPr>
          <p:cNvPr name="Picture 4" id="4"/>
          <p:cNvPicPr>
            <a:picLocks noChangeAspect="true"/>
          </p:cNvPicPr>
          <p:nvPr/>
        </p:nvPicPr>
        <p:blipFill>
          <a:blip r:embed="rId6"/>
          <a:srcRect l="10292" t="0" r="0" b="0"/>
          <a:stretch>
            <a:fillRect/>
          </a:stretch>
        </p:blipFill>
        <p:spPr>
          <a:xfrm flipH="false" flipV="false" rot="0">
            <a:off x="6554493" y="1649604"/>
            <a:ext cx="5067100" cy="7395714"/>
          </a:xfrm>
          <a:prstGeom prst="rect">
            <a:avLst/>
          </a:prstGeom>
        </p:spPr>
      </p:pic>
      <p:grpSp>
        <p:nvGrpSpPr>
          <p:cNvPr name="Group 5" id="5"/>
          <p:cNvGrpSpPr/>
          <p:nvPr/>
        </p:nvGrpSpPr>
        <p:grpSpPr>
          <a:xfrm rot="0">
            <a:off x="1028700" y="1217680"/>
            <a:ext cx="7058682" cy="879922"/>
            <a:chOff x="0" y="0"/>
            <a:chExt cx="9411576" cy="1173229"/>
          </a:xfrm>
        </p:grpSpPr>
        <p:sp>
          <p:nvSpPr>
            <p:cNvPr name="AutoShape 6" id="6"/>
            <p:cNvSpPr/>
            <p:nvPr/>
          </p:nvSpPr>
          <p:spPr>
            <a:xfrm rot="0">
              <a:off x="0" y="0"/>
              <a:ext cx="9411576" cy="1173229"/>
            </a:xfrm>
            <a:prstGeom prst="rect">
              <a:avLst/>
            </a:prstGeom>
            <a:solidFill>
              <a:srgbClr val="000000"/>
            </a:solidFill>
          </p:spPr>
        </p:sp>
        <p:sp>
          <p:nvSpPr>
            <p:cNvPr name="TextBox 7" id="7"/>
            <p:cNvSpPr txBox="true"/>
            <p:nvPr/>
          </p:nvSpPr>
          <p:spPr>
            <a:xfrm rot="0">
              <a:off x="430509" y="90110"/>
              <a:ext cx="8432959" cy="1038225"/>
            </a:xfrm>
            <a:prstGeom prst="rect">
              <a:avLst/>
            </a:prstGeom>
          </p:spPr>
          <p:txBody>
            <a:bodyPr anchor="t" rtlCol="false" tIns="0" lIns="0" bIns="0" rIns="0">
              <a:spAutoFit/>
            </a:bodyPr>
            <a:lstStyle/>
            <a:p>
              <a:pPr marL="0" indent="0" lvl="0">
                <a:lnSpc>
                  <a:spcPts val="6299"/>
                </a:lnSpc>
                <a:spcBef>
                  <a:spcPct val="0"/>
                </a:spcBef>
              </a:pPr>
              <a:r>
                <a:rPr lang="en-US" sz="4500">
                  <a:solidFill>
                    <a:srgbClr val="FFFFFF"/>
                  </a:solidFill>
                  <a:latin typeface="Hatton Bold"/>
                </a:rPr>
                <a:t>Pergaulan Bebas</a:t>
              </a:r>
            </a:p>
          </p:txBody>
        </p:sp>
      </p:grpSp>
      <p:sp>
        <p:nvSpPr>
          <p:cNvPr name="TextBox 8" id="8"/>
          <p:cNvSpPr txBox="true"/>
          <p:nvPr/>
        </p:nvSpPr>
        <p:spPr>
          <a:xfrm rot="0">
            <a:off x="4956379" y="4874789"/>
            <a:ext cx="6262005" cy="2486463"/>
          </a:xfrm>
          <a:prstGeom prst="rect">
            <a:avLst/>
          </a:prstGeom>
        </p:spPr>
        <p:txBody>
          <a:bodyPr anchor="t" rtlCol="false" tIns="0" lIns="0" bIns="0" rIns="0">
            <a:spAutoFit/>
          </a:bodyPr>
          <a:lstStyle/>
          <a:p>
            <a:pPr>
              <a:lnSpc>
                <a:spcPts val="3296"/>
              </a:lnSpc>
            </a:pPr>
            <a:r>
              <a:rPr lang="en-US" sz="2354">
                <a:solidFill>
                  <a:srgbClr val="000000"/>
                </a:solidFill>
                <a:latin typeface="DM Sans"/>
              </a:rPr>
              <a:t>Perilaku pergaulan bebas merupakan contoh kemerosotan moral yang ada di lingkungan sekitar. Pergaulan bebas merupakan salah satu bentuk perilaku yang menyimpang yang melewati batas dari kewajiban, tuntutan, aturan dan syarat moral.</a:t>
            </a:r>
          </a:p>
        </p:txBody>
      </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5570671" y="-634180"/>
            <a:ext cx="4713251" cy="4567569"/>
          </a:xfrm>
          <a:prstGeom prst="rect">
            <a:avLst/>
          </a:prstGeom>
        </p:spPr>
      </p:pic>
      <p:pic>
        <p:nvPicPr>
          <p:cNvPr name="Picture 10" id="10"/>
          <p:cNvPicPr>
            <a:picLocks noChangeAspect="true"/>
          </p:cNvPicPr>
          <p:nvPr/>
        </p:nvPicPr>
        <p:blipFill>
          <a:blip r:embed="rId5"/>
          <a:srcRect l="0" t="0" r="9023" b="0"/>
          <a:stretch>
            <a:fillRect/>
          </a:stretch>
        </p:blipFill>
        <p:spPr>
          <a:xfrm flipH="false" flipV="false" rot="0">
            <a:off x="10961230" y="1649604"/>
            <a:ext cx="5138814" cy="7395714"/>
          </a:xfrm>
          <a:prstGeom prst="rect">
            <a:avLst/>
          </a:prstGeom>
        </p:spPr>
      </p:pic>
      <p:pic>
        <p:nvPicPr>
          <p:cNvPr name="Picture 11" id="11"/>
          <p:cNvPicPr>
            <a:picLocks noChangeAspect="true"/>
          </p:cNvPicPr>
          <p:nvPr/>
        </p:nvPicPr>
        <p:blipFill>
          <a:blip r:embed="rId7"/>
          <a:srcRect l="0" t="0" r="0" b="0"/>
          <a:stretch>
            <a:fillRect/>
          </a:stretch>
        </p:blipFill>
        <p:spPr>
          <a:xfrm flipH="false" flipV="false" rot="290568">
            <a:off x="12108055" y="3678055"/>
            <a:ext cx="5113515" cy="4090812"/>
          </a:xfrm>
          <a:prstGeom prst="rect">
            <a:avLst/>
          </a:prstGeom>
        </p:spPr>
      </p:pic>
      <p:grpSp>
        <p:nvGrpSpPr>
          <p:cNvPr name="Group 12" id="12"/>
          <p:cNvGrpSpPr/>
          <p:nvPr/>
        </p:nvGrpSpPr>
        <p:grpSpPr>
          <a:xfrm rot="194067">
            <a:off x="12933170" y="7145140"/>
            <a:ext cx="3157397" cy="432223"/>
            <a:chOff x="0" y="0"/>
            <a:chExt cx="4209863" cy="576298"/>
          </a:xfrm>
        </p:grpSpPr>
        <p:sp>
          <p:nvSpPr>
            <p:cNvPr name="AutoShape 13" id="13"/>
            <p:cNvSpPr/>
            <p:nvPr/>
          </p:nvSpPr>
          <p:spPr>
            <a:xfrm rot="0">
              <a:off x="0" y="0"/>
              <a:ext cx="4209863" cy="576298"/>
            </a:xfrm>
            <a:prstGeom prst="rect">
              <a:avLst/>
            </a:prstGeom>
            <a:solidFill>
              <a:srgbClr val="000000"/>
            </a:solidFill>
          </p:spPr>
        </p:sp>
        <p:sp>
          <p:nvSpPr>
            <p:cNvPr name="TextBox 14" id="14"/>
            <p:cNvSpPr txBox="true"/>
            <p:nvPr/>
          </p:nvSpPr>
          <p:spPr>
            <a:xfrm rot="0">
              <a:off x="77025" y="126442"/>
              <a:ext cx="4082998" cy="419046"/>
            </a:xfrm>
            <a:prstGeom prst="rect">
              <a:avLst/>
            </a:prstGeom>
          </p:spPr>
          <p:txBody>
            <a:bodyPr anchor="t" rtlCol="false" tIns="0" lIns="0" bIns="0" rIns="0">
              <a:spAutoFit/>
            </a:bodyPr>
            <a:lstStyle/>
            <a:p>
              <a:pPr algn="ctr">
                <a:lnSpc>
                  <a:spcPts val="2247"/>
                </a:lnSpc>
              </a:pPr>
              <a:r>
                <a:rPr lang="en-US" sz="2247" spc="-22">
                  <a:solidFill>
                    <a:srgbClr val="FFFFFF"/>
                  </a:solidFill>
                  <a:latin typeface="Courier Prime"/>
                </a:rPr>
                <a:t>Pesta sek* remaja</a:t>
              </a:r>
            </a:p>
          </p:txBody>
        </p:sp>
      </p:grpSp>
      <p:grpSp>
        <p:nvGrpSpPr>
          <p:cNvPr name="Group 15" id="15"/>
          <p:cNvGrpSpPr/>
          <p:nvPr/>
        </p:nvGrpSpPr>
        <p:grpSpPr>
          <a:xfrm rot="290568">
            <a:off x="12323472" y="4009679"/>
            <a:ext cx="4762226" cy="3016873"/>
            <a:chOff x="0" y="0"/>
            <a:chExt cx="6349634" cy="4022498"/>
          </a:xfrm>
        </p:grpSpPr>
        <p:pic>
          <p:nvPicPr>
            <p:cNvPr name="Picture 16" id="16"/>
            <p:cNvPicPr>
              <a:picLocks noChangeAspect="true"/>
            </p:cNvPicPr>
            <p:nvPr/>
          </p:nvPicPr>
          <p:blipFill>
            <a:blip r:embed="rId8"/>
            <a:srcRect l="518" t="0" r="518" b="0"/>
            <a:stretch>
              <a:fillRect/>
            </a:stretch>
          </p:blipFill>
          <p:spPr>
            <a:xfrm>
              <a:off x="0" y="0"/>
              <a:ext cx="6349634" cy="4022498"/>
            </a:xfrm>
            <a:prstGeom prst="rect">
              <a:avLst/>
            </a:prstGeom>
          </p:spPr>
        </p:pic>
      </p:grpSp>
      <p:pic>
        <p:nvPicPr>
          <p:cNvPr name="Picture 17" id="17"/>
          <p:cNvPicPr>
            <a:picLocks noChangeAspect="true"/>
          </p:cNvPicPr>
          <p:nvPr/>
        </p:nvPicPr>
        <p:blipFill>
          <a:blip r:embed="rId9"/>
          <a:srcRect l="0" t="0" r="0" b="0"/>
          <a:stretch>
            <a:fillRect/>
          </a:stretch>
        </p:blipFill>
        <p:spPr>
          <a:xfrm flipH="false" flipV="false" rot="-642337">
            <a:off x="11814489" y="3363168"/>
            <a:ext cx="2617702" cy="709189"/>
          </a:xfrm>
          <a:prstGeom prst="rect">
            <a:avLst/>
          </a:prstGeom>
        </p:spPr>
      </p:pic>
      <p:sp>
        <p:nvSpPr>
          <p:cNvPr name="TextBox 18" id="18"/>
          <p:cNvSpPr txBox="true"/>
          <p:nvPr/>
        </p:nvSpPr>
        <p:spPr>
          <a:xfrm rot="0">
            <a:off x="2389959" y="2259588"/>
            <a:ext cx="11140678" cy="1676082"/>
          </a:xfrm>
          <a:prstGeom prst="rect">
            <a:avLst/>
          </a:prstGeom>
        </p:spPr>
        <p:txBody>
          <a:bodyPr anchor="t" rtlCol="false" tIns="0" lIns="0" bIns="0" rIns="0">
            <a:spAutoFit/>
          </a:bodyPr>
          <a:lstStyle/>
          <a:p>
            <a:pPr>
              <a:lnSpc>
                <a:spcPts val="4480"/>
              </a:lnSpc>
            </a:pPr>
            <a:r>
              <a:rPr lang="en-US" sz="3200">
                <a:solidFill>
                  <a:srgbClr val="000000"/>
                </a:solidFill>
                <a:latin typeface="Open Sans"/>
              </a:rPr>
              <a:t>Lima pemuda pemudi  digerebek Resmob Polsek Panakkukang di sebuah Wisma di jalan Pengayoman, kota Makassar.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sp>
        <p:nvSpPr>
          <p:cNvPr name="TextBox 2" id="2"/>
          <p:cNvSpPr txBox="true"/>
          <p:nvPr/>
        </p:nvSpPr>
        <p:spPr>
          <a:xfrm rot="0">
            <a:off x="13326257" y="981075"/>
            <a:ext cx="3933043" cy="410528"/>
          </a:xfrm>
          <a:prstGeom prst="rect">
            <a:avLst/>
          </a:prstGeom>
        </p:spPr>
        <p:txBody>
          <a:bodyPr anchor="t" rtlCol="false" tIns="0" lIns="0" bIns="0" rIns="0">
            <a:spAutoFit/>
          </a:bodyPr>
          <a:lstStyle/>
          <a:p>
            <a:pPr algn="r" marL="0" indent="0" lvl="0">
              <a:lnSpc>
                <a:spcPts val="3359"/>
              </a:lnSpc>
              <a:spcBef>
                <a:spcPct val="0"/>
              </a:spcBef>
            </a:pPr>
            <a:r>
              <a:rPr lang="en-US" sz="2400">
                <a:solidFill>
                  <a:srgbClr val="000000"/>
                </a:solidFill>
                <a:latin typeface="DM Sans"/>
              </a:rPr>
              <a:t>20 September 2021</a:t>
            </a:r>
          </a:p>
        </p:txBody>
      </p:sp>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675968">
            <a:off x="8187265" y="-1564856"/>
            <a:ext cx="4322909" cy="4189292"/>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154460" y="7275788"/>
            <a:ext cx="4566962" cy="4425801"/>
          </a:xfrm>
          <a:prstGeom prst="rect">
            <a:avLst/>
          </a:prstGeom>
        </p:spPr>
      </p:pic>
      <p:grpSp>
        <p:nvGrpSpPr>
          <p:cNvPr name="Group 5" id="5"/>
          <p:cNvGrpSpPr/>
          <p:nvPr/>
        </p:nvGrpSpPr>
        <p:grpSpPr>
          <a:xfrm rot="-5400000">
            <a:off x="2854182" y="2083246"/>
            <a:ext cx="5780148" cy="7738824"/>
            <a:chOff x="0" y="0"/>
            <a:chExt cx="7706864" cy="10318432"/>
          </a:xfrm>
        </p:grpSpPr>
        <p:pic>
          <p:nvPicPr>
            <p:cNvPr name="Picture 6" id="6"/>
            <p:cNvPicPr>
              <a:picLocks noChangeAspect="true"/>
            </p:cNvPicPr>
            <p:nvPr/>
          </p:nvPicPr>
          <p:blipFill>
            <a:blip r:embed="rId5"/>
            <a:srcRect l="1102" t="0" r="1102" b="0"/>
            <a:stretch>
              <a:fillRect/>
            </a:stretch>
          </p:blipFill>
          <p:spPr>
            <a:xfrm>
              <a:off x="0" y="0"/>
              <a:ext cx="7706864" cy="10318432"/>
            </a:xfrm>
            <a:prstGeom prst="rect">
              <a:avLst/>
            </a:prstGeom>
          </p:spPr>
        </p:pic>
      </p:grpSp>
      <p:sp>
        <p:nvSpPr>
          <p:cNvPr name="TextBox 7" id="7"/>
          <p:cNvSpPr txBox="true"/>
          <p:nvPr/>
        </p:nvSpPr>
        <p:spPr>
          <a:xfrm rot="0">
            <a:off x="2391380" y="3938100"/>
            <a:ext cx="5386322" cy="4323715"/>
          </a:xfrm>
          <a:prstGeom prst="rect">
            <a:avLst/>
          </a:prstGeom>
        </p:spPr>
        <p:txBody>
          <a:bodyPr anchor="t" rtlCol="false" tIns="0" lIns="0" bIns="0" rIns="0">
            <a:spAutoFit/>
          </a:bodyPr>
          <a:lstStyle/>
          <a:p>
            <a:pPr>
              <a:lnSpc>
                <a:spcPts val="2659"/>
              </a:lnSpc>
            </a:pPr>
            <a:r>
              <a:rPr lang="en-US" sz="1899">
                <a:solidFill>
                  <a:srgbClr val="000000"/>
                </a:solidFill>
                <a:latin typeface="DM Sans"/>
              </a:rPr>
              <a:t>1. Keadaan keluarga yang kurang harmonis</a:t>
            </a:r>
          </a:p>
          <a:p>
            <a:pPr>
              <a:lnSpc>
                <a:spcPts val="2659"/>
              </a:lnSpc>
            </a:pPr>
            <a:r>
              <a:rPr lang="en-US" sz="1899">
                <a:solidFill>
                  <a:srgbClr val="000000"/>
                </a:solidFill>
                <a:latin typeface="DM Sans"/>
              </a:rPr>
              <a:t>Kurangnya perhatian serta kasih sayang dari orangtua bisa menyebabkan remaja terjerumus pada pergaulan bebas. Hal ini disebabkan karena remaja masih labil dan memiliki rasa ingin tahu yang tinggi.</a:t>
            </a:r>
          </a:p>
          <a:p>
            <a:pPr>
              <a:lnSpc>
                <a:spcPts val="2659"/>
              </a:lnSpc>
            </a:pPr>
            <a:r>
              <a:rPr lang="en-US" sz="1899">
                <a:solidFill>
                  <a:srgbClr val="000000"/>
                </a:solidFill>
                <a:latin typeface="DM Sans"/>
              </a:rPr>
              <a:t>2. Lingkungan tempat tinggal</a:t>
            </a:r>
          </a:p>
          <a:p>
            <a:pPr>
              <a:lnSpc>
                <a:spcPts val="2659"/>
              </a:lnSpc>
            </a:pPr>
            <a:r>
              <a:rPr lang="en-US" sz="1899">
                <a:solidFill>
                  <a:srgbClr val="000000"/>
                </a:solidFill>
                <a:latin typeface="DM Sans"/>
              </a:rPr>
              <a:t>lingkungan sekitar tempat tinggal juga berpengaruh pada perilaku remaja.</a:t>
            </a:r>
          </a:p>
          <a:p>
            <a:pPr>
              <a:lnSpc>
                <a:spcPts val="2659"/>
              </a:lnSpc>
            </a:pPr>
            <a:r>
              <a:rPr lang="en-US" sz="1899">
                <a:solidFill>
                  <a:srgbClr val="000000"/>
                </a:solidFill>
                <a:latin typeface="DM Sans"/>
              </a:rPr>
              <a:t>3. Menjalin pertemanan yang kurang baik</a:t>
            </a:r>
          </a:p>
          <a:p>
            <a:pPr marL="0" indent="0" lvl="0">
              <a:lnSpc>
                <a:spcPts val="2659"/>
              </a:lnSpc>
            </a:pPr>
            <a:r>
              <a:rPr lang="en-US" sz="1899">
                <a:solidFill>
                  <a:srgbClr val="000000"/>
                </a:solidFill>
                <a:latin typeface="DM Sans"/>
              </a:rPr>
              <a:t>pertemanan juga sangat mempengaruhi perilaku remaja. Terkadang remaja merasa sulit untuk menolak karena atas dasar pertemanan.</a:t>
            </a:r>
          </a:p>
        </p:txBody>
      </p:sp>
      <p:grpSp>
        <p:nvGrpSpPr>
          <p:cNvPr name="Group 8" id="8"/>
          <p:cNvGrpSpPr/>
          <p:nvPr/>
        </p:nvGrpSpPr>
        <p:grpSpPr>
          <a:xfrm rot="0">
            <a:off x="1350880" y="2683497"/>
            <a:ext cx="6089800" cy="1138449"/>
            <a:chOff x="0" y="0"/>
            <a:chExt cx="8119734" cy="1517932"/>
          </a:xfrm>
        </p:grpSpPr>
        <p:sp>
          <p:nvSpPr>
            <p:cNvPr name="AutoShape 9" id="9"/>
            <p:cNvSpPr/>
            <p:nvPr/>
          </p:nvSpPr>
          <p:spPr>
            <a:xfrm rot="82336">
              <a:off x="14700" y="96686"/>
              <a:ext cx="8090333" cy="1324560"/>
            </a:xfrm>
            <a:prstGeom prst="rect">
              <a:avLst/>
            </a:prstGeom>
            <a:solidFill>
              <a:srgbClr val="000000"/>
            </a:solidFill>
          </p:spPr>
        </p:sp>
        <p:sp>
          <p:nvSpPr>
            <p:cNvPr name="TextBox 10" id="10"/>
            <p:cNvSpPr txBox="true"/>
            <p:nvPr/>
          </p:nvSpPr>
          <p:spPr>
            <a:xfrm rot="82336">
              <a:off x="481661" y="432355"/>
              <a:ext cx="7156412" cy="831427"/>
            </a:xfrm>
            <a:prstGeom prst="rect">
              <a:avLst/>
            </a:prstGeom>
          </p:spPr>
          <p:txBody>
            <a:bodyPr anchor="t" rtlCol="false" tIns="0" lIns="0" bIns="0" rIns="0">
              <a:spAutoFit/>
            </a:bodyPr>
            <a:lstStyle/>
            <a:p>
              <a:pPr>
                <a:lnSpc>
                  <a:spcPts val="4510"/>
                </a:lnSpc>
              </a:pPr>
              <a:r>
                <a:rPr lang="en-US" sz="4100" spc="-41">
                  <a:solidFill>
                    <a:srgbClr val="FFFFFF"/>
                  </a:solidFill>
                  <a:latin typeface="Hatton Bold"/>
                </a:rPr>
                <a:t>Faktor Penyebab</a:t>
              </a:r>
            </a:p>
          </p:txBody>
        </p:sp>
      </p:grpSp>
      <p:pic>
        <p:nvPicPr>
          <p:cNvPr name="Picture 11" id="11"/>
          <p:cNvPicPr>
            <a:picLocks noChangeAspect="true"/>
          </p:cNvPicPr>
          <p:nvPr/>
        </p:nvPicPr>
        <p:blipFill>
          <a:blip r:embed="rId6"/>
          <a:srcRect l="12765" t="0" r="12765" b="0"/>
          <a:stretch>
            <a:fillRect/>
          </a:stretch>
        </p:blipFill>
        <p:spPr>
          <a:xfrm flipH="false" flipV="false" rot="137203">
            <a:off x="10514992" y="3018029"/>
            <a:ext cx="6474247" cy="1391036"/>
          </a:xfrm>
          <a:prstGeom prst="rect">
            <a:avLst/>
          </a:prstGeom>
        </p:spPr>
      </p:pic>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false" flipV="false" rot="-10276163">
            <a:off x="10844575" y="3482076"/>
            <a:ext cx="710756" cy="679741"/>
          </a:xfrm>
          <a:prstGeom prst="rect">
            <a:avLst/>
          </a:prstGeom>
        </p:spPr>
      </p:pic>
      <p:sp>
        <p:nvSpPr>
          <p:cNvPr name="TextBox 13" id="13"/>
          <p:cNvSpPr txBox="true"/>
          <p:nvPr/>
        </p:nvSpPr>
        <p:spPr>
          <a:xfrm rot="0">
            <a:off x="10996222" y="3542870"/>
            <a:ext cx="381248" cy="517790"/>
          </a:xfrm>
          <a:prstGeom prst="rect">
            <a:avLst/>
          </a:prstGeom>
        </p:spPr>
        <p:txBody>
          <a:bodyPr anchor="t" rtlCol="false" tIns="0" lIns="0" bIns="0" rIns="0">
            <a:spAutoFit/>
          </a:bodyPr>
          <a:lstStyle/>
          <a:p>
            <a:pPr algn="ctr" marL="0" indent="0" lvl="0">
              <a:lnSpc>
                <a:spcPts val="4074"/>
              </a:lnSpc>
              <a:spcBef>
                <a:spcPct val="0"/>
              </a:spcBef>
            </a:pPr>
            <a:r>
              <a:rPr lang="en-US" sz="2910">
                <a:solidFill>
                  <a:srgbClr val="FFFFFF"/>
                </a:solidFill>
                <a:latin typeface="Hatton Bold Bold"/>
              </a:rPr>
              <a:t>1</a:t>
            </a:r>
          </a:p>
        </p:txBody>
      </p:sp>
      <p:sp>
        <p:nvSpPr>
          <p:cNvPr name="TextBox 14" id="14"/>
          <p:cNvSpPr txBox="true"/>
          <p:nvPr/>
        </p:nvSpPr>
        <p:spPr>
          <a:xfrm rot="0">
            <a:off x="11956418" y="3571445"/>
            <a:ext cx="4653170" cy="737235"/>
          </a:xfrm>
          <a:prstGeom prst="rect">
            <a:avLst/>
          </a:prstGeom>
        </p:spPr>
        <p:txBody>
          <a:bodyPr anchor="t" rtlCol="false" tIns="0" lIns="0" bIns="0" rIns="0">
            <a:spAutoFit/>
          </a:bodyPr>
          <a:lstStyle/>
          <a:p>
            <a:pPr marL="0" indent="0" lvl="0">
              <a:lnSpc>
                <a:spcPts val="2940"/>
              </a:lnSpc>
              <a:spcBef>
                <a:spcPct val="0"/>
              </a:spcBef>
            </a:pPr>
            <a:r>
              <a:rPr lang="en-US" sz="2100">
                <a:solidFill>
                  <a:srgbClr val="000000"/>
                </a:solidFill>
                <a:latin typeface="DM Sans"/>
              </a:rPr>
              <a:t>Memilih lingkungan pertemanan yang baik</a:t>
            </a:r>
          </a:p>
        </p:txBody>
      </p:sp>
      <p:pic>
        <p:nvPicPr>
          <p:cNvPr name="Picture 15" id="15"/>
          <p:cNvPicPr>
            <a:picLocks noChangeAspect="true"/>
          </p:cNvPicPr>
          <p:nvPr/>
        </p:nvPicPr>
        <p:blipFill>
          <a:blip r:embed="rId9"/>
          <a:srcRect l="0" t="0" r="0" b="0"/>
          <a:stretch>
            <a:fillRect/>
          </a:stretch>
        </p:blipFill>
        <p:spPr>
          <a:xfrm flipH="false" flipV="false" rot="0">
            <a:off x="12724223" y="6249562"/>
            <a:ext cx="722173" cy="751774"/>
          </a:xfrm>
          <a:prstGeom prst="rect">
            <a:avLst/>
          </a:prstGeom>
        </p:spPr>
      </p:pic>
      <p:pic>
        <p:nvPicPr>
          <p:cNvPr name="Picture 16" id="16"/>
          <p:cNvPicPr>
            <a:picLocks noChangeAspect="true"/>
          </p:cNvPicPr>
          <p:nvPr/>
        </p:nvPicPr>
        <p:blipFill>
          <a:blip r:embed="rId10"/>
          <a:srcRect l="0" t="0" r="0" b="0"/>
          <a:stretch>
            <a:fillRect/>
          </a:stretch>
        </p:blipFill>
        <p:spPr>
          <a:xfrm flipH="false" flipV="false" rot="0">
            <a:off x="14283004" y="6249562"/>
            <a:ext cx="722173" cy="751774"/>
          </a:xfrm>
          <a:prstGeom prst="rect">
            <a:avLst/>
          </a:prstGeom>
        </p:spPr>
      </p:pic>
      <p:pic>
        <p:nvPicPr>
          <p:cNvPr name="Picture 17" id="17"/>
          <p:cNvPicPr>
            <a:picLocks noChangeAspect="true"/>
          </p:cNvPicPr>
          <p:nvPr/>
        </p:nvPicPr>
        <p:blipFill>
          <a:blip r:embed="rId6"/>
          <a:srcRect l="12765" t="0" r="12765" b="0"/>
          <a:stretch>
            <a:fillRect/>
          </a:stretch>
        </p:blipFill>
        <p:spPr>
          <a:xfrm flipH="false" flipV="false" rot="137203">
            <a:off x="10514992" y="7323088"/>
            <a:ext cx="6474247" cy="1391036"/>
          </a:xfrm>
          <a:prstGeom prst="rect">
            <a:avLst/>
          </a:prstGeom>
        </p:spPr>
      </p:pic>
      <p:pic>
        <p:nvPicPr>
          <p:cNvPr name="Picture 18" id="18"/>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true" flipV="false" rot="-10276163">
            <a:off x="10844575" y="7775520"/>
            <a:ext cx="710756" cy="679741"/>
          </a:xfrm>
          <a:prstGeom prst="rect">
            <a:avLst/>
          </a:prstGeom>
        </p:spPr>
      </p:pic>
      <p:sp>
        <p:nvSpPr>
          <p:cNvPr name="TextBox 19" id="19"/>
          <p:cNvSpPr txBox="true"/>
          <p:nvPr/>
        </p:nvSpPr>
        <p:spPr>
          <a:xfrm rot="0">
            <a:off x="10996222" y="7836314"/>
            <a:ext cx="381248" cy="517790"/>
          </a:xfrm>
          <a:prstGeom prst="rect">
            <a:avLst/>
          </a:prstGeom>
        </p:spPr>
        <p:txBody>
          <a:bodyPr anchor="t" rtlCol="false" tIns="0" lIns="0" bIns="0" rIns="0">
            <a:spAutoFit/>
          </a:bodyPr>
          <a:lstStyle/>
          <a:p>
            <a:pPr algn="ctr" marL="0" indent="0" lvl="0">
              <a:lnSpc>
                <a:spcPts val="4074"/>
              </a:lnSpc>
              <a:spcBef>
                <a:spcPct val="0"/>
              </a:spcBef>
            </a:pPr>
            <a:r>
              <a:rPr lang="en-US" sz="2910">
                <a:solidFill>
                  <a:srgbClr val="FFFFFF"/>
                </a:solidFill>
                <a:latin typeface="Hatton Bold Bold"/>
              </a:rPr>
              <a:t>3</a:t>
            </a:r>
          </a:p>
        </p:txBody>
      </p:sp>
      <p:sp>
        <p:nvSpPr>
          <p:cNvPr name="TextBox 20" id="20"/>
          <p:cNvSpPr txBox="true"/>
          <p:nvPr/>
        </p:nvSpPr>
        <p:spPr>
          <a:xfrm rot="0">
            <a:off x="11956418" y="7722961"/>
            <a:ext cx="4488760" cy="737235"/>
          </a:xfrm>
          <a:prstGeom prst="rect">
            <a:avLst/>
          </a:prstGeom>
        </p:spPr>
        <p:txBody>
          <a:bodyPr anchor="t" rtlCol="false" tIns="0" lIns="0" bIns="0" rIns="0">
            <a:spAutoFit/>
          </a:bodyPr>
          <a:lstStyle/>
          <a:p>
            <a:pPr marL="0" indent="0" lvl="0">
              <a:lnSpc>
                <a:spcPts val="2940"/>
              </a:lnSpc>
              <a:spcBef>
                <a:spcPct val="0"/>
              </a:spcBef>
            </a:pPr>
            <a:r>
              <a:rPr lang="en-US" sz="2100">
                <a:solidFill>
                  <a:srgbClr val="000000"/>
                </a:solidFill>
                <a:latin typeface="DM Sans"/>
              </a:rPr>
              <a:t>Menjalin hubungan baik dengan orang tua</a:t>
            </a:r>
          </a:p>
        </p:txBody>
      </p:sp>
      <p:pic>
        <p:nvPicPr>
          <p:cNvPr name="Picture 21" id="21"/>
          <p:cNvPicPr>
            <a:picLocks noChangeAspect="true"/>
          </p:cNvPicPr>
          <p:nvPr/>
        </p:nvPicPr>
        <p:blipFill>
          <a:blip r:embed="rId6"/>
          <a:srcRect l="12765" t="0" r="12765" b="0"/>
          <a:stretch>
            <a:fillRect/>
          </a:stretch>
        </p:blipFill>
        <p:spPr>
          <a:xfrm flipH="false" flipV="false" rot="137203">
            <a:off x="10514992" y="4570789"/>
            <a:ext cx="6474247" cy="1391036"/>
          </a:xfrm>
          <a:prstGeom prst="rect">
            <a:avLst/>
          </a:prstGeom>
        </p:spPr>
      </p:pic>
      <p:pic>
        <p:nvPicPr>
          <p:cNvPr name="Picture 22" id="2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0" t="0" r="0" b="0"/>
          <a:stretch>
            <a:fillRect/>
          </a:stretch>
        </p:blipFill>
        <p:spPr>
          <a:xfrm flipH="true" flipV="true" rot="-10276163">
            <a:off x="10895494" y="4945486"/>
            <a:ext cx="710756" cy="679741"/>
          </a:xfrm>
          <a:prstGeom prst="rect">
            <a:avLst/>
          </a:prstGeom>
        </p:spPr>
      </p:pic>
      <p:sp>
        <p:nvSpPr>
          <p:cNvPr name="TextBox 23" id="23"/>
          <p:cNvSpPr txBox="true"/>
          <p:nvPr/>
        </p:nvSpPr>
        <p:spPr>
          <a:xfrm rot="0">
            <a:off x="11047141" y="5006280"/>
            <a:ext cx="381248" cy="517790"/>
          </a:xfrm>
          <a:prstGeom prst="rect">
            <a:avLst/>
          </a:prstGeom>
        </p:spPr>
        <p:txBody>
          <a:bodyPr anchor="t" rtlCol="false" tIns="0" lIns="0" bIns="0" rIns="0">
            <a:spAutoFit/>
          </a:bodyPr>
          <a:lstStyle/>
          <a:p>
            <a:pPr algn="ctr" marL="0" indent="0" lvl="0">
              <a:lnSpc>
                <a:spcPts val="4074"/>
              </a:lnSpc>
              <a:spcBef>
                <a:spcPct val="0"/>
              </a:spcBef>
            </a:pPr>
            <a:r>
              <a:rPr lang="en-US" sz="2910">
                <a:solidFill>
                  <a:srgbClr val="FFFFFF"/>
                </a:solidFill>
                <a:latin typeface="Hatton Bold Bold"/>
              </a:rPr>
              <a:t>2</a:t>
            </a:r>
          </a:p>
        </p:txBody>
      </p:sp>
      <p:sp>
        <p:nvSpPr>
          <p:cNvPr name="TextBox 24" id="24"/>
          <p:cNvSpPr txBox="true"/>
          <p:nvPr/>
        </p:nvSpPr>
        <p:spPr>
          <a:xfrm rot="0">
            <a:off x="11994231" y="5078664"/>
            <a:ext cx="5385208" cy="737235"/>
          </a:xfrm>
          <a:prstGeom prst="rect">
            <a:avLst/>
          </a:prstGeom>
        </p:spPr>
        <p:txBody>
          <a:bodyPr anchor="t" rtlCol="false" tIns="0" lIns="0" bIns="0" rIns="0">
            <a:spAutoFit/>
          </a:bodyPr>
          <a:lstStyle/>
          <a:p>
            <a:pPr marL="0" indent="0" lvl="0">
              <a:lnSpc>
                <a:spcPts val="2940"/>
              </a:lnSpc>
              <a:spcBef>
                <a:spcPct val="0"/>
              </a:spcBef>
            </a:pPr>
            <a:r>
              <a:rPr lang="en-US" sz="2100">
                <a:solidFill>
                  <a:srgbClr val="000000"/>
                </a:solidFill>
                <a:latin typeface="DM Sans"/>
              </a:rPr>
              <a:t>Mengisi waktu luang dengan kegiatan positif</a:t>
            </a:r>
          </a:p>
        </p:txBody>
      </p:sp>
      <p:pic>
        <p:nvPicPr>
          <p:cNvPr name="Picture 25" id="25"/>
          <p:cNvPicPr>
            <a:picLocks noChangeAspect="true"/>
          </p:cNvPicPr>
          <p:nvPr/>
        </p:nvPicPr>
        <p:blipFill>
          <a:blip r:embed="rId11"/>
          <a:srcRect l="0" t="0" r="0" b="0"/>
          <a:stretch>
            <a:fillRect/>
          </a:stretch>
        </p:blipFill>
        <p:spPr>
          <a:xfrm flipH="false" flipV="false" rot="-101956">
            <a:off x="5483024" y="8398545"/>
            <a:ext cx="3009424" cy="815315"/>
          </a:xfrm>
          <a:prstGeom prst="rect">
            <a:avLst/>
          </a:prstGeom>
        </p:spPr>
      </p:pic>
      <p:sp>
        <p:nvSpPr>
          <p:cNvPr name="TextBox 26" id="26"/>
          <p:cNvSpPr txBox="true"/>
          <p:nvPr/>
        </p:nvSpPr>
        <p:spPr>
          <a:xfrm rot="0">
            <a:off x="11428389" y="2344354"/>
            <a:ext cx="2204591" cy="908367"/>
          </a:xfrm>
          <a:prstGeom prst="rect">
            <a:avLst/>
          </a:prstGeom>
        </p:spPr>
        <p:txBody>
          <a:bodyPr anchor="t" rtlCol="false" tIns="0" lIns="0" bIns="0" rIns="0">
            <a:spAutoFit/>
          </a:bodyPr>
          <a:lstStyle/>
          <a:p>
            <a:pPr algn="ctr">
              <a:lnSpc>
                <a:spcPts val="7420"/>
              </a:lnSpc>
            </a:pPr>
            <a:r>
              <a:rPr lang="en-US" sz="5300">
                <a:solidFill>
                  <a:srgbClr val="000000"/>
                </a:solidFill>
                <a:latin typeface="Open Sans"/>
              </a:rPr>
              <a:t>Solusi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a:blip r:embed="rId2"/>
          <a:srcRect l="0" t="17090" r="664" b="17754"/>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890640" y="7005230"/>
            <a:ext cx="5061998" cy="4905536"/>
          </a:xfrm>
          <a:prstGeom prst="rect">
            <a:avLst/>
          </a:prstGeom>
        </p:spPr>
      </p:pic>
      <p:pic>
        <p:nvPicPr>
          <p:cNvPr name="Picture 3" id="3"/>
          <p:cNvPicPr>
            <a:picLocks noChangeAspect="true"/>
          </p:cNvPicPr>
          <p:nvPr/>
        </p:nvPicPr>
        <p:blipFill>
          <a:blip r:embed="rId5"/>
          <a:srcRect l="0" t="0" r="0" b="0"/>
          <a:stretch>
            <a:fillRect/>
          </a:stretch>
        </p:blipFill>
        <p:spPr>
          <a:xfrm flipH="false" flipV="false" rot="0">
            <a:off x="1756821" y="1760998"/>
            <a:ext cx="5581731" cy="7308322"/>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2148887">
            <a:off x="10811161" y="-1057991"/>
            <a:ext cx="4713251" cy="4567569"/>
          </a:xfrm>
          <a:prstGeom prst="rect">
            <a:avLst/>
          </a:prstGeom>
        </p:spPr>
      </p:pic>
      <p:pic>
        <p:nvPicPr>
          <p:cNvPr name="Picture 5" id="5"/>
          <p:cNvPicPr>
            <a:picLocks noChangeAspect="true"/>
          </p:cNvPicPr>
          <p:nvPr/>
        </p:nvPicPr>
        <p:blipFill>
          <a:blip r:embed="rId6"/>
          <a:srcRect l="6163" t="0" r="0" b="0"/>
          <a:stretch>
            <a:fillRect/>
          </a:stretch>
        </p:blipFill>
        <p:spPr>
          <a:xfrm flipH="false" flipV="false" rot="0">
            <a:off x="6894266" y="1760998"/>
            <a:ext cx="5237707" cy="7308322"/>
          </a:xfrm>
          <a:prstGeom prst="rect">
            <a:avLst/>
          </a:prstGeom>
        </p:spPr>
      </p:pic>
      <p:grpSp>
        <p:nvGrpSpPr>
          <p:cNvPr name="Group 6" id="6"/>
          <p:cNvGrpSpPr/>
          <p:nvPr/>
        </p:nvGrpSpPr>
        <p:grpSpPr>
          <a:xfrm rot="0">
            <a:off x="1028700" y="1217680"/>
            <a:ext cx="7058682" cy="1086637"/>
            <a:chOff x="0" y="0"/>
            <a:chExt cx="9411576" cy="1448849"/>
          </a:xfrm>
        </p:grpSpPr>
        <p:sp>
          <p:nvSpPr>
            <p:cNvPr name="AutoShape 7" id="7"/>
            <p:cNvSpPr/>
            <p:nvPr/>
          </p:nvSpPr>
          <p:spPr>
            <a:xfrm rot="0">
              <a:off x="0" y="0"/>
              <a:ext cx="9411576" cy="1448849"/>
            </a:xfrm>
            <a:prstGeom prst="rect">
              <a:avLst/>
            </a:prstGeom>
            <a:solidFill>
              <a:srgbClr val="000000"/>
            </a:solidFill>
          </p:spPr>
        </p:sp>
        <p:sp>
          <p:nvSpPr>
            <p:cNvPr name="TextBox 8" id="8"/>
            <p:cNvSpPr txBox="true"/>
            <p:nvPr/>
          </p:nvSpPr>
          <p:spPr>
            <a:xfrm rot="0">
              <a:off x="430509" y="42485"/>
              <a:ext cx="8432959" cy="1361471"/>
            </a:xfrm>
            <a:prstGeom prst="rect">
              <a:avLst/>
            </a:prstGeom>
          </p:spPr>
          <p:txBody>
            <a:bodyPr anchor="t" rtlCol="false" tIns="0" lIns="0" bIns="0" rIns="0">
              <a:spAutoFit/>
            </a:bodyPr>
            <a:lstStyle/>
            <a:p>
              <a:pPr marL="0" indent="0" lvl="0">
                <a:lnSpc>
                  <a:spcPts val="8292"/>
                </a:lnSpc>
                <a:spcBef>
                  <a:spcPct val="0"/>
                </a:spcBef>
              </a:pPr>
              <a:r>
                <a:rPr lang="en-US" sz="5923">
                  <a:solidFill>
                    <a:srgbClr val="FFFFFF"/>
                  </a:solidFill>
                  <a:latin typeface="Hatton Bold"/>
                </a:rPr>
                <a:t>Tawuran</a:t>
              </a:r>
            </a:p>
          </p:txBody>
        </p:sp>
      </p:grpSp>
      <p:sp>
        <p:nvSpPr>
          <p:cNvPr name="TextBox 9" id="9"/>
          <p:cNvSpPr txBox="true"/>
          <p:nvPr/>
        </p:nvSpPr>
        <p:spPr>
          <a:xfrm rot="0">
            <a:off x="2363683" y="2703007"/>
            <a:ext cx="4974868" cy="2529840"/>
          </a:xfrm>
          <a:prstGeom prst="rect">
            <a:avLst/>
          </a:prstGeom>
        </p:spPr>
        <p:txBody>
          <a:bodyPr anchor="t" rtlCol="false" tIns="0" lIns="0" bIns="0" rIns="0">
            <a:spAutoFit/>
          </a:bodyPr>
          <a:lstStyle/>
          <a:p>
            <a:pPr>
              <a:lnSpc>
                <a:spcPts val="3359"/>
              </a:lnSpc>
            </a:pPr>
            <a:r>
              <a:rPr lang="en-US" sz="2400">
                <a:solidFill>
                  <a:srgbClr val="000000"/>
                </a:solidFill>
                <a:latin typeface="DM Sans"/>
              </a:rPr>
              <a:t>Tawuran merupakan bentuk kekerasan antar geng sekolah dalam masyarakat urban di Indonesia. Hal ini termasuk dalam contoh kemerosotan moral yang ada di lingkungan sekitar.</a:t>
            </a:r>
          </a:p>
        </p:txBody>
      </p:sp>
      <p:pic>
        <p:nvPicPr>
          <p:cNvPr name="Picture 10" id="10"/>
          <p:cNvPicPr>
            <a:picLocks noChangeAspect="true"/>
          </p:cNvPicPr>
          <p:nvPr/>
        </p:nvPicPr>
        <p:blipFill>
          <a:blip r:embed="rId5"/>
          <a:srcRect l="6163" t="0" r="8628" b="0"/>
          <a:stretch>
            <a:fillRect/>
          </a:stretch>
        </p:blipFill>
        <p:spPr>
          <a:xfrm flipH="false" flipV="false" rot="0">
            <a:off x="11167441" y="1760998"/>
            <a:ext cx="4756104" cy="7308322"/>
          </a:xfrm>
          <a:prstGeom prst="rect">
            <a:avLst/>
          </a:prstGeom>
        </p:spPr>
      </p:pic>
      <p:pic>
        <p:nvPicPr>
          <p:cNvPr name="Picture 11" id="11"/>
          <p:cNvPicPr>
            <a:picLocks noChangeAspect="true"/>
          </p:cNvPicPr>
          <p:nvPr/>
        </p:nvPicPr>
        <p:blipFill>
          <a:blip r:embed="rId7"/>
          <a:srcRect l="0" t="0" r="0" b="0"/>
          <a:stretch>
            <a:fillRect/>
          </a:stretch>
        </p:blipFill>
        <p:spPr>
          <a:xfrm flipH="false" flipV="false" rot="-240771">
            <a:off x="12065635" y="3143880"/>
            <a:ext cx="5222420" cy="4177936"/>
          </a:xfrm>
          <a:prstGeom prst="rect">
            <a:avLst/>
          </a:prstGeom>
        </p:spPr>
      </p:pic>
      <p:grpSp>
        <p:nvGrpSpPr>
          <p:cNvPr name="Group 12" id="12"/>
          <p:cNvGrpSpPr/>
          <p:nvPr/>
        </p:nvGrpSpPr>
        <p:grpSpPr>
          <a:xfrm rot="-146867">
            <a:off x="13167686" y="6688911"/>
            <a:ext cx="3224642" cy="441429"/>
            <a:chOff x="0" y="0"/>
            <a:chExt cx="4299522" cy="588572"/>
          </a:xfrm>
        </p:grpSpPr>
        <p:sp>
          <p:nvSpPr>
            <p:cNvPr name="AutoShape 13" id="13"/>
            <p:cNvSpPr/>
            <p:nvPr/>
          </p:nvSpPr>
          <p:spPr>
            <a:xfrm rot="0">
              <a:off x="0" y="0"/>
              <a:ext cx="4299522" cy="588572"/>
            </a:xfrm>
            <a:prstGeom prst="rect">
              <a:avLst/>
            </a:prstGeom>
            <a:solidFill>
              <a:srgbClr val="000000"/>
            </a:solidFill>
          </p:spPr>
        </p:sp>
        <p:sp>
          <p:nvSpPr>
            <p:cNvPr name="TextBox 14" id="14"/>
            <p:cNvSpPr txBox="true"/>
            <p:nvPr/>
          </p:nvSpPr>
          <p:spPr>
            <a:xfrm rot="0">
              <a:off x="78666" y="128527"/>
              <a:ext cx="4169955" cy="428579"/>
            </a:xfrm>
            <a:prstGeom prst="rect">
              <a:avLst/>
            </a:prstGeom>
          </p:spPr>
          <p:txBody>
            <a:bodyPr anchor="t" rtlCol="false" tIns="0" lIns="0" bIns="0" rIns="0">
              <a:spAutoFit/>
            </a:bodyPr>
            <a:lstStyle/>
            <a:p>
              <a:pPr algn="ctr">
                <a:lnSpc>
                  <a:spcPts val="2295"/>
                </a:lnSpc>
              </a:pPr>
              <a:r>
                <a:rPr lang="en-US" sz="2295" spc="-22">
                  <a:solidFill>
                    <a:srgbClr val="FFFFFF"/>
                  </a:solidFill>
                  <a:latin typeface="Courier Prime"/>
                </a:rPr>
                <a:t>Pelajar Bandung</a:t>
              </a:r>
            </a:p>
          </p:txBody>
        </p:sp>
      </p:grpSp>
      <p:grpSp>
        <p:nvGrpSpPr>
          <p:cNvPr name="Group 15" id="15"/>
          <p:cNvGrpSpPr/>
          <p:nvPr/>
        </p:nvGrpSpPr>
        <p:grpSpPr>
          <a:xfrm rot="-240771">
            <a:off x="12252871" y="3478813"/>
            <a:ext cx="4863649" cy="3081125"/>
            <a:chOff x="0" y="0"/>
            <a:chExt cx="6484865" cy="4108166"/>
          </a:xfrm>
        </p:grpSpPr>
        <p:pic>
          <p:nvPicPr>
            <p:cNvPr name="Picture 16" id="16"/>
            <p:cNvPicPr>
              <a:picLocks noChangeAspect="true"/>
            </p:cNvPicPr>
            <p:nvPr/>
          </p:nvPicPr>
          <p:blipFill>
            <a:blip r:embed="rId8"/>
            <a:srcRect l="1986" t="0" r="1986" b="0"/>
            <a:stretch>
              <a:fillRect/>
            </a:stretch>
          </p:blipFill>
          <p:spPr>
            <a:xfrm>
              <a:off x="0" y="0"/>
              <a:ext cx="6484865" cy="4108166"/>
            </a:xfrm>
            <a:prstGeom prst="rect">
              <a:avLst/>
            </a:prstGeom>
          </p:spPr>
        </p:pic>
      </p:grpSp>
      <p:pic>
        <p:nvPicPr>
          <p:cNvPr name="Picture 17" id="17"/>
          <p:cNvPicPr>
            <a:picLocks noChangeAspect="true"/>
          </p:cNvPicPr>
          <p:nvPr/>
        </p:nvPicPr>
        <p:blipFill>
          <a:blip r:embed="rId9"/>
          <a:srcRect l="0" t="0" r="0" b="0"/>
          <a:stretch>
            <a:fillRect/>
          </a:stretch>
        </p:blipFill>
        <p:spPr>
          <a:xfrm flipH="false" flipV="false" rot="-342727">
            <a:off x="13220686" y="2842850"/>
            <a:ext cx="2673452" cy="724293"/>
          </a:xfrm>
          <a:prstGeom prst="rect">
            <a:avLst/>
          </a:prstGeom>
        </p:spPr>
      </p:pic>
      <p:sp>
        <p:nvSpPr>
          <p:cNvPr name="TextBox 18" id="18"/>
          <p:cNvSpPr txBox="true"/>
          <p:nvPr/>
        </p:nvSpPr>
        <p:spPr>
          <a:xfrm rot="0">
            <a:off x="3031634" y="5471385"/>
            <a:ext cx="3032105" cy="2250110"/>
          </a:xfrm>
          <a:prstGeom prst="rect">
            <a:avLst/>
          </a:prstGeom>
        </p:spPr>
        <p:txBody>
          <a:bodyPr anchor="t" rtlCol="false" tIns="0" lIns="0" bIns="0" rIns="0">
            <a:spAutoFit/>
          </a:bodyPr>
          <a:lstStyle/>
          <a:p>
            <a:pPr>
              <a:lnSpc>
                <a:spcPts val="3589"/>
              </a:lnSpc>
            </a:pPr>
            <a:r>
              <a:rPr lang="en-US" sz="2563">
                <a:solidFill>
                  <a:srgbClr val="000000"/>
                </a:solidFill>
                <a:latin typeface="Open Sans Light"/>
              </a:rPr>
              <a:t>Faktor penyebab :</a:t>
            </a:r>
          </a:p>
          <a:p>
            <a:pPr>
              <a:lnSpc>
                <a:spcPts val="3589"/>
              </a:lnSpc>
            </a:pPr>
            <a:r>
              <a:rPr lang="en-US" sz="2563">
                <a:solidFill>
                  <a:srgbClr val="000000"/>
                </a:solidFill>
                <a:latin typeface="Open Sans Light"/>
              </a:rPr>
              <a:t>1. Faktor Keluarga</a:t>
            </a:r>
          </a:p>
          <a:p>
            <a:pPr>
              <a:lnSpc>
                <a:spcPts val="3589"/>
              </a:lnSpc>
            </a:pPr>
            <a:r>
              <a:rPr lang="en-US" sz="2563">
                <a:solidFill>
                  <a:srgbClr val="000000"/>
                </a:solidFill>
                <a:latin typeface="Open Sans Light"/>
              </a:rPr>
              <a:t>2. Faktor Pergaulan </a:t>
            </a:r>
          </a:p>
          <a:p>
            <a:pPr>
              <a:lnSpc>
                <a:spcPts val="3589"/>
              </a:lnSpc>
            </a:pPr>
            <a:r>
              <a:rPr lang="en-US" sz="2563">
                <a:solidFill>
                  <a:srgbClr val="000000"/>
                </a:solidFill>
                <a:latin typeface="Open Sans Light"/>
              </a:rPr>
              <a:t>3. Faktor Lingkungan</a:t>
            </a:r>
          </a:p>
          <a:p>
            <a:pPr>
              <a:lnSpc>
                <a:spcPts val="3589"/>
              </a:lnSpc>
            </a:pPr>
            <a:r>
              <a:rPr lang="en-US" sz="2563">
                <a:solidFill>
                  <a:srgbClr val="000000"/>
                </a:solidFill>
                <a:latin typeface="Open Sans Light"/>
              </a:rPr>
              <a:t>4. Faktor Sekolah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DAEqgQBfMZg</dc:identifier>
  <dcterms:modified xsi:type="dcterms:W3CDTF">2011-08-01T06:04:30Z</dcterms:modified>
  <cp:revision>1</cp:revision>
  <dc:title>Kerajinan Kertas Papan Pemilihan Curah Pendapat Presentasi</dc:title>
</cp:coreProperties>
</file>