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71" r:id="rId9"/>
    <p:sldId id="272" r:id="rId10"/>
    <p:sldId id="264" r:id="rId11"/>
    <p:sldId id="273" r:id="rId12"/>
    <p:sldId id="262" r:id="rId13"/>
    <p:sldId id="266" r:id="rId14"/>
    <p:sldId id="267" r:id="rId15"/>
    <p:sldId id="274" r:id="rId16"/>
    <p:sldId id="275" r:id="rId17"/>
    <p:sldId id="268" r:id="rId18"/>
    <p:sldId id="277" r:id="rId19"/>
    <p:sldId id="280" r:id="rId20"/>
    <p:sldId id="265" r:id="rId21"/>
    <p:sldId id="278" r:id="rId22"/>
    <p:sldId id="276" r:id="rId23"/>
    <p:sldId id="270" r:id="rId24"/>
    <p:sldId id="279" r:id="rId25"/>
    <p:sldId id="269" r:id="rId26"/>
  </p:sldIdLst>
  <p:sldSz cx="18288000" cy="10287000"/>
  <p:notesSz cx="6858000" cy="9144000"/>
  <p:embeddedFontLst>
    <p:embeddedFont>
      <p:font typeface="KG Primary Penmanship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-81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19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47.png"/><Relationship Id="rId3" Type="http://schemas.openxmlformats.org/officeDocument/2006/relationships/image" Target="../media/image4.svg"/><Relationship Id="rId12" Type="http://schemas.openxmlformats.org/officeDocument/2006/relationships/image" Target="../media/image9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48.png"/><Relationship Id="rId10" Type="http://schemas.openxmlformats.org/officeDocument/2006/relationships/image" Target="../media/image96.sv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52.jpeg"/><Relationship Id="rId3" Type="http://schemas.openxmlformats.org/officeDocument/2006/relationships/image" Target="../media/image4.svg"/><Relationship Id="rId12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jpeg"/><Relationship Id="rId5" Type="http://schemas.openxmlformats.org/officeDocument/2006/relationships/image" Target="../media/image91.sv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17.svg"/><Relationship Id="rId3" Type="http://schemas.openxmlformats.org/officeDocument/2006/relationships/image" Target="../media/image76.svg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Relationship Id="rId10" Type="http://schemas.openxmlformats.org/officeDocument/2006/relationships/image" Target="../media/image83.svg"/><Relationship Id="rId4" Type="http://schemas.openxmlformats.org/officeDocument/2006/relationships/image" Target="../media/image54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image" Target="../media/image61.png"/><Relationship Id="rId3" Type="http://schemas.openxmlformats.org/officeDocument/2006/relationships/image" Target="../media/image107.svg"/><Relationship Id="rId7" Type="http://schemas.openxmlformats.org/officeDocument/2006/relationships/image" Target="../media/image60.png"/><Relationship Id="rId12" Type="http://schemas.openxmlformats.org/officeDocument/2006/relationships/image" Target="../media/image4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svg"/><Relationship Id="rId11" Type="http://schemas.openxmlformats.org/officeDocument/2006/relationships/image" Target="../media/image23.png"/><Relationship Id="rId10" Type="http://schemas.openxmlformats.org/officeDocument/2006/relationships/image" Target="../media/image37.svg"/><Relationship Id="rId4" Type="http://schemas.openxmlformats.org/officeDocument/2006/relationships/image" Target="../media/image59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70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70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Relationship Id="rId9" Type="http://schemas.openxmlformats.org/officeDocument/2006/relationships/image" Target="../media/image116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7.svg"/><Relationship Id="rId5" Type="http://schemas.openxmlformats.org/officeDocument/2006/relationships/image" Target="../media/image118.svg"/><Relationship Id="rId10" Type="http://schemas.openxmlformats.org/officeDocument/2006/relationships/image" Target="../media/image14.png"/><Relationship Id="rId4" Type="http://schemas.openxmlformats.org/officeDocument/2006/relationships/image" Target="../media/image64.png"/><Relationship Id="rId9" Type="http://schemas.openxmlformats.org/officeDocument/2006/relationships/image" Target="../media/image89.sv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7.svg"/><Relationship Id="rId5" Type="http://schemas.openxmlformats.org/officeDocument/2006/relationships/image" Target="../media/image118.svg"/><Relationship Id="rId10" Type="http://schemas.openxmlformats.org/officeDocument/2006/relationships/image" Target="../media/image14.png"/><Relationship Id="rId4" Type="http://schemas.openxmlformats.org/officeDocument/2006/relationships/image" Target="../media/image64.png"/><Relationship Id="rId9" Type="http://schemas.openxmlformats.org/officeDocument/2006/relationships/image" Target="../media/image89.sv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12" Type="http://schemas.openxmlformats.org/officeDocument/2006/relationships/image" Target="../media/image14.png"/><Relationship Id="rId17" Type="http://schemas.openxmlformats.org/officeDocument/2006/relationships/image" Target="../media/image31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13.png"/><Relationship Id="rId19" Type="http://schemas.openxmlformats.org/officeDocument/2006/relationships/image" Target="../media/image33.svg"/><Relationship Id="rId4" Type="http://schemas.openxmlformats.org/officeDocument/2006/relationships/image" Target="../media/image10.png"/><Relationship Id="rId9" Type="http://schemas.openxmlformats.org/officeDocument/2006/relationships/image" Target="../media/image23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47.svg"/><Relationship Id="rId12" Type="http://schemas.openxmlformats.org/officeDocument/2006/relationships/image" Target="../media/image3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5" Type="http://schemas.openxmlformats.org/officeDocument/2006/relationships/image" Target="../media/image71.jpeg"/><Relationship Id="rId10" Type="http://schemas.openxmlformats.org/officeDocument/2006/relationships/image" Target="../media/image105.svg"/><Relationship Id="rId4" Type="http://schemas.openxmlformats.org/officeDocument/2006/relationships/image" Target="../media/image70.png"/><Relationship Id="rId1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4.svg"/><Relationship Id="rId21" Type="http://schemas.openxmlformats.org/officeDocument/2006/relationships/image" Target="../media/image5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3.png"/><Relationship Id="rId24" Type="http://schemas.openxmlformats.org/officeDocument/2006/relationships/image" Target="../media/image75.png"/><Relationship Id="rId37" Type="http://schemas.openxmlformats.org/officeDocument/2006/relationships/image" Target="../media/image138.svg"/><Relationship Id="rId5" Type="http://schemas.openxmlformats.org/officeDocument/2006/relationships/image" Target="../media/image91.svg"/><Relationship Id="rId23" Type="http://schemas.openxmlformats.org/officeDocument/2006/relationships/image" Target="../media/image134.svg"/><Relationship Id="rId36" Type="http://schemas.openxmlformats.org/officeDocument/2006/relationships/image" Target="../media/image76.png"/><Relationship Id="rId10" Type="http://schemas.openxmlformats.org/officeDocument/2006/relationships/image" Target="../media/image100.svg"/><Relationship Id="rId4" Type="http://schemas.openxmlformats.org/officeDocument/2006/relationships/image" Target="../media/image43.png"/><Relationship Id="rId9" Type="http://schemas.openxmlformats.org/officeDocument/2006/relationships/image" Target="../media/image72.png"/><Relationship Id="rId22" Type="http://schemas.openxmlformats.org/officeDocument/2006/relationships/image" Target="../media/image74.png"/><Relationship Id="rId35" Type="http://schemas.openxmlformats.org/officeDocument/2006/relationships/image" Target="../media/image13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41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1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svg"/><Relationship Id="rId5" Type="http://schemas.openxmlformats.org/officeDocument/2006/relationships/image" Target="../media/image118.svg"/><Relationship Id="rId15" Type="http://schemas.openxmlformats.org/officeDocument/2006/relationships/image" Target="../media/image78.png"/><Relationship Id="rId4" Type="http://schemas.openxmlformats.org/officeDocument/2006/relationships/image" Target="../media/image64.png"/><Relationship Id="rId1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svg"/><Relationship Id="rId18" Type="http://schemas.openxmlformats.org/officeDocument/2006/relationships/image" Target="../media/image89.png"/><Relationship Id="rId26" Type="http://schemas.openxmlformats.org/officeDocument/2006/relationships/image" Target="../media/image91.png"/><Relationship Id="rId39" Type="http://schemas.openxmlformats.org/officeDocument/2006/relationships/image" Target="../media/image140.svg"/><Relationship Id="rId3" Type="http://schemas.openxmlformats.org/officeDocument/2006/relationships/image" Target="../media/image70.svg"/><Relationship Id="rId21" Type="http://schemas.openxmlformats.org/officeDocument/2006/relationships/image" Target="../media/image56.svg"/><Relationship Id="rId34" Type="http://schemas.openxmlformats.org/officeDocument/2006/relationships/image" Target="../media/image75.png"/><Relationship Id="rId42" Type="http://schemas.openxmlformats.org/officeDocument/2006/relationships/image" Target="../media/image97.png"/><Relationship Id="rId47" Type="http://schemas.openxmlformats.org/officeDocument/2006/relationships/image" Target="../media/image33.svg"/><Relationship Id="rId50" Type="http://schemas.openxmlformats.org/officeDocument/2006/relationships/image" Target="../media/image101.png"/><Relationship Id="rId7" Type="http://schemas.openxmlformats.org/officeDocument/2006/relationships/image" Target="../media/image122.svg"/><Relationship Id="rId12" Type="http://schemas.openxmlformats.org/officeDocument/2006/relationships/image" Target="../media/image78.png"/><Relationship Id="rId17" Type="http://schemas.openxmlformats.org/officeDocument/2006/relationships/image" Target="../media/image132.svg"/><Relationship Id="rId25" Type="http://schemas.openxmlformats.org/officeDocument/2006/relationships/image" Target="../media/image114.svg"/><Relationship Id="rId33" Type="http://schemas.openxmlformats.org/officeDocument/2006/relationships/image" Target="../media/image116.svg"/><Relationship Id="rId38" Type="http://schemas.openxmlformats.org/officeDocument/2006/relationships/image" Target="../media/image95.png"/><Relationship Id="rId46" Type="http://schemas.openxmlformats.org/officeDocument/2006/relationships/image" Target="../media/image99.png"/><Relationship Id="rId2" Type="http://schemas.openxmlformats.org/officeDocument/2006/relationships/image" Target="../media/image40.png"/><Relationship Id="rId16" Type="http://schemas.openxmlformats.org/officeDocument/2006/relationships/image" Target="../media/image88.png"/><Relationship Id="rId20" Type="http://schemas.openxmlformats.org/officeDocument/2006/relationships/image" Target="../media/image73.png"/><Relationship Id="rId29" Type="http://schemas.openxmlformats.org/officeDocument/2006/relationships/image" Target="../media/image98.svg"/><Relationship Id="rId41" Type="http://schemas.openxmlformats.org/officeDocument/2006/relationships/image" Target="../media/image1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126.svg"/><Relationship Id="rId24" Type="http://schemas.openxmlformats.org/officeDocument/2006/relationships/image" Target="../media/image90.png"/><Relationship Id="rId32" Type="http://schemas.openxmlformats.org/officeDocument/2006/relationships/image" Target="../media/image94.png"/><Relationship Id="rId37" Type="http://schemas.openxmlformats.org/officeDocument/2006/relationships/image" Target="../media/image138.svg"/><Relationship Id="rId40" Type="http://schemas.openxmlformats.org/officeDocument/2006/relationships/image" Target="../media/image96.png"/><Relationship Id="rId45" Type="http://schemas.openxmlformats.org/officeDocument/2006/relationships/image" Target="../media/image146.svg"/><Relationship Id="rId5" Type="http://schemas.openxmlformats.org/officeDocument/2006/relationships/image" Target="../media/image120.svg"/><Relationship Id="rId15" Type="http://schemas.openxmlformats.org/officeDocument/2006/relationships/image" Target="../media/image130.svg"/><Relationship Id="rId23" Type="http://schemas.openxmlformats.org/officeDocument/2006/relationships/image" Target="../media/image134.svg"/><Relationship Id="rId28" Type="http://schemas.openxmlformats.org/officeDocument/2006/relationships/image" Target="../media/image92.png"/><Relationship Id="rId36" Type="http://schemas.openxmlformats.org/officeDocument/2006/relationships/image" Target="../media/image76.png"/><Relationship Id="rId49" Type="http://schemas.openxmlformats.org/officeDocument/2006/relationships/image" Target="../media/image39.svg"/><Relationship Id="rId10" Type="http://schemas.openxmlformats.org/officeDocument/2006/relationships/image" Target="../media/image86.png"/><Relationship Id="rId19" Type="http://schemas.openxmlformats.org/officeDocument/2006/relationships/image" Target="../media/image17.svg"/><Relationship Id="rId31" Type="http://schemas.openxmlformats.org/officeDocument/2006/relationships/image" Target="../media/image51.svg"/><Relationship Id="rId44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124.svg"/><Relationship Id="rId14" Type="http://schemas.openxmlformats.org/officeDocument/2006/relationships/image" Target="../media/image87.png"/><Relationship Id="rId22" Type="http://schemas.openxmlformats.org/officeDocument/2006/relationships/image" Target="../media/image74.png"/><Relationship Id="rId27" Type="http://schemas.openxmlformats.org/officeDocument/2006/relationships/image" Target="../media/image49.svg"/><Relationship Id="rId30" Type="http://schemas.openxmlformats.org/officeDocument/2006/relationships/image" Target="../media/image93.png"/><Relationship Id="rId35" Type="http://schemas.openxmlformats.org/officeDocument/2006/relationships/image" Target="../media/image136.svg"/><Relationship Id="rId43" Type="http://schemas.openxmlformats.org/officeDocument/2006/relationships/image" Target="../media/image144.svg"/><Relationship Id="rId48" Type="http://schemas.openxmlformats.org/officeDocument/2006/relationships/image" Target="../media/image100.png"/><Relationship Id="rId8" Type="http://schemas.openxmlformats.org/officeDocument/2006/relationships/image" Target="../media/image85.png"/><Relationship Id="rId51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svg"/><Relationship Id="rId3" Type="http://schemas.openxmlformats.org/officeDocument/2006/relationships/image" Target="../media/image4.sv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9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svg"/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17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9.svg"/><Relationship Id="rId1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87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7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273876" y="2547019"/>
            <a:ext cx="5714097" cy="561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112">
            <a:off x="11235897" y="118111"/>
            <a:ext cx="2007649" cy="18961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37523" y="640174"/>
            <a:ext cx="8701892" cy="901325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591684" y="2207615"/>
            <a:ext cx="8609958" cy="6050348"/>
            <a:chOff x="-225946" y="-37285"/>
            <a:chExt cx="11479944" cy="8067131"/>
          </a:xfrm>
        </p:grpSpPr>
        <p:sp>
          <p:nvSpPr>
            <p:cNvPr id="7" name="TextBox 7"/>
            <p:cNvSpPr txBox="1"/>
            <p:nvPr/>
          </p:nvSpPr>
          <p:spPr>
            <a:xfrm rot="21517737">
              <a:off x="-225946" y="1931014"/>
              <a:ext cx="11479944" cy="46662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56"/>
                </a:lnSpc>
              </a:pPr>
              <a:r>
                <a:rPr lang="en-US" sz="12800" dirty="0" err="1" smtClean="0">
                  <a:solidFill>
                    <a:srgbClr val="272626"/>
                  </a:solidFill>
                  <a:latin typeface="KG Primary Penmanship"/>
                </a:rPr>
                <a:t>Permasalahan</a:t>
              </a:r>
              <a:r>
                <a:rPr lang="en-US" sz="128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</a:p>
            <a:p>
              <a:pPr algn="ctr">
                <a:lnSpc>
                  <a:spcPts val="13356"/>
                </a:lnSpc>
              </a:pPr>
              <a:r>
                <a:rPr lang="en-US" sz="12800" dirty="0" smtClean="0">
                  <a:solidFill>
                    <a:srgbClr val="272626"/>
                  </a:solidFill>
                  <a:latin typeface="KG Primary Penmanship"/>
                </a:rPr>
                <a:t>Moral</a:t>
              </a:r>
              <a:endParaRPr lang="en-US" sz="12800" dirty="0">
                <a:solidFill>
                  <a:srgbClr val="272626"/>
                </a:solidFill>
                <a:latin typeface="KG Primary Penmanship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 rot="21517257">
              <a:off x="433319" y="-37285"/>
              <a:ext cx="9713109" cy="1064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KG Primary Penmanship"/>
                </a:rPr>
                <a:t>Pendidikan</a:t>
              </a:r>
              <a:r>
                <a:rPr lang="en-US" sz="6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6000" dirty="0" err="1" smtClean="0">
                  <a:solidFill>
                    <a:srgbClr val="000000"/>
                  </a:solidFill>
                  <a:latin typeface="KG Primary Penmanship"/>
                </a:rPr>
                <a:t>Nilai</a:t>
              </a:r>
              <a:r>
                <a:rPr lang="en-US" sz="6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6000" dirty="0" err="1" smtClean="0">
                  <a:solidFill>
                    <a:srgbClr val="000000"/>
                  </a:solidFill>
                  <a:latin typeface="KG Primary Penmanship"/>
                </a:rPr>
                <a:t>dan</a:t>
              </a:r>
              <a:r>
                <a:rPr lang="en-US" sz="6000" dirty="0" smtClean="0">
                  <a:solidFill>
                    <a:srgbClr val="000000"/>
                  </a:solidFill>
                  <a:latin typeface="KG Primary Penmanship"/>
                </a:rPr>
                <a:t> Moral</a:t>
              </a:r>
              <a:endParaRPr lang="en-US" sz="6000" dirty="0">
                <a:solidFill>
                  <a:srgbClr val="000000"/>
                </a:solidFill>
                <a:latin typeface="KG Primary Penmanship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 rot="21513261">
              <a:off x="685497" y="7175766"/>
              <a:ext cx="10263460" cy="854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</a:pPr>
              <a:r>
                <a:rPr lang="en-US" sz="4000" dirty="0" smtClean="0">
                  <a:solidFill>
                    <a:srgbClr val="000000"/>
                  </a:solidFill>
                  <a:latin typeface="KG Primary Penmanship"/>
                </a:rPr>
                <a:t>Created By </a:t>
              </a:r>
              <a:r>
                <a:rPr lang="en-US" sz="4000" dirty="0" err="1" smtClean="0">
                  <a:solidFill>
                    <a:srgbClr val="000000"/>
                  </a:solidFill>
                  <a:latin typeface="KG Primary Penmanship"/>
                </a:rPr>
                <a:t>Sherly</a:t>
              </a:r>
              <a:r>
                <a:rPr lang="en-US" sz="4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KG Primary Penmanship"/>
                </a:rPr>
                <a:t>Ika</a:t>
              </a:r>
              <a:r>
                <a:rPr lang="en-US" sz="4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KG Primary Penmanship"/>
                </a:rPr>
                <a:t>Savitri</a:t>
              </a:r>
              <a:endParaRPr lang="en-US" sz="4000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2345">
            <a:off x="1887609" y="7000942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13859570" y="1515622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503181" y="8221861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11161">
            <a:off x="2330027" y="554240"/>
            <a:ext cx="862233" cy="1931762"/>
          </a:xfrm>
          <a:prstGeom prst="rect">
            <a:avLst/>
          </a:prstGeom>
        </p:spPr>
      </p:pic>
      <p:pic>
        <p:nvPicPr>
          <p:cNvPr id="1027" name="Picture 3" descr="C:\Users\ASUS\Downloads\5fCbX7cJVj-feature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52502">
            <a:off x="12628927" y="3294427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24800" y="1485900"/>
            <a:ext cx="8991600" cy="8382000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5214806" y="180623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8178447" y="7134791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08057">
            <a:off x="3231874" y="2157524"/>
            <a:ext cx="2625654" cy="6725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067800" y="2019300"/>
            <a:ext cx="668907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Solusi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Penanganan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LBGT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52723">
            <a:off x="880470" y="6783788"/>
            <a:ext cx="2071506" cy="27217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5915">
            <a:off x="15507570" y="8538767"/>
            <a:ext cx="2053504" cy="1597827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8610600" y="2933700"/>
            <a:ext cx="7620000" cy="606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dirty="0" err="1" smtClean="0">
                <a:latin typeface="KG Primary Penmanship" charset="0"/>
              </a:rPr>
              <a:t>Karena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dampak</a:t>
            </a:r>
            <a:r>
              <a:rPr lang="en-US" sz="3200" dirty="0" smtClean="0">
                <a:latin typeface="KG Primary Penmanship" charset="0"/>
              </a:rPr>
              <a:t> LGBT </a:t>
            </a:r>
            <a:r>
              <a:rPr lang="en-US" sz="3200" dirty="0" err="1" smtClean="0">
                <a:latin typeface="KG Primary Penmanship" charset="0"/>
              </a:rPr>
              <a:t>sangat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mengerikan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sebaiknya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ada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upaya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mencegah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timbulnya</a:t>
            </a:r>
            <a:r>
              <a:rPr lang="en-US" sz="3200" dirty="0" smtClean="0">
                <a:latin typeface="KG Primary Penmanship" charset="0"/>
              </a:rPr>
              <a:t> LGBT. </a:t>
            </a:r>
            <a:r>
              <a:rPr lang="en-US" sz="3200" dirty="0" err="1" smtClean="0">
                <a:latin typeface="KG Primary Penmanship" charset="0"/>
              </a:rPr>
              <a:t>Caranya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antara</a:t>
            </a:r>
            <a:r>
              <a:rPr lang="en-US" sz="3200" dirty="0" smtClean="0">
                <a:latin typeface="KG Primary Penmanship" charset="0"/>
              </a:rPr>
              <a:t> lain </a:t>
            </a:r>
            <a:r>
              <a:rPr lang="en-US" sz="3200" dirty="0" err="1" smtClean="0">
                <a:latin typeface="KG Primary Penmanship" charset="0"/>
              </a:rPr>
              <a:t>sebagai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berikut</a:t>
            </a:r>
            <a:r>
              <a:rPr lang="en-US" sz="3200" dirty="0" smtClean="0">
                <a:latin typeface="KG Primary Penmanship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err="1" smtClean="0">
                <a:latin typeface="KG Primary Penmanship" charset="0"/>
              </a:rPr>
              <a:t>Menjaga</a:t>
            </a:r>
            <a:r>
              <a:rPr lang="en-US" sz="3200" smtClean="0">
                <a:latin typeface="KG Primary Penmanship" charset="0"/>
              </a:rPr>
              <a:t> pergaulan.</a:t>
            </a:r>
            <a:endParaRPr lang="en-US" sz="3200" dirty="0" smtClean="0">
              <a:latin typeface="KG Primary Penmanship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200" smtClean="0">
                <a:latin typeface="KG Primary Penmanship" charset="0"/>
              </a:rPr>
              <a:t>Menutup </a:t>
            </a:r>
            <a:r>
              <a:rPr lang="en-US" sz="3200" dirty="0" err="1" smtClean="0">
                <a:latin typeface="KG Primary Penmanship" charset="0"/>
              </a:rPr>
              <a:t>segala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celah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pornografi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misalnya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dari</a:t>
            </a:r>
            <a:r>
              <a:rPr lang="en-US" sz="3200" dirty="0" smtClean="0">
                <a:latin typeface="KG Primary Penmanship" charset="0"/>
              </a:rPr>
              <a:t> gadget. </a:t>
            </a:r>
            <a:r>
              <a:rPr lang="en-US" sz="3200" dirty="0" err="1" smtClean="0">
                <a:latin typeface="KG Primary Penmanship" charset="0"/>
              </a:rPr>
              <a:t>Orang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tua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harus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aktif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dalam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err="1" smtClean="0">
                <a:latin typeface="KG Primary Penmanship" charset="0"/>
              </a:rPr>
              <a:t>hal</a:t>
            </a:r>
            <a:r>
              <a:rPr lang="en-US" sz="3200" smtClean="0">
                <a:latin typeface="KG Primary Penmanship" charset="0"/>
              </a:rPr>
              <a:t> ini.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smtClean="0">
                <a:latin typeface="KG Primary Penmanship" charset="0"/>
              </a:rPr>
              <a:t>Diadakan </a:t>
            </a:r>
            <a:r>
              <a:rPr lang="en-US" sz="3200" dirty="0" err="1" smtClean="0">
                <a:latin typeface="KG Primary Penmanship" charset="0"/>
              </a:rPr>
              <a:t>kajian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atau</a:t>
            </a:r>
            <a:r>
              <a:rPr lang="en-US" sz="3200" dirty="0" smtClean="0">
                <a:latin typeface="KG Primary Penmanship" charset="0"/>
              </a:rPr>
              <a:t> seminar </a:t>
            </a:r>
            <a:r>
              <a:rPr lang="en-US" sz="3200" dirty="0" err="1" smtClean="0">
                <a:latin typeface="KG Primary Penmanship" charset="0"/>
              </a:rPr>
              <a:t>mengenai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bahaya</a:t>
            </a:r>
            <a:r>
              <a:rPr lang="en-US" sz="3200" dirty="0" smtClean="0">
                <a:latin typeface="KG Primary Penmanship" charset="0"/>
              </a:rPr>
              <a:t> LGBT </a:t>
            </a:r>
            <a:r>
              <a:rPr lang="en-US" sz="3200" dirty="0" err="1" smtClean="0">
                <a:latin typeface="KG Primary Penmanship" charset="0"/>
              </a:rPr>
              <a:t>di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err="1" smtClean="0">
                <a:latin typeface="KG Primary Penmanship" charset="0"/>
              </a:rPr>
              <a:t>sekolah-sekolah</a:t>
            </a:r>
            <a:r>
              <a:rPr lang="en-US" sz="3200" smtClean="0">
                <a:latin typeface="KG Primary Penmanship" charset="0"/>
              </a:rPr>
              <a:t> .</a:t>
            </a:r>
            <a:endParaRPr lang="en-US" sz="3200" dirty="0" smtClean="0">
              <a:latin typeface="KG Primary Penmanship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200" smtClean="0">
                <a:latin typeface="KG Primary Penmanship" charset="0"/>
              </a:rPr>
              <a:t>Adanya </a:t>
            </a:r>
            <a:r>
              <a:rPr lang="en-US" sz="3200" dirty="0" err="1" smtClean="0">
                <a:latin typeface="KG Primary Penmanship" charset="0"/>
              </a:rPr>
              <a:t>undang-undang</a:t>
            </a:r>
            <a:r>
              <a:rPr lang="en-US" sz="3200" dirty="0" smtClean="0">
                <a:latin typeface="KG Primary Penmanship" charset="0"/>
              </a:rPr>
              <a:t> yang </a:t>
            </a:r>
            <a:r>
              <a:rPr lang="en-US" sz="3200" dirty="0" err="1" smtClean="0">
                <a:latin typeface="KG Primary Penmanship" charset="0"/>
              </a:rPr>
              <a:t>melarang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adanya</a:t>
            </a:r>
            <a:r>
              <a:rPr lang="en-US" sz="3200" dirty="0" smtClean="0">
                <a:latin typeface="KG Primary Penmanship" charset="0"/>
              </a:rPr>
              <a:t> LGBT </a:t>
            </a:r>
            <a:r>
              <a:rPr lang="en-US" sz="3200" dirty="0" err="1" smtClean="0">
                <a:latin typeface="KG Primary Penmanship" charset="0"/>
              </a:rPr>
              <a:t>sehingga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hal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ini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tidak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menyebar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err="1" smtClean="0">
                <a:latin typeface="KG Primary Penmanship" charset="0"/>
              </a:rPr>
              <a:t>semakin</a:t>
            </a:r>
            <a:r>
              <a:rPr lang="en-US" sz="3200" smtClean="0">
                <a:latin typeface="KG Primary Penmanship" charset="0"/>
              </a:rPr>
              <a:t> parah.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smtClean="0">
                <a:latin typeface="KG Primary Penmanship" charset="0"/>
              </a:rPr>
              <a:t>Diadakan </a:t>
            </a:r>
            <a:r>
              <a:rPr lang="en-US" sz="3200" dirty="0" err="1" smtClean="0">
                <a:latin typeface="KG Primary Penmanship" charset="0"/>
              </a:rPr>
              <a:t>penyuluhan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keagamaan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mengenai</a:t>
            </a:r>
            <a:r>
              <a:rPr lang="en-US" sz="3200" dirty="0" smtClean="0">
                <a:latin typeface="KG Primary Penmanship" charset="0"/>
              </a:rPr>
              <a:t> LGBT yang </a:t>
            </a:r>
            <a:r>
              <a:rPr lang="en-US" sz="3200" dirty="0" err="1" smtClean="0">
                <a:latin typeface="KG Primary Penmanship" charset="0"/>
              </a:rPr>
              <a:t>menyimpang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dari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aturan</a:t>
            </a:r>
            <a:r>
              <a:rPr lang="en-US" sz="3200" dirty="0" smtClean="0">
                <a:latin typeface="KG Primary Penmanship" charset="0"/>
              </a:rPr>
              <a:t> agama.</a:t>
            </a:r>
            <a:endParaRPr lang="en-US" sz="3200" dirty="0">
              <a:latin typeface="KG Primary Penmanship" charset="0"/>
            </a:endParaRPr>
          </a:p>
        </p:txBody>
      </p:sp>
      <p:pic>
        <p:nvPicPr>
          <p:cNvPr id="4099" name="Picture 3" descr="C:\Users\ASUS\Downloads\20180908_145620.png.crdownloa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1" y="1181100"/>
            <a:ext cx="8153400" cy="664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6615635" y="358431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634647" y="7531276"/>
            <a:ext cx="1166687" cy="3431433"/>
          </a:xfrm>
          <a:prstGeom prst="rect">
            <a:avLst/>
          </a:prstGeom>
        </p:spPr>
      </p:pic>
      <p:pic>
        <p:nvPicPr>
          <p:cNvPr id="4099" name="Picture 3" descr="C:\Users\ASUS\Downloads\20180908_145620.png.crdownloa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-876300"/>
            <a:ext cx="6858000" cy="4191000"/>
          </a:xfrm>
          <a:prstGeom prst="rect">
            <a:avLst/>
          </a:prstGeom>
          <a:noFill/>
        </p:spPr>
      </p:pic>
      <p:pic>
        <p:nvPicPr>
          <p:cNvPr id="5122" name="Picture 2" descr="C:\Users\ASUS\Downloads\WhatsApp Image 2021-09-19 at 20.48.28 (1)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92200" y="1943100"/>
            <a:ext cx="3629775" cy="671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ASUS\Downloads\WhatsApp Image 2021-09-19 at 20.48.28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25000" y="3086100"/>
            <a:ext cx="3564088" cy="664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ASUS\Downloads\WhatsApp Image 2021-09-19 at 20.48.2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3162300"/>
            <a:ext cx="3516065" cy="666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ASUS\Downloads\WhatsApp Image 2021-09-19 at 20.48.26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" y="1714500"/>
            <a:ext cx="3505199" cy="656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58708" y="1028700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79455" y="1734011"/>
            <a:ext cx="8231509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dirty="0" err="1" smtClean="0">
                <a:solidFill>
                  <a:srgbClr val="000000"/>
                </a:solidFill>
                <a:latin typeface="KG Primary Penmanship"/>
              </a:rPr>
              <a:t>Permasalahan</a:t>
            </a:r>
            <a:r>
              <a:rPr lang="en-US" sz="9600" dirty="0" smtClean="0">
                <a:solidFill>
                  <a:srgbClr val="000000"/>
                </a:solidFill>
                <a:latin typeface="KG Primary Penmanship"/>
              </a:rPr>
              <a:t> Moral</a:t>
            </a:r>
          </a:p>
          <a:p>
            <a:pPr algn="ctr">
              <a:lnSpc>
                <a:spcPts val="8640"/>
              </a:lnSpc>
            </a:pPr>
            <a:r>
              <a:rPr lang="en-US" sz="9600" b="1" dirty="0" err="1" smtClean="0">
                <a:solidFill>
                  <a:srgbClr val="000000"/>
                </a:solidFill>
                <a:latin typeface="KG Primary Penmanship"/>
              </a:rPr>
              <a:t>Pelecehan</a:t>
            </a:r>
            <a:r>
              <a:rPr lang="en-US" sz="96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9600" b="1" dirty="0" err="1" smtClean="0">
                <a:solidFill>
                  <a:srgbClr val="000000"/>
                </a:solidFill>
                <a:latin typeface="KG Primary Penmanship"/>
              </a:rPr>
              <a:t>Seksual</a:t>
            </a:r>
            <a:endParaRPr lang="en-US" sz="9600" b="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0" y="4610100"/>
            <a:ext cx="10744200" cy="4530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2"/>
              </a:lnSpc>
            </a:pPr>
            <a:r>
              <a:rPr lang="en-US" sz="4000" i="1" dirty="0" err="1" smtClean="0">
                <a:latin typeface="KG Primary Penmanship" charset="0"/>
              </a:rPr>
              <a:t>Pelecehan</a:t>
            </a:r>
            <a:r>
              <a:rPr lang="en-US" sz="4000" i="1" dirty="0" smtClean="0">
                <a:latin typeface="KG Primary Penmanship" charset="0"/>
              </a:rPr>
              <a:t> </a:t>
            </a:r>
            <a:r>
              <a:rPr lang="en-US" sz="4000" i="1" dirty="0" err="1" smtClean="0">
                <a:latin typeface="KG Primary Penmanship" charset="0"/>
              </a:rPr>
              <a:t>seksual</a:t>
            </a:r>
            <a:r>
              <a:rPr lang="en-US" sz="4000" i="1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adalah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segala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tindakan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seksual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tidak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diinginkan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permintaan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untuk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melakukan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perbuatan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seksual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tindakan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lisan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ﬁsik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isyarat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bersifat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seksual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perilaku</a:t>
            </a:r>
            <a:r>
              <a:rPr lang="en-US" sz="4000" dirty="0" smtClean="0">
                <a:latin typeface="KG Primary Penmanship" charset="0"/>
              </a:rPr>
              <a:t> lain </a:t>
            </a:r>
            <a:r>
              <a:rPr lang="en-US" sz="4000" dirty="0" err="1" smtClean="0">
                <a:latin typeface="KG Primary Penmanship" charset="0"/>
              </a:rPr>
              <a:t>apapun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bersifat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seksual</a:t>
            </a:r>
            <a:r>
              <a:rPr lang="en-US" sz="4000" dirty="0" smtClean="0">
                <a:latin typeface="KG Primary Penmanship" charset="0"/>
              </a:rPr>
              <a:t>, yang </a:t>
            </a:r>
            <a:r>
              <a:rPr lang="en-US" sz="4000" dirty="0" err="1" smtClean="0">
                <a:latin typeface="KG Primary Penmanship" charset="0"/>
              </a:rPr>
              <a:t>membuat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seseorang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merasa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tersinggung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dipermalukan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dan</a:t>
            </a:r>
            <a:r>
              <a:rPr lang="en-US" sz="4000" dirty="0" smtClean="0">
                <a:latin typeface="KG Primary Penmanship" charset="0"/>
              </a:rPr>
              <a:t>/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terintimidasi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dimana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reaksi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seperti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itu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adalah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masuk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akal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dalam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situasi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kondisi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ada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dan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tindakan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tersebut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mengganggu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kerja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dijadikan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persyaratan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kerja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menciptakan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lingkungan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kerja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mengintimidasi</a:t>
            </a:r>
            <a:r>
              <a:rPr lang="en-US" sz="4000" dirty="0" smtClean="0">
                <a:latin typeface="KG Primary Penmanship" charset="0"/>
              </a:rPr>
              <a:t>, </a:t>
            </a:r>
            <a:r>
              <a:rPr lang="en-US" sz="4000" dirty="0" err="1" smtClean="0">
                <a:latin typeface="KG Primary Penmanship" charset="0"/>
              </a:rPr>
              <a:t>bermusuhan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atau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tidak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sopan</a:t>
            </a:r>
            <a:r>
              <a:rPr lang="en-US" sz="4000" dirty="0" smtClean="0">
                <a:latin typeface="KG Primary Penmanship" charset="0"/>
              </a:rPr>
              <a:t>.</a:t>
            </a:r>
            <a:endParaRPr lang="en-US" sz="4000" dirty="0">
              <a:solidFill>
                <a:srgbClr val="272626"/>
              </a:solidFill>
              <a:latin typeface="KG Primary Penmanship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5362794" y="8101084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145314" y="5254114"/>
            <a:ext cx="3069916" cy="2462329"/>
          </a:xfrm>
          <a:prstGeom prst="rect">
            <a:avLst/>
          </a:prstGeom>
        </p:spPr>
      </p:pic>
      <p:pic>
        <p:nvPicPr>
          <p:cNvPr id="1026" name="Picture 2" descr="C:\Users\ASUS\Downloads\pulihkan-percaya-diri-9-korban-kekerasan-seksual-diberi-pelatihan.png"/>
          <p:cNvPicPr>
            <a:picLocks noChangeAspect="1" noChangeArrowheads="1"/>
          </p:cNvPicPr>
          <p:nvPr/>
        </p:nvPicPr>
        <p:blipFill>
          <a:blip r:embed="rId11"/>
          <a:srcRect l="30340" r="22253"/>
          <a:stretch>
            <a:fillRect/>
          </a:stretch>
        </p:blipFill>
        <p:spPr bwMode="auto">
          <a:xfrm rot="679024">
            <a:off x="14675936" y="3412173"/>
            <a:ext cx="2667000" cy="281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48281">
            <a:off x="16319452" y="2672105"/>
            <a:ext cx="561743" cy="1258539"/>
          </a:xfrm>
          <a:prstGeom prst="rect">
            <a:avLst/>
          </a:prstGeom>
        </p:spPr>
      </p:pic>
      <p:grpSp>
        <p:nvGrpSpPr>
          <p:cNvPr id="18" name="Group 30"/>
          <p:cNvGrpSpPr/>
          <p:nvPr/>
        </p:nvGrpSpPr>
        <p:grpSpPr>
          <a:xfrm>
            <a:off x="308370" y="266700"/>
            <a:ext cx="1593060" cy="1600200"/>
            <a:chOff x="2887" y="0"/>
            <a:chExt cx="1288414" cy="1301245"/>
          </a:xfrm>
        </p:grpSpPr>
        <p:grpSp>
          <p:nvGrpSpPr>
            <p:cNvPr id="19" name="Group 31"/>
            <p:cNvGrpSpPr/>
            <p:nvPr/>
          </p:nvGrpSpPr>
          <p:grpSpPr>
            <a:xfrm>
              <a:off x="2887" y="0"/>
              <a:ext cx="1288414" cy="1301245"/>
              <a:chOff x="14167" y="0"/>
              <a:chExt cx="6321665" cy="6350000"/>
            </a:xfrm>
          </p:grpSpPr>
          <p:sp>
            <p:nvSpPr>
              <p:cNvPr id="21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20" name="TextBox 33"/>
            <p:cNvSpPr txBox="1"/>
            <p:nvPr/>
          </p:nvSpPr>
          <p:spPr>
            <a:xfrm>
              <a:off x="246513" y="557676"/>
              <a:ext cx="763769" cy="583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11500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268492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90800" y="1104900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43200" y="1943100"/>
            <a:ext cx="9372600" cy="2028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84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Pendapat</a:t>
            </a:r>
            <a:r>
              <a:rPr lang="en-US" sz="8400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84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Saya</a:t>
            </a:r>
            <a:r>
              <a:rPr lang="en-US" sz="8400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84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mengenai</a:t>
            </a:r>
            <a:r>
              <a:rPr lang="en-US" sz="8400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84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Pelecahan</a:t>
            </a:r>
            <a:r>
              <a:rPr lang="en-US" sz="8400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84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Seksual</a:t>
            </a:r>
            <a:endParaRPr lang="en-US" sz="8400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5400" y="4533900"/>
            <a:ext cx="118110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2"/>
              </a:lnSpc>
            </a:pPr>
            <a:r>
              <a:rPr lang="en-US" sz="3600" i="1" dirty="0" err="1" smtClean="0">
                <a:solidFill>
                  <a:srgbClr val="272626"/>
                </a:solidFill>
                <a:latin typeface="KG Primary Penmanship"/>
              </a:rPr>
              <a:t>Pelecehan</a:t>
            </a:r>
            <a:r>
              <a:rPr lang="en-US" sz="3600" i="1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i="1" dirty="0" err="1" smtClean="0">
                <a:solidFill>
                  <a:srgbClr val="272626"/>
                </a:solidFill>
                <a:latin typeface="KG Primary Penmanship"/>
              </a:rPr>
              <a:t>Seksua</a:t>
            </a:r>
            <a:r>
              <a:rPr lang="en-US" sz="3600" i="1" dirty="0" err="1" smtClean="0">
                <a:solidFill>
                  <a:srgbClr val="272626"/>
                </a:solidFill>
                <a:latin typeface="KG Primary Penmanship"/>
              </a:rPr>
              <a:t>l</a:t>
            </a:r>
            <a:r>
              <a:rPr lang="en-US" sz="3600" i="1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sudah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sering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terjadi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dilingkungan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masyarakat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,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walaupun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tidak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semua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orang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memahami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dengan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benar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bahwa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apa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yang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telah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terjadi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pada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dirinya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merupakan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sebuah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penyimpangan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moral yang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merujuk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pada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pelecehan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seksual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.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Pelecehan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seksual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ini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sangat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merusak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moral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seseorang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merusak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pikiran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generasi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muda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saat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ini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.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Sering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disalah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artikan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bahwa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perempuan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sumber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dari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kejahatan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ini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,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padahal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tidak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dipungkiri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laki-laki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perempuan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berperan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penting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dalam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menjaga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menerapkan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nilai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moral yang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ada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dalam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masyarakat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terutama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seperti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hal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pelecehan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seksual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.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Akibatnya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,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korban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akan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merasa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trauma yang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berat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itu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dapat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merusak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masa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depan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dan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kehidupan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 </a:t>
            </a:r>
            <a:r>
              <a:rPr lang="en-US" sz="3600" dirty="0" err="1" smtClean="0">
                <a:solidFill>
                  <a:srgbClr val="272626"/>
                </a:solidFill>
                <a:latin typeface="KG Primary Penmanship"/>
              </a:rPr>
              <a:t>korban</a:t>
            </a:r>
            <a:r>
              <a:rPr lang="en-US" sz="3600" dirty="0" smtClean="0">
                <a:solidFill>
                  <a:srgbClr val="272626"/>
                </a:solidFill>
                <a:latin typeface="KG Primary Penmanship"/>
              </a:rPr>
              <a:t>. </a:t>
            </a:r>
            <a:endParaRPr lang="en-US" sz="3600" dirty="0">
              <a:solidFill>
                <a:srgbClr val="272626"/>
              </a:solidFill>
              <a:latin typeface="KG Primary Penmanship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77000" y="342900"/>
            <a:ext cx="2402117" cy="1491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82400" y="1790700"/>
            <a:ext cx="2734793" cy="23739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3045237" y="8248302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21000" y="495300"/>
            <a:ext cx="2122534" cy="2089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193721" y="1895056"/>
            <a:ext cx="2482113" cy="2635449"/>
          </a:xfrm>
          <a:prstGeom prst="rect">
            <a:avLst/>
          </a:prstGeom>
        </p:spPr>
      </p:pic>
      <p:pic>
        <p:nvPicPr>
          <p:cNvPr id="2050" name="Picture 2" descr="C:\Users\ASUS\Downloads\ww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68" r="24972"/>
          <a:stretch>
            <a:fillRect/>
          </a:stretch>
        </p:blipFill>
        <p:spPr bwMode="auto">
          <a:xfrm rot="663839">
            <a:off x="13427965" y="3468117"/>
            <a:ext cx="4443475" cy="477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9608" y="830773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0357244" y="618442"/>
            <a:ext cx="7125419" cy="6711041"/>
            <a:chOff x="0" y="0"/>
            <a:chExt cx="9500559" cy="894805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0" y="0"/>
              <a:ext cx="9500559" cy="894805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14341" y="1964153"/>
              <a:ext cx="8737600" cy="40310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13800" dirty="0" smtClean="0">
                  <a:solidFill>
                    <a:srgbClr val="000000"/>
                  </a:solidFill>
                  <a:latin typeface="KG Primary Penmanship"/>
                </a:rPr>
                <a:t>2 </a:t>
              </a:r>
            </a:p>
            <a:p>
              <a:pPr algn="ctr">
                <a:lnSpc>
                  <a:spcPts val="7680"/>
                </a:lnSpc>
              </a:pP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Faktor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Penyebab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Pelecehan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Seksual</a:t>
              </a:r>
              <a:endParaRPr lang="en-US" sz="8000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95600" y="1409700"/>
            <a:ext cx="6097574" cy="71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6600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6600" dirty="0" smtClean="0">
                <a:solidFill>
                  <a:srgbClr val="000000"/>
                </a:solidFill>
                <a:latin typeface="KG Primary Penmanship"/>
              </a:rPr>
              <a:t> Internal</a:t>
            </a:r>
            <a:endParaRPr lang="en-US" sz="66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81200" y="2933700"/>
            <a:ext cx="82296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dirty="0" err="1" smtClean="0">
                <a:latin typeface="KG Primary Penmanship" charset="0"/>
              </a:rPr>
              <a:t>Faktor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Biologis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smtClean="0">
                <a:latin typeface="KG Primary Penmanship" charset="0"/>
              </a:rPr>
              <a:t>yang </a:t>
            </a:r>
            <a:r>
              <a:rPr lang="en-US" sz="5400" dirty="0" err="1" smtClean="0">
                <a:latin typeface="KG Primary Penmanship" charset="0"/>
              </a:rPr>
              <a:t>berasal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dari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dalam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diri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anak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i="1" dirty="0" smtClean="0">
                <a:latin typeface="KG Primary Penmanship" charset="0"/>
              </a:rPr>
              <a:t>(internal) </a:t>
            </a:r>
            <a:r>
              <a:rPr lang="en-US" sz="5400" dirty="0" err="1" smtClean="0">
                <a:latin typeface="KG Primary Penmanship" charset="0"/>
              </a:rPr>
              <a:t>dapat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berupa</a:t>
            </a:r>
            <a:r>
              <a:rPr lang="en-US" sz="5400" dirty="0" smtClean="0">
                <a:latin typeface="KG Primary Penmanship" charset="0"/>
              </a:rPr>
              <a:t>: </a:t>
            </a:r>
            <a:endParaRPr lang="en-US" sz="5400" dirty="0" smtClean="0">
              <a:latin typeface="KG Primary Penmanship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5400" dirty="0" err="1" smtClean="0">
                <a:latin typeface="KG Primary Penmanship" charset="0"/>
              </a:rPr>
              <a:t>Pengaruh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genetik</a:t>
            </a:r>
            <a:r>
              <a:rPr lang="en-US" sz="5400" dirty="0" smtClean="0">
                <a:latin typeface="KG Primary Penmanship" charset="0"/>
              </a:rPr>
              <a:t> </a:t>
            </a:r>
            <a:endParaRPr lang="en-US" sz="5400" dirty="0" smtClean="0">
              <a:latin typeface="KG Primary Penmanship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5400" dirty="0" err="1" smtClean="0">
                <a:latin typeface="KG Primary Penmanship" charset="0"/>
              </a:rPr>
              <a:t>Sistem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otak</a:t>
            </a:r>
            <a:r>
              <a:rPr lang="en-US" sz="5400" dirty="0" smtClean="0">
                <a:latin typeface="KG Primary Penmanship" charset="0"/>
              </a:rPr>
              <a:t> </a:t>
            </a:r>
            <a:endParaRPr lang="en-US" sz="5400" dirty="0" smtClean="0">
              <a:latin typeface="KG Primary Penmanship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5400" dirty="0" smtClean="0">
                <a:latin typeface="KG Primary Penmanship" charset="0"/>
              </a:rPr>
              <a:t>Kimia </a:t>
            </a:r>
            <a:r>
              <a:rPr lang="en-US" sz="5400" dirty="0" err="1" smtClean="0">
                <a:latin typeface="KG Primary Penmanship" charset="0"/>
              </a:rPr>
              <a:t>darah</a:t>
            </a:r>
            <a:r>
              <a:rPr lang="en-US" sz="5400" dirty="0" smtClean="0">
                <a:latin typeface="KG Primary Penmanship" charset="0"/>
              </a:rPr>
              <a:t> (</a:t>
            </a:r>
            <a:r>
              <a:rPr lang="en-US" sz="5400" dirty="0" err="1" smtClean="0">
                <a:latin typeface="KG Primary Penmanship" charset="0"/>
              </a:rPr>
              <a:t>hormon</a:t>
            </a:r>
            <a:r>
              <a:rPr lang="en-US" sz="5400" dirty="0" smtClean="0">
                <a:latin typeface="KG Primary Penmanship" charset="0"/>
              </a:rPr>
              <a:t> </a:t>
            </a:r>
            <a:r>
              <a:rPr lang="en-US" sz="5400" dirty="0" err="1" smtClean="0">
                <a:latin typeface="KG Primary Penmanship" charset="0"/>
              </a:rPr>
              <a:t>seks</a:t>
            </a:r>
            <a:r>
              <a:rPr lang="en-US" sz="5400" dirty="0" smtClean="0">
                <a:latin typeface="KG Primary Penmanship" charset="0"/>
              </a:rPr>
              <a:t>)</a:t>
            </a:r>
            <a:br>
              <a:rPr lang="en-US" sz="5400" dirty="0" smtClean="0">
                <a:latin typeface="KG Primary Penmanship" charset="0"/>
              </a:rPr>
            </a:br>
            <a:r>
              <a:rPr lang="en-US" sz="5400" dirty="0" smtClean="0">
                <a:latin typeface="KG Primary Penmanship" charset="0"/>
              </a:rPr>
              <a:t/>
            </a:r>
            <a:br>
              <a:rPr lang="en-US" sz="5400" dirty="0" smtClean="0">
                <a:latin typeface="KG Primary Penmanship" charset="0"/>
              </a:rPr>
            </a:br>
            <a:endParaRPr lang="en-US" sz="5400" dirty="0">
              <a:solidFill>
                <a:srgbClr val="000000"/>
              </a:solidFill>
              <a:latin typeface="KG Primary Penmanship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676400" y="1257300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pic>
        <p:nvPicPr>
          <p:cNvPr id="10242" name="Picture 2" descr="RIFKA ANNISA: Persiapan untuk Advokasi Kasus Kekerasan Seksual di Kampus |  Harianjogja.com"/>
          <p:cNvPicPr>
            <a:picLocks noChangeAspect="1" noChangeArrowheads="1"/>
          </p:cNvPicPr>
          <p:nvPr/>
        </p:nvPicPr>
        <p:blipFill>
          <a:blip r:embed="rId6"/>
          <a:srcRect l="14000" r="14000"/>
          <a:stretch>
            <a:fillRect/>
          </a:stretch>
        </p:blipFill>
        <p:spPr bwMode="auto">
          <a:xfrm rot="508518">
            <a:off x="13358710" y="6246256"/>
            <a:ext cx="4312393" cy="3743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9608" y="830773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0357244" y="618442"/>
            <a:ext cx="7125419" cy="6711041"/>
            <a:chOff x="0" y="0"/>
            <a:chExt cx="9500559" cy="894805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0" y="0"/>
              <a:ext cx="9500559" cy="894805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14341" y="1964153"/>
              <a:ext cx="8737600" cy="40310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13800" dirty="0" smtClean="0">
                  <a:solidFill>
                    <a:srgbClr val="000000"/>
                  </a:solidFill>
                  <a:latin typeface="KG Primary Penmanship"/>
                </a:rPr>
                <a:t>2 </a:t>
              </a:r>
            </a:p>
            <a:p>
              <a:pPr algn="ctr">
                <a:lnSpc>
                  <a:spcPts val="7680"/>
                </a:lnSpc>
              </a:pP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Faktor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Penyebab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Pelecehan</a:t>
              </a:r>
              <a:r>
                <a:rPr lang="en-US" sz="8000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8000" dirty="0" err="1" smtClean="0">
                  <a:solidFill>
                    <a:srgbClr val="000000"/>
                  </a:solidFill>
                  <a:latin typeface="KG Primary Penmanship"/>
                </a:rPr>
                <a:t>Seksual</a:t>
              </a:r>
              <a:endParaRPr lang="en-US" sz="8000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95600" y="1409700"/>
            <a:ext cx="6097574" cy="71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6600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66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KG Primary Penmanship"/>
              </a:rPr>
              <a:t>Lingkungan</a:t>
            </a:r>
            <a:endParaRPr lang="en-US" sz="66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0" y="2628899"/>
            <a:ext cx="8839200" cy="737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berasal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dari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luar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diri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b="1" dirty="0" smtClean="0">
                <a:latin typeface="KG Primary Penmanship" charset="0"/>
              </a:rPr>
              <a:t>(</a:t>
            </a:r>
            <a:r>
              <a:rPr lang="en-US" sz="3600" b="1" dirty="0" err="1" smtClean="0">
                <a:latin typeface="KG Primary Penmanship" charset="0"/>
              </a:rPr>
              <a:t>eksteral</a:t>
            </a:r>
            <a:r>
              <a:rPr lang="en-US" sz="3600" b="1" dirty="0" smtClean="0">
                <a:latin typeface="KG Primary Penmanship" charset="0"/>
              </a:rPr>
              <a:t>) </a:t>
            </a:r>
            <a:r>
              <a:rPr lang="en-US" sz="3600" dirty="0" err="1" smtClean="0">
                <a:latin typeface="KG Primary Penmanship" charset="0"/>
              </a:rPr>
              <a:t>dapat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berupa</a:t>
            </a:r>
            <a:r>
              <a:rPr lang="en-US" sz="3600" dirty="0" smtClean="0">
                <a:latin typeface="KG Primary Penmanship" charset="0"/>
              </a:rPr>
              <a:t>: </a:t>
            </a:r>
            <a:endParaRPr lang="en-US" sz="3600" dirty="0" smtClean="0">
              <a:latin typeface="KG Primary Penmanship" charset="0"/>
            </a:endParaRPr>
          </a:p>
          <a:p>
            <a:pPr marL="742950" indent="-742950" algn="just">
              <a:lnSpc>
                <a:spcPts val="4800"/>
              </a:lnSpc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Kemiskinan</a:t>
            </a:r>
            <a:r>
              <a:rPr lang="en-US" sz="3600" dirty="0" smtClean="0">
                <a:latin typeface="KG Primary Penmanship" charset="0"/>
              </a:rPr>
              <a:t> </a:t>
            </a:r>
          </a:p>
          <a:p>
            <a:pPr marL="742950" indent="-742950" algn="just">
              <a:lnSpc>
                <a:spcPts val="4800"/>
              </a:lnSpc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Kondisi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fisik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tidak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mendukung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seperti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suhu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udara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panas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oksigen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terbatas</a:t>
            </a:r>
            <a:r>
              <a:rPr lang="en-US" sz="3600" dirty="0" smtClean="0">
                <a:latin typeface="KG Primary Penmanship" charset="0"/>
              </a:rPr>
              <a:t> </a:t>
            </a:r>
            <a:endParaRPr lang="en-US" sz="3600" dirty="0" smtClean="0">
              <a:latin typeface="KG Primary Penmanship" charset="0"/>
            </a:endParaRPr>
          </a:p>
          <a:p>
            <a:pPr marL="742950" indent="-742950" algn="just">
              <a:lnSpc>
                <a:spcPts val="4800"/>
              </a:lnSpc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Kecenderungan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meniru</a:t>
            </a:r>
            <a:r>
              <a:rPr lang="en-US" sz="3600" dirty="0" smtClean="0">
                <a:latin typeface="KG Primary Penmanship" charset="0"/>
              </a:rPr>
              <a:t> model </a:t>
            </a:r>
            <a:r>
              <a:rPr lang="en-US" sz="3600" dirty="0" err="1" smtClean="0">
                <a:latin typeface="KG Primary Penmanship" charset="0"/>
              </a:rPr>
              <a:t>kekerasan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sekitarnya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baik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melalui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pengamatan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langsung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terhadap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figur-figur</a:t>
            </a:r>
            <a:r>
              <a:rPr lang="en-US" sz="3600" dirty="0" smtClean="0">
                <a:latin typeface="KG Primary Penmanship" charset="0"/>
              </a:rPr>
              <a:t> model </a:t>
            </a:r>
            <a:r>
              <a:rPr lang="en-US" sz="3600" dirty="0" err="1" smtClean="0">
                <a:latin typeface="KG Primary Penmanship" charset="0"/>
              </a:rPr>
              <a:t>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sekitar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maupun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pengamatan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tidak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langsung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figur-figur</a:t>
            </a:r>
            <a:r>
              <a:rPr lang="en-US" sz="3600" dirty="0" smtClean="0">
                <a:latin typeface="KG Primary Penmanship" charset="0"/>
              </a:rPr>
              <a:t> model </a:t>
            </a:r>
            <a:r>
              <a:rPr lang="en-US" sz="3600" dirty="0" err="1" smtClean="0">
                <a:latin typeface="KG Primary Penmanship" charset="0"/>
              </a:rPr>
              <a:t>kekerasan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</a:t>
            </a:r>
            <a:r>
              <a:rPr lang="en-US" sz="3600" dirty="0" smtClean="0">
                <a:latin typeface="KG Primary Penmanship" charset="0"/>
              </a:rPr>
              <a:t> media televise </a:t>
            </a:r>
            <a:r>
              <a:rPr lang="en-US" sz="3600" dirty="0" err="1" smtClean="0">
                <a:latin typeface="KG Primary Penmanship" charset="0"/>
              </a:rPr>
              <a:t>maupun</a:t>
            </a:r>
            <a:r>
              <a:rPr lang="en-US" sz="3600" dirty="0" smtClean="0">
                <a:latin typeface="KG Primary Penmanship" charset="0"/>
              </a:rPr>
              <a:t> internet. </a:t>
            </a:r>
            <a:r>
              <a:rPr lang="en-US" sz="3600" dirty="0" smtClean="0">
                <a:latin typeface="KG Primary Penmanship" charset="0"/>
              </a:rPr>
              <a:t/>
            </a:r>
            <a:br>
              <a:rPr lang="en-US" sz="3600" dirty="0" smtClean="0">
                <a:latin typeface="KG Primary Penmanship" charset="0"/>
              </a:rPr>
            </a:br>
            <a:r>
              <a:rPr lang="en-US" sz="3600" dirty="0" smtClean="0">
                <a:latin typeface="KG Primary Penmanship" charset="0"/>
              </a:rPr>
              <a:t/>
            </a:r>
            <a:br>
              <a:rPr lang="en-US" sz="3600" dirty="0" smtClean="0">
                <a:latin typeface="KG Primary Penmanship" charset="0"/>
              </a:rPr>
            </a:br>
            <a:endParaRPr lang="en-US" sz="3600" dirty="0">
              <a:solidFill>
                <a:srgbClr val="000000"/>
              </a:solidFill>
              <a:latin typeface="KG Primary Penmanship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1676400" y="1181100"/>
            <a:ext cx="970642" cy="969366"/>
            <a:chOff x="0" y="0"/>
            <a:chExt cx="1294189" cy="1292488"/>
          </a:xfrm>
        </p:grpSpPr>
        <p:grpSp>
          <p:nvGrpSpPr>
            <p:cNvPr id="21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pic>
        <p:nvPicPr>
          <p:cNvPr id="39" name="Picture 2" descr="RIFKA ANNISA: Persiapan untuk Advokasi Kasus Kekerasan Seksual di Kampus |  Harianjogja.com"/>
          <p:cNvPicPr>
            <a:picLocks noChangeAspect="1" noChangeArrowheads="1"/>
          </p:cNvPicPr>
          <p:nvPr/>
        </p:nvPicPr>
        <p:blipFill>
          <a:blip r:embed="rId6"/>
          <a:srcRect l="14000" r="14000"/>
          <a:stretch>
            <a:fillRect/>
          </a:stretch>
        </p:blipFill>
        <p:spPr bwMode="auto">
          <a:xfrm rot="508518">
            <a:off x="13358710" y="6246256"/>
            <a:ext cx="4312393" cy="3743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" y="419101"/>
            <a:ext cx="17297400" cy="948006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66800" y="1333500"/>
            <a:ext cx="101346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3600" dirty="0" err="1" smtClean="0">
                <a:latin typeface="KG Primary Penmanship" charset="0"/>
              </a:rPr>
              <a:t>Korban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mudah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ditaklukkan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Pria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menganggap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bahwa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wanita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lebih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lemah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sehingga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ditempatkan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dalam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posisi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subordinasi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harus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dikuasai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3600" dirty="0" err="1" smtClean="0">
                <a:latin typeface="KG Primary Penmanship" charset="0"/>
              </a:rPr>
              <a:t>Hasrat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tidak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disalurkan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pasangannya</a:t>
            </a:r>
            <a:r>
              <a:rPr lang="en-US" sz="3600" dirty="0" smtClean="0">
                <a:latin typeface="KG Primary Penmanship" charset="0"/>
              </a:rPr>
              <a:t>. Hal </a:t>
            </a:r>
            <a:r>
              <a:rPr lang="en-US" sz="3600" dirty="0" err="1" smtClean="0">
                <a:latin typeface="KG Primary Penmanship" charset="0"/>
              </a:rPr>
              <a:t>ini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menyebabkan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menyalurkan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nafsunya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melakukan</a:t>
            </a:r>
            <a:r>
              <a:rPr lang="en-US" sz="3600" dirty="0" smtClean="0">
                <a:latin typeface="KG Primary Penmanship" charset="0"/>
              </a:rPr>
              <a:t> </a:t>
            </a:r>
            <a:r>
              <a:rPr lang="en-US" sz="3600" dirty="0" err="1" smtClean="0">
                <a:latin typeface="KG Primary Penmanship" charset="0"/>
              </a:rPr>
              <a:t>pelecehan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.</a:t>
            </a:r>
            <a:endParaRPr lang="en-US" sz="3600" dirty="0" smtClean="0">
              <a:latin typeface="KG Primary Penmanship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3600" dirty="0" err="1" smtClean="0">
                <a:latin typeface="KG Primary Penmanship" charset="0"/>
              </a:rPr>
              <a:t>Mempunyai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riwayat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kekerasan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saat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masih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kecil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Adanya</a:t>
            </a:r>
            <a:r>
              <a:rPr lang="en-US" sz="3600" dirty="0" smtClean="0">
                <a:latin typeface="KG Primary Penmanship" charset="0"/>
              </a:rPr>
              <a:t> trauma </a:t>
            </a:r>
            <a:r>
              <a:rPr lang="en-US" sz="3600" dirty="0" err="1" smtClean="0">
                <a:latin typeface="KG Primary Penmanship" charset="0"/>
              </a:rPr>
              <a:t>ini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membuat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ingin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membalasnya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ketika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dewasa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3600" dirty="0" err="1" smtClean="0">
                <a:latin typeface="KG Primary Penmanship" charset="0"/>
              </a:rPr>
              <a:t>Pernah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menyaksikan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kekerasan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terhadap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anggota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keluarga</a:t>
            </a:r>
            <a:r>
              <a:rPr lang="en-US" sz="3600" dirty="0" smtClean="0">
                <a:latin typeface="KG Primary Penmanship" charset="0"/>
              </a:rPr>
              <a:t> lain </a:t>
            </a:r>
            <a:r>
              <a:rPr lang="en-US" sz="3600" dirty="0" err="1" smtClean="0">
                <a:latin typeface="KG Primary Penmanship" charset="0"/>
              </a:rPr>
              <a:t>saat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masih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kecil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memiliki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otoritas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atas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korban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Misalnya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merupakan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atasan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korban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Terdapat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suatu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penelitian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menghubungkan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kekuasaan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sehingga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merasa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lebih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mudah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untuk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melakukan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dominasi</a:t>
            </a:r>
            <a:endParaRPr lang="en-US" sz="3600" dirty="0" smtClean="0">
              <a:latin typeface="KG Primary Penmanship" charset="0"/>
            </a:endParaRPr>
          </a:p>
        </p:txBody>
      </p:sp>
      <p:grpSp>
        <p:nvGrpSpPr>
          <p:cNvPr id="22" name="Group 25"/>
          <p:cNvGrpSpPr/>
          <p:nvPr/>
        </p:nvGrpSpPr>
        <p:grpSpPr>
          <a:xfrm>
            <a:off x="13868400" y="495300"/>
            <a:ext cx="970642" cy="969366"/>
            <a:chOff x="0" y="0"/>
            <a:chExt cx="1294189" cy="1292488"/>
          </a:xfrm>
        </p:grpSpPr>
        <p:grpSp>
          <p:nvGrpSpPr>
            <p:cNvPr id="25" name="Group 26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</a:rPr>
                <a:t>3</a:t>
              </a:r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15087600" y="495300"/>
            <a:ext cx="970642" cy="969366"/>
            <a:chOff x="0" y="0"/>
            <a:chExt cx="1294189" cy="1292488"/>
          </a:xfrm>
        </p:grpSpPr>
        <p:grpSp>
          <p:nvGrpSpPr>
            <p:cNvPr id="29" name="Group 30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C4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4</a:t>
              </a:r>
            </a:p>
          </p:txBody>
        </p:sp>
      </p:grpSp>
      <p:grpSp>
        <p:nvGrpSpPr>
          <p:cNvPr id="30" name="Group 33"/>
          <p:cNvGrpSpPr/>
          <p:nvPr/>
        </p:nvGrpSpPr>
        <p:grpSpPr>
          <a:xfrm>
            <a:off x="16306800" y="495300"/>
            <a:ext cx="970642" cy="969366"/>
            <a:chOff x="0" y="0"/>
            <a:chExt cx="1294189" cy="1292488"/>
          </a:xfrm>
        </p:grpSpPr>
        <p:grpSp>
          <p:nvGrpSpPr>
            <p:cNvPr id="33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</a:rPr>
                <a:t>5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4400" y="8115300"/>
            <a:ext cx="1755263" cy="21717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66800" y="571500"/>
            <a:ext cx="12682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KG Primary Penmanship" charset="0"/>
              </a:rPr>
              <a:t>Terdapat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Beberapa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Penyebab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Mengapa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Pria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Melakukan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Pelecehan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Terhadap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Wanita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Seperti</a:t>
            </a:r>
            <a:r>
              <a:rPr lang="en-US" sz="3200" dirty="0" smtClean="0">
                <a:latin typeface="KG Primary Penmanship" charset="0"/>
              </a:rPr>
              <a:t>:</a:t>
            </a:r>
            <a:endParaRPr lang="en-US" sz="3200" dirty="0" smtClean="0">
              <a:latin typeface="KG Primary Penmanship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582400" y="1866900"/>
            <a:ext cx="5562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lphaLcPeriod" startAt="6"/>
            </a:pPr>
            <a:r>
              <a:rPr lang="en-US" sz="3600" dirty="0" err="1" smtClean="0">
                <a:latin typeface="KG Primary Penmanship" charset="0"/>
              </a:rPr>
              <a:t>Pelaku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dalam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keluarga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ideologi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patriarki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kuat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 startAt="6"/>
            </a:pPr>
            <a:r>
              <a:rPr lang="en-US" sz="3600" dirty="0" err="1" smtClean="0">
                <a:latin typeface="KG Primary Penmanship" charset="0"/>
              </a:rPr>
              <a:t>Ketergantungan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obat-obatan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terlarang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minuman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keras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 startAt="6"/>
            </a:pPr>
            <a:r>
              <a:rPr lang="en-US" sz="3600" dirty="0" err="1" smtClean="0">
                <a:latin typeface="KG Primary Penmanship" charset="0"/>
              </a:rPr>
              <a:t>Memiliki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fantasi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mendukung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adanya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kekerasan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.</a:t>
            </a:r>
          </a:p>
          <a:p>
            <a:pPr marL="514350" indent="-514350" algn="just">
              <a:buFont typeface="+mj-lt"/>
              <a:buAutoNum type="alphaLcPeriod" startAt="6"/>
            </a:pPr>
            <a:r>
              <a:rPr lang="en-US" sz="3600" dirty="0" err="1" smtClean="0">
                <a:latin typeface="KG Primary Penmanship" charset="0"/>
              </a:rPr>
              <a:t>Sering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membaca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menonton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konten-konten</a:t>
            </a:r>
            <a:r>
              <a:rPr lang="en-US" sz="3600" dirty="0" smtClean="0">
                <a:latin typeface="KG Primary Penmanship" charset="0"/>
              </a:rPr>
              <a:t> porno.</a:t>
            </a:r>
          </a:p>
          <a:p>
            <a:pPr marL="514350" indent="-514350" algn="just">
              <a:buFont typeface="+mj-lt"/>
              <a:buAutoNum type="alphaLcPeriod" startAt="6"/>
            </a:pPr>
            <a:r>
              <a:rPr lang="en-US" sz="3600" dirty="0" err="1" smtClean="0">
                <a:latin typeface="KG Primary Penmanship" charset="0"/>
              </a:rPr>
              <a:t>Tidak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dekat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secara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emosional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keluarga</a:t>
            </a:r>
            <a:r>
              <a:rPr lang="en-US" sz="3600" dirty="0" smtClean="0">
                <a:latin typeface="KG Primary Penmanship" charset="0"/>
              </a:rPr>
              <a:t>.</a:t>
            </a:r>
            <a:endParaRPr lang="en-US" sz="3600" dirty="0" smtClean="0">
              <a:latin typeface="KG Primary Penmanship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495300"/>
            <a:ext cx="11430000" cy="9144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72200" y="495300"/>
            <a:ext cx="707184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Solusi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Penanganan</a:t>
            </a:r>
            <a:endParaRPr lang="en-US" sz="7200" b="1" dirty="0" smtClean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  <a:p>
            <a:pPr algn="ctr">
              <a:lnSpc>
                <a:spcPts val="7830"/>
              </a:lnSpc>
            </a:pP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Pelecehan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Seksual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1960244" y="7403990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4157194" y="219907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2320974" y="1480608"/>
            <a:ext cx="2348424" cy="768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0" y="24765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Mengajarkan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semua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tentang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keterampilan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sosial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untuk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berhubungan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orang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smtClean="0">
                <a:latin typeface="KG Primary Penmanship" charset="0"/>
              </a:rPr>
              <a:t>lain.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Menciptakan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sekolah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menekan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tingkat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frustasi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tekanan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lebih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memberikan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keleluasaan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nak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dalam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beraktivitas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selama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kegiatan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belajar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mengajar</a:t>
            </a:r>
            <a:r>
              <a:rPr lang="en-US" sz="3600" dirty="0" smtClean="0">
                <a:latin typeface="KG Primary Penmanship" charset="0"/>
              </a:rPr>
              <a:t> (</a:t>
            </a:r>
            <a:r>
              <a:rPr lang="en-US" sz="3600" dirty="0" smtClean="0">
                <a:latin typeface="KG Primary Penmanship" charset="0"/>
              </a:rPr>
              <a:t>KBM).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KG Primary Penmanship" charset="0"/>
              </a:rPr>
              <a:t>Anak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smtClean="0">
                <a:latin typeface="KG Primary Penmanship" charset="0"/>
              </a:rPr>
              <a:t>yang </a:t>
            </a:r>
            <a:r>
              <a:rPr lang="en-US" sz="3600" dirty="0" err="1" smtClean="0">
                <a:latin typeface="KG Primary Penmanship" charset="0"/>
              </a:rPr>
              <a:t>berperilaku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agresif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dapat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diatasi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menerapkan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peraturan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disertai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pemberian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penguat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</a:t>
            </a:r>
            <a:r>
              <a:rPr lang="en-US" sz="3600" dirty="0" smtClean="0">
                <a:latin typeface="KG Primary Penmanship" charset="0"/>
              </a:rPr>
              <a:t> positive reinforcement </a:t>
            </a:r>
            <a:r>
              <a:rPr lang="en-US" sz="3600" dirty="0" err="1" smtClean="0">
                <a:latin typeface="KG Primary Penmanship" charset="0"/>
              </a:rPr>
              <a:t>dan</a:t>
            </a:r>
            <a:r>
              <a:rPr lang="en-US" sz="3600" dirty="0" smtClean="0">
                <a:latin typeface="KG Primary Penmanship" charset="0"/>
              </a:rPr>
              <a:t> negative </a:t>
            </a:r>
            <a:r>
              <a:rPr lang="en-US" sz="3600" dirty="0" smtClean="0">
                <a:latin typeface="KG Primary Penmanship" charset="0"/>
              </a:rPr>
              <a:t>reinforcement</a:t>
            </a:r>
            <a:endParaRPr lang="en-US" sz="3600" dirty="0">
              <a:latin typeface="KG Primary Penmanship" charset="0"/>
            </a:endParaRPr>
          </a:p>
        </p:txBody>
      </p:sp>
      <p:pic>
        <p:nvPicPr>
          <p:cNvPr id="3075" name="Picture 3" descr="C:\Users\ASUS\Downloads\163212100487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87200" y="7427468"/>
            <a:ext cx="5943600" cy="285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495300"/>
            <a:ext cx="11430000" cy="9144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72200" y="495300"/>
            <a:ext cx="707184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Solusi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Penanganan</a:t>
            </a:r>
            <a:endParaRPr lang="en-US" sz="7200" b="1" dirty="0" smtClean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  <a:p>
            <a:pPr algn="ctr">
              <a:lnSpc>
                <a:spcPts val="7830"/>
              </a:lnSpc>
            </a:pP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Pelecehan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Seksual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1960244" y="7403990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4157194" y="219907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2320974" y="1480608"/>
            <a:ext cx="2348424" cy="768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2857500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 startAt="4"/>
            </a:pPr>
            <a:r>
              <a:rPr lang="en-US" sz="3200" dirty="0" err="1" smtClean="0">
                <a:latin typeface="KG Primary Penmanship" charset="0"/>
              </a:rPr>
              <a:t>Orangtua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pendidik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dapat</a:t>
            </a:r>
            <a:r>
              <a:rPr lang="en-US" sz="3200" dirty="0" smtClean="0">
                <a:latin typeface="KG Primary Penmanship" charset="0"/>
              </a:rPr>
              <a:t> pula </a:t>
            </a:r>
            <a:r>
              <a:rPr lang="en-US" sz="3200" dirty="0" err="1" smtClean="0">
                <a:latin typeface="KG Primary Penmanship" charset="0"/>
              </a:rPr>
              <a:t>menerapkan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teknik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penghapusan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atau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pengabaian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yaitu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dengan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mengabaikan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perilaku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agresif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tidak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menunjukkan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perhatian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saat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berperilaku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demikian</a:t>
            </a:r>
            <a:r>
              <a:rPr lang="en-US" sz="3200" dirty="0" smtClean="0">
                <a:latin typeface="KG Primary Penmanship" charset="0"/>
              </a:rPr>
              <a:t>.</a:t>
            </a:r>
          </a:p>
          <a:p>
            <a:pPr marL="742950" indent="-742950" algn="just">
              <a:buFont typeface="+mj-lt"/>
              <a:buAutoNum type="arabicPeriod" startAt="4"/>
            </a:pP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diajarkan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lebih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mengembangkan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kecerdasan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emosinya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dengan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melatih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mereka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mampu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mengenali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emosi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mengelola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emosi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berempati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mengembangkan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hubungan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baik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dengan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teman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motivasi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diri</a:t>
            </a:r>
            <a:r>
              <a:rPr lang="en-US" sz="3200" dirty="0" smtClean="0">
                <a:latin typeface="KG Primary Penmanship" charset="0"/>
              </a:rPr>
              <a:t>. </a:t>
            </a:r>
            <a:r>
              <a:rPr lang="en-US" sz="3200" dirty="0" err="1" smtClean="0">
                <a:latin typeface="KG Primary Penmanship" charset="0"/>
              </a:rPr>
              <a:t>Itu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semua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dapat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diawali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dengan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relaksasi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diri</a:t>
            </a:r>
            <a:r>
              <a:rPr lang="en-US" sz="3200" dirty="0" smtClean="0">
                <a:latin typeface="KG Primary Penmanship" charset="0"/>
              </a:rPr>
              <a:t/>
            </a:r>
            <a:br>
              <a:rPr lang="en-US" sz="3200" dirty="0" smtClean="0">
                <a:latin typeface="KG Primary Penmanship" charset="0"/>
              </a:rPr>
            </a:br>
            <a:r>
              <a:rPr lang="en-US" sz="3200" dirty="0" smtClean="0">
                <a:latin typeface="KG Primary Penmanship" charset="0"/>
              </a:rPr>
              <a:t/>
            </a:r>
            <a:br>
              <a:rPr lang="en-US" sz="3200" dirty="0" smtClean="0">
                <a:latin typeface="KG Primary Penmanship" charset="0"/>
              </a:rPr>
            </a:br>
            <a:endParaRPr lang="en-US" sz="3200" dirty="0">
              <a:latin typeface="KG Primary Penmanship" charset="0"/>
            </a:endParaRPr>
          </a:p>
        </p:txBody>
      </p:sp>
      <p:pic>
        <p:nvPicPr>
          <p:cNvPr id="3075" name="Picture 3" descr="C:\Users\ASUS\Downloads\163212100487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87200" y="7427468"/>
            <a:ext cx="5943600" cy="285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8288000" cy="10280393"/>
          </a:xfrm>
          <a:prstGeom prst="rect">
            <a:avLst/>
          </a:prstGeom>
        </p:spPr>
      </p:pic>
      <p:pic>
        <p:nvPicPr>
          <p:cNvPr id="37890" name="Picture 2" descr="Katakan Tidak untuk Pelecehan Seksual Posting Facebook Tem Templat |  PosterMyW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95300"/>
            <a:ext cx="6629400" cy="347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Picture 3" descr="C:\Users\ASUS\Downloads\WhatsApp Image 2021-09-20 at 01.04.0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866900"/>
            <a:ext cx="4133850" cy="710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C:\Users\ASUS\Downloads\WhatsApp Image 2021-09-20 at 01.04.0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82600" y="2628900"/>
            <a:ext cx="468277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3" name="Picture 5" descr="C:\Users\ASUS\Downloads\WhatsApp Image 2021-09-20 at 01.04.06 (1).jpeg"/>
          <p:cNvPicPr>
            <a:picLocks noChangeAspect="1" noChangeArrowheads="1"/>
          </p:cNvPicPr>
          <p:nvPr/>
        </p:nvPicPr>
        <p:blipFill>
          <a:blip r:embed="rId7"/>
          <a:srcRect b="49229"/>
          <a:stretch>
            <a:fillRect/>
          </a:stretch>
        </p:blipFill>
        <p:spPr bwMode="auto">
          <a:xfrm>
            <a:off x="5791200" y="4305300"/>
            <a:ext cx="6858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079045" y="1226154"/>
            <a:ext cx="8504625" cy="8032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5201" y="2628900"/>
            <a:ext cx="7543800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32"/>
              </a:lnSpc>
            </a:pP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Halo!!</a:t>
            </a:r>
          </a:p>
          <a:p>
            <a:pPr algn="ctr">
              <a:lnSpc>
                <a:spcPts val="8032"/>
              </a:lnSpc>
            </a:pP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Yuk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Kenali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Permasalahan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Moral yang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Ada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dalam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Kehidupan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Masyarakat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0996929" y="4708508"/>
            <a:ext cx="2071506" cy="2721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00291" y="2262204"/>
            <a:ext cx="2668061" cy="28845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9396">
            <a:off x="13463196" y="5898654"/>
            <a:ext cx="1852457" cy="2707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2866822" y="2664708"/>
            <a:ext cx="1232340" cy="12076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2536802" y="8217261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99498" y="2089208"/>
            <a:ext cx="1061203" cy="10612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0983">
            <a:off x="1330478" y="5159115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88649" y="1028700"/>
            <a:ext cx="9851151" cy="856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51484">
            <a:off x="1319860" y="7568769"/>
            <a:ext cx="2741489" cy="14442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713" y="2526908"/>
            <a:ext cx="2986993" cy="2616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98099" y="5612321"/>
            <a:ext cx="1061203" cy="10612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029200" y="1257300"/>
            <a:ext cx="8153400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Permasalahan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Moral</a:t>
            </a:r>
          </a:p>
          <a:p>
            <a:pPr algn="ctr">
              <a:lnSpc>
                <a:spcPts val="8640"/>
              </a:lnSpc>
            </a:pPr>
            <a:r>
              <a:rPr lang="en-US" sz="96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Mencontek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81600" y="3619500"/>
            <a:ext cx="77724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dirty="0" err="1" smtClean="0">
                <a:latin typeface="KG Primary Penmanship" charset="0"/>
              </a:rPr>
              <a:t>Perilaku</a:t>
            </a:r>
            <a:r>
              <a:rPr lang="en-US" sz="4400" dirty="0" smtClean="0">
                <a:latin typeface="KG Primary Penmanship" charset="0"/>
              </a:rPr>
              <a:t> </a:t>
            </a:r>
            <a:r>
              <a:rPr lang="en-US" sz="4400" dirty="0" err="1" smtClean="0">
                <a:latin typeface="KG Primary Penmanship" charset="0"/>
              </a:rPr>
              <a:t>menyontek</a:t>
            </a:r>
            <a:r>
              <a:rPr lang="en-US" sz="4400" dirty="0" smtClean="0">
                <a:latin typeface="KG Primary Penmanship" charset="0"/>
              </a:rPr>
              <a:t> </a:t>
            </a:r>
            <a:r>
              <a:rPr lang="en-US" sz="4400" dirty="0" err="1" smtClean="0">
                <a:latin typeface="KG Primary Penmanship" charset="0"/>
              </a:rPr>
              <a:t>secara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sederhana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dapat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didefinisikan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sebagai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penipuan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atau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melakukan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perbuatan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tidak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jujur</a:t>
            </a:r>
            <a:r>
              <a:rPr lang="en-US" sz="4400" dirty="0" smtClean="0">
                <a:latin typeface="KG Primary Penmanship" charset="0"/>
              </a:rPr>
              <a:t> (Webster's New </a:t>
            </a:r>
            <a:r>
              <a:rPr lang="en-US" sz="4400" dirty="0" smtClean="0">
                <a:latin typeface="KG Primary Penmanship" charset="0"/>
              </a:rPr>
              <a:t>World. </a:t>
            </a:r>
            <a:r>
              <a:rPr lang="en-US" sz="4400" dirty="0" err="1" smtClean="0">
                <a:latin typeface="KG Primary Penmanship" charset="0"/>
              </a:rPr>
              <a:t>Purwadarminta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smtClean="0">
                <a:latin typeface="KG Primary Penmanship" charset="0"/>
              </a:rPr>
              <a:t>(</a:t>
            </a:r>
            <a:r>
              <a:rPr lang="en-US" sz="4400" dirty="0" err="1" smtClean="0">
                <a:latin typeface="KG Primary Penmanship" charset="0"/>
              </a:rPr>
              <a:t>dalam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Purwono</a:t>
            </a:r>
            <a:r>
              <a:rPr lang="en-US" sz="4400" dirty="0" smtClean="0">
                <a:latin typeface="KG Primary Penmanship" charset="0"/>
              </a:rPr>
              <a:t>, 2014) </a:t>
            </a:r>
            <a:r>
              <a:rPr lang="en-US" sz="4400" dirty="0" err="1" smtClean="0">
                <a:latin typeface="KG Primary Penmanship" charset="0"/>
              </a:rPr>
              <a:t>menyatakan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bahwa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perilaku</a:t>
            </a:r>
            <a:r>
              <a:rPr lang="en-US" sz="4400" dirty="0" smtClean="0">
                <a:latin typeface="KG Primary Penmanship" charset="0"/>
              </a:rPr>
              <a:t> </a:t>
            </a:r>
            <a:r>
              <a:rPr lang="en-US" sz="4400" dirty="0" err="1" smtClean="0">
                <a:latin typeface="KG Primary Penmanship" charset="0"/>
              </a:rPr>
              <a:t>menyontek</a:t>
            </a:r>
            <a:r>
              <a:rPr lang="en-US" sz="4400" dirty="0" smtClean="0">
                <a:latin typeface="KG Primary Penmanship" charset="0"/>
              </a:rPr>
              <a:t> </a:t>
            </a:r>
            <a:r>
              <a:rPr lang="en-US" sz="4400" dirty="0" err="1" smtClean="0">
                <a:latin typeface="KG Primary Penmanship" charset="0"/>
              </a:rPr>
              <a:t>adalah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mencontoh</a:t>
            </a:r>
            <a:r>
              <a:rPr lang="en-US" sz="4400" dirty="0" smtClean="0">
                <a:latin typeface="KG Primary Penmanship" charset="0"/>
              </a:rPr>
              <a:t>, </a:t>
            </a:r>
            <a:r>
              <a:rPr lang="en-US" sz="4400" dirty="0" err="1" smtClean="0">
                <a:latin typeface="KG Primary Penmanship" charset="0"/>
              </a:rPr>
              <a:t>meniru</a:t>
            </a:r>
            <a:r>
              <a:rPr lang="en-US" sz="4400" dirty="0" smtClean="0">
                <a:latin typeface="KG Primary Penmanship" charset="0"/>
              </a:rPr>
              <a:t>, </a:t>
            </a:r>
            <a:r>
              <a:rPr lang="en-US" sz="4400" dirty="0" err="1" smtClean="0">
                <a:latin typeface="KG Primary Penmanship" charset="0"/>
              </a:rPr>
              <a:t>atau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mengutip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tulisan</a:t>
            </a:r>
            <a:r>
              <a:rPr lang="en-US" sz="4400" dirty="0" smtClean="0">
                <a:latin typeface="KG Primary Penmanship" charset="0"/>
              </a:rPr>
              <a:t>, </a:t>
            </a:r>
            <a:r>
              <a:rPr lang="en-US" sz="4400" dirty="0" err="1" smtClean="0">
                <a:latin typeface="KG Primary Penmanship" charset="0"/>
              </a:rPr>
              <a:t>pekerjaan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orang</a:t>
            </a:r>
            <a:r>
              <a:rPr lang="en-US" sz="4400" dirty="0" smtClean="0">
                <a:latin typeface="KG Primary Penmanship" charset="0"/>
              </a:rPr>
              <a:t> lain </a:t>
            </a:r>
            <a:r>
              <a:rPr lang="en-US" sz="4400" dirty="0" err="1" smtClean="0">
                <a:latin typeface="KG Primary Penmanship" charset="0"/>
              </a:rPr>
              <a:t>sebagaimana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aslinya</a:t>
            </a:r>
            <a:r>
              <a:rPr lang="en-US" sz="4400" dirty="0" smtClean="0">
                <a:latin typeface="KG Primary Penmanship" charset="0"/>
              </a:rPr>
              <a:t>.</a:t>
            </a:r>
            <a:endParaRPr lang="en-US" sz="4400" dirty="0">
              <a:solidFill>
                <a:srgbClr val="272626"/>
              </a:solidFill>
              <a:latin typeface="KG Primary Penmanship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232000" y="266700"/>
            <a:ext cx="1517200" cy="1600200"/>
            <a:chOff x="2887" y="0"/>
            <a:chExt cx="1288414" cy="1301245"/>
          </a:xfrm>
        </p:grpSpPr>
        <p:grpSp>
          <p:nvGrpSpPr>
            <p:cNvPr id="15" name="Group 11"/>
            <p:cNvGrpSpPr/>
            <p:nvPr/>
          </p:nvGrpSpPr>
          <p:grpSpPr>
            <a:xfrm>
              <a:off x="2887" y="0"/>
              <a:ext cx="1288414" cy="1301245"/>
              <a:chOff x="14167" y="0"/>
              <a:chExt cx="6321665" cy="6350000"/>
            </a:xfrm>
          </p:grpSpPr>
          <p:sp>
            <p:nvSpPr>
              <p:cNvPr id="17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16" name="TextBox 13"/>
            <p:cNvSpPr txBox="1"/>
            <p:nvPr/>
          </p:nvSpPr>
          <p:spPr>
            <a:xfrm>
              <a:off x="194128" y="433748"/>
              <a:ext cx="970641" cy="583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9600" dirty="0">
                  <a:solidFill>
                    <a:srgbClr val="FFFFFF"/>
                  </a:solidFill>
                  <a:latin typeface="KG Primary Penmanship"/>
                </a:rPr>
                <a:t>3</a:t>
              </a:r>
            </a:p>
          </p:txBody>
        </p:sp>
      </p:grpSp>
      <p:pic>
        <p:nvPicPr>
          <p:cNvPr id="11267" name="Picture 3" descr="MENYONTEK, PENYEBAB DAN SOLUSINYA . – Evi Rosyan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258800" y="6896101"/>
            <a:ext cx="4537931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6615635" y="358431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634647" y="7531276"/>
            <a:ext cx="1166687" cy="343143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95600" y="0"/>
            <a:ext cx="13639800" cy="99441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002000" y="9029700"/>
            <a:ext cx="1358362" cy="961046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35200" y="8724900"/>
            <a:ext cx="1358362" cy="1093839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2514600" y="6591300"/>
            <a:ext cx="1524000" cy="3209590"/>
          </a:xfrm>
          <a:prstGeom prst="rect">
            <a:avLst/>
          </a:prstGeom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371600" y="342900"/>
            <a:ext cx="2184877" cy="2362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91200" y="1714500"/>
            <a:ext cx="8001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Pendapat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Saya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mengenai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KG Primary Penmanship"/>
              </a:rPr>
              <a:t>Mencontek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KG Primary Penmanship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3162300"/>
            <a:ext cx="105156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merupakan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sebuah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tindakan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sering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peserta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didik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pada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saat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ujian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ataupun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mengerjakan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tugas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sekolah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Hal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ini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dianggap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wajar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oleh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sebagain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masyarakat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pendidik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Kenyataannya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hal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ini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sangat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menyimpang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dari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moral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telah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ditetapkan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bahwa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merupakan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suatu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hal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buruk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tidak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sepatutunya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Seseorang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melakukan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hal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ini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karena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kurangnya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percaya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diri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katanya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Padahal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merupakan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permasalahan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moral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bisa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disebut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sebagai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korupsi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sejak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dini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jika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terus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diterapkan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Banyak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akibat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ditimbulkan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adanya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karakter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dan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sifat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seseorang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gemar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G Primary Penmanship"/>
              </a:rPr>
              <a:t>ini</a:t>
            </a:r>
            <a:r>
              <a:rPr lang="en-US" sz="3200" dirty="0" smtClean="0">
                <a:solidFill>
                  <a:srgbClr val="000000"/>
                </a:solidFill>
                <a:latin typeface="KG Primary Penmanship"/>
              </a:rPr>
              <a:t>. </a:t>
            </a:r>
            <a:endParaRPr lang="en-US" sz="3200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495300"/>
            <a:ext cx="11430000" cy="9144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19210" y="876300"/>
            <a:ext cx="707184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8700" dirty="0" err="1" smtClean="0">
                <a:solidFill>
                  <a:srgbClr val="000000"/>
                </a:solidFill>
                <a:latin typeface="KG Primary Penmanship"/>
              </a:rPr>
              <a:t>Faktor-Faktor</a:t>
            </a:r>
            <a:r>
              <a:rPr lang="en-US" sz="87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700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endParaRPr lang="en-US" sz="8700" dirty="0">
              <a:solidFill>
                <a:srgbClr val="000000"/>
              </a:solidFill>
              <a:latin typeface="KG Primary Penmanship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792200" y="7151207"/>
            <a:ext cx="2195826" cy="31357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4157194" y="219907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2320974" y="1480608"/>
            <a:ext cx="2348424" cy="768575"/>
          </a:xfrm>
          <a:prstGeom prst="rect">
            <a:avLst/>
          </a:prstGeom>
        </p:spPr>
      </p:pic>
      <p:pic>
        <p:nvPicPr>
          <p:cNvPr id="5122" name="Picture 2" descr="Seorang Anak Suka Menyontek | Bermula dari Pikira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25400" y="266700"/>
            <a:ext cx="4953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029200" y="285750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AutoNum type="arabicParenR"/>
            </a:pPr>
            <a:r>
              <a:rPr lang="en-US" sz="4000" dirty="0" err="1" smtClean="0">
                <a:latin typeface="KG Primary Penmanship" charset="0"/>
              </a:rPr>
              <a:t>Adanya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tekanan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untuk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mendapatkan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nilai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tinggi</a:t>
            </a:r>
            <a:r>
              <a:rPr lang="en-US" sz="4000" dirty="0" smtClean="0">
                <a:latin typeface="KG Primary Penmanship" charset="0"/>
              </a:rPr>
              <a:t>; </a:t>
            </a:r>
          </a:p>
          <a:p>
            <a:pPr marL="514350" indent="-514350" algn="just">
              <a:buAutoNum type="arabicParenR"/>
            </a:pPr>
            <a:r>
              <a:rPr lang="en-US" sz="4000" dirty="0" err="1" smtClean="0">
                <a:latin typeface="KG Primary Penmanship" charset="0"/>
              </a:rPr>
              <a:t>Keinginan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untuk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menghindari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kegagalan</a:t>
            </a:r>
            <a:r>
              <a:rPr lang="en-US" sz="4000" dirty="0" smtClean="0">
                <a:latin typeface="KG Primary Penmanship" charset="0"/>
              </a:rPr>
              <a:t>; </a:t>
            </a:r>
          </a:p>
          <a:p>
            <a:pPr marL="514350" indent="-514350" algn="just">
              <a:buAutoNum type="arabicParenR"/>
            </a:pPr>
            <a:r>
              <a:rPr lang="en-US" sz="4000" dirty="0" err="1" smtClean="0">
                <a:latin typeface="KG Primary Penmanship" charset="0"/>
              </a:rPr>
              <a:t>Adanya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persepsi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bahwa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sekolah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melakukan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hal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tidak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adil</a:t>
            </a:r>
            <a:r>
              <a:rPr lang="en-US" sz="4000" dirty="0" smtClean="0">
                <a:latin typeface="KG Primary Penmanship" charset="0"/>
              </a:rPr>
              <a:t>; </a:t>
            </a:r>
          </a:p>
          <a:p>
            <a:pPr marL="514350" indent="-514350" algn="just">
              <a:buAutoNum type="arabicParenR"/>
            </a:pPr>
            <a:r>
              <a:rPr lang="en-US" sz="4000" dirty="0" err="1" smtClean="0">
                <a:latin typeface="KG Primary Penmanship" charset="0"/>
              </a:rPr>
              <a:t>Kurang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waktu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untuk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menyelesaikan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tugas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sekolah</a:t>
            </a:r>
            <a:r>
              <a:rPr lang="en-US" sz="4000" dirty="0" smtClean="0">
                <a:latin typeface="KG Primary Penmanship" charset="0"/>
              </a:rPr>
              <a:t>; </a:t>
            </a:r>
            <a:r>
              <a:rPr lang="en-US" sz="4000" dirty="0" err="1" smtClean="0">
                <a:latin typeface="KG Primary Penmanship" charset="0"/>
              </a:rPr>
              <a:t>dan</a:t>
            </a:r>
            <a:r>
              <a:rPr lang="en-US" sz="4000" dirty="0" smtClean="0">
                <a:latin typeface="KG Primary Penmanship" charset="0"/>
              </a:rPr>
              <a:t> </a:t>
            </a:r>
          </a:p>
          <a:p>
            <a:pPr marL="514350" indent="-514350" algn="just">
              <a:buAutoNum type="arabicParenR"/>
            </a:pPr>
            <a:r>
              <a:rPr lang="en-US" sz="4000" dirty="0" err="1" smtClean="0">
                <a:latin typeface="KG Primary Penmanship" charset="0"/>
              </a:rPr>
              <a:t>Tidak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adanya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sikap</a:t>
            </a:r>
            <a:r>
              <a:rPr lang="en-US" sz="4000" dirty="0" smtClean="0">
                <a:latin typeface="KG Primary Penmanship" charset="0"/>
              </a:rPr>
              <a:t> yang </a:t>
            </a:r>
            <a:r>
              <a:rPr lang="en-US" sz="4000" dirty="0" err="1" smtClean="0">
                <a:latin typeface="KG Primary Penmanship" charset="0"/>
              </a:rPr>
              <a:t>menentang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perilaku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menyontek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di</a:t>
            </a:r>
            <a:r>
              <a:rPr lang="en-US" sz="4000" dirty="0" smtClean="0">
                <a:latin typeface="KG Primary Penmanship" charset="0"/>
              </a:rPr>
              <a:t> </a:t>
            </a:r>
            <a:r>
              <a:rPr lang="en-US" sz="4000" dirty="0" err="1" smtClean="0">
                <a:latin typeface="KG Primary Penmanship" charset="0"/>
              </a:rPr>
              <a:t>sekolah</a:t>
            </a:r>
            <a:r>
              <a:rPr lang="en-US" sz="4000" dirty="0" smtClean="0">
                <a:latin typeface="KG Primary Penmanship" charset="0"/>
              </a:rPr>
              <a:t>.</a:t>
            </a:r>
            <a:endParaRPr lang="en-US" sz="4000" dirty="0">
              <a:latin typeface="KG Primary Penmanship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121088">
            <a:off x="654582" y="7932070"/>
            <a:ext cx="3048000" cy="124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a Menghilangkan Kebiasaan Menyontek | by _amsap | Medium"/>
          <p:cNvPicPr>
            <a:picLocks noChangeAspect="1" noChangeArrowheads="1"/>
          </p:cNvPicPr>
          <p:nvPr/>
        </p:nvPicPr>
        <p:blipFill>
          <a:blip r:embed="rId2"/>
          <a:srcRect t="2400" b="4800"/>
          <a:stretch>
            <a:fillRect/>
          </a:stretch>
        </p:blipFill>
        <p:spPr bwMode="auto">
          <a:xfrm>
            <a:off x="1353864" y="4229100"/>
            <a:ext cx="5961336" cy="55321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  <a:softEdge rad="112500"/>
          </a:effectLst>
        </p:spPr>
      </p:pic>
      <p:grpSp>
        <p:nvGrpSpPr>
          <p:cNvPr id="10" name="Group 10"/>
          <p:cNvGrpSpPr/>
          <p:nvPr/>
        </p:nvGrpSpPr>
        <p:grpSpPr>
          <a:xfrm>
            <a:off x="8001000" y="4762500"/>
            <a:ext cx="970642" cy="975934"/>
            <a:chOff x="0" y="0"/>
            <a:chExt cx="1294189" cy="130124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294189" cy="130124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486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001000" y="6210300"/>
            <a:ext cx="970642" cy="975934"/>
            <a:chOff x="0" y="0"/>
            <a:chExt cx="1294189" cy="130124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294189" cy="1301245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329730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4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001000" y="1866900"/>
            <a:ext cx="970642" cy="975934"/>
            <a:chOff x="0" y="0"/>
            <a:chExt cx="1294189" cy="130124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294189" cy="1301245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01000" y="3162300"/>
            <a:ext cx="970642" cy="975934"/>
            <a:chOff x="0" y="0"/>
            <a:chExt cx="1294189" cy="1301245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294189" cy="1301245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375552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001000" y="7810500"/>
            <a:ext cx="970642" cy="975934"/>
            <a:chOff x="0" y="0"/>
            <a:chExt cx="1294189" cy="1301245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294189" cy="1301245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361375" y="228627"/>
              <a:ext cx="634729" cy="95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>
                  <a:solidFill>
                    <a:srgbClr val="FFFFFF"/>
                  </a:solidFill>
                  <a:latin typeface="KG Primary Penmanship"/>
                </a:rPr>
                <a:t>5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9220200" y="1714500"/>
            <a:ext cx="8305800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KG Primary Penmanship" charset="0"/>
              </a:rPr>
              <a:t>Menjelaskan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Dampak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Buruk</a:t>
            </a:r>
            <a:r>
              <a:rPr lang="en-US" sz="4400" dirty="0" smtClean="0">
                <a:latin typeface="KG Primary Penmanship" charset="0"/>
              </a:rPr>
              <a:t> Dari </a:t>
            </a:r>
            <a:r>
              <a:rPr lang="en-US" sz="4400" dirty="0" err="1" smtClean="0">
                <a:latin typeface="KG Primary Penmanship" charset="0"/>
              </a:rPr>
              <a:t>Menyontek</a:t>
            </a:r>
            <a:r>
              <a:rPr lang="en-US" sz="4400" dirty="0" smtClean="0">
                <a:latin typeface="KG Primary Penmanship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KG Primary Penmanship" charset="0"/>
              </a:rPr>
              <a:t>Memuji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Hasil</a:t>
            </a:r>
            <a:r>
              <a:rPr lang="en-US" sz="4400" dirty="0" smtClean="0">
                <a:latin typeface="KG Primary Penmanship" charset="0"/>
              </a:rPr>
              <a:t> Usaha </a:t>
            </a:r>
            <a:r>
              <a:rPr lang="en-US" sz="4400" dirty="0" err="1" smtClean="0">
                <a:latin typeface="KG Primary Penmanship" charset="0"/>
              </a:rPr>
              <a:t>Terbaik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Siswa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Walaupun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Belum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Memenuhi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Standar</a:t>
            </a:r>
            <a:r>
              <a:rPr lang="en-US" sz="4400" dirty="0" smtClean="0">
                <a:latin typeface="KG Primary Penmanship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KG Primary Penmanship" charset="0"/>
              </a:rPr>
              <a:t>Menanamkan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Nilai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Kejujuran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Dalam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Diri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Siswa</a:t>
            </a:r>
            <a:r>
              <a:rPr lang="en-US" sz="4400" dirty="0" smtClean="0">
                <a:latin typeface="KG Primary Penmanship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KG Primary Penmanship" charset="0"/>
              </a:rPr>
              <a:t>Berikan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Siswa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Banyak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Latihan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Menjawab</a:t>
            </a:r>
            <a:r>
              <a:rPr lang="en-US" sz="4400" dirty="0" smtClean="0">
                <a:latin typeface="KG Primary Penmanship" charset="0"/>
              </a:rPr>
              <a:t> </a:t>
            </a:r>
            <a:r>
              <a:rPr lang="en-US" sz="4400" dirty="0" err="1" smtClean="0">
                <a:latin typeface="KG Primary Penmanship" charset="0"/>
              </a:rPr>
              <a:t>Soal</a:t>
            </a:r>
            <a:r>
              <a:rPr lang="en-US" sz="4400" dirty="0" smtClean="0">
                <a:latin typeface="KG Primary Penmanship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KG Primary Penmanship" charset="0"/>
              </a:rPr>
              <a:t>Jadilah</a:t>
            </a:r>
            <a:r>
              <a:rPr lang="en-US" sz="4400" dirty="0" smtClean="0">
                <a:latin typeface="KG Primary Penmanship" charset="0"/>
              </a:rPr>
              <a:t> Guru Yang </a:t>
            </a:r>
            <a:r>
              <a:rPr lang="en-US" sz="4400" dirty="0" err="1" smtClean="0">
                <a:latin typeface="KG Primary Penmanship" charset="0"/>
              </a:rPr>
              <a:t>Tegas</a:t>
            </a:r>
            <a:r>
              <a:rPr lang="en-US" sz="4400" dirty="0" smtClean="0">
                <a:latin typeface="KG Primary Penmanship" charset="0"/>
              </a:rPr>
              <a:t>.</a:t>
            </a:r>
            <a:endParaRPr lang="en-US" sz="4400" dirty="0">
              <a:latin typeface="KG Primary Penmanship" charset="0"/>
            </a:endParaRPr>
          </a:p>
        </p:txBody>
      </p:sp>
      <p:pic>
        <p:nvPicPr>
          <p:cNvPr id="73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362200" y="1"/>
            <a:ext cx="5486400" cy="4076700"/>
          </a:xfrm>
          <a:prstGeom prst="rect">
            <a:avLst/>
          </a:prstGeom>
        </p:spPr>
      </p:pic>
      <p:sp>
        <p:nvSpPr>
          <p:cNvPr id="75" name="TextBox 75"/>
          <p:cNvSpPr txBox="1"/>
          <p:nvPr/>
        </p:nvSpPr>
        <p:spPr>
          <a:xfrm>
            <a:off x="2895600" y="876300"/>
            <a:ext cx="449580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00"/>
                </a:solidFill>
                <a:latin typeface="KG Primary Penmanship"/>
              </a:rPr>
              <a:t>Solusi</a:t>
            </a:r>
            <a:r>
              <a:rPr lang="en-US" sz="66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6600" b="1" dirty="0" err="1" smtClean="0">
                <a:solidFill>
                  <a:srgbClr val="000000"/>
                </a:solidFill>
                <a:latin typeface="KG Primary Penmanship"/>
              </a:rPr>
              <a:t>Masalah</a:t>
            </a:r>
            <a:endParaRPr lang="en-US" sz="6600" b="1" dirty="0" smtClean="0">
              <a:solidFill>
                <a:srgbClr val="000000"/>
              </a:solidFill>
              <a:latin typeface="KG Primary Penmanship"/>
            </a:endParaRPr>
          </a:p>
          <a:p>
            <a:pPr algn="ctr"/>
            <a:r>
              <a:rPr lang="en-US" sz="6600" b="1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endParaRPr lang="en-US" sz="6600" b="1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ernyata Inilah 7 Alasan Mengapa Siswa Mencontek | KASK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400300"/>
            <a:ext cx="7162800" cy="536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ASUS\Downloads\WhatsApp Image 2021-09-20 at 01.04.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30328"/>
            <a:ext cx="4419600" cy="794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C:\Users\ASUS\Downloads\WhatsApp Image 2021-09-20 at 01.04.05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0200" y="723900"/>
            <a:ext cx="4539737" cy="804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343398" y="1172633"/>
            <a:ext cx="8915401" cy="7881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57800" y="2593392"/>
            <a:ext cx="665063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 smtClean="0">
                <a:solidFill>
                  <a:srgbClr val="000000"/>
                </a:solidFill>
                <a:latin typeface="KG Primary Penmanship"/>
              </a:rPr>
              <a:t>TERIMA KASIH!!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1118296" cy="14864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01569" y="7353300"/>
            <a:ext cx="1486431" cy="1366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29600" y="9139013"/>
            <a:ext cx="1486431" cy="11479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4610100"/>
            <a:ext cx="1486431" cy="11922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258800" y="419100"/>
            <a:ext cx="1486431" cy="608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7200" y="8666529"/>
            <a:ext cx="878934" cy="16204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21200" y="2095500"/>
            <a:ext cx="639035" cy="16447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04800" y="2400300"/>
            <a:ext cx="663461" cy="14864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163800" y="9325954"/>
            <a:ext cx="1358362" cy="9610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929638" y="9193161"/>
            <a:ext cx="1358362" cy="10938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7068800" y="419100"/>
            <a:ext cx="887345" cy="13583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172200" y="8928638"/>
            <a:ext cx="662438" cy="13583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819400" y="0"/>
            <a:ext cx="1033845" cy="13583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972800" y="9230061"/>
            <a:ext cx="1358362" cy="105693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6916400" y="3924300"/>
            <a:ext cx="1097887" cy="135836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7145000" y="5676900"/>
            <a:ext cx="644987" cy="135836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381000" y="6362700"/>
            <a:ext cx="1256394" cy="135836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4114800" y="8928638"/>
            <a:ext cx="929307" cy="13583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1641665" cy="16162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5316200" y="0"/>
            <a:ext cx="1641665" cy="8911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0591800" y="342900"/>
            <a:ext cx="1641665" cy="86484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3335000" y="8645335"/>
            <a:ext cx="954066" cy="164166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1641665" cy="143809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2057400" y="8645335"/>
            <a:ext cx="1149569" cy="164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71588" y="1625284"/>
            <a:ext cx="8282412" cy="74695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43600" y="3238500"/>
            <a:ext cx="6477000" cy="4167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800" dirty="0" err="1" smtClean="0">
                <a:latin typeface="KG Primary Penmanship" charset="0"/>
              </a:rPr>
              <a:t>Masalah</a:t>
            </a:r>
            <a:r>
              <a:rPr lang="en-US" sz="4800" dirty="0" smtClean="0">
                <a:latin typeface="KG Primary Penmanship" charset="0"/>
              </a:rPr>
              <a:t> Moral </a:t>
            </a:r>
            <a:r>
              <a:rPr lang="en-US" sz="4800" dirty="0" err="1" smtClean="0">
                <a:latin typeface="KG Primary Penmanship" charset="0"/>
              </a:rPr>
              <a:t>adalah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masalah</a:t>
            </a:r>
            <a:r>
              <a:rPr lang="en-US" sz="4800" dirty="0" smtClean="0">
                <a:latin typeface="KG Primary Penmanship" charset="0"/>
              </a:rPr>
              <a:t> yang </a:t>
            </a:r>
            <a:r>
              <a:rPr lang="en-US" sz="4800" dirty="0" err="1" smtClean="0">
                <a:latin typeface="KG Primary Penmanship" charset="0"/>
              </a:rPr>
              <a:t>sangat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mendasar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pada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nilai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manusia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atau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bangsa</a:t>
            </a:r>
            <a:r>
              <a:rPr lang="en-US" sz="4800" dirty="0" smtClean="0">
                <a:latin typeface="KG Primary Penmanship" charset="0"/>
              </a:rPr>
              <a:t> yang </a:t>
            </a:r>
            <a:r>
              <a:rPr lang="en-US" sz="4800" dirty="0" err="1" smtClean="0">
                <a:latin typeface="KG Primary Penmanship" charset="0"/>
              </a:rPr>
              <a:t>pada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dasarnya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terletak</a:t>
            </a:r>
            <a:r>
              <a:rPr lang="en-US" sz="4800" dirty="0" smtClean="0">
                <a:latin typeface="KG Primary Penmanship" charset="0"/>
              </a:rPr>
              <a:t> </a:t>
            </a:r>
            <a:r>
              <a:rPr lang="en-US" sz="4800" dirty="0" err="1" smtClean="0">
                <a:latin typeface="KG Primary Penmanship" charset="0"/>
              </a:rPr>
              <a:t>pada</a:t>
            </a:r>
            <a:r>
              <a:rPr lang="en-US" sz="4800" b="1" dirty="0" smtClean="0">
                <a:latin typeface="KG Primary Penmanship" charset="0"/>
              </a:rPr>
              <a:t> moral </a:t>
            </a:r>
            <a:r>
              <a:rPr lang="en-US" sz="4800" b="1" dirty="0" err="1" smtClean="0">
                <a:latin typeface="KG Primary Penmanship" charset="0"/>
              </a:rPr>
              <a:t>dan</a:t>
            </a:r>
            <a:r>
              <a:rPr lang="en-US" sz="4800" b="1" dirty="0" smtClean="0">
                <a:latin typeface="KG Primary Penmanship" charset="0"/>
              </a:rPr>
              <a:t> </a:t>
            </a:r>
            <a:r>
              <a:rPr lang="en-US" sz="4800" b="1" dirty="0" err="1" smtClean="0">
                <a:latin typeface="KG Primary Penmanship" charset="0"/>
              </a:rPr>
              <a:t>akhlaknya</a:t>
            </a:r>
            <a:r>
              <a:rPr lang="en-US" sz="4800" b="1" dirty="0" smtClean="0">
                <a:latin typeface="KG Primary Penmanship" charset="0"/>
              </a:rPr>
              <a:t>.</a:t>
            </a:r>
            <a:endParaRPr lang="en-US" sz="4800" b="1" dirty="0">
              <a:solidFill>
                <a:srgbClr val="000000"/>
              </a:solidFill>
              <a:latin typeface="KG Primary Penmanship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06866" y="1412363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4314">
            <a:off x="3191326" y="6476792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954000" y="613410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16706">
            <a:off x="5636791" y="776967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903">
            <a:off x="1799867" y="2201112"/>
            <a:ext cx="2482113" cy="263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32097" y="419101"/>
            <a:ext cx="8923993" cy="25145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23014" y="1104900"/>
            <a:ext cx="758906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dirty="0">
                <a:solidFill>
                  <a:srgbClr val="000000"/>
                </a:solidFill>
                <a:latin typeface="KG Primary Penmanship"/>
              </a:rPr>
              <a:t>Yang </a:t>
            </a:r>
            <a:r>
              <a:rPr lang="en-US" sz="9600" dirty="0" err="1">
                <a:solidFill>
                  <a:srgbClr val="000000"/>
                </a:solidFill>
                <a:latin typeface="KG Primary Penmanship"/>
              </a:rPr>
              <a:t>Kamu</a:t>
            </a:r>
            <a:r>
              <a:rPr lang="en-US" sz="96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9600" dirty="0" err="1">
                <a:solidFill>
                  <a:srgbClr val="000000"/>
                </a:solidFill>
                <a:latin typeface="KG Primary Penmanship"/>
              </a:rPr>
              <a:t>Pelajari</a:t>
            </a:r>
            <a:endParaRPr lang="en-US" sz="9600" dirty="0">
              <a:solidFill>
                <a:srgbClr val="000000"/>
              </a:solidFill>
              <a:latin typeface="KG Primary Penmanship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62000" y="3086101"/>
            <a:ext cx="6934200" cy="4191000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10800" y="3162301"/>
            <a:ext cx="7366147" cy="4114800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71600" y="3619500"/>
            <a:ext cx="5867400" cy="3481610"/>
            <a:chOff x="0" y="-161854"/>
            <a:chExt cx="6885182" cy="4642145"/>
          </a:xfrm>
        </p:grpSpPr>
        <p:sp>
          <p:nvSpPr>
            <p:cNvPr id="10" name="TextBox 10"/>
            <p:cNvSpPr txBox="1"/>
            <p:nvPr/>
          </p:nvSpPr>
          <p:spPr>
            <a:xfrm>
              <a:off x="8447" y="2479744"/>
              <a:ext cx="6807198" cy="2000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ts val="3852"/>
                </a:lnSpc>
                <a:spcBef>
                  <a:spcPct val="0"/>
                </a:spcBef>
              </a:pPr>
              <a:r>
                <a:rPr lang="en-US" sz="3600" dirty="0" smtClean="0">
                  <a:latin typeface="KG Primary Penmanship" charset="0"/>
                </a:rPr>
                <a:t>LGBT </a:t>
              </a:r>
              <a:r>
                <a:rPr lang="en-US" sz="3600" dirty="0" err="1" smtClean="0">
                  <a:latin typeface="KG Primary Penmanship" charset="0"/>
                </a:rPr>
                <a:t>adalah</a:t>
              </a:r>
              <a:r>
                <a:rPr lang="en-US" sz="3600" dirty="0" smtClean="0">
                  <a:latin typeface="KG Primary Penmanship" charset="0"/>
                </a:rPr>
                <a:t> </a:t>
              </a:r>
              <a:r>
                <a:rPr lang="en-US" sz="3600" dirty="0" err="1" smtClean="0">
                  <a:latin typeface="KG Primary Penmanship" charset="0"/>
                </a:rPr>
                <a:t>singkatan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dari</a:t>
              </a:r>
              <a:r>
                <a:rPr lang="en-US" sz="3600" dirty="0" smtClean="0">
                  <a:latin typeface="KG Primary Penmanship" charset="0"/>
                </a:rPr>
                <a:t> Lesbian, Gay, </a:t>
              </a:r>
              <a:r>
                <a:rPr lang="en-US" sz="3600" dirty="0" err="1" smtClean="0">
                  <a:latin typeface="KG Primary Penmanship" charset="0"/>
                </a:rPr>
                <a:t>Biseksual</a:t>
              </a:r>
              <a:r>
                <a:rPr lang="en-US" sz="3600" dirty="0" smtClean="0">
                  <a:latin typeface="KG Primary Penmanship" charset="0"/>
                </a:rPr>
                <a:t>, </a:t>
              </a:r>
              <a:r>
                <a:rPr lang="en-US" sz="3600" dirty="0" err="1" smtClean="0">
                  <a:latin typeface="KG Primary Penmanship" charset="0"/>
                </a:rPr>
                <a:t>dan</a:t>
              </a:r>
              <a:r>
                <a:rPr lang="en-US" sz="3600" dirty="0" smtClean="0">
                  <a:latin typeface="KG Primary Penmanship" charset="0"/>
                </a:rPr>
                <a:t> Transgender.</a:t>
              </a:r>
              <a:endParaRPr lang="en-US" sz="3600" u="none" dirty="0">
                <a:solidFill>
                  <a:srgbClr val="272626"/>
                </a:solidFill>
                <a:latin typeface="KG Primary Penmanship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61854"/>
              <a:ext cx="6885182" cy="2186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67"/>
                </a:lnSpc>
              </a:pPr>
              <a:r>
                <a:rPr lang="en-US" sz="6075" dirty="0" err="1" smtClean="0">
                  <a:solidFill>
                    <a:srgbClr val="000000"/>
                  </a:solidFill>
                  <a:latin typeface="KG Primary Penmanship"/>
                </a:rPr>
                <a:t>Permasalahan</a:t>
              </a:r>
              <a:r>
                <a:rPr lang="en-US" sz="6075" dirty="0" smtClean="0">
                  <a:solidFill>
                    <a:srgbClr val="000000"/>
                  </a:solidFill>
                  <a:latin typeface="KG Primary Penmanship"/>
                </a:rPr>
                <a:t> Moral</a:t>
              </a:r>
            </a:p>
            <a:p>
              <a:pPr algn="ctr"/>
              <a:r>
                <a:rPr lang="en-US" sz="6075" b="1" dirty="0" smtClean="0">
                  <a:solidFill>
                    <a:srgbClr val="000000"/>
                  </a:solidFill>
                  <a:latin typeface="KG Primary Penmanship"/>
                </a:rPr>
                <a:t>LGBT</a:t>
              </a:r>
              <a:endParaRPr lang="en-US" sz="6075" b="1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0" y="3390900"/>
            <a:ext cx="7162800" cy="3675459"/>
            <a:chOff x="-191836" y="-466654"/>
            <a:chExt cx="7924801" cy="4900612"/>
          </a:xfrm>
        </p:grpSpPr>
        <p:sp>
          <p:nvSpPr>
            <p:cNvPr id="13" name="TextBox 13"/>
            <p:cNvSpPr txBox="1"/>
            <p:nvPr/>
          </p:nvSpPr>
          <p:spPr>
            <a:xfrm>
              <a:off x="-191836" y="1971746"/>
              <a:ext cx="7924801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ts val="3611"/>
                </a:lnSpc>
                <a:spcBef>
                  <a:spcPct val="0"/>
                </a:spcBef>
              </a:pPr>
              <a:r>
                <a:rPr lang="en-US" sz="2400" dirty="0" err="1" smtClean="0">
                  <a:latin typeface="KG Primary Penmanship" charset="0"/>
                </a:rPr>
                <a:t>Segala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macam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bentuk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perilaku</a:t>
              </a:r>
              <a:r>
                <a:rPr lang="en-US" sz="2400" dirty="0" smtClean="0">
                  <a:latin typeface="KG Primary Penmanship" charset="0"/>
                </a:rPr>
                <a:t> yang </a:t>
              </a:r>
              <a:r>
                <a:rPr lang="en-US" sz="2400" dirty="0" err="1" smtClean="0">
                  <a:latin typeface="KG Primary Penmanship" charset="0"/>
                </a:rPr>
                <a:t>berkonotasi</a:t>
              </a:r>
              <a:r>
                <a:rPr lang="en-US" sz="2400" dirty="0" smtClean="0">
                  <a:latin typeface="KG Primary Penmanship" charset="0"/>
                </a:rPr>
                <a:t> </a:t>
              </a:r>
              <a:r>
                <a:rPr lang="en-US" sz="2400" dirty="0" err="1" smtClean="0">
                  <a:latin typeface="KG Primary Penmanship" charset="0"/>
                </a:rPr>
                <a:t>seksual</a:t>
              </a:r>
              <a:r>
                <a:rPr lang="en-US" sz="2400" dirty="0" smtClean="0">
                  <a:latin typeface="KG Primary Penmanship" charset="0"/>
                </a:rPr>
                <a:t> yang </a:t>
              </a:r>
              <a:r>
                <a:rPr lang="en-US" sz="2400" dirty="0" err="1" smtClean="0">
                  <a:latin typeface="KG Primary Penmanship" charset="0"/>
                </a:rPr>
                <a:t>dilakukan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secara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sepihak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dan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tidak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dikehendaki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oleh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korbannya</a:t>
              </a:r>
              <a:r>
                <a:rPr lang="en-US" sz="2400" dirty="0" smtClean="0">
                  <a:latin typeface="KG Primary Penmanship" charset="0"/>
                </a:rPr>
                <a:t>. </a:t>
              </a:r>
              <a:r>
                <a:rPr lang="en-US" sz="2400" dirty="0" err="1" smtClean="0">
                  <a:latin typeface="KG Primary Penmanship" charset="0"/>
                </a:rPr>
                <a:t>Bentuknya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dapat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berupa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ucapan</a:t>
              </a:r>
              <a:r>
                <a:rPr lang="en-US" sz="2400" dirty="0" smtClean="0">
                  <a:latin typeface="KG Primary Penmanship" charset="0"/>
                </a:rPr>
                <a:t>, </a:t>
              </a:r>
              <a:r>
                <a:rPr lang="en-US" sz="2400" dirty="0" err="1" smtClean="0">
                  <a:latin typeface="KG Primary Penmanship" charset="0"/>
                </a:rPr>
                <a:t>tulisan</a:t>
              </a:r>
              <a:r>
                <a:rPr lang="en-US" sz="2400" dirty="0" smtClean="0">
                  <a:latin typeface="KG Primary Penmanship" charset="0"/>
                </a:rPr>
                <a:t>, </a:t>
              </a:r>
              <a:r>
                <a:rPr lang="en-US" sz="2400" dirty="0" err="1" smtClean="0">
                  <a:latin typeface="KG Primary Penmanship" charset="0"/>
                </a:rPr>
                <a:t>simbol</a:t>
              </a:r>
              <a:r>
                <a:rPr lang="en-US" sz="2400" dirty="0" smtClean="0">
                  <a:latin typeface="KG Primary Penmanship" charset="0"/>
                </a:rPr>
                <a:t>, </a:t>
              </a:r>
              <a:r>
                <a:rPr lang="en-US" sz="2400" dirty="0" err="1" smtClean="0">
                  <a:latin typeface="KG Primary Penmanship" charset="0"/>
                </a:rPr>
                <a:t>isyarat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dan</a:t>
              </a:r>
              <a:r>
                <a:rPr lang="en-US" sz="2400" dirty="0" smtClean="0">
                  <a:latin typeface="KG Primary Penmanship" charset="0"/>
                </a:rPr>
                <a:t> </a:t>
              </a:r>
              <a:r>
                <a:rPr lang="en-US" sz="2400" dirty="0" err="1" smtClean="0">
                  <a:latin typeface="KG Primary Penmanship" charset="0"/>
                </a:rPr>
                <a:t>tindakan</a:t>
              </a:r>
              <a:r>
                <a:rPr lang="en-US" sz="2400" dirty="0" smtClean="0">
                  <a:latin typeface="KG Primary Penmanship" charset="0"/>
                </a:rPr>
                <a:t> yang </a:t>
              </a:r>
              <a:r>
                <a:rPr lang="en-US" sz="2400" dirty="0" err="1" smtClean="0">
                  <a:latin typeface="KG Primary Penmanship" charset="0"/>
                </a:rPr>
                <a:t>berkonotasi</a:t>
              </a:r>
              <a:r>
                <a:rPr lang="en-US" sz="2400" dirty="0" smtClean="0">
                  <a:latin typeface="KG Primary Penmanship" charset="0"/>
                </a:rPr>
                <a:t> </a:t>
              </a:r>
              <a:r>
                <a:rPr lang="en-US" sz="2400" dirty="0" err="1" smtClean="0">
                  <a:latin typeface="KG Primary Penmanship" charset="0"/>
                </a:rPr>
                <a:t>seksual</a:t>
              </a:r>
              <a:r>
                <a:rPr lang="en-US" sz="2400" dirty="0" smtClean="0">
                  <a:latin typeface="KG Primary Penmanship" charset="0"/>
                </a:rPr>
                <a:t>.</a:t>
              </a:r>
              <a:endParaRPr lang="en-US" sz="2400" u="none" dirty="0">
                <a:solidFill>
                  <a:srgbClr val="272626"/>
                </a:solidFill>
                <a:latin typeface="KG Primary Penmanship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66654"/>
              <a:ext cx="7603417" cy="2202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150" dirty="0" err="1" smtClean="0">
                  <a:solidFill>
                    <a:srgbClr val="000000"/>
                  </a:solidFill>
                  <a:latin typeface="KG Primary Penmanship"/>
                </a:rPr>
                <a:t>Permasalahan</a:t>
              </a:r>
              <a:r>
                <a:rPr lang="en-US" sz="6150" dirty="0" smtClean="0">
                  <a:solidFill>
                    <a:srgbClr val="000000"/>
                  </a:solidFill>
                  <a:latin typeface="KG Primary Penmanship"/>
                </a:rPr>
                <a:t> Moral</a:t>
              </a:r>
            </a:p>
            <a:p>
              <a:pPr algn="ctr">
                <a:lnSpc>
                  <a:spcPts val="5535"/>
                </a:lnSpc>
              </a:pPr>
              <a:r>
                <a:rPr lang="en-US" sz="6150" b="1" dirty="0" err="1" smtClean="0">
                  <a:solidFill>
                    <a:srgbClr val="000000"/>
                  </a:solidFill>
                  <a:latin typeface="KG Primary Penmanship"/>
                </a:rPr>
                <a:t>Pelecahan</a:t>
              </a:r>
              <a:r>
                <a:rPr lang="en-US" sz="6150" b="1" dirty="0" smtClean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6150" b="1" dirty="0" err="1" smtClean="0">
                  <a:solidFill>
                    <a:srgbClr val="000000"/>
                  </a:solidFill>
                  <a:latin typeface="KG Primary Penmanship"/>
                </a:rPr>
                <a:t>Seksual</a:t>
              </a:r>
              <a:endParaRPr lang="en-US" sz="6150" b="1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440245" y="1067962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35000" y="2400300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87600" y="7429500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866401" y="7000942"/>
            <a:ext cx="1499829" cy="3158683"/>
          </a:xfrm>
          <a:prstGeom prst="rect">
            <a:avLst/>
          </a:prstGeom>
        </p:spPr>
      </p:pic>
      <p:grpSp>
        <p:nvGrpSpPr>
          <p:cNvPr id="19" name="Group 5"/>
          <p:cNvGrpSpPr/>
          <p:nvPr/>
        </p:nvGrpSpPr>
        <p:grpSpPr>
          <a:xfrm>
            <a:off x="3733800" y="7429500"/>
            <a:ext cx="9982200" cy="2438400"/>
            <a:chOff x="0" y="0"/>
            <a:chExt cx="8041232" cy="5742255"/>
          </a:xfrm>
        </p:grpSpPr>
        <p:sp>
          <p:nvSpPr>
            <p:cNvPr id="20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2" name="Rectangle 21"/>
          <p:cNvSpPr/>
          <p:nvPr/>
        </p:nvSpPr>
        <p:spPr>
          <a:xfrm>
            <a:off x="3810000" y="7353300"/>
            <a:ext cx="99060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KG Primary Penmanship"/>
              </a:rPr>
              <a:t>Permasalahan</a:t>
            </a:r>
            <a:r>
              <a:rPr lang="en-US" sz="48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KG Primary Penmanship"/>
              </a:rPr>
              <a:t>Moral</a:t>
            </a:r>
          </a:p>
          <a:p>
            <a:pPr algn="ctr">
              <a:lnSpc>
                <a:spcPts val="500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KG Primary Penmanship"/>
              </a:rPr>
              <a:t>Mencontek</a:t>
            </a:r>
            <a:endParaRPr lang="en-US" sz="4800" b="1" dirty="0" smtClean="0">
              <a:solidFill>
                <a:srgbClr val="000000"/>
              </a:solidFill>
              <a:latin typeface="KG Primary Penmanship"/>
            </a:endParaRPr>
          </a:p>
          <a:p>
            <a:pPr algn="just">
              <a:lnSpc>
                <a:spcPts val="5000"/>
              </a:lnSpc>
            </a:pPr>
            <a:r>
              <a:rPr lang="en-US" sz="2800" dirty="0" err="1" smtClean="0">
                <a:latin typeface="KG Primary Penmanship" charset="0"/>
              </a:rPr>
              <a:t>Mencontek</a:t>
            </a:r>
            <a:r>
              <a:rPr lang="en-US" sz="2800" dirty="0" smtClean="0">
                <a:latin typeface="KG Primary Penmanship" charset="0"/>
              </a:rPr>
              <a:t> </a:t>
            </a:r>
            <a:r>
              <a:rPr lang="en-US" sz="2800" dirty="0" err="1" smtClean="0">
                <a:latin typeface="KG Primary Penmanship" charset="0"/>
              </a:rPr>
              <a:t>sering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dikaitkan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dengan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kecurangan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karena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merugikan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tidak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hanya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bagi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diri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sendiri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tetapi</a:t>
            </a:r>
            <a:r>
              <a:rPr lang="en-US" sz="2800" dirty="0" smtClean="0">
                <a:latin typeface="KG Primary Penmanship" charset="0"/>
              </a:rPr>
              <a:t> </a:t>
            </a:r>
            <a:r>
              <a:rPr lang="en-US" sz="2800" dirty="0" err="1" smtClean="0">
                <a:latin typeface="KG Primary Penmanship" charset="0"/>
              </a:rPr>
              <a:t>orang</a:t>
            </a:r>
            <a:r>
              <a:rPr lang="en-US" sz="2800" dirty="0" smtClean="0">
                <a:latin typeface="KG Primary Penmanship" charset="0"/>
              </a:rPr>
              <a:t> lain.</a:t>
            </a:r>
            <a:endParaRPr lang="en-US" sz="2800" dirty="0">
              <a:solidFill>
                <a:srgbClr val="000000"/>
              </a:solidFill>
              <a:latin typeface="KG Primary Penmanship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6111" y="719030"/>
            <a:ext cx="9620857" cy="91835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1735926" y="5988250"/>
            <a:ext cx="1344592" cy="2757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85229" y="7260370"/>
            <a:ext cx="2574510" cy="2003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1583482" y="602823"/>
            <a:ext cx="4787227" cy="49214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03484" y="4555093"/>
            <a:ext cx="2797216" cy="197904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886200" y="1257300"/>
            <a:ext cx="7543799" cy="8016106"/>
            <a:chOff x="-301801" y="-26912"/>
            <a:chExt cx="10058398" cy="10688138"/>
          </a:xfrm>
        </p:grpSpPr>
        <p:sp>
          <p:nvSpPr>
            <p:cNvPr id="10" name="TextBox 10"/>
            <p:cNvSpPr txBox="1"/>
            <p:nvPr/>
          </p:nvSpPr>
          <p:spPr>
            <a:xfrm>
              <a:off x="-301801" y="3325887"/>
              <a:ext cx="10058398" cy="7335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ts val="3852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KG Primary Penmanship" charset="0"/>
                </a:rPr>
                <a:t>Lesbian </a:t>
              </a:r>
              <a:r>
                <a:rPr lang="en-US" sz="3600" dirty="0" err="1" smtClean="0">
                  <a:latin typeface="KG Primary Penmanship" charset="0"/>
                </a:rPr>
                <a:t>merupakan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orientasi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seksual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seorang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wanita</a:t>
              </a:r>
              <a:r>
                <a:rPr lang="en-US" sz="3600" dirty="0" smtClean="0">
                  <a:latin typeface="KG Primary Penmanship" charset="0"/>
                </a:rPr>
                <a:t> yang </a:t>
              </a:r>
              <a:r>
                <a:rPr lang="en-US" sz="3600" dirty="0" err="1" smtClean="0">
                  <a:latin typeface="KG Primary Penmanship" charset="0"/>
                </a:rPr>
                <a:t>memiliki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ketertarikan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terhadap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wanita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juga</a:t>
              </a:r>
              <a:r>
                <a:rPr lang="en-US" sz="3600" dirty="0" smtClean="0">
                  <a:latin typeface="KG Primary Penmanship" charset="0"/>
                </a:rPr>
                <a:t>. </a:t>
              </a:r>
              <a:r>
                <a:rPr lang="en-US" sz="3600" b="1" dirty="0" smtClean="0">
                  <a:latin typeface="KG Primary Penmanship" charset="0"/>
                </a:rPr>
                <a:t>Gay </a:t>
              </a:r>
              <a:r>
                <a:rPr lang="en-US" sz="3600" dirty="0" err="1" smtClean="0">
                  <a:latin typeface="KG Primary Penmanship" charset="0"/>
                </a:rPr>
                <a:t>merupakan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orientasi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seksual</a:t>
              </a:r>
              <a:r>
                <a:rPr lang="en-US" sz="3600" dirty="0" smtClean="0">
                  <a:latin typeface="KG Primary Penmanship" charset="0"/>
                </a:rPr>
                <a:t> yang </a:t>
              </a:r>
              <a:r>
                <a:rPr lang="en-US" sz="3600" dirty="0" err="1" smtClean="0">
                  <a:latin typeface="KG Primary Penmanship" charset="0"/>
                </a:rPr>
                <a:t>memiliki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ketertarikan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satu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sama</a:t>
              </a:r>
              <a:r>
                <a:rPr lang="en-US" sz="3600" dirty="0" smtClean="0">
                  <a:latin typeface="KG Primary Penmanship" charset="0"/>
                </a:rPr>
                <a:t> lain </a:t>
              </a:r>
              <a:r>
                <a:rPr lang="en-US" sz="3600" dirty="0" err="1" smtClean="0">
                  <a:latin typeface="KG Primary Penmanship" charset="0"/>
                </a:rPr>
                <a:t>dengan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jenis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kelamin</a:t>
              </a:r>
              <a:r>
                <a:rPr lang="en-US" sz="3600" dirty="0" smtClean="0">
                  <a:latin typeface="KG Primary Penmanship" charset="0"/>
                </a:rPr>
                <a:t> yang </a:t>
              </a:r>
              <a:r>
                <a:rPr lang="en-US" sz="3600" dirty="0" err="1" smtClean="0">
                  <a:latin typeface="KG Primary Penmanship" charset="0"/>
                </a:rPr>
                <a:t>sama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contohnya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yaitu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pria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dan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pria</a:t>
              </a:r>
              <a:r>
                <a:rPr lang="en-US" sz="3600" dirty="0" smtClean="0">
                  <a:latin typeface="KG Primary Penmanship" charset="0"/>
                </a:rPr>
                <a:t>. </a:t>
              </a:r>
              <a:r>
                <a:rPr lang="en-US" sz="3600" b="1" dirty="0" err="1" smtClean="0">
                  <a:latin typeface="KG Primary Penmanship" charset="0"/>
                </a:rPr>
                <a:t>Biseksual</a:t>
              </a:r>
              <a:r>
                <a:rPr lang="en-US" sz="3600" b="1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pada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dasarnya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merupakan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ketertarikan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terhadap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semua</a:t>
              </a:r>
              <a:r>
                <a:rPr lang="en-US" sz="3600" dirty="0" smtClean="0">
                  <a:latin typeface="KG Primary Penmanship" charset="0"/>
                </a:rPr>
                <a:t> gender </a:t>
              </a:r>
              <a:r>
                <a:rPr lang="en-US" sz="3600" dirty="0" err="1" smtClean="0">
                  <a:latin typeface="KG Primary Penmanship" charset="0"/>
                </a:rPr>
                <a:t>seperti</a:t>
              </a:r>
              <a:r>
                <a:rPr lang="en-US" sz="3600" dirty="0" smtClean="0">
                  <a:latin typeface="KG Primary Penmanship" charset="0"/>
                </a:rPr>
                <a:t>, </a:t>
              </a:r>
              <a:r>
                <a:rPr lang="en-US" sz="3600" dirty="0" err="1" smtClean="0">
                  <a:latin typeface="KG Primary Penmanship" charset="0"/>
                </a:rPr>
                <a:t>wanita</a:t>
              </a:r>
              <a:r>
                <a:rPr lang="en-US" sz="3600" dirty="0" smtClean="0">
                  <a:latin typeface="KG Primary Penmanship" charset="0"/>
                </a:rPr>
                <a:t>, </a:t>
              </a:r>
              <a:r>
                <a:rPr lang="en-US" sz="3600" dirty="0" err="1" smtClean="0">
                  <a:latin typeface="KG Primary Penmanship" charset="0"/>
                </a:rPr>
                <a:t>pria</a:t>
              </a:r>
              <a:r>
                <a:rPr lang="en-US" sz="3600" dirty="0" smtClean="0">
                  <a:latin typeface="KG Primary Penmanship" charset="0"/>
                </a:rPr>
                <a:t>, gender </a:t>
              </a:r>
              <a:r>
                <a:rPr lang="en-US" sz="3600" dirty="0" err="1" smtClean="0">
                  <a:latin typeface="KG Primary Penmanship" charset="0"/>
                </a:rPr>
                <a:t>biner</a:t>
              </a:r>
              <a:r>
                <a:rPr lang="en-US" sz="3600" dirty="0" smtClean="0">
                  <a:latin typeface="KG Primary Penmanship" charset="0"/>
                </a:rPr>
                <a:t>, transgender, non </a:t>
              </a:r>
              <a:r>
                <a:rPr lang="en-US" sz="3600" dirty="0" err="1" smtClean="0">
                  <a:latin typeface="KG Primary Penmanship" charset="0"/>
                </a:rPr>
                <a:t>biner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dan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lainnya</a:t>
              </a:r>
              <a:r>
                <a:rPr lang="en-US" sz="3600" dirty="0" smtClean="0">
                  <a:latin typeface="KG Primary Penmanship" charset="0"/>
                </a:rPr>
                <a:t>. </a:t>
              </a:r>
              <a:r>
                <a:rPr lang="en-US" sz="3600" b="1" dirty="0" smtClean="0">
                  <a:latin typeface="KG Primary Penmanship" charset="0"/>
                </a:rPr>
                <a:t>Transgender </a:t>
              </a:r>
              <a:r>
                <a:rPr lang="en-US" sz="3600" dirty="0" err="1" smtClean="0">
                  <a:latin typeface="KG Primary Penmanship" charset="0"/>
                </a:rPr>
                <a:t>merupakan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ekspresi</a:t>
              </a:r>
              <a:r>
                <a:rPr lang="en-US" sz="3600" dirty="0" smtClean="0">
                  <a:latin typeface="KG Primary Penmanship" charset="0"/>
                </a:rPr>
                <a:t> gender yang </a:t>
              </a:r>
              <a:r>
                <a:rPr lang="en-US" sz="3600" dirty="0" err="1" smtClean="0">
                  <a:latin typeface="KG Primary Penmanship" charset="0"/>
                </a:rPr>
                <a:t>berlawanan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dengan</a:t>
              </a:r>
              <a:r>
                <a:rPr lang="en-US" sz="3600" dirty="0" smtClean="0">
                  <a:latin typeface="KG Primary Penmanship" charset="0"/>
                </a:rPr>
                <a:t> gender yang </a:t>
              </a:r>
              <a:r>
                <a:rPr lang="en-US" sz="3600" dirty="0" err="1" smtClean="0">
                  <a:latin typeface="KG Primary Penmanship" charset="0"/>
                </a:rPr>
                <a:t>dimiliki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sejak</a:t>
              </a:r>
              <a:r>
                <a:rPr lang="en-US" sz="3600" dirty="0" smtClean="0">
                  <a:latin typeface="KG Primary Penmanship" charset="0"/>
                </a:rPr>
                <a:t> </a:t>
              </a:r>
              <a:r>
                <a:rPr lang="en-US" sz="3600" dirty="0" err="1" smtClean="0">
                  <a:latin typeface="KG Primary Penmanship" charset="0"/>
                </a:rPr>
                <a:t>lahir</a:t>
              </a:r>
              <a:r>
                <a:rPr lang="en-US" sz="3600" dirty="0" smtClean="0">
                  <a:latin typeface="KG Primary Penmanship" charset="0"/>
                </a:rPr>
                <a:t>.</a:t>
              </a:r>
              <a:endParaRPr lang="en-US" sz="3600" u="none" dirty="0">
                <a:solidFill>
                  <a:srgbClr val="272626"/>
                </a:solidFill>
                <a:latin typeface="KG Primary Penmanship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301801" y="-26912"/>
              <a:ext cx="9956799" cy="29409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8640"/>
                </a:lnSpc>
              </a:pPr>
              <a:r>
                <a:rPr lang="en-US" sz="9600" dirty="0" smtClean="0">
                  <a:solidFill>
                    <a:srgbClr val="000000"/>
                  </a:solidFill>
                  <a:latin typeface="KG Primary Penmanship"/>
                </a:rPr>
                <a:t>APA ITU </a:t>
              </a:r>
            </a:p>
            <a:p>
              <a:pPr algn="just">
                <a:lnSpc>
                  <a:spcPts val="8640"/>
                </a:lnSpc>
              </a:pPr>
              <a:r>
                <a:rPr lang="en-US" sz="9600" b="1" dirty="0" smtClean="0">
                  <a:solidFill>
                    <a:srgbClr val="000000"/>
                  </a:solidFill>
                  <a:latin typeface="KG Primary Penmanship"/>
                </a:rPr>
                <a:t>L G B T???</a:t>
              </a:r>
              <a:endParaRPr lang="en-US" sz="9600" b="1" dirty="0">
                <a:solidFill>
                  <a:srgbClr val="000000"/>
                </a:solidFill>
                <a:latin typeface="KG Primary Penmanship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003640" y="1391780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4225435" y="8422175"/>
            <a:ext cx="2058223" cy="477318"/>
          </a:xfrm>
          <a:prstGeom prst="rect">
            <a:avLst/>
          </a:prstGeom>
        </p:spPr>
      </p:pic>
      <p:pic>
        <p:nvPicPr>
          <p:cNvPr id="2051" name="Picture 3" descr="C:\Users\ASUS\Downloads\Nuvola_LGBT_flag.svg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887200" y="1181100"/>
            <a:ext cx="4114800" cy="4114800"/>
          </a:xfrm>
          <a:prstGeom prst="rect">
            <a:avLst/>
          </a:prstGeom>
          <a:noFill/>
        </p:spPr>
      </p:pic>
      <p:grpSp>
        <p:nvGrpSpPr>
          <p:cNvPr id="14" name="Group 26"/>
          <p:cNvGrpSpPr/>
          <p:nvPr/>
        </p:nvGrpSpPr>
        <p:grpSpPr>
          <a:xfrm>
            <a:off x="381000" y="419100"/>
            <a:ext cx="1365480" cy="1447800"/>
            <a:chOff x="2887" y="0"/>
            <a:chExt cx="1288414" cy="1301245"/>
          </a:xfrm>
        </p:grpSpPr>
        <p:grpSp>
          <p:nvGrpSpPr>
            <p:cNvPr id="15" name="Group 27"/>
            <p:cNvGrpSpPr/>
            <p:nvPr/>
          </p:nvGrpSpPr>
          <p:grpSpPr>
            <a:xfrm>
              <a:off x="2887" y="0"/>
              <a:ext cx="1288414" cy="1301245"/>
              <a:chOff x="14167" y="0"/>
              <a:chExt cx="6321665" cy="6350000"/>
            </a:xfrm>
          </p:grpSpPr>
          <p:sp>
            <p:nvSpPr>
              <p:cNvPr id="17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16" name="TextBox 29"/>
            <p:cNvSpPr txBox="1"/>
            <p:nvPr/>
          </p:nvSpPr>
          <p:spPr>
            <a:xfrm>
              <a:off x="287597" y="547893"/>
              <a:ext cx="708506" cy="6454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11500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7374" y="1028700"/>
            <a:ext cx="10194735" cy="83838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05600" y="2171700"/>
            <a:ext cx="8915400" cy="6449169"/>
            <a:chOff x="-510793" y="-407152"/>
            <a:chExt cx="11887199" cy="8598891"/>
          </a:xfrm>
        </p:grpSpPr>
        <p:sp>
          <p:nvSpPr>
            <p:cNvPr id="4" name="TextBox 4"/>
            <p:cNvSpPr txBox="1"/>
            <p:nvPr/>
          </p:nvSpPr>
          <p:spPr>
            <a:xfrm>
              <a:off x="-510793" y="-407152"/>
              <a:ext cx="11887199" cy="147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Pendapat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 </a:t>
              </a:r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Saya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 </a:t>
              </a:r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mengenai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KG Primary Penmanship"/>
                </a:rPr>
                <a:t> LGBT</a:t>
              </a:r>
              <a:endParaRPr lang="en-US" sz="6600" b="1" dirty="0">
                <a:solidFill>
                  <a:schemeClr val="accent6">
                    <a:lumMod val="75000"/>
                  </a:schemeClr>
                </a:solidFill>
                <a:latin typeface="KG Primary Penmanship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10793" y="1523248"/>
              <a:ext cx="11785600" cy="6668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52"/>
                </a:lnSpc>
              </a:pP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LGBT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adalah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suatu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hal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yang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sangat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menyimpang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dalam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kehidupan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masyarakat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bahkan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Negara Indonesia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sendiri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. LGBT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mencerminkan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adanya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penyimpangan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moral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dalam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diri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seseorang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yang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menyebabkan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mereka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mengambil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suatu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tindakan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yang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dilarang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keras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oleh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setiap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agama.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Tidak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dipungkiri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LGBT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sudah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banyak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dilakukan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oleh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kebanyakan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orang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walaupun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tidak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terlihat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secara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jelas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oleh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media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maya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. Hal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ini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menjadi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momok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bagi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pendidikan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moral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Indonesia yang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mana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hal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ini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sangat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tabu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tidak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sepantasnya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dilakukan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oleh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orang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</a:t>
              </a:r>
              <a:r>
                <a:rPr lang="en-US" sz="3600" dirty="0" err="1" smtClean="0">
                  <a:solidFill>
                    <a:srgbClr val="272626"/>
                  </a:solidFill>
                  <a:latin typeface="KG Primary Penmanship"/>
                </a:rPr>
                <a:t>mana</a:t>
              </a:r>
              <a:r>
                <a:rPr lang="en-US" sz="3600" dirty="0" smtClean="0">
                  <a:solidFill>
                    <a:srgbClr val="272626"/>
                  </a:solidFill>
                  <a:latin typeface="KG Primary Penmanship"/>
                </a:rPr>
                <a:t> pun.  </a:t>
              </a:r>
              <a:endParaRPr lang="en-US" sz="3600" dirty="0">
                <a:solidFill>
                  <a:srgbClr val="272626"/>
                </a:solidFill>
                <a:latin typeface="KG Primary Penmanship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15936">
            <a:off x="1767294" y="1732899"/>
            <a:ext cx="2307514" cy="24947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396">
            <a:off x="15388129" y="6034174"/>
            <a:ext cx="2225260" cy="32526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7473">
            <a:off x="5291398" y="2084874"/>
            <a:ext cx="1232340" cy="1207693"/>
          </a:xfrm>
          <a:prstGeom prst="rect">
            <a:avLst/>
          </a:prstGeom>
        </p:spPr>
      </p:pic>
      <p:pic>
        <p:nvPicPr>
          <p:cNvPr id="3074" name="Picture 2" descr="C:\Users\ASUS\Downloads\lgbt-apakah-penyakit-atau-buka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6286500"/>
            <a:ext cx="5867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96629" y="725578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33439" y="499642"/>
            <a:ext cx="7125419" cy="67295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3000" y="1714500"/>
            <a:ext cx="6019800" cy="334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b="1" dirty="0" smtClean="0">
                <a:solidFill>
                  <a:srgbClr val="000000"/>
                </a:solidFill>
                <a:latin typeface="KG Primary Penmanship"/>
              </a:rPr>
              <a:t>3 </a:t>
            </a:r>
          </a:p>
          <a:p>
            <a:pPr algn="ctr">
              <a:lnSpc>
                <a:spcPts val="8640"/>
              </a:lnSpc>
            </a:pP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Penyebab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Terjadinya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LGBT</a:t>
            </a:r>
            <a:endParaRPr lang="en-US" sz="8000" b="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400" y="2171700"/>
            <a:ext cx="92964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memicu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terjadinya</a:t>
            </a:r>
            <a:r>
              <a:rPr lang="en-US" sz="3600" dirty="0" smtClean="0">
                <a:latin typeface="KG Primary Penmanship" charset="0"/>
              </a:rPr>
              <a:t> LGBT, </a:t>
            </a:r>
            <a:r>
              <a:rPr lang="en-US" sz="3600" dirty="0" err="1" smtClean="0">
                <a:latin typeface="KG Primary Penmanship" charset="0"/>
              </a:rPr>
              <a:t>misalnya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saja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karena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salah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pergaulan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Dalam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berteman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sudah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selayaknya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kita</a:t>
            </a:r>
            <a:r>
              <a:rPr lang="en-US" sz="3600" dirty="0" smtClean="0">
                <a:latin typeface="KG Primary Penmanship" charset="0"/>
              </a:rPr>
              <a:t> “</a:t>
            </a:r>
            <a:r>
              <a:rPr lang="en-US" sz="3600" dirty="0" err="1" smtClean="0">
                <a:latin typeface="KG Primary Penmanship" charset="0"/>
              </a:rPr>
              <a:t>memilih</a:t>
            </a:r>
            <a:r>
              <a:rPr lang="en-US" sz="3600" dirty="0" smtClean="0">
                <a:latin typeface="KG Primary Penmanship" charset="0"/>
              </a:rPr>
              <a:t>” </a:t>
            </a:r>
            <a:r>
              <a:rPr lang="en-US" sz="3600" dirty="0" err="1" smtClean="0">
                <a:latin typeface="KG Primary Penmanship" charset="0"/>
              </a:rPr>
              <a:t>teman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memiliki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perilaku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baik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Ketika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seseorang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berteman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dengan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orang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termasuk</a:t>
            </a:r>
            <a:r>
              <a:rPr lang="en-US" sz="3600" dirty="0" smtClean="0">
                <a:latin typeface="KG Primary Penmanship" charset="0"/>
              </a:rPr>
              <a:t> LGBT, </a:t>
            </a:r>
            <a:r>
              <a:rPr lang="en-US" sz="3600" dirty="0" err="1" smtClean="0">
                <a:latin typeface="KG Primary Penmanship" charset="0"/>
              </a:rPr>
              <a:t>ada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kecenderungan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ikut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menjadi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anggota</a:t>
            </a:r>
            <a:r>
              <a:rPr lang="en-US" sz="3600" dirty="0" smtClean="0">
                <a:latin typeface="KG Primary Penmanship" charset="0"/>
              </a:rPr>
              <a:t> LGBT </a:t>
            </a:r>
            <a:r>
              <a:rPr lang="en-US" sz="3600" dirty="0" err="1" smtClean="0">
                <a:latin typeface="KG Primary Penmanship" charset="0"/>
              </a:rPr>
              <a:t>disebabkan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pengaruh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teman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Jadi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lingkungan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kebiasaan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menjadi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pemicu</a:t>
            </a:r>
            <a:r>
              <a:rPr lang="en-US" sz="3600" dirty="0" smtClean="0">
                <a:latin typeface="KG Primary Penmanship" charset="0"/>
              </a:rPr>
              <a:t> paling </a:t>
            </a:r>
            <a:r>
              <a:rPr lang="en-US" sz="3600" dirty="0" err="1" smtClean="0">
                <a:latin typeface="KG Primary Penmanship" charset="0"/>
              </a:rPr>
              <a:t>besar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terjadinya</a:t>
            </a:r>
            <a:r>
              <a:rPr lang="en-US" sz="3600" dirty="0" smtClean="0">
                <a:latin typeface="KG Primary Penmanship" charset="0"/>
              </a:rPr>
              <a:t> LGBT </a:t>
            </a:r>
            <a:r>
              <a:rPr lang="en-US" sz="3600" dirty="0" err="1" smtClean="0">
                <a:latin typeface="KG Primary Penmanship" charset="0"/>
              </a:rPr>
              <a:t>di</a:t>
            </a:r>
            <a:r>
              <a:rPr lang="en-US" sz="3600" dirty="0" smtClean="0">
                <a:latin typeface="KG Primary Penmanship" charset="0"/>
              </a:rPr>
              <a:t> Indonesia. </a:t>
            </a:r>
            <a:r>
              <a:rPr lang="en-US" sz="3600" dirty="0" err="1" smtClean="0">
                <a:latin typeface="KG Primary Penmanship" charset="0"/>
              </a:rPr>
              <a:t>Adanya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pengaruh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budaya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barat</a:t>
            </a:r>
            <a:r>
              <a:rPr lang="en-US" sz="3600" dirty="0" smtClean="0">
                <a:latin typeface="KG Primary Penmanship" charset="0"/>
              </a:rPr>
              <a:t> yang </a:t>
            </a:r>
            <a:r>
              <a:rPr lang="en-US" sz="3600" dirty="0" err="1" smtClean="0">
                <a:latin typeface="KG Primary Penmanship" charset="0"/>
              </a:rPr>
              <a:t>masuk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</a:t>
            </a:r>
            <a:r>
              <a:rPr lang="en-US" sz="3600" dirty="0" smtClean="0">
                <a:latin typeface="KG Primary Penmanship" charset="0"/>
              </a:rPr>
              <a:t> Indonesia </a:t>
            </a:r>
            <a:r>
              <a:rPr lang="en-US" sz="3600" dirty="0" err="1" smtClean="0">
                <a:latin typeface="KG Primary Penmanship" charset="0"/>
              </a:rPr>
              <a:t>juga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menyebabkan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penyimpangan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perilaku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ini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terjadi</a:t>
            </a:r>
            <a:r>
              <a:rPr lang="en-US" sz="3600" dirty="0" smtClean="0">
                <a:latin typeface="KG Primary Penmanship" charset="0"/>
              </a:rPr>
              <a:t>.</a:t>
            </a:r>
            <a:endParaRPr lang="en-US" sz="3600" dirty="0">
              <a:solidFill>
                <a:srgbClr val="000000"/>
              </a:solidFill>
              <a:latin typeface="KG Primary Penmanship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092322" y="7629024"/>
            <a:ext cx="1897584" cy="25222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1738584" y="5412747"/>
            <a:ext cx="1794567" cy="3087917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9829800" y="1181100"/>
            <a:ext cx="73138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1.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Lingkungan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96629" y="725578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33439" y="499642"/>
            <a:ext cx="7125419" cy="67295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3000" y="1714500"/>
            <a:ext cx="6019800" cy="334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b="1" dirty="0" smtClean="0">
                <a:solidFill>
                  <a:srgbClr val="000000"/>
                </a:solidFill>
                <a:latin typeface="KG Primary Penmanship"/>
              </a:rPr>
              <a:t>3 </a:t>
            </a:r>
          </a:p>
          <a:p>
            <a:pPr algn="ctr">
              <a:lnSpc>
                <a:spcPts val="8640"/>
              </a:lnSpc>
            </a:pP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Penyebab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Terjadinya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LGBT</a:t>
            </a:r>
            <a:endParaRPr lang="en-US" sz="8000" b="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400" y="2171700"/>
            <a:ext cx="9296400" cy="6740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dirty="0" err="1" smtClean="0">
                <a:latin typeface="KG Primary Penmanship" charset="0"/>
              </a:rPr>
              <a:t>Jika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seorang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mengalami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kekerasan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lingkungan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keluarganya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hal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ini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bisa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menjadi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salah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satu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faktor</a:t>
            </a:r>
            <a:r>
              <a:rPr lang="en-US" sz="3200" dirty="0" smtClean="0">
                <a:latin typeface="KG Primary Penmanship" charset="0"/>
              </a:rPr>
              <a:t> yang </a:t>
            </a:r>
            <a:r>
              <a:rPr lang="en-US" sz="3200" dirty="0" err="1" smtClean="0">
                <a:latin typeface="KG Primary Penmanship" charset="0"/>
              </a:rPr>
              <a:t>menyebabkan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menjadi</a:t>
            </a:r>
            <a:r>
              <a:rPr lang="en-US" sz="3200" dirty="0" smtClean="0">
                <a:latin typeface="KG Primary Penmanship" charset="0"/>
              </a:rPr>
              <a:t> LGBT. </a:t>
            </a:r>
            <a:r>
              <a:rPr lang="en-US" sz="3200" dirty="0" err="1" smtClean="0">
                <a:latin typeface="KG Primary Penmanship" charset="0"/>
              </a:rPr>
              <a:t>Sebagai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contoh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seorang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perempuan</a:t>
            </a:r>
            <a:r>
              <a:rPr lang="en-US" sz="3200" dirty="0" smtClean="0">
                <a:latin typeface="KG Primary Penmanship" charset="0"/>
              </a:rPr>
              <a:t> yang </a:t>
            </a:r>
            <a:r>
              <a:rPr lang="en-US" sz="3200" dirty="0" err="1" smtClean="0">
                <a:latin typeface="KG Primary Penmanship" charset="0"/>
              </a:rPr>
              <a:t>mendapatkan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perlakukan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kasar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dari</a:t>
            </a:r>
            <a:r>
              <a:rPr lang="en-US" sz="3200" dirty="0" smtClean="0">
                <a:latin typeface="KG Primary Penmanship" charset="0"/>
              </a:rPr>
              <a:t> ayah </a:t>
            </a:r>
            <a:r>
              <a:rPr lang="en-US" sz="3200" dirty="0" err="1" smtClean="0">
                <a:latin typeface="KG Primary Penmanship" charset="0"/>
              </a:rPr>
              <a:t>atau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saudara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laki-lakinya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berpikir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membenci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lawan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jenisnya</a:t>
            </a:r>
            <a:r>
              <a:rPr lang="en-US" sz="3200" dirty="0" smtClean="0">
                <a:latin typeface="KG Primary Penmanship" charset="0"/>
              </a:rPr>
              <a:t>. </a:t>
            </a:r>
            <a:r>
              <a:rPr lang="en-US" sz="3200" dirty="0" err="1" smtClean="0">
                <a:latin typeface="KG Primary Penmanship" charset="0"/>
              </a:rPr>
              <a:t>Alhasil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dia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memilih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hidup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sebagai</a:t>
            </a:r>
            <a:r>
              <a:rPr lang="en-US" sz="3200" dirty="0" smtClean="0">
                <a:latin typeface="KG Primary Penmanship" charset="0"/>
              </a:rPr>
              <a:t> LGBT </a:t>
            </a:r>
            <a:r>
              <a:rPr lang="en-US" sz="3200" dirty="0" err="1" smtClean="0">
                <a:latin typeface="KG Primary Penmanship" charset="0"/>
              </a:rPr>
              <a:t>karena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pengalaman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hidup</a:t>
            </a:r>
            <a:r>
              <a:rPr lang="en-US" sz="3200" dirty="0" smtClean="0">
                <a:latin typeface="KG Primary Penmanship" charset="0"/>
              </a:rPr>
              <a:t> yang </a:t>
            </a:r>
            <a:r>
              <a:rPr lang="en-US" sz="3200" dirty="0" err="1" smtClean="0">
                <a:latin typeface="KG Primary Penmanship" charset="0"/>
              </a:rPr>
              <a:t>tidak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mengenakkan</a:t>
            </a:r>
            <a:r>
              <a:rPr lang="en-US" sz="3200" dirty="0" smtClean="0">
                <a:latin typeface="KG Primary Penmanship" charset="0"/>
              </a:rPr>
              <a:t>.</a:t>
            </a:r>
            <a:br>
              <a:rPr lang="en-US" sz="3200" dirty="0" smtClean="0">
                <a:latin typeface="KG Primary Penmanship" charset="0"/>
              </a:rPr>
            </a:br>
            <a:r>
              <a:rPr lang="en-US" sz="3200" dirty="0" err="1" smtClean="0">
                <a:latin typeface="KG Primary Penmanship" charset="0"/>
              </a:rPr>
              <a:t>Oleh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sebab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itulah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peranan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dalam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keluarga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sangat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penting</a:t>
            </a:r>
            <a:r>
              <a:rPr lang="en-US" sz="3200" dirty="0" smtClean="0">
                <a:latin typeface="KG Primary Penmanship" charset="0"/>
              </a:rPr>
              <a:t>. </a:t>
            </a:r>
            <a:r>
              <a:rPr lang="en-US" sz="3200" dirty="0" err="1" smtClean="0">
                <a:latin typeface="KG Primary Penmanship" charset="0"/>
              </a:rPr>
              <a:t>Kehangatan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keharmonisan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keluarga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mendorong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anak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tumbuh</a:t>
            </a:r>
            <a:r>
              <a:rPr lang="en-US" sz="3200" dirty="0" smtClean="0">
                <a:latin typeface="KG Primary Penmanship" charset="0"/>
              </a:rPr>
              <a:t> normal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wajar</a:t>
            </a:r>
            <a:r>
              <a:rPr lang="en-US" sz="3200" dirty="0" smtClean="0">
                <a:latin typeface="KG Primary Penmanship" charset="0"/>
              </a:rPr>
              <a:t>. </a:t>
            </a:r>
            <a:r>
              <a:rPr lang="en-US" sz="3200" dirty="0" err="1" smtClean="0">
                <a:latin typeface="KG Primary Penmanship" charset="0"/>
              </a:rPr>
              <a:t>Selain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itu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jika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kedua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orang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tua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memberikan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pendidikan</a:t>
            </a:r>
            <a:r>
              <a:rPr lang="en-US" sz="3200" dirty="0" smtClean="0">
                <a:latin typeface="KG Primary Penmanship" charset="0"/>
              </a:rPr>
              <a:t> agama </a:t>
            </a:r>
            <a:r>
              <a:rPr lang="en-US" sz="3200" dirty="0" err="1" smtClean="0">
                <a:latin typeface="KG Primary Penmanship" charset="0"/>
              </a:rPr>
              <a:t>dan</a:t>
            </a:r>
            <a:r>
              <a:rPr lang="en-US" sz="3200" dirty="0" smtClean="0">
                <a:latin typeface="KG Primary Penmanship" charset="0"/>
              </a:rPr>
              <a:t> moral yang </a:t>
            </a:r>
            <a:r>
              <a:rPr lang="en-US" sz="3200" dirty="0" err="1" smtClean="0">
                <a:latin typeface="KG Primary Penmanship" charset="0"/>
              </a:rPr>
              <a:t>baik</a:t>
            </a:r>
            <a:r>
              <a:rPr lang="en-US" sz="3200" dirty="0" smtClean="0">
                <a:latin typeface="KG Primary Penmanship" charset="0"/>
              </a:rPr>
              <a:t>, </a:t>
            </a:r>
            <a:r>
              <a:rPr lang="en-US" sz="3200" dirty="0" err="1" smtClean="0">
                <a:latin typeface="KG Primary Penmanship" charset="0"/>
              </a:rPr>
              <a:t>hal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ini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akan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membentengi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seseorang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untuk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menyimpang</a:t>
            </a:r>
            <a:r>
              <a:rPr lang="en-US" sz="3200" dirty="0" smtClean="0">
                <a:latin typeface="KG Primary Penmanship" charset="0"/>
              </a:rPr>
              <a:t> </a:t>
            </a:r>
            <a:r>
              <a:rPr lang="en-US" sz="3200" dirty="0" err="1" smtClean="0">
                <a:latin typeface="KG Primary Penmanship" charset="0"/>
              </a:rPr>
              <a:t>menjadi</a:t>
            </a:r>
            <a:r>
              <a:rPr lang="en-US" sz="3200" dirty="0" smtClean="0">
                <a:latin typeface="KG Primary Penmanship" charset="0"/>
              </a:rPr>
              <a:t> LGBT.</a:t>
            </a:r>
            <a:endParaRPr lang="en-US" sz="3200" dirty="0">
              <a:solidFill>
                <a:srgbClr val="000000"/>
              </a:solidFill>
              <a:latin typeface="KG Primary Penmanship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200620" y="8174821"/>
            <a:ext cx="1897584" cy="25222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1738584" y="5412747"/>
            <a:ext cx="1794567" cy="3087917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9829800" y="1181100"/>
            <a:ext cx="73138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2.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Keluarga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96629" y="725578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33439" y="499642"/>
            <a:ext cx="7125419" cy="67295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3000" y="1714500"/>
            <a:ext cx="6019800" cy="334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b="1" dirty="0" smtClean="0">
                <a:solidFill>
                  <a:srgbClr val="000000"/>
                </a:solidFill>
                <a:latin typeface="KG Primary Penmanship"/>
              </a:rPr>
              <a:t>3 </a:t>
            </a:r>
          </a:p>
          <a:p>
            <a:pPr algn="ctr">
              <a:lnSpc>
                <a:spcPts val="8640"/>
              </a:lnSpc>
            </a:pP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Penyebab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8000" b="1" dirty="0" err="1" smtClean="0">
                <a:solidFill>
                  <a:srgbClr val="000000"/>
                </a:solidFill>
                <a:latin typeface="KG Primary Penmanship"/>
              </a:rPr>
              <a:t>Terjadinya</a:t>
            </a:r>
            <a:r>
              <a:rPr lang="en-US" sz="8000" b="1" dirty="0" smtClean="0">
                <a:solidFill>
                  <a:srgbClr val="000000"/>
                </a:solidFill>
                <a:latin typeface="KG Primary Penmanship"/>
              </a:rPr>
              <a:t> LGBT</a:t>
            </a:r>
            <a:endParaRPr lang="en-US" sz="8000" b="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400" y="2171700"/>
            <a:ext cx="9296400" cy="614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dirty="0" err="1" smtClean="0">
                <a:latin typeface="KG Primary Penmanship" charset="0"/>
              </a:rPr>
              <a:t>Kemudian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penyebab</a:t>
            </a:r>
            <a:r>
              <a:rPr lang="en-US" sz="3600" dirty="0" smtClean="0">
                <a:latin typeface="KG Primary Penmanship" charset="0"/>
              </a:rPr>
              <a:t> LGBT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terjadi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ialah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karena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faktor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genetik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Maksudnya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ialah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penyimpangan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seksual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seperti</a:t>
            </a:r>
            <a:r>
              <a:rPr lang="en-US" sz="3600" dirty="0" smtClean="0">
                <a:latin typeface="KG Primary Penmanship" charset="0"/>
              </a:rPr>
              <a:t> Lesbian, Gay, </a:t>
            </a:r>
            <a:r>
              <a:rPr lang="en-US" sz="3600" dirty="0" err="1" smtClean="0">
                <a:latin typeface="KG Primary Penmanship" charset="0"/>
              </a:rPr>
              <a:t>Biseksual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ataupun</a:t>
            </a:r>
            <a:r>
              <a:rPr lang="en-US" sz="3600" dirty="0" smtClean="0">
                <a:latin typeface="KG Primary Penmanship" charset="0"/>
              </a:rPr>
              <a:t> Transgender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terjadi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karena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adanya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riwayat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keturunan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dari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anggota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keluarga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sebelumnya</a:t>
            </a:r>
            <a:r>
              <a:rPr lang="en-US" sz="3600" dirty="0" smtClean="0">
                <a:latin typeface="KG Primary Penmanship" charset="0"/>
              </a:rPr>
              <a:t>. </a:t>
            </a:r>
            <a:r>
              <a:rPr lang="en-US" sz="3600" dirty="0" err="1" smtClean="0">
                <a:latin typeface="KG Primary Penmanship" charset="0"/>
              </a:rPr>
              <a:t>Dalam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tubuh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manusia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kromosom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seorang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laki-laki</a:t>
            </a:r>
            <a:r>
              <a:rPr lang="en-US" sz="3600" dirty="0" smtClean="0">
                <a:latin typeface="KG Primary Penmanship" charset="0"/>
              </a:rPr>
              <a:t> normal </a:t>
            </a:r>
            <a:r>
              <a:rPr lang="en-US" sz="3600" dirty="0" err="1" smtClean="0">
                <a:latin typeface="KG Primary Penmanship" charset="0"/>
              </a:rPr>
              <a:t>ialah</a:t>
            </a:r>
            <a:r>
              <a:rPr lang="en-US" sz="3600" dirty="0" smtClean="0">
                <a:latin typeface="KG Primary Penmanship" charset="0"/>
              </a:rPr>
              <a:t> XY </a:t>
            </a:r>
            <a:r>
              <a:rPr lang="en-US" sz="3600" dirty="0" err="1" smtClean="0">
                <a:latin typeface="KG Primary Penmanship" charset="0"/>
              </a:rPr>
              <a:t>dan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perempuan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yaitu</a:t>
            </a:r>
            <a:r>
              <a:rPr lang="en-US" sz="3600" dirty="0" smtClean="0">
                <a:latin typeface="KG Primary Penmanship" charset="0"/>
              </a:rPr>
              <a:t> XX. </a:t>
            </a:r>
            <a:r>
              <a:rPr lang="en-US" sz="3600" dirty="0" err="1" smtClean="0">
                <a:latin typeface="KG Primary Penmanship" charset="0"/>
              </a:rPr>
              <a:t>Namun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di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kehidupan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nyata</a:t>
            </a:r>
            <a:r>
              <a:rPr lang="en-US" sz="3600" dirty="0" smtClean="0">
                <a:latin typeface="KG Primary Penmanship" charset="0"/>
              </a:rPr>
              <a:t>,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ditemukan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bahwa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seorang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laki-laki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memiliki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kromosom</a:t>
            </a:r>
            <a:r>
              <a:rPr lang="en-US" sz="3600" dirty="0" smtClean="0">
                <a:latin typeface="KG Primary Penmanship" charset="0"/>
              </a:rPr>
              <a:t> XXY. </a:t>
            </a:r>
            <a:r>
              <a:rPr lang="en-US" sz="3600" dirty="0" err="1" smtClean="0">
                <a:latin typeface="KG Primary Penmanship" charset="0"/>
              </a:rPr>
              <a:t>Kelebihan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kromosom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ini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bisa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menyebabkan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dia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memiliki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perilaku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menyerupai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seorang</a:t>
            </a:r>
            <a:r>
              <a:rPr lang="en-US" sz="3600" dirty="0" smtClean="0">
                <a:latin typeface="KG Primary Penmanship" charset="0"/>
              </a:rPr>
              <a:t> </a:t>
            </a:r>
            <a:r>
              <a:rPr lang="en-US" sz="3600" dirty="0" err="1" smtClean="0">
                <a:latin typeface="KG Primary Penmanship" charset="0"/>
              </a:rPr>
              <a:t>perempuan</a:t>
            </a:r>
            <a:r>
              <a:rPr lang="en-US" sz="3600" dirty="0" smtClean="0">
                <a:latin typeface="KG Primary Penmanship" charset="0"/>
              </a:rPr>
              <a:t>.</a:t>
            </a:r>
            <a:endParaRPr lang="en-US" sz="3600" dirty="0">
              <a:solidFill>
                <a:srgbClr val="000000"/>
              </a:solidFill>
              <a:latin typeface="KG Primary Penmanship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200621" y="7629026"/>
            <a:ext cx="1897584" cy="25222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1738584" y="5412747"/>
            <a:ext cx="1794567" cy="3087917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9829800" y="1181100"/>
            <a:ext cx="73138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3.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Faktor</a:t>
            </a:r>
            <a:r>
              <a:rPr lang="en-US" sz="7200" dirty="0" smtClean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KG Primary Penmanship"/>
              </a:rPr>
              <a:t>Genetik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1142</Words>
  <Application>Microsoft Office PowerPoint</Application>
  <PresentationFormat>Custom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KG Primary Penmanship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Windows User</cp:lastModifiedBy>
  <cp:revision>21</cp:revision>
  <dcterms:created xsi:type="dcterms:W3CDTF">2006-08-16T00:00:00Z</dcterms:created>
  <dcterms:modified xsi:type="dcterms:W3CDTF">2021-09-20T08:10:57Z</dcterms:modified>
  <dc:identifier>DAEqgS1YCIY</dc:identifier>
</cp:coreProperties>
</file>