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2" r:id="rId4"/>
    <p:sldId id="258" r:id="rId5"/>
    <p:sldId id="259" r:id="rId6"/>
    <p:sldId id="260" r:id="rId7"/>
    <p:sldId id="263" r:id="rId8"/>
    <p:sldId id="261" r:id="rId9"/>
    <p:sldId id="265" r:id="rId10"/>
  </p:sldIdLst>
  <p:sldSz cx="18288000" cy="10287000"/>
  <p:notesSz cx="6858000" cy="9144000"/>
  <p:embeddedFontLst>
    <p:embeddedFont>
      <p:font typeface="Open Sauce Light" charset="0"/>
      <p:regular r:id="rId11"/>
    </p:embeddedFont>
    <p:embeddedFont>
      <p:font typeface="Calibri" pitchFamily="34" charset="0"/>
      <p:regular r:id="rId12"/>
      <p:bold r:id="rId13"/>
      <p:italic r:id="rId14"/>
      <p:boldItalic r:id="rId15"/>
    </p:embeddedFont>
    <p:embeddedFont>
      <p:font typeface="Radley" charset="0"/>
      <p:regular r:id="rId16"/>
    </p:embeddedFont>
    <p:embeddedFont>
      <p:font typeface="Open Sauce Bold" charset="0"/>
      <p:regular r:id="rId17"/>
    </p:embeddedFont>
    <p:embeddedFont>
      <p:font typeface="Open Sauce"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90792" y="4247458"/>
            <a:ext cx="13955771" cy="9245699"/>
          </a:xfrm>
          <a:prstGeom prst="rect">
            <a:avLst/>
          </a:prstGeom>
        </p:spPr>
      </p:pic>
      <p:sp>
        <p:nvSpPr>
          <p:cNvPr id="4" name="Freeform 4"/>
          <p:cNvSpPr/>
          <p:nvPr/>
        </p:nvSpPr>
        <p:spPr>
          <a:xfrm>
            <a:off x="-940494" y="1429693"/>
            <a:ext cx="12793529" cy="7427614"/>
          </a:xfrm>
          <a:custGeom>
            <a:avLst/>
            <a:gdLst/>
            <a:ahLst/>
            <a:cxnLst/>
            <a:rect l="l" t="t" r="r" b="b"/>
            <a:pathLst>
              <a:path w="31246006" h="18140677">
                <a:moveTo>
                  <a:pt x="31153295" y="18140677"/>
                </a:moveTo>
                <a:lnTo>
                  <a:pt x="92710" y="18140677"/>
                </a:lnTo>
                <a:cubicBezTo>
                  <a:pt x="41910" y="18140677"/>
                  <a:pt x="0" y="18098767"/>
                  <a:pt x="0" y="18047967"/>
                </a:cubicBezTo>
                <a:lnTo>
                  <a:pt x="0" y="92710"/>
                </a:lnTo>
                <a:cubicBezTo>
                  <a:pt x="0" y="41910"/>
                  <a:pt x="41910" y="0"/>
                  <a:pt x="92710" y="0"/>
                </a:cubicBezTo>
                <a:lnTo>
                  <a:pt x="31152024" y="0"/>
                </a:lnTo>
                <a:cubicBezTo>
                  <a:pt x="31202824" y="0"/>
                  <a:pt x="31244735" y="41910"/>
                  <a:pt x="31244735" y="92710"/>
                </a:cubicBezTo>
                <a:lnTo>
                  <a:pt x="31244735" y="18046697"/>
                </a:lnTo>
                <a:cubicBezTo>
                  <a:pt x="31246006" y="18098767"/>
                  <a:pt x="31204095" y="18140677"/>
                  <a:pt x="31153295" y="18140677"/>
                </a:cubicBezTo>
                <a:close/>
              </a:path>
            </a:pathLst>
          </a:custGeom>
          <a:solidFill>
            <a:srgbClr val="FEFEFE"/>
          </a:solidFill>
        </p:spPr>
      </p:sp>
      <p:sp>
        <p:nvSpPr>
          <p:cNvPr id="5" name="Freeform 5"/>
          <p:cNvSpPr/>
          <p:nvPr/>
        </p:nvSpPr>
        <p:spPr>
          <a:xfrm>
            <a:off x="-953494" y="1416693"/>
            <a:ext cx="12819529" cy="7453614"/>
          </a:xfrm>
          <a:custGeom>
            <a:avLst/>
            <a:gdLst/>
            <a:ahLst/>
            <a:cxnLst/>
            <a:rect l="l" t="t" r="r" b="b"/>
            <a:pathLst>
              <a:path w="31309506" h="18204177">
                <a:moveTo>
                  <a:pt x="31185045" y="59690"/>
                </a:moveTo>
                <a:cubicBezTo>
                  <a:pt x="31220603" y="59690"/>
                  <a:pt x="31249813" y="88900"/>
                  <a:pt x="31249813" y="124460"/>
                </a:cubicBezTo>
                <a:lnTo>
                  <a:pt x="31249813" y="18079717"/>
                </a:lnTo>
                <a:cubicBezTo>
                  <a:pt x="31249813" y="18115277"/>
                  <a:pt x="31220603" y="18144488"/>
                  <a:pt x="31185045" y="18144488"/>
                </a:cubicBezTo>
                <a:lnTo>
                  <a:pt x="124460" y="18144488"/>
                </a:lnTo>
                <a:cubicBezTo>
                  <a:pt x="88900" y="18144488"/>
                  <a:pt x="59690" y="18115277"/>
                  <a:pt x="59690" y="18079717"/>
                </a:cubicBezTo>
                <a:lnTo>
                  <a:pt x="59690" y="124460"/>
                </a:lnTo>
                <a:cubicBezTo>
                  <a:pt x="59690" y="88900"/>
                  <a:pt x="88900" y="59690"/>
                  <a:pt x="124460" y="59690"/>
                </a:cubicBezTo>
                <a:lnTo>
                  <a:pt x="31185045" y="59690"/>
                </a:lnTo>
                <a:moveTo>
                  <a:pt x="31185045" y="0"/>
                </a:moveTo>
                <a:lnTo>
                  <a:pt x="124460" y="0"/>
                </a:lnTo>
                <a:cubicBezTo>
                  <a:pt x="55880" y="0"/>
                  <a:pt x="0" y="55880"/>
                  <a:pt x="0" y="124460"/>
                </a:cubicBezTo>
                <a:lnTo>
                  <a:pt x="0" y="18079717"/>
                </a:lnTo>
                <a:cubicBezTo>
                  <a:pt x="0" y="18148297"/>
                  <a:pt x="55880" y="18204177"/>
                  <a:pt x="124460" y="18204177"/>
                </a:cubicBezTo>
                <a:lnTo>
                  <a:pt x="31185045" y="18204177"/>
                </a:lnTo>
                <a:cubicBezTo>
                  <a:pt x="31253624" y="18204177"/>
                  <a:pt x="31309506" y="18148297"/>
                  <a:pt x="31309506" y="18079717"/>
                </a:cubicBezTo>
                <a:lnTo>
                  <a:pt x="31309506" y="124460"/>
                </a:lnTo>
                <a:cubicBezTo>
                  <a:pt x="31309506" y="55880"/>
                  <a:pt x="31253624" y="0"/>
                  <a:pt x="31185045" y="0"/>
                </a:cubicBezTo>
                <a:close/>
              </a:path>
            </a:pathLst>
          </a:custGeom>
          <a:solidFill>
            <a:srgbClr val="000000"/>
          </a:solidFill>
        </p:spPr>
      </p:sp>
      <p:sp>
        <p:nvSpPr>
          <p:cNvPr id="7" name="TextBox 7"/>
          <p:cNvSpPr txBox="1"/>
          <p:nvPr/>
        </p:nvSpPr>
        <p:spPr>
          <a:xfrm>
            <a:off x="1028700" y="2527744"/>
            <a:ext cx="9731644" cy="3693320"/>
          </a:xfrm>
          <a:prstGeom prst="rect">
            <a:avLst/>
          </a:prstGeom>
        </p:spPr>
        <p:txBody>
          <a:bodyPr lIns="0" tIns="0" rIns="0" bIns="0" rtlCol="0" anchor="t">
            <a:spAutoFit/>
          </a:bodyPr>
          <a:lstStyle/>
          <a:p>
            <a:r>
              <a:rPr lang="id-ID" sz="8000" dirty="0" smtClean="0">
                <a:solidFill>
                  <a:srgbClr val="000000"/>
                </a:solidFill>
                <a:latin typeface="Radley"/>
              </a:rPr>
              <a:t>Permasalahan Moral yang Terjadi di Lingkungan Sekitar</a:t>
            </a:r>
            <a:endParaRPr lang="en-US" sz="8000" dirty="0">
              <a:solidFill>
                <a:srgbClr val="000000"/>
              </a:solidFill>
              <a:latin typeface="Radley"/>
            </a:endParaRPr>
          </a:p>
        </p:txBody>
      </p:sp>
      <p:sp>
        <p:nvSpPr>
          <p:cNvPr id="8" name="TextBox 8"/>
          <p:cNvSpPr txBox="1"/>
          <p:nvPr/>
        </p:nvSpPr>
        <p:spPr>
          <a:xfrm>
            <a:off x="1028700" y="1882104"/>
            <a:ext cx="9731644" cy="397801"/>
          </a:xfrm>
          <a:prstGeom prst="rect">
            <a:avLst/>
          </a:prstGeom>
        </p:spPr>
        <p:txBody>
          <a:bodyPr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
        <p:nvSpPr>
          <p:cNvPr id="9" name="TextBox 9"/>
          <p:cNvSpPr txBox="1"/>
          <p:nvPr/>
        </p:nvSpPr>
        <p:spPr>
          <a:xfrm>
            <a:off x="1028700" y="7371380"/>
            <a:ext cx="6811233" cy="1077218"/>
          </a:xfrm>
          <a:prstGeom prst="rect">
            <a:avLst/>
          </a:prstGeom>
        </p:spPr>
        <p:txBody>
          <a:bodyPr lIns="0" tIns="0" rIns="0" bIns="0" rtlCol="0" anchor="t">
            <a:spAutoFit/>
          </a:bodyPr>
          <a:lstStyle/>
          <a:p>
            <a:pPr>
              <a:lnSpc>
                <a:spcPts val="4200"/>
              </a:lnSpc>
            </a:pPr>
            <a:r>
              <a:rPr lang="id-ID" sz="3000" dirty="0" smtClean="0">
                <a:solidFill>
                  <a:srgbClr val="000000"/>
                </a:solidFill>
                <a:latin typeface="Open Sauce Light"/>
              </a:rPr>
              <a:t>Ridha Rizkyka Azammi</a:t>
            </a:r>
          </a:p>
          <a:p>
            <a:pPr>
              <a:lnSpc>
                <a:spcPts val="4200"/>
              </a:lnSpc>
            </a:pPr>
            <a:r>
              <a:rPr lang="id-ID" sz="3000" dirty="0" smtClean="0">
                <a:solidFill>
                  <a:srgbClr val="000000"/>
                </a:solidFill>
                <a:latin typeface="Open Sauce Light"/>
              </a:rPr>
              <a:t>2013053177</a:t>
            </a:r>
            <a:endParaRPr lang="en-US" sz="3000" dirty="0">
              <a:solidFill>
                <a:srgbClr val="000000"/>
              </a:solidFill>
              <a:latin typeface="Open Sauce Light"/>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35209"/>
          <a:stretch>
            <a:fillRect/>
          </a:stretch>
        </p:blipFill>
        <p:spPr>
          <a:xfrm>
            <a:off x="9584546" y="544132"/>
            <a:ext cx="9856422" cy="103608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grpSp>
        <p:nvGrpSpPr>
          <p:cNvPr id="2" name="Group 2"/>
          <p:cNvGrpSpPr/>
          <p:nvPr/>
        </p:nvGrpSpPr>
        <p:grpSpPr>
          <a:xfrm>
            <a:off x="9144000" y="-403129"/>
            <a:ext cx="9549391" cy="11093258"/>
            <a:chOff x="0" y="0"/>
            <a:chExt cx="23322754" cy="27093386"/>
          </a:xfrm>
        </p:grpSpPr>
        <p:sp>
          <p:nvSpPr>
            <p:cNvPr id="3" name="Freeform 3"/>
            <p:cNvSpPr/>
            <p:nvPr/>
          </p:nvSpPr>
          <p:spPr>
            <a:xfrm>
              <a:off x="31750" y="31750"/>
              <a:ext cx="23259253" cy="27029885"/>
            </a:xfrm>
            <a:custGeom>
              <a:avLst/>
              <a:gdLst/>
              <a:ahLst/>
              <a:cxnLst/>
              <a:rect l="l" t="t" r="r" b="b"/>
              <a:pathLst>
                <a:path w="23259253" h="27029885">
                  <a:moveTo>
                    <a:pt x="23166544" y="27029885"/>
                  </a:moveTo>
                  <a:lnTo>
                    <a:pt x="92710" y="27029885"/>
                  </a:lnTo>
                  <a:cubicBezTo>
                    <a:pt x="41910" y="27029885"/>
                    <a:pt x="0" y="26987974"/>
                    <a:pt x="0" y="26937174"/>
                  </a:cubicBezTo>
                  <a:lnTo>
                    <a:pt x="0" y="92710"/>
                  </a:lnTo>
                  <a:cubicBezTo>
                    <a:pt x="0" y="41910"/>
                    <a:pt x="41910" y="0"/>
                    <a:pt x="92710" y="0"/>
                  </a:cubicBezTo>
                  <a:lnTo>
                    <a:pt x="23165274" y="0"/>
                  </a:lnTo>
                  <a:cubicBezTo>
                    <a:pt x="23216074" y="0"/>
                    <a:pt x="23257983" y="41910"/>
                    <a:pt x="23257983" y="92710"/>
                  </a:cubicBezTo>
                  <a:lnTo>
                    <a:pt x="23257983" y="26935906"/>
                  </a:lnTo>
                  <a:cubicBezTo>
                    <a:pt x="23259253" y="26987974"/>
                    <a:pt x="23217344" y="27029885"/>
                    <a:pt x="23166544" y="27029885"/>
                  </a:cubicBezTo>
                  <a:close/>
                </a:path>
              </a:pathLst>
            </a:custGeom>
            <a:solidFill>
              <a:srgbClr val="FEFEFE"/>
            </a:solidFill>
          </p:spPr>
        </p:sp>
        <p:sp>
          <p:nvSpPr>
            <p:cNvPr id="4" name="Freeform 4"/>
            <p:cNvSpPr/>
            <p:nvPr/>
          </p:nvSpPr>
          <p:spPr>
            <a:xfrm>
              <a:off x="0" y="0"/>
              <a:ext cx="23322753" cy="27093385"/>
            </a:xfrm>
            <a:custGeom>
              <a:avLst/>
              <a:gdLst/>
              <a:ahLst/>
              <a:cxnLst/>
              <a:rect l="l" t="t" r="r" b="b"/>
              <a:pathLst>
                <a:path w="23322753" h="27093385">
                  <a:moveTo>
                    <a:pt x="23198294" y="59690"/>
                  </a:moveTo>
                  <a:cubicBezTo>
                    <a:pt x="23233853" y="59690"/>
                    <a:pt x="23263064" y="88900"/>
                    <a:pt x="23263064" y="124460"/>
                  </a:cubicBezTo>
                  <a:lnTo>
                    <a:pt x="23263064" y="26968924"/>
                  </a:lnTo>
                  <a:cubicBezTo>
                    <a:pt x="23263064" y="27004485"/>
                    <a:pt x="23233853" y="27033696"/>
                    <a:pt x="23198294" y="27033696"/>
                  </a:cubicBezTo>
                  <a:lnTo>
                    <a:pt x="124460" y="27033696"/>
                  </a:lnTo>
                  <a:cubicBezTo>
                    <a:pt x="88900" y="27033696"/>
                    <a:pt x="59690" y="27004485"/>
                    <a:pt x="59690" y="26968924"/>
                  </a:cubicBezTo>
                  <a:lnTo>
                    <a:pt x="59690" y="124460"/>
                  </a:lnTo>
                  <a:cubicBezTo>
                    <a:pt x="59690" y="88900"/>
                    <a:pt x="88900" y="59690"/>
                    <a:pt x="124460" y="59690"/>
                  </a:cubicBezTo>
                  <a:lnTo>
                    <a:pt x="23198294" y="59690"/>
                  </a:lnTo>
                  <a:moveTo>
                    <a:pt x="23198294" y="0"/>
                  </a:moveTo>
                  <a:lnTo>
                    <a:pt x="124460" y="0"/>
                  </a:lnTo>
                  <a:cubicBezTo>
                    <a:pt x="55880" y="0"/>
                    <a:pt x="0" y="55880"/>
                    <a:pt x="0" y="124460"/>
                  </a:cubicBezTo>
                  <a:lnTo>
                    <a:pt x="0" y="26968924"/>
                  </a:lnTo>
                  <a:cubicBezTo>
                    <a:pt x="0" y="27037506"/>
                    <a:pt x="55880" y="27093385"/>
                    <a:pt x="124460" y="27093385"/>
                  </a:cubicBezTo>
                  <a:lnTo>
                    <a:pt x="23198294" y="27093385"/>
                  </a:lnTo>
                  <a:cubicBezTo>
                    <a:pt x="23266874" y="27093385"/>
                    <a:pt x="23322753" y="27037506"/>
                    <a:pt x="23322753" y="26968924"/>
                  </a:cubicBezTo>
                  <a:lnTo>
                    <a:pt x="23322753" y="124460"/>
                  </a:lnTo>
                  <a:cubicBezTo>
                    <a:pt x="23322753" y="55880"/>
                    <a:pt x="23266874" y="0"/>
                    <a:pt x="23198294" y="0"/>
                  </a:cubicBezTo>
                  <a:close/>
                </a:path>
              </a:pathLst>
            </a:custGeom>
            <a:solidFill>
              <a:srgbClr val="000000"/>
            </a:solidFill>
          </p:spPr>
        </p:sp>
      </p:grpSp>
      <p:pic>
        <p:nvPicPr>
          <p:cNvPr id="5" name="Picture 5"/>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910354"/>
            <a:ext cx="6725719" cy="440534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7787"/>
          <a:stretch>
            <a:fillRect/>
          </a:stretch>
        </p:blipFill>
        <p:spPr>
          <a:xfrm>
            <a:off x="1407373" y="4207050"/>
            <a:ext cx="6491931" cy="6173076"/>
          </a:xfrm>
          <a:prstGeom prst="rect">
            <a:avLst/>
          </a:prstGeom>
        </p:spPr>
      </p:pic>
      <p:sp>
        <p:nvSpPr>
          <p:cNvPr id="7" name="AutoShape 7"/>
          <p:cNvSpPr/>
          <p:nvPr/>
        </p:nvSpPr>
        <p:spPr>
          <a:xfrm>
            <a:off x="9144000" y="5114925"/>
            <a:ext cx="9549391" cy="0"/>
          </a:xfrm>
          <a:prstGeom prst="line">
            <a:avLst/>
          </a:prstGeom>
          <a:ln w="28575" cap="rnd">
            <a:solidFill>
              <a:srgbClr val="000000"/>
            </a:solidFill>
            <a:prstDash val="sysDash"/>
            <a:headEnd type="none" w="sm" len="sm"/>
            <a:tailEnd type="none" w="sm" len="sm"/>
          </a:ln>
        </p:spPr>
      </p:sp>
      <p:sp>
        <p:nvSpPr>
          <p:cNvPr id="8" name="TextBox 8"/>
          <p:cNvSpPr txBox="1"/>
          <p:nvPr/>
        </p:nvSpPr>
        <p:spPr>
          <a:xfrm>
            <a:off x="1028700" y="1038225"/>
            <a:ext cx="6983293" cy="2394823"/>
          </a:xfrm>
          <a:prstGeom prst="rect">
            <a:avLst/>
          </a:prstGeom>
        </p:spPr>
        <p:txBody>
          <a:bodyPr lIns="0" tIns="0" rIns="0" bIns="0" rtlCol="0" anchor="t">
            <a:spAutoFit/>
          </a:bodyPr>
          <a:lstStyle/>
          <a:p>
            <a:pPr algn="ctr">
              <a:lnSpc>
                <a:spcPts val="9360"/>
              </a:lnSpc>
            </a:pPr>
            <a:r>
              <a:rPr lang="id-ID" sz="7800" dirty="0" smtClean="0">
                <a:solidFill>
                  <a:srgbClr val="000000"/>
                </a:solidFill>
                <a:latin typeface="Radley"/>
              </a:rPr>
              <a:t>Permasalahan Moral</a:t>
            </a:r>
            <a:endParaRPr lang="en-US" sz="7800" dirty="0">
              <a:solidFill>
                <a:srgbClr val="000000"/>
              </a:solidFill>
              <a:latin typeface="Radley"/>
            </a:endParaRPr>
          </a:p>
        </p:txBody>
      </p:sp>
      <p:grpSp>
        <p:nvGrpSpPr>
          <p:cNvPr id="9" name="Group 9"/>
          <p:cNvGrpSpPr/>
          <p:nvPr/>
        </p:nvGrpSpPr>
        <p:grpSpPr>
          <a:xfrm>
            <a:off x="10123189" y="952500"/>
            <a:ext cx="7136111" cy="3435171"/>
            <a:chOff x="0" y="-9525"/>
            <a:chExt cx="9514815" cy="4580226"/>
          </a:xfrm>
        </p:grpSpPr>
        <p:sp>
          <p:nvSpPr>
            <p:cNvPr id="10" name="TextBox 10"/>
            <p:cNvSpPr txBox="1"/>
            <p:nvPr/>
          </p:nvSpPr>
          <p:spPr>
            <a:xfrm>
              <a:off x="0" y="877384"/>
              <a:ext cx="9514815" cy="3693317"/>
            </a:xfrm>
            <a:prstGeom prst="rect">
              <a:avLst/>
            </a:prstGeom>
          </p:spPr>
          <p:txBody>
            <a:bodyPr lIns="0" tIns="0" rIns="0" bIns="0" rtlCol="0" anchor="t">
              <a:spAutoFit/>
            </a:bodyPr>
            <a:lstStyle/>
            <a:p>
              <a:r>
                <a:rPr lang="id-ID" dirty="0" smtClean="0">
                  <a:solidFill>
                    <a:srgbClr val="000000"/>
                  </a:solidFill>
                  <a:latin typeface="Open Sauce Light"/>
                </a:rPr>
                <a:t>Secara etimologis, kata moral berasal dari kata mos (</a:t>
              </a:r>
              <a:r>
                <a:rPr lang="id-ID" i="1" dirty="0" smtClean="0">
                  <a:solidFill>
                    <a:srgbClr val="000000"/>
                  </a:solidFill>
                  <a:latin typeface="Open Sauce Light"/>
                </a:rPr>
                <a:t>mores</a:t>
              </a:r>
              <a:r>
                <a:rPr lang="id-ID" dirty="0" smtClean="0">
                  <a:solidFill>
                    <a:srgbClr val="000000"/>
                  </a:solidFill>
                  <a:latin typeface="Open Sauce Light"/>
                </a:rPr>
                <a:t>) dalam bahasa latin yang artinya tata-cara atau adat-istiadat. Dalam Kamus Besar Bahasa Indonesia (1989 : 592), moral diartikan sebagai akhlak, budi pekerti, atau susila. Secara umum, pengertian moral adalah suatu hukum perilaku yang diterapkan kepada setiap individu dalam bersosialisasi dengan sesamanya sehingga terjalin rasa hormat dan menghormati antar sesama. Tujuan dan fungsi moral sendiri adalah untuk mewujudkan harkat dan martabat kepribadian manusia melalui pengamalan nilai-nilai dan norma.</a:t>
              </a:r>
              <a:endParaRPr lang="en-US" dirty="0">
                <a:solidFill>
                  <a:srgbClr val="000000"/>
                </a:solidFill>
                <a:latin typeface="Open Sauce Light"/>
              </a:endParaRPr>
            </a:p>
          </p:txBody>
        </p:sp>
        <p:sp>
          <p:nvSpPr>
            <p:cNvPr id="11" name="TextBox 11"/>
            <p:cNvSpPr txBox="1"/>
            <p:nvPr/>
          </p:nvSpPr>
          <p:spPr>
            <a:xfrm>
              <a:off x="0" y="-9525"/>
              <a:ext cx="9514815" cy="538183"/>
            </a:xfrm>
            <a:prstGeom prst="rect">
              <a:avLst/>
            </a:prstGeom>
          </p:spPr>
          <p:txBody>
            <a:bodyPr lIns="0" tIns="0" rIns="0" bIns="0" rtlCol="0" anchor="t">
              <a:spAutoFit/>
            </a:bodyPr>
            <a:lstStyle/>
            <a:p>
              <a:pPr>
                <a:lnSpc>
                  <a:spcPts val="3380"/>
                </a:lnSpc>
              </a:pPr>
              <a:r>
                <a:rPr lang="id-ID" sz="2600" dirty="0" smtClean="0">
                  <a:solidFill>
                    <a:srgbClr val="000000"/>
                  </a:solidFill>
                  <a:latin typeface="Open Sauce Bold"/>
                </a:rPr>
                <a:t>Pengertian Moral</a:t>
              </a:r>
              <a:endParaRPr lang="en-US" sz="2600" dirty="0">
                <a:solidFill>
                  <a:srgbClr val="000000"/>
                </a:solidFill>
                <a:latin typeface="Open Sauce Bold"/>
              </a:endParaRPr>
            </a:p>
          </p:txBody>
        </p:sp>
      </p:grpSp>
      <p:grpSp>
        <p:nvGrpSpPr>
          <p:cNvPr id="12" name="Group 12"/>
          <p:cNvGrpSpPr/>
          <p:nvPr/>
        </p:nvGrpSpPr>
        <p:grpSpPr>
          <a:xfrm>
            <a:off x="10123189" y="6286500"/>
            <a:ext cx="7136111" cy="2899648"/>
            <a:chOff x="0" y="-9525"/>
            <a:chExt cx="9514815" cy="3866195"/>
          </a:xfrm>
        </p:grpSpPr>
        <p:sp>
          <p:nvSpPr>
            <p:cNvPr id="13" name="TextBox 13"/>
            <p:cNvSpPr txBox="1"/>
            <p:nvPr/>
          </p:nvSpPr>
          <p:spPr>
            <a:xfrm>
              <a:off x="0" y="902017"/>
              <a:ext cx="9514815" cy="2954653"/>
            </a:xfrm>
            <a:prstGeom prst="rect">
              <a:avLst/>
            </a:prstGeom>
          </p:spPr>
          <p:txBody>
            <a:bodyPr lIns="0" tIns="0" rIns="0" bIns="0" rtlCol="0" anchor="t">
              <a:spAutoFit/>
            </a:bodyPr>
            <a:lstStyle/>
            <a:p>
              <a:r>
                <a:rPr lang="id-ID" dirty="0" smtClean="0">
                  <a:solidFill>
                    <a:srgbClr val="000000"/>
                  </a:solidFill>
                  <a:latin typeface="Open Sauce Light"/>
                </a:rPr>
                <a:t>Masalah moral merupakan masalah yang sangat mendasar pada nilai manusia yang terletak pada moral dan akhlaknya. Permasalahan ini tidak lepas dari perjalanan hidup manusia. Hal ini akan berubah seiring dengan kesehariannya. </a:t>
              </a:r>
              <a:r>
                <a:rPr lang="id-ID" dirty="0">
                  <a:solidFill>
                    <a:srgbClr val="000000"/>
                  </a:solidFill>
                  <a:latin typeface="Open Sauce Light"/>
                </a:rPr>
                <a:t>A</a:t>
              </a:r>
              <a:r>
                <a:rPr lang="id-ID" dirty="0" smtClean="0">
                  <a:solidFill>
                    <a:srgbClr val="000000"/>
                  </a:solidFill>
                  <a:latin typeface="Open Sauce Light"/>
                </a:rPr>
                <a:t>danya perubahan tersebut, dengan pesatnya pembangunan berkat kemajuan sains dan teknologi tidak akan berarti apabila moralitas bangsa itu telah rusak. Namun, permasalahan yang sering kita alami di lingkungan saat ini adalah masalah krisis moral atau krisis akhlak.</a:t>
              </a:r>
              <a:endParaRPr lang="en-US" dirty="0">
                <a:solidFill>
                  <a:srgbClr val="000000"/>
                </a:solidFill>
                <a:latin typeface="Open Sauce Light"/>
              </a:endParaRPr>
            </a:p>
          </p:txBody>
        </p:sp>
        <p:sp>
          <p:nvSpPr>
            <p:cNvPr id="14" name="TextBox 14"/>
            <p:cNvSpPr txBox="1"/>
            <p:nvPr/>
          </p:nvSpPr>
          <p:spPr>
            <a:xfrm>
              <a:off x="0" y="-9525"/>
              <a:ext cx="9514815" cy="538182"/>
            </a:xfrm>
            <a:prstGeom prst="rect">
              <a:avLst/>
            </a:prstGeom>
          </p:spPr>
          <p:txBody>
            <a:bodyPr lIns="0" tIns="0" rIns="0" bIns="0" rtlCol="0" anchor="t">
              <a:spAutoFit/>
            </a:bodyPr>
            <a:lstStyle/>
            <a:p>
              <a:pPr>
                <a:lnSpc>
                  <a:spcPts val="3380"/>
                </a:lnSpc>
              </a:pPr>
              <a:r>
                <a:rPr lang="id-ID" sz="2600" dirty="0" smtClean="0">
                  <a:solidFill>
                    <a:srgbClr val="000000"/>
                  </a:solidFill>
                  <a:latin typeface="Open Sauce Bold"/>
                </a:rPr>
                <a:t>Permasalah Moral</a:t>
              </a:r>
              <a:endParaRPr lang="en-US" sz="2600" dirty="0">
                <a:solidFill>
                  <a:srgbClr val="000000"/>
                </a:solidFill>
                <a:latin typeface="Open Sauce Bold"/>
              </a:endParaRPr>
            </a:p>
          </p:txBody>
        </p:sp>
      </p:grpSp>
      <p:sp>
        <p:nvSpPr>
          <p:cNvPr id="15" name="TextBox 8"/>
          <p:cNvSpPr txBox="1"/>
          <p:nvPr/>
        </p:nvSpPr>
        <p:spPr>
          <a:xfrm>
            <a:off x="14020800" y="342900"/>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grpSp>
        <p:nvGrpSpPr>
          <p:cNvPr id="2" name="Group 2"/>
          <p:cNvGrpSpPr/>
          <p:nvPr/>
        </p:nvGrpSpPr>
        <p:grpSpPr>
          <a:xfrm>
            <a:off x="-599813" y="2721945"/>
            <a:ext cx="19387893" cy="4843110"/>
            <a:chOff x="0" y="0"/>
            <a:chExt cx="47351610" cy="11828468"/>
          </a:xfrm>
        </p:grpSpPr>
        <p:sp>
          <p:nvSpPr>
            <p:cNvPr id="3" name="Freeform 3"/>
            <p:cNvSpPr/>
            <p:nvPr/>
          </p:nvSpPr>
          <p:spPr>
            <a:xfrm>
              <a:off x="31750" y="31750"/>
              <a:ext cx="47288112" cy="11764969"/>
            </a:xfrm>
            <a:custGeom>
              <a:avLst/>
              <a:gdLst/>
              <a:ahLst/>
              <a:cxnLst/>
              <a:rect l="l" t="t" r="r" b="b"/>
              <a:pathLst>
                <a:path w="47288112" h="11764969">
                  <a:moveTo>
                    <a:pt x="47195401" y="11764968"/>
                  </a:moveTo>
                  <a:lnTo>
                    <a:pt x="92710" y="11764968"/>
                  </a:lnTo>
                  <a:cubicBezTo>
                    <a:pt x="41910" y="11764968"/>
                    <a:pt x="0" y="11723058"/>
                    <a:pt x="0" y="11672258"/>
                  </a:cubicBezTo>
                  <a:lnTo>
                    <a:pt x="0" y="92710"/>
                  </a:lnTo>
                  <a:cubicBezTo>
                    <a:pt x="0" y="41910"/>
                    <a:pt x="41910" y="0"/>
                    <a:pt x="92710" y="0"/>
                  </a:cubicBezTo>
                  <a:lnTo>
                    <a:pt x="47194130" y="0"/>
                  </a:lnTo>
                  <a:cubicBezTo>
                    <a:pt x="47244930" y="0"/>
                    <a:pt x="47286841" y="41910"/>
                    <a:pt x="47286841" y="92710"/>
                  </a:cubicBezTo>
                  <a:lnTo>
                    <a:pt x="47286841" y="11670988"/>
                  </a:lnTo>
                  <a:cubicBezTo>
                    <a:pt x="47288112" y="11723058"/>
                    <a:pt x="47246201" y="11764969"/>
                    <a:pt x="47195401" y="11764969"/>
                  </a:cubicBezTo>
                  <a:close/>
                </a:path>
              </a:pathLst>
            </a:custGeom>
            <a:solidFill>
              <a:srgbClr val="FEFEFE"/>
            </a:solidFill>
          </p:spPr>
        </p:sp>
        <p:sp>
          <p:nvSpPr>
            <p:cNvPr id="4" name="Freeform 4"/>
            <p:cNvSpPr/>
            <p:nvPr/>
          </p:nvSpPr>
          <p:spPr>
            <a:xfrm>
              <a:off x="0" y="0"/>
              <a:ext cx="47351612" cy="11828469"/>
            </a:xfrm>
            <a:custGeom>
              <a:avLst/>
              <a:gdLst/>
              <a:ahLst/>
              <a:cxnLst/>
              <a:rect l="l" t="t" r="r" b="b"/>
              <a:pathLst>
                <a:path w="47351612" h="11828469">
                  <a:moveTo>
                    <a:pt x="47227151" y="59690"/>
                  </a:moveTo>
                  <a:cubicBezTo>
                    <a:pt x="47262709" y="59690"/>
                    <a:pt x="47291920" y="88900"/>
                    <a:pt x="47291920" y="124460"/>
                  </a:cubicBezTo>
                  <a:lnTo>
                    <a:pt x="47291920" y="11704008"/>
                  </a:lnTo>
                  <a:cubicBezTo>
                    <a:pt x="47291920" y="11739569"/>
                    <a:pt x="47262709" y="11768779"/>
                    <a:pt x="47227151" y="11768779"/>
                  </a:cubicBezTo>
                  <a:lnTo>
                    <a:pt x="124460" y="11768779"/>
                  </a:lnTo>
                  <a:cubicBezTo>
                    <a:pt x="88900" y="11768779"/>
                    <a:pt x="59690" y="11739569"/>
                    <a:pt x="59690" y="11704008"/>
                  </a:cubicBezTo>
                  <a:lnTo>
                    <a:pt x="59690" y="124460"/>
                  </a:lnTo>
                  <a:cubicBezTo>
                    <a:pt x="59690" y="88900"/>
                    <a:pt x="88900" y="59690"/>
                    <a:pt x="124460" y="59690"/>
                  </a:cubicBezTo>
                  <a:lnTo>
                    <a:pt x="47227151" y="59690"/>
                  </a:lnTo>
                  <a:moveTo>
                    <a:pt x="47227151" y="0"/>
                  </a:moveTo>
                  <a:lnTo>
                    <a:pt x="124460" y="0"/>
                  </a:lnTo>
                  <a:cubicBezTo>
                    <a:pt x="55880" y="0"/>
                    <a:pt x="0" y="55880"/>
                    <a:pt x="0" y="124460"/>
                  </a:cubicBezTo>
                  <a:lnTo>
                    <a:pt x="0" y="11704008"/>
                  </a:lnTo>
                  <a:cubicBezTo>
                    <a:pt x="0" y="11772588"/>
                    <a:pt x="55880" y="11828469"/>
                    <a:pt x="124460" y="11828469"/>
                  </a:cubicBezTo>
                  <a:lnTo>
                    <a:pt x="47227151" y="11828469"/>
                  </a:lnTo>
                  <a:cubicBezTo>
                    <a:pt x="47295730" y="11828469"/>
                    <a:pt x="47351612" y="11772588"/>
                    <a:pt x="47351612" y="11704008"/>
                  </a:cubicBezTo>
                  <a:lnTo>
                    <a:pt x="47351612" y="124460"/>
                  </a:lnTo>
                  <a:cubicBezTo>
                    <a:pt x="47351612" y="55880"/>
                    <a:pt x="47295730" y="0"/>
                    <a:pt x="47227151" y="0"/>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28700" y="1044762"/>
            <a:ext cx="7953618" cy="11245476"/>
          </a:xfrm>
          <a:prstGeom prst="rect">
            <a:avLst/>
          </a:prstGeom>
        </p:spPr>
      </p:pic>
      <p:sp>
        <p:nvSpPr>
          <p:cNvPr id="6" name="TextBox 6"/>
          <p:cNvSpPr txBox="1"/>
          <p:nvPr/>
        </p:nvSpPr>
        <p:spPr>
          <a:xfrm>
            <a:off x="8382000" y="3543300"/>
            <a:ext cx="9982200" cy="3231654"/>
          </a:xfrm>
          <a:prstGeom prst="rect">
            <a:avLst/>
          </a:prstGeom>
        </p:spPr>
        <p:txBody>
          <a:bodyPr wrap="square" lIns="0" tIns="0" rIns="0" bIns="0" rtlCol="0" anchor="t">
            <a:spAutoFit/>
          </a:bodyPr>
          <a:lstStyle/>
          <a:p>
            <a:r>
              <a:rPr lang="id-ID" sz="7000" dirty="0" smtClean="0">
                <a:solidFill>
                  <a:srgbClr val="000000"/>
                </a:solidFill>
                <a:latin typeface="Radley"/>
              </a:rPr>
              <a:t>Bentuk Permasalahan Moral di Lingkungan Sekitar</a:t>
            </a:r>
            <a:endParaRPr lang="en-US" sz="7000" dirty="0">
              <a:solidFill>
                <a:srgbClr val="000000"/>
              </a:solidFill>
              <a:latin typeface="Radley"/>
            </a:endParaRPr>
          </a:p>
        </p:txBody>
      </p:sp>
      <p:sp>
        <p:nvSpPr>
          <p:cNvPr id="7" name="TextBox 8"/>
          <p:cNvSpPr txBox="1"/>
          <p:nvPr/>
        </p:nvSpPr>
        <p:spPr>
          <a:xfrm>
            <a:off x="13639800" y="592683"/>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31487">
            <a:off x="8976293" y="857976"/>
            <a:ext cx="13955771" cy="9245699"/>
          </a:xfrm>
          <a:prstGeom prst="rect">
            <a:avLst/>
          </a:prstGeom>
        </p:spPr>
      </p:pic>
      <p:sp>
        <p:nvSpPr>
          <p:cNvPr id="11" name="TextBox 11"/>
          <p:cNvSpPr txBox="1"/>
          <p:nvPr/>
        </p:nvSpPr>
        <p:spPr>
          <a:xfrm>
            <a:off x="5562600" y="1982569"/>
            <a:ext cx="6477000" cy="646331"/>
          </a:xfrm>
          <a:prstGeom prst="rect">
            <a:avLst/>
          </a:prstGeom>
        </p:spPr>
        <p:txBody>
          <a:bodyPr wrap="square" lIns="0" tIns="0" rIns="0" bIns="0" rtlCol="0" anchor="t">
            <a:spAutoFit/>
          </a:bodyPr>
          <a:lstStyle/>
          <a:p>
            <a:pPr algn="ctr"/>
            <a:r>
              <a:rPr lang="id-ID" sz="1400" dirty="0" smtClean="0">
                <a:solidFill>
                  <a:srgbClr val="000000"/>
                </a:solidFill>
                <a:latin typeface="Open Sauce Light"/>
              </a:rPr>
              <a:t>Perjudian merupakan suatu tindakan pidana yaitu pertaruhan sejumlah uang dimana yang menang mendapat uang taruhan itu atau dengan kata lain adu nasib.</a:t>
            </a:r>
            <a:endParaRPr lang="en-US" sz="1400" dirty="0">
              <a:solidFill>
                <a:srgbClr val="000000"/>
              </a:solidFill>
              <a:latin typeface="Open Sauce Light"/>
            </a:endParaRPr>
          </a:p>
        </p:txBody>
      </p:sp>
      <p:sp>
        <p:nvSpPr>
          <p:cNvPr id="16" name="TextBox 16"/>
          <p:cNvSpPr txBox="1"/>
          <p:nvPr/>
        </p:nvSpPr>
        <p:spPr>
          <a:xfrm>
            <a:off x="1028700" y="495300"/>
            <a:ext cx="3848100" cy="1205458"/>
          </a:xfrm>
          <a:prstGeom prst="rect">
            <a:avLst/>
          </a:prstGeom>
          <a:solidFill>
            <a:schemeClr val="bg2">
              <a:lumMod val="75000"/>
            </a:schemeClr>
          </a:solidFill>
        </p:spPr>
        <p:txBody>
          <a:bodyPr wrap="square" lIns="0" tIns="0" rIns="0" bIns="0" rtlCol="0" anchor="t">
            <a:spAutoFit/>
          </a:bodyPr>
          <a:lstStyle/>
          <a:p>
            <a:pPr>
              <a:lnSpc>
                <a:spcPts val="9360"/>
              </a:lnSpc>
            </a:pPr>
            <a:r>
              <a:rPr lang="id-ID" sz="5000" dirty="0" smtClean="0">
                <a:solidFill>
                  <a:srgbClr val="000000"/>
                </a:solidFill>
                <a:latin typeface="Radley"/>
              </a:rPr>
              <a:t>1. Perjudian</a:t>
            </a:r>
            <a:endParaRPr lang="en-US" sz="5000" dirty="0">
              <a:solidFill>
                <a:srgbClr val="000000"/>
              </a:solidFill>
              <a:latin typeface="Radley"/>
            </a:endParaRPr>
          </a:p>
        </p:txBody>
      </p:sp>
      <p:sp>
        <p:nvSpPr>
          <p:cNvPr id="19" name="AutoShape 2" descr="Main Judi Online, Sindikat Ini Raup Untung Ratusan Juta - Borneo24.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500" r="96167">
                        <a14:foregroundMark x1="13500" y1="26250" x2="87833" y2="74500"/>
                        <a14:foregroundMark x1="18333" y1="23625" x2="53583" y2="32375"/>
                        <a14:foregroundMark x1="12083" y1="27125" x2="20083" y2="49500"/>
                        <a14:foregroundMark x1="10167" y1="29500" x2="12333" y2="32875"/>
                        <a14:foregroundMark x1="10000" y1="30750" x2="9417" y2="33000"/>
                        <a14:foregroundMark x1="6917" y1="55000" x2="27417" y2="77250"/>
                        <a14:foregroundMark x1="14750" y1="40375" x2="9083" y2="63125"/>
                        <a14:foregroundMark x1="10000" y1="63875" x2="7833" y2="61500"/>
                        <a14:foregroundMark x1="13500" y1="85750" x2="49583" y2="69250"/>
                        <a14:foregroundMark x1="11917" y1="75125" x2="15667" y2="82500"/>
                        <a14:foregroundMark x1="11583" y1="86000" x2="14250" y2="86000"/>
                        <a14:foregroundMark x1="13583" y1="82000" x2="11083" y2="83875"/>
                        <a14:foregroundMark x1="13000" y1="78250" x2="12083" y2="76875"/>
                        <a14:foregroundMark x1="19417" y1="86000" x2="40167" y2="76125"/>
                        <a14:foregroundMark x1="20250" y1="88375" x2="19250" y2="88375"/>
                        <a14:foregroundMark x1="42500" y1="80875" x2="63000" y2="77250"/>
                        <a14:foregroundMark x1="42333" y1="82500" x2="43750" y2="85250"/>
                        <a14:foregroundMark x1="57250" y1="87625" x2="78917" y2="80125"/>
                        <a14:foregroundMark x1="88917" y1="77000" x2="84500" y2="77750"/>
                        <a14:foregroundMark x1="83917" y1="76375" x2="81583" y2="72125"/>
                        <a14:foregroundMark x1="81250" y1="79000" x2="72917" y2="86750"/>
                        <a14:foregroundMark x1="69167" y1="84875" x2="63500" y2="86750"/>
                        <a14:foregroundMark x1="92333" y1="66250" x2="85333" y2="67875"/>
                        <a14:foregroundMark x1="91583" y1="67375" x2="89083" y2="68625"/>
                        <a14:foregroundMark x1="89583" y1="53250" x2="90167" y2="46250"/>
                        <a14:foregroundMark x1="90917" y1="51000" x2="91917" y2="48875"/>
                        <a14:foregroundMark x1="92250" y1="47375" x2="90667" y2="45750"/>
                        <a14:foregroundMark x1="79500" y1="30750" x2="50333" y2="59000"/>
                        <a14:foregroundMark x1="80000" y1="27000" x2="83083" y2="26500"/>
                        <a14:foregroundMark x1="52333" y1="30000" x2="50167" y2="26250"/>
                        <a14:foregroundMark x1="55000" y1="25500" x2="50917" y2="25250"/>
                      </a14:backgroundRemoval>
                    </a14:imgEffect>
                  </a14:imgLayer>
                </a14:imgProps>
              </a:ext>
              <a:ext uri="{28A0092B-C50C-407E-A947-70E740481C1C}">
                <a14:useLocalDpi xmlns:a14="http://schemas.microsoft.com/office/drawing/2010/main" val="0"/>
              </a:ext>
            </a:extLst>
          </a:blip>
          <a:srcRect/>
          <a:stretch>
            <a:fillRect/>
          </a:stretch>
        </p:blipFill>
        <p:spPr bwMode="auto">
          <a:xfrm>
            <a:off x="4038600" y="2568390"/>
            <a:ext cx="10377765" cy="691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1"/>
          <p:cNvSpPr txBox="1"/>
          <p:nvPr/>
        </p:nvSpPr>
        <p:spPr>
          <a:xfrm>
            <a:off x="609600" y="2910126"/>
            <a:ext cx="4724400" cy="861774"/>
          </a:xfrm>
          <a:prstGeom prst="rect">
            <a:avLst/>
          </a:prstGeom>
        </p:spPr>
        <p:txBody>
          <a:bodyPr wrap="square" lIns="0" tIns="0" rIns="0" bIns="0" rtlCol="0" anchor="t">
            <a:spAutoFit/>
          </a:bodyPr>
          <a:lstStyle/>
          <a:p>
            <a:pPr algn="r"/>
            <a:r>
              <a:rPr lang="id-ID" sz="1400" dirty="0" smtClean="0">
                <a:solidFill>
                  <a:srgbClr val="000000"/>
                </a:solidFill>
                <a:latin typeface="Open Sauce Light"/>
              </a:rPr>
              <a:t>Masalah perjudian dapat merugikan masyarakat dan moral bangsa, karrena pada dasarnya ini mengakibatkan ketertiban, ketentraman, dan keamanan masyarakat terganggu.</a:t>
            </a:r>
            <a:endParaRPr lang="en-US" sz="1400" dirty="0">
              <a:solidFill>
                <a:srgbClr val="000000"/>
              </a:solidFill>
              <a:latin typeface="Open Sauce Light"/>
            </a:endParaRPr>
          </a:p>
        </p:txBody>
      </p:sp>
      <p:sp>
        <p:nvSpPr>
          <p:cNvPr id="24" name="TextBox 11"/>
          <p:cNvSpPr txBox="1"/>
          <p:nvPr/>
        </p:nvSpPr>
        <p:spPr>
          <a:xfrm>
            <a:off x="155574" y="4816392"/>
            <a:ext cx="4721225" cy="1292662"/>
          </a:xfrm>
          <a:prstGeom prst="rect">
            <a:avLst/>
          </a:prstGeom>
        </p:spPr>
        <p:txBody>
          <a:bodyPr wrap="square" lIns="0" tIns="0" rIns="0" bIns="0" rtlCol="0" anchor="t">
            <a:spAutoFit/>
          </a:bodyPr>
          <a:lstStyle/>
          <a:p>
            <a:pPr algn="r"/>
            <a:r>
              <a:rPr lang="id-ID" sz="1400" dirty="0" smtClean="0">
                <a:solidFill>
                  <a:srgbClr val="000000"/>
                </a:solidFill>
                <a:latin typeface="Open Sauce Light"/>
              </a:rPr>
              <a:t>Hal ini juga dapat berpengaruh bagi anak-anak dangatlah besar, mereka akan ikut-ikutan melakukan tindakan pidana perjudian yang mereka lihat terjadi di lingkungannya akan berpengaruh negatif terhadap psikologis anak tersebut, serta akan menimbulkan kerugian materil bagi mereka yang melakukannya.</a:t>
            </a:r>
            <a:endParaRPr lang="en-US" sz="1400" dirty="0">
              <a:solidFill>
                <a:srgbClr val="000000"/>
              </a:solidFill>
              <a:latin typeface="Open Sauce Light"/>
            </a:endParaRPr>
          </a:p>
        </p:txBody>
      </p:sp>
      <p:sp>
        <p:nvSpPr>
          <p:cNvPr id="25" name="TextBox 11"/>
          <p:cNvSpPr txBox="1"/>
          <p:nvPr/>
        </p:nvSpPr>
        <p:spPr>
          <a:xfrm>
            <a:off x="11134922" y="2986326"/>
            <a:ext cx="6924478" cy="861774"/>
          </a:xfrm>
          <a:prstGeom prst="rect">
            <a:avLst/>
          </a:prstGeom>
        </p:spPr>
        <p:txBody>
          <a:bodyPr wrap="square" lIns="0" tIns="0" rIns="0" bIns="0" rtlCol="0" anchor="t">
            <a:spAutoFit/>
          </a:bodyPr>
          <a:lstStyle/>
          <a:p>
            <a:r>
              <a:rPr lang="id-ID" sz="1400" dirty="0" smtClean="0">
                <a:solidFill>
                  <a:srgbClr val="000000"/>
                </a:solidFill>
                <a:latin typeface="Open Sauce Light"/>
              </a:rPr>
              <a:t>Pola hidup yang konsumtif dtambah dengan semakin meningkatnya harga-harga kebutuhan pokok menjadi faktor pendorong orang unruk berjudi. Hal ini terjadi karena setiap orang ingin mencapai segala sesuatu dengan cara yang praktis atau menurutnya mudah untuk dilakukan termasuk berjudi. </a:t>
            </a:r>
            <a:endParaRPr lang="en-US" sz="1400" dirty="0">
              <a:solidFill>
                <a:srgbClr val="000000"/>
              </a:solidFill>
              <a:latin typeface="Open Sauce Light"/>
            </a:endParaRPr>
          </a:p>
        </p:txBody>
      </p:sp>
      <p:sp>
        <p:nvSpPr>
          <p:cNvPr id="26" name="TextBox 11"/>
          <p:cNvSpPr txBox="1"/>
          <p:nvPr/>
        </p:nvSpPr>
        <p:spPr>
          <a:xfrm>
            <a:off x="13763822" y="5424726"/>
            <a:ext cx="4828978" cy="861774"/>
          </a:xfrm>
          <a:prstGeom prst="rect">
            <a:avLst/>
          </a:prstGeom>
        </p:spPr>
        <p:txBody>
          <a:bodyPr wrap="square" lIns="0" tIns="0" rIns="0" bIns="0" rtlCol="0" anchor="t">
            <a:spAutoFit/>
          </a:bodyPr>
          <a:lstStyle/>
          <a:p>
            <a:r>
              <a:rPr lang="id-ID" sz="1400" dirty="0" smtClean="0">
                <a:solidFill>
                  <a:srgbClr val="000000"/>
                </a:solidFill>
                <a:latin typeface="Open Sauce Light"/>
              </a:rPr>
              <a:t>Perjudian juga dapat timbul karena adanya faktor psikologis yang menggambarkan jenis kepribadian individu tertentu yang mungkin condong melakukan kejahatan jika dihadapkan pada situasi tertentu.</a:t>
            </a:r>
            <a:endParaRPr lang="en-US" sz="1400" dirty="0">
              <a:solidFill>
                <a:srgbClr val="000000"/>
              </a:solidFill>
              <a:latin typeface="Open Sauce Light"/>
            </a:endParaRPr>
          </a:p>
        </p:txBody>
      </p:sp>
      <p:sp>
        <p:nvSpPr>
          <p:cNvPr id="27" name="TextBox 11"/>
          <p:cNvSpPr txBox="1"/>
          <p:nvPr/>
        </p:nvSpPr>
        <p:spPr>
          <a:xfrm>
            <a:off x="66872" y="8499038"/>
            <a:ext cx="5495728" cy="1292662"/>
          </a:xfrm>
          <a:prstGeom prst="rect">
            <a:avLst/>
          </a:prstGeom>
        </p:spPr>
        <p:txBody>
          <a:bodyPr wrap="square" lIns="0" tIns="0" rIns="0" bIns="0" rtlCol="0" anchor="t">
            <a:spAutoFit/>
          </a:bodyPr>
          <a:lstStyle/>
          <a:p>
            <a:pPr algn="r"/>
            <a:r>
              <a:rPr lang="id-ID" sz="1400" dirty="0" smtClean="0">
                <a:solidFill>
                  <a:srgbClr val="000000"/>
                </a:solidFill>
                <a:latin typeface="Open Sauce Light"/>
              </a:rPr>
              <a:t>Tidak sedikit masyarakat yang sangat terganggu dengan adanya permainan perjudian ini. Dengan adanya perjudian akan membawa dampak seperti meningkatnya tindakan kriminalittas, kemerosotan moral, berubahnya pemikiran dan perilaku konsumen menjadi irasional, dan disharmonisasi kehidupan rumah tangga.</a:t>
            </a:r>
            <a:endParaRPr lang="en-US" sz="1400" dirty="0">
              <a:solidFill>
                <a:srgbClr val="000000"/>
              </a:solidFill>
              <a:latin typeface="Open Sauce Light"/>
            </a:endParaRPr>
          </a:p>
        </p:txBody>
      </p:sp>
      <p:sp>
        <p:nvSpPr>
          <p:cNvPr id="20" name="TextBox 19"/>
          <p:cNvSpPr txBox="1"/>
          <p:nvPr/>
        </p:nvSpPr>
        <p:spPr>
          <a:xfrm>
            <a:off x="12268200" y="8227993"/>
            <a:ext cx="5181600" cy="954107"/>
          </a:xfrm>
          <a:prstGeom prst="rect">
            <a:avLst/>
          </a:prstGeom>
          <a:noFill/>
        </p:spPr>
        <p:txBody>
          <a:bodyPr wrap="square" rtlCol="0">
            <a:spAutoFit/>
          </a:bodyPr>
          <a:lstStyle/>
          <a:p>
            <a:r>
              <a:rPr lang="id-ID" sz="1400" dirty="0" smtClean="0">
                <a:solidFill>
                  <a:srgbClr val="000000"/>
                </a:solidFill>
                <a:latin typeface="Open Sauce Light"/>
              </a:rPr>
              <a:t>Yang </a:t>
            </a:r>
            <a:r>
              <a:rPr lang="id-ID" sz="1400" dirty="0">
                <a:solidFill>
                  <a:srgbClr val="000000"/>
                </a:solidFill>
                <a:latin typeface="Open Sauce Light"/>
              </a:rPr>
              <a:t>pada awalnya sekedar </a:t>
            </a:r>
            <a:r>
              <a:rPr lang="id-ID" sz="1400" dirty="0" smtClean="0">
                <a:solidFill>
                  <a:srgbClr val="000000"/>
                </a:solidFill>
                <a:latin typeface="Open Sauce Light"/>
              </a:rPr>
              <a:t>coba-coba bermain judi </a:t>
            </a:r>
            <a:r>
              <a:rPr lang="id-ID" sz="1400" dirty="0">
                <a:solidFill>
                  <a:srgbClr val="000000"/>
                </a:solidFill>
                <a:latin typeface="Open Sauce Light"/>
              </a:rPr>
              <a:t>lama-kelamaan megalami ketagihan. Dalam hali inilah keluarga memiliki pengaruh yang kuat dalam pembentukan kepribadian </a:t>
            </a:r>
            <a:r>
              <a:rPr lang="id-ID" sz="1400" dirty="0" smtClean="0">
                <a:solidFill>
                  <a:srgbClr val="000000"/>
                </a:solidFill>
                <a:latin typeface="Open Sauce Light"/>
              </a:rPr>
              <a:t>seseorang.</a:t>
            </a:r>
            <a:endParaRPr lang="en-US" sz="1400" dirty="0"/>
          </a:p>
        </p:txBody>
      </p:sp>
      <p:sp>
        <p:nvSpPr>
          <p:cNvPr id="29" name="TextBox 8"/>
          <p:cNvSpPr txBox="1"/>
          <p:nvPr/>
        </p:nvSpPr>
        <p:spPr>
          <a:xfrm>
            <a:off x="13639800" y="592683"/>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
                                        </p:tgtEl>
                                        <p:attrNameLst>
                                          <p:attrName>ppt_x</p:attrName>
                                          <p:attrName>ppt_y</p:attrName>
                                        </p:attrNameLst>
                                      </p:cBhvr>
                                    </p:animMotion>
                                    <p:animRot by="1500000">
                                      <p:cBhvr>
                                        <p:cTn id="7" dur="125" fill="hold">
                                          <p:stCondLst>
                                            <p:cond delay="0"/>
                                          </p:stCondLst>
                                        </p:cTn>
                                        <p:tgtEl>
                                          <p:spTgt spid="16"/>
                                        </p:tgtEl>
                                        <p:attrNameLst>
                                          <p:attrName>r</p:attrName>
                                        </p:attrNameLst>
                                      </p:cBhvr>
                                    </p:animRot>
                                    <p:animRot by="-1500000">
                                      <p:cBhvr>
                                        <p:cTn id="8" dur="125" fill="hold">
                                          <p:stCondLst>
                                            <p:cond delay="125"/>
                                          </p:stCondLst>
                                        </p:cTn>
                                        <p:tgtEl>
                                          <p:spTgt spid="16"/>
                                        </p:tgtEl>
                                        <p:attrNameLst>
                                          <p:attrName>r</p:attrName>
                                        </p:attrNameLst>
                                      </p:cBhvr>
                                    </p:animRot>
                                    <p:animRot by="-1500000">
                                      <p:cBhvr>
                                        <p:cTn id="9" dur="125" fill="hold">
                                          <p:stCondLst>
                                            <p:cond delay="250"/>
                                          </p:stCondLst>
                                        </p:cTn>
                                        <p:tgtEl>
                                          <p:spTgt spid="16"/>
                                        </p:tgtEl>
                                        <p:attrNameLst>
                                          <p:attrName>r</p:attrName>
                                        </p:attrNameLst>
                                      </p:cBhvr>
                                    </p:animRot>
                                    <p:animRot by="1500000">
                                      <p:cBhvr>
                                        <p:cTn id="10" dur="125" fill="hold">
                                          <p:stCondLst>
                                            <p:cond delay="375"/>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22" grpId="0"/>
      <p:bldP spid="24" grpId="0"/>
      <p:bldP spid="25" grpId="0"/>
      <p:bldP spid="26" grpId="0"/>
      <p:bldP spid="2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55146">
            <a:off x="10614663" y="-89228"/>
            <a:ext cx="6617285" cy="70209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52800"/>
          <a:stretch>
            <a:fillRect/>
          </a:stretch>
        </p:blipFill>
        <p:spPr>
          <a:xfrm>
            <a:off x="10874294" y="141022"/>
            <a:ext cx="6098023" cy="3760160"/>
          </a:xfrm>
          <a:prstGeom prst="rect">
            <a:avLst/>
          </a:prstGeom>
        </p:spPr>
      </p:pic>
      <p:sp>
        <p:nvSpPr>
          <p:cNvPr id="14" name="TextBox 14"/>
          <p:cNvSpPr txBox="1"/>
          <p:nvPr/>
        </p:nvSpPr>
        <p:spPr>
          <a:xfrm>
            <a:off x="1028700" y="876300"/>
            <a:ext cx="9154698" cy="2308324"/>
          </a:xfrm>
          <a:prstGeom prst="rect">
            <a:avLst/>
          </a:prstGeom>
        </p:spPr>
        <p:txBody>
          <a:bodyPr lIns="0" tIns="0" rIns="0" bIns="0" rtlCol="0" anchor="t">
            <a:spAutoFit/>
          </a:bodyPr>
          <a:lstStyle/>
          <a:p>
            <a:r>
              <a:rPr lang="id-ID" sz="5000" dirty="0" smtClean="0">
                <a:solidFill>
                  <a:srgbClr val="000000"/>
                </a:solidFill>
                <a:latin typeface="Radley"/>
              </a:rPr>
              <a:t>Penanganan yang Dapat dilakukan untuk Permasalahan Perilaku Perjudian</a:t>
            </a:r>
            <a:endParaRPr lang="en-US" sz="5000" dirty="0">
              <a:solidFill>
                <a:srgbClr val="000000"/>
              </a:solidFill>
              <a:latin typeface="Radley"/>
            </a:endParaRPr>
          </a:p>
        </p:txBody>
      </p:sp>
      <p:grpSp>
        <p:nvGrpSpPr>
          <p:cNvPr id="21" name="Group 20"/>
          <p:cNvGrpSpPr/>
          <p:nvPr/>
        </p:nvGrpSpPr>
        <p:grpSpPr>
          <a:xfrm>
            <a:off x="1031698" y="3421269"/>
            <a:ext cx="7815514" cy="5837031"/>
            <a:chOff x="1031698" y="3421269"/>
            <a:chExt cx="7815514" cy="5837031"/>
          </a:xfrm>
        </p:grpSpPr>
        <p:grpSp>
          <p:nvGrpSpPr>
            <p:cNvPr id="4" name="Group 4"/>
            <p:cNvGrpSpPr/>
            <p:nvPr/>
          </p:nvGrpSpPr>
          <p:grpSpPr>
            <a:xfrm>
              <a:off x="1031698" y="3421269"/>
              <a:ext cx="7815514" cy="5837031"/>
              <a:chOff x="0" y="0"/>
              <a:chExt cx="19088055" cy="14255951"/>
            </a:xfrm>
          </p:grpSpPr>
          <p:sp>
            <p:nvSpPr>
              <p:cNvPr id="5" name="Freeform 5"/>
              <p:cNvSpPr/>
              <p:nvPr/>
            </p:nvSpPr>
            <p:spPr>
              <a:xfrm>
                <a:off x="31750" y="31750"/>
                <a:ext cx="19024555" cy="14192450"/>
              </a:xfrm>
              <a:custGeom>
                <a:avLst/>
                <a:gdLst/>
                <a:ahLst/>
                <a:cxnLst/>
                <a:rect l="l" t="t" r="r" b="b"/>
                <a:pathLst>
                  <a:path w="19024555" h="14192450">
                    <a:moveTo>
                      <a:pt x="18931844" y="14192450"/>
                    </a:moveTo>
                    <a:lnTo>
                      <a:pt x="92710" y="14192450"/>
                    </a:lnTo>
                    <a:cubicBezTo>
                      <a:pt x="41910" y="14192450"/>
                      <a:pt x="0" y="14150541"/>
                      <a:pt x="0" y="14099741"/>
                    </a:cubicBezTo>
                    <a:lnTo>
                      <a:pt x="0" y="92710"/>
                    </a:lnTo>
                    <a:cubicBezTo>
                      <a:pt x="0" y="41910"/>
                      <a:pt x="41910" y="0"/>
                      <a:pt x="92710" y="0"/>
                    </a:cubicBezTo>
                    <a:lnTo>
                      <a:pt x="18930575" y="0"/>
                    </a:lnTo>
                    <a:cubicBezTo>
                      <a:pt x="18981375" y="0"/>
                      <a:pt x="19023285" y="41910"/>
                      <a:pt x="19023285" y="92710"/>
                    </a:cubicBezTo>
                    <a:lnTo>
                      <a:pt x="19023285" y="14098471"/>
                    </a:lnTo>
                    <a:cubicBezTo>
                      <a:pt x="19024555" y="14150541"/>
                      <a:pt x="18982644" y="14192450"/>
                      <a:pt x="18931844" y="14192450"/>
                    </a:cubicBezTo>
                    <a:close/>
                  </a:path>
                </a:pathLst>
              </a:custGeom>
              <a:solidFill>
                <a:srgbClr val="FEFEFE"/>
              </a:solidFill>
            </p:spPr>
          </p:sp>
          <p:sp>
            <p:nvSpPr>
              <p:cNvPr id="6" name="Freeform 6"/>
              <p:cNvSpPr/>
              <p:nvPr/>
            </p:nvSpPr>
            <p:spPr>
              <a:xfrm>
                <a:off x="0" y="0"/>
                <a:ext cx="19088055" cy="14255950"/>
              </a:xfrm>
              <a:custGeom>
                <a:avLst/>
                <a:gdLst/>
                <a:ahLst/>
                <a:cxnLst/>
                <a:rect l="l" t="t" r="r" b="b"/>
                <a:pathLst>
                  <a:path w="19088055" h="14255950">
                    <a:moveTo>
                      <a:pt x="18963594" y="59690"/>
                    </a:moveTo>
                    <a:cubicBezTo>
                      <a:pt x="18999155" y="59690"/>
                      <a:pt x="19028364" y="88900"/>
                      <a:pt x="19028364" y="124460"/>
                    </a:cubicBezTo>
                    <a:lnTo>
                      <a:pt x="19028364" y="14131491"/>
                    </a:lnTo>
                    <a:cubicBezTo>
                      <a:pt x="19028364" y="14167050"/>
                      <a:pt x="18999155" y="14196261"/>
                      <a:pt x="18963594" y="14196261"/>
                    </a:cubicBezTo>
                    <a:lnTo>
                      <a:pt x="124460" y="14196261"/>
                    </a:lnTo>
                    <a:cubicBezTo>
                      <a:pt x="88900" y="14196261"/>
                      <a:pt x="59690" y="14167050"/>
                      <a:pt x="59690" y="14131491"/>
                    </a:cubicBezTo>
                    <a:lnTo>
                      <a:pt x="59690" y="124460"/>
                    </a:lnTo>
                    <a:cubicBezTo>
                      <a:pt x="59690" y="88900"/>
                      <a:pt x="88900" y="59690"/>
                      <a:pt x="124460" y="59690"/>
                    </a:cubicBezTo>
                    <a:lnTo>
                      <a:pt x="18963594" y="59690"/>
                    </a:lnTo>
                    <a:moveTo>
                      <a:pt x="18963594" y="0"/>
                    </a:moveTo>
                    <a:lnTo>
                      <a:pt x="124460" y="0"/>
                    </a:lnTo>
                    <a:cubicBezTo>
                      <a:pt x="55880" y="0"/>
                      <a:pt x="0" y="55880"/>
                      <a:pt x="0" y="124460"/>
                    </a:cubicBezTo>
                    <a:lnTo>
                      <a:pt x="0" y="14131491"/>
                    </a:lnTo>
                    <a:cubicBezTo>
                      <a:pt x="0" y="14200071"/>
                      <a:pt x="55880" y="14255950"/>
                      <a:pt x="124460" y="14255950"/>
                    </a:cubicBezTo>
                    <a:lnTo>
                      <a:pt x="18963594" y="14255950"/>
                    </a:lnTo>
                    <a:cubicBezTo>
                      <a:pt x="19032175" y="14255950"/>
                      <a:pt x="19088055" y="14200071"/>
                      <a:pt x="19088055" y="14131491"/>
                    </a:cubicBezTo>
                    <a:lnTo>
                      <a:pt x="19088055" y="124460"/>
                    </a:lnTo>
                    <a:cubicBezTo>
                      <a:pt x="19088055" y="55880"/>
                      <a:pt x="19032175" y="0"/>
                      <a:pt x="18963594" y="0"/>
                    </a:cubicBezTo>
                    <a:close/>
                  </a:path>
                </a:pathLst>
              </a:custGeom>
              <a:solidFill>
                <a:srgbClr val="000000"/>
              </a:solidFill>
            </p:spPr>
          </p:sp>
        </p:grpSp>
        <p:sp>
          <p:nvSpPr>
            <p:cNvPr id="16" name="TextBox 16"/>
            <p:cNvSpPr txBox="1"/>
            <p:nvPr/>
          </p:nvSpPr>
          <p:spPr>
            <a:xfrm>
              <a:off x="1540450" y="5600700"/>
              <a:ext cx="6809055" cy="3432222"/>
            </a:xfrm>
            <a:prstGeom prst="rect">
              <a:avLst/>
            </a:prstGeom>
          </p:spPr>
          <p:txBody>
            <a:bodyPr lIns="0" tIns="0" rIns="0" bIns="0" rtlCol="0" anchor="t">
              <a:spAutoFit/>
            </a:bodyPr>
            <a:lstStyle/>
            <a:p>
              <a:pPr marL="457200" indent="-457200">
                <a:lnSpc>
                  <a:spcPts val="3359"/>
                </a:lnSpc>
                <a:buAutoNum type="arabicPeriod"/>
              </a:pPr>
              <a:r>
                <a:rPr lang="id-ID" dirty="0" smtClean="0">
                  <a:solidFill>
                    <a:srgbClr val="000000"/>
                  </a:solidFill>
                  <a:latin typeface="Open Sauce Light"/>
                </a:rPr>
                <a:t>Berusaha untuk mempelajari lebih dalam tentang bahaya berjudi bagi diri sendiri, keluarga, dan masyarakat.</a:t>
              </a:r>
            </a:p>
            <a:p>
              <a:pPr marL="457200" indent="-457200">
                <a:lnSpc>
                  <a:spcPts val="3359"/>
                </a:lnSpc>
                <a:buAutoNum type="arabicPeriod"/>
              </a:pPr>
              <a:r>
                <a:rPr lang="id-ID" dirty="0" smtClean="0">
                  <a:solidFill>
                    <a:srgbClr val="000000"/>
                  </a:solidFill>
                  <a:latin typeface="Open Sauce Light"/>
                </a:rPr>
                <a:t>Menjalankan perintah Allah SWT. Dan menjauhi larangannya.</a:t>
              </a:r>
            </a:p>
            <a:p>
              <a:pPr marL="457200" indent="-457200">
                <a:lnSpc>
                  <a:spcPts val="3359"/>
                </a:lnSpc>
                <a:buAutoNum type="arabicPeriod"/>
              </a:pPr>
              <a:r>
                <a:rPr lang="id-ID" dirty="0" smtClean="0">
                  <a:solidFill>
                    <a:srgbClr val="000000"/>
                  </a:solidFill>
                  <a:latin typeface="Open Sauce Light"/>
                </a:rPr>
                <a:t>Betaqwalah dimana engkau berada.</a:t>
              </a:r>
            </a:p>
            <a:p>
              <a:pPr marL="457200" indent="-457200">
                <a:lnSpc>
                  <a:spcPts val="3359"/>
                </a:lnSpc>
                <a:buAutoNum type="arabicPeriod"/>
              </a:pPr>
              <a:r>
                <a:rPr lang="id-ID" dirty="0" smtClean="0">
                  <a:solidFill>
                    <a:srgbClr val="000000"/>
                  </a:solidFill>
                  <a:latin typeface="Open Sauce Light"/>
                </a:rPr>
                <a:t>Membaca Al-Qur’an dengan memahami isi dan maknanya.</a:t>
              </a:r>
            </a:p>
            <a:p>
              <a:pPr marL="457200" indent="-457200">
                <a:lnSpc>
                  <a:spcPts val="3359"/>
                </a:lnSpc>
                <a:buAutoNum type="arabicPeriod"/>
              </a:pPr>
              <a:r>
                <a:rPr lang="id-ID" dirty="0" smtClean="0">
                  <a:solidFill>
                    <a:srgbClr val="000000"/>
                  </a:solidFill>
                  <a:latin typeface="Open Sauce Light"/>
                </a:rPr>
                <a:t>Mengisi waktu dengan kegiatan yang bermanfaat.</a:t>
              </a:r>
            </a:p>
            <a:p>
              <a:pPr marL="457200" indent="-457200">
                <a:lnSpc>
                  <a:spcPts val="3359"/>
                </a:lnSpc>
                <a:buAutoNum type="arabicPeriod"/>
              </a:pPr>
              <a:r>
                <a:rPr lang="id-ID" dirty="0" smtClean="0">
                  <a:solidFill>
                    <a:srgbClr val="000000"/>
                  </a:solidFill>
                  <a:latin typeface="Open Sauce Light"/>
                </a:rPr>
                <a:t>Jangan sampai pernah mengunjungi tempat perjudian</a:t>
              </a:r>
              <a:endParaRPr lang="en-US" dirty="0">
                <a:solidFill>
                  <a:srgbClr val="000000"/>
                </a:solidFill>
                <a:latin typeface="Open Sauce Light"/>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977" y="3500787"/>
              <a:ext cx="3818023" cy="209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7"/>
            <p:cNvSpPr txBox="1"/>
            <p:nvPr/>
          </p:nvSpPr>
          <p:spPr>
            <a:xfrm>
              <a:off x="1295400" y="4229100"/>
              <a:ext cx="4406944" cy="872034"/>
            </a:xfrm>
            <a:prstGeom prst="rect">
              <a:avLst/>
            </a:prstGeom>
          </p:spPr>
          <p:txBody>
            <a:bodyPr wrap="square" lIns="0" tIns="0" rIns="0" bIns="0" rtlCol="0" anchor="t">
              <a:spAutoFit/>
            </a:bodyPr>
            <a:lstStyle/>
            <a:p>
              <a:pPr>
                <a:lnSpc>
                  <a:spcPts val="3380"/>
                </a:lnSpc>
              </a:pPr>
              <a:r>
                <a:rPr lang="id-ID" sz="2600" dirty="0" smtClean="0">
                  <a:solidFill>
                    <a:srgbClr val="000000"/>
                  </a:solidFill>
                  <a:latin typeface="Open Sauce Bold"/>
                </a:rPr>
                <a:t>Cara untuk Menghindari Perilaku Berjudi</a:t>
              </a:r>
              <a:endParaRPr lang="en-US" sz="2600" dirty="0">
                <a:solidFill>
                  <a:srgbClr val="000000"/>
                </a:solidFill>
                <a:latin typeface="Open Sauce Bold"/>
              </a:endParaRPr>
            </a:p>
          </p:txBody>
        </p:sp>
      </p:grpSp>
      <p:grpSp>
        <p:nvGrpSpPr>
          <p:cNvPr id="22" name="Group 21"/>
          <p:cNvGrpSpPr/>
          <p:nvPr/>
        </p:nvGrpSpPr>
        <p:grpSpPr>
          <a:xfrm>
            <a:off x="9443786" y="3421269"/>
            <a:ext cx="7815514" cy="5837031"/>
            <a:chOff x="9443786" y="3421269"/>
            <a:chExt cx="7815514" cy="5837031"/>
          </a:xfrm>
        </p:grpSpPr>
        <p:grpSp>
          <p:nvGrpSpPr>
            <p:cNvPr id="9" name="Group 9"/>
            <p:cNvGrpSpPr/>
            <p:nvPr/>
          </p:nvGrpSpPr>
          <p:grpSpPr>
            <a:xfrm>
              <a:off x="9443786" y="3421269"/>
              <a:ext cx="7815514" cy="5837031"/>
              <a:chOff x="0" y="0"/>
              <a:chExt cx="19088055" cy="14255951"/>
            </a:xfrm>
          </p:grpSpPr>
          <p:sp>
            <p:nvSpPr>
              <p:cNvPr id="10" name="Freeform 10"/>
              <p:cNvSpPr/>
              <p:nvPr/>
            </p:nvSpPr>
            <p:spPr>
              <a:xfrm>
                <a:off x="31750" y="31750"/>
                <a:ext cx="19024555" cy="14192450"/>
              </a:xfrm>
              <a:custGeom>
                <a:avLst/>
                <a:gdLst/>
                <a:ahLst/>
                <a:cxnLst/>
                <a:rect l="l" t="t" r="r" b="b"/>
                <a:pathLst>
                  <a:path w="19024555" h="14192450">
                    <a:moveTo>
                      <a:pt x="18931844" y="14192450"/>
                    </a:moveTo>
                    <a:lnTo>
                      <a:pt x="92710" y="14192450"/>
                    </a:lnTo>
                    <a:cubicBezTo>
                      <a:pt x="41910" y="14192450"/>
                      <a:pt x="0" y="14150541"/>
                      <a:pt x="0" y="14099741"/>
                    </a:cubicBezTo>
                    <a:lnTo>
                      <a:pt x="0" y="92710"/>
                    </a:lnTo>
                    <a:cubicBezTo>
                      <a:pt x="0" y="41910"/>
                      <a:pt x="41910" y="0"/>
                      <a:pt x="92710" y="0"/>
                    </a:cubicBezTo>
                    <a:lnTo>
                      <a:pt x="18930575" y="0"/>
                    </a:lnTo>
                    <a:cubicBezTo>
                      <a:pt x="18981375" y="0"/>
                      <a:pt x="19023285" y="41910"/>
                      <a:pt x="19023285" y="92710"/>
                    </a:cubicBezTo>
                    <a:lnTo>
                      <a:pt x="19023285" y="14098471"/>
                    </a:lnTo>
                    <a:cubicBezTo>
                      <a:pt x="19024555" y="14150541"/>
                      <a:pt x="18982644" y="14192450"/>
                      <a:pt x="18931844" y="14192450"/>
                    </a:cubicBezTo>
                    <a:close/>
                  </a:path>
                </a:pathLst>
              </a:custGeom>
              <a:solidFill>
                <a:srgbClr val="FEFEFE"/>
              </a:solidFill>
            </p:spPr>
          </p:sp>
          <p:sp>
            <p:nvSpPr>
              <p:cNvPr id="11" name="Freeform 11"/>
              <p:cNvSpPr/>
              <p:nvPr/>
            </p:nvSpPr>
            <p:spPr>
              <a:xfrm>
                <a:off x="0" y="0"/>
                <a:ext cx="19088055" cy="14255950"/>
              </a:xfrm>
              <a:custGeom>
                <a:avLst/>
                <a:gdLst/>
                <a:ahLst/>
                <a:cxnLst/>
                <a:rect l="l" t="t" r="r" b="b"/>
                <a:pathLst>
                  <a:path w="19088055" h="14255950">
                    <a:moveTo>
                      <a:pt x="18963594" y="59690"/>
                    </a:moveTo>
                    <a:cubicBezTo>
                      <a:pt x="18999155" y="59690"/>
                      <a:pt x="19028364" y="88900"/>
                      <a:pt x="19028364" y="124460"/>
                    </a:cubicBezTo>
                    <a:lnTo>
                      <a:pt x="19028364" y="14131491"/>
                    </a:lnTo>
                    <a:cubicBezTo>
                      <a:pt x="19028364" y="14167050"/>
                      <a:pt x="18999155" y="14196261"/>
                      <a:pt x="18963594" y="14196261"/>
                    </a:cubicBezTo>
                    <a:lnTo>
                      <a:pt x="124460" y="14196261"/>
                    </a:lnTo>
                    <a:cubicBezTo>
                      <a:pt x="88900" y="14196261"/>
                      <a:pt x="59690" y="14167050"/>
                      <a:pt x="59690" y="14131491"/>
                    </a:cubicBezTo>
                    <a:lnTo>
                      <a:pt x="59690" y="124460"/>
                    </a:lnTo>
                    <a:cubicBezTo>
                      <a:pt x="59690" y="88900"/>
                      <a:pt x="88900" y="59690"/>
                      <a:pt x="124460" y="59690"/>
                    </a:cubicBezTo>
                    <a:lnTo>
                      <a:pt x="18963594" y="59690"/>
                    </a:lnTo>
                    <a:moveTo>
                      <a:pt x="18963594" y="0"/>
                    </a:moveTo>
                    <a:lnTo>
                      <a:pt x="124460" y="0"/>
                    </a:lnTo>
                    <a:cubicBezTo>
                      <a:pt x="55880" y="0"/>
                      <a:pt x="0" y="55880"/>
                      <a:pt x="0" y="124460"/>
                    </a:cubicBezTo>
                    <a:lnTo>
                      <a:pt x="0" y="14131491"/>
                    </a:lnTo>
                    <a:cubicBezTo>
                      <a:pt x="0" y="14200071"/>
                      <a:pt x="55880" y="14255950"/>
                      <a:pt x="124460" y="14255950"/>
                    </a:cubicBezTo>
                    <a:lnTo>
                      <a:pt x="18963594" y="14255950"/>
                    </a:lnTo>
                    <a:cubicBezTo>
                      <a:pt x="19032175" y="14255950"/>
                      <a:pt x="19088055" y="14200071"/>
                      <a:pt x="19088055" y="14131491"/>
                    </a:cubicBezTo>
                    <a:lnTo>
                      <a:pt x="19088055" y="124460"/>
                    </a:lnTo>
                    <a:cubicBezTo>
                      <a:pt x="19088055" y="55880"/>
                      <a:pt x="19032175" y="0"/>
                      <a:pt x="18963594" y="0"/>
                    </a:cubicBezTo>
                    <a:close/>
                  </a:path>
                </a:pathLst>
              </a:custGeom>
              <a:solidFill>
                <a:srgbClr val="000000"/>
              </a:solidFill>
            </p:spPr>
          </p:sp>
        </p:grpSp>
        <p:sp>
          <p:nvSpPr>
            <p:cNvPr id="20" name="TextBox 20"/>
            <p:cNvSpPr txBox="1"/>
            <p:nvPr/>
          </p:nvSpPr>
          <p:spPr>
            <a:xfrm>
              <a:off x="9713323" y="3500787"/>
              <a:ext cx="6809055" cy="402748"/>
            </a:xfrm>
            <a:prstGeom prst="rect">
              <a:avLst/>
            </a:prstGeom>
          </p:spPr>
          <p:txBody>
            <a:bodyPr lIns="0" tIns="0" rIns="0" bIns="0" rtlCol="0" anchor="t">
              <a:spAutoFit/>
            </a:bodyPr>
            <a:lstStyle/>
            <a:p>
              <a:pPr>
                <a:lnSpc>
                  <a:spcPts val="3380"/>
                </a:lnSpc>
              </a:pPr>
              <a:r>
                <a:rPr lang="en-US" sz="2600" dirty="0" smtClean="0">
                  <a:solidFill>
                    <a:srgbClr val="000000"/>
                  </a:solidFill>
                  <a:latin typeface="Open Sauce Bold"/>
                </a:rPr>
                <a:t>C</a:t>
              </a:r>
              <a:r>
                <a:rPr lang="id-ID" sz="2600" dirty="0" smtClean="0">
                  <a:solidFill>
                    <a:srgbClr val="000000"/>
                  </a:solidFill>
                  <a:latin typeface="Open Sauce Bold"/>
                </a:rPr>
                <a:t>ara Menanggulangi Perjudian</a:t>
              </a:r>
              <a:endParaRPr lang="en-US" sz="2600" dirty="0">
                <a:solidFill>
                  <a:srgbClr val="000000"/>
                </a:solidFill>
                <a:latin typeface="Open Sauce Bold"/>
              </a:endParaRPr>
            </a:p>
          </p:txBody>
        </p:sp>
        <p:sp>
          <p:nvSpPr>
            <p:cNvPr id="19" name="TextBox 19"/>
            <p:cNvSpPr txBox="1"/>
            <p:nvPr/>
          </p:nvSpPr>
          <p:spPr>
            <a:xfrm>
              <a:off x="9717117" y="4110542"/>
              <a:ext cx="6809055" cy="4304255"/>
            </a:xfrm>
            <a:prstGeom prst="rect">
              <a:avLst/>
            </a:prstGeom>
          </p:spPr>
          <p:txBody>
            <a:bodyPr lIns="0" tIns="0" rIns="0" bIns="0" rtlCol="0" anchor="t">
              <a:spAutoFit/>
            </a:bodyPr>
            <a:lstStyle/>
            <a:p>
              <a:pPr marL="457200" indent="-457200">
                <a:lnSpc>
                  <a:spcPts val="3359"/>
                </a:lnSpc>
                <a:buAutoNum type="arabicPeriod"/>
              </a:pPr>
              <a:r>
                <a:rPr lang="id-ID" dirty="0" smtClean="0">
                  <a:solidFill>
                    <a:srgbClr val="000000"/>
                  </a:solidFill>
                  <a:latin typeface="Open Sauce Light"/>
                </a:rPr>
                <a:t>Mengadakan perbaikan ekonomi secara menyeluruh. Menetapkan undang-undang atau peraturan yang menjamin gaji minimum, serta memperluas lapangan pekerjaan.</a:t>
              </a:r>
            </a:p>
            <a:p>
              <a:pPr marL="457200" indent="-457200">
                <a:lnSpc>
                  <a:spcPts val="3359"/>
                </a:lnSpc>
                <a:buAutoNum type="arabicPeriod"/>
              </a:pPr>
              <a:r>
                <a:rPr lang="id-ID" dirty="0" smtClean="0">
                  <a:solidFill>
                    <a:srgbClr val="000000"/>
                  </a:solidFill>
                  <a:latin typeface="Open Sauce Light"/>
                </a:rPr>
                <a:t>Adanya keseimbangan antara budget di pusat dengan di daerah. Sebab, oleh adanya diskriminasi pemberian budget akan timbul rasa tidak puas.</a:t>
              </a:r>
            </a:p>
            <a:p>
              <a:pPr marL="457200" indent="-457200">
                <a:lnSpc>
                  <a:spcPts val="3359"/>
                </a:lnSpc>
                <a:buAutoNum type="arabicPeriod"/>
              </a:pPr>
              <a:r>
                <a:rPr lang="id-ID" dirty="0" smtClean="0">
                  <a:solidFill>
                    <a:srgbClr val="000000"/>
                  </a:solidFill>
                  <a:latin typeface="Open Sauce Light"/>
                </a:rPr>
                <a:t>Menyediakan tempat hiburan dan rekreasi yang sehat.</a:t>
              </a:r>
            </a:p>
            <a:p>
              <a:pPr marL="457200" indent="-457200">
                <a:lnSpc>
                  <a:spcPts val="3359"/>
                </a:lnSpc>
                <a:buAutoNum type="arabicPeriod"/>
              </a:pPr>
              <a:r>
                <a:rPr lang="id-ID" dirty="0" smtClean="0">
                  <a:solidFill>
                    <a:srgbClr val="000000"/>
                  </a:solidFill>
                  <a:latin typeface="Open Sauce Light"/>
                </a:rPr>
                <a:t>Memberi sanksi terhadap oknum yang membuka tempat judi.</a:t>
              </a:r>
              <a:endParaRPr lang="en-US" dirty="0">
                <a:solidFill>
                  <a:srgbClr val="000000"/>
                </a:solidFill>
                <a:latin typeface="Open Sauce Light"/>
              </a:endParaRPr>
            </a:p>
          </p:txBody>
        </p:sp>
      </p:grpSp>
      <p:sp>
        <p:nvSpPr>
          <p:cNvPr id="23" name="TextBox 8"/>
          <p:cNvSpPr txBox="1"/>
          <p:nvPr/>
        </p:nvSpPr>
        <p:spPr>
          <a:xfrm>
            <a:off x="1066800" y="9563100"/>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3231" r="100000">
                        <a14:foregroundMark x1="22769" y1="40750" x2="25846" y2="13500"/>
                        <a14:foregroundMark x1="44308" y1="32000" x2="46000" y2="13250"/>
                        <a14:foregroundMark x1="13385" y1="25750" x2="16769" y2="29750"/>
                        <a14:foregroundMark x1="14308" y1="33750" x2="18462" y2="39500"/>
                      </a14:backgroundRemoval>
                    </a14:imgEffect>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13284715" y="7277100"/>
            <a:ext cx="5079485" cy="31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80">
                                          <p:stCondLst>
                                            <p:cond delay="0"/>
                                          </p:stCondLst>
                                        </p:cTn>
                                        <p:tgtEl>
                                          <p:spTgt spid="22"/>
                                        </p:tgtEl>
                                      </p:cBhvr>
                                    </p:animEffect>
                                    <p:anim calcmode="lin" valueType="num">
                                      <p:cBhvr>
                                        <p:cTn id="3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9" dur="26">
                                          <p:stCondLst>
                                            <p:cond delay="650"/>
                                          </p:stCondLst>
                                        </p:cTn>
                                        <p:tgtEl>
                                          <p:spTgt spid="22"/>
                                        </p:tgtEl>
                                      </p:cBhvr>
                                      <p:to x="100000" y="60000"/>
                                    </p:animScale>
                                    <p:animScale>
                                      <p:cBhvr>
                                        <p:cTn id="40" dur="166" decel="50000">
                                          <p:stCondLst>
                                            <p:cond delay="676"/>
                                          </p:stCondLst>
                                        </p:cTn>
                                        <p:tgtEl>
                                          <p:spTgt spid="22"/>
                                        </p:tgtEl>
                                      </p:cBhvr>
                                      <p:to x="100000" y="100000"/>
                                    </p:animScale>
                                    <p:animScale>
                                      <p:cBhvr>
                                        <p:cTn id="41" dur="26">
                                          <p:stCondLst>
                                            <p:cond delay="1312"/>
                                          </p:stCondLst>
                                        </p:cTn>
                                        <p:tgtEl>
                                          <p:spTgt spid="22"/>
                                        </p:tgtEl>
                                      </p:cBhvr>
                                      <p:to x="100000" y="80000"/>
                                    </p:animScale>
                                    <p:animScale>
                                      <p:cBhvr>
                                        <p:cTn id="42" dur="166" decel="50000">
                                          <p:stCondLst>
                                            <p:cond delay="1338"/>
                                          </p:stCondLst>
                                        </p:cTn>
                                        <p:tgtEl>
                                          <p:spTgt spid="22"/>
                                        </p:tgtEl>
                                      </p:cBhvr>
                                      <p:to x="100000" y="100000"/>
                                    </p:animScale>
                                    <p:animScale>
                                      <p:cBhvr>
                                        <p:cTn id="43" dur="26">
                                          <p:stCondLst>
                                            <p:cond delay="1642"/>
                                          </p:stCondLst>
                                        </p:cTn>
                                        <p:tgtEl>
                                          <p:spTgt spid="22"/>
                                        </p:tgtEl>
                                      </p:cBhvr>
                                      <p:to x="100000" y="90000"/>
                                    </p:animScale>
                                    <p:animScale>
                                      <p:cBhvr>
                                        <p:cTn id="44" dur="166" decel="50000">
                                          <p:stCondLst>
                                            <p:cond delay="1668"/>
                                          </p:stCondLst>
                                        </p:cTn>
                                        <p:tgtEl>
                                          <p:spTgt spid="22"/>
                                        </p:tgtEl>
                                      </p:cBhvr>
                                      <p:to x="100000" y="100000"/>
                                    </p:animScale>
                                    <p:animScale>
                                      <p:cBhvr>
                                        <p:cTn id="45" dur="26">
                                          <p:stCondLst>
                                            <p:cond delay="1808"/>
                                          </p:stCondLst>
                                        </p:cTn>
                                        <p:tgtEl>
                                          <p:spTgt spid="22"/>
                                        </p:tgtEl>
                                      </p:cBhvr>
                                      <p:to x="100000" y="95000"/>
                                    </p:animScale>
                                    <p:animScale>
                                      <p:cBhvr>
                                        <p:cTn id="4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2439" flipH="1">
            <a:off x="-2136408" y="1349958"/>
            <a:ext cx="11433608" cy="7574765"/>
          </a:xfrm>
          <a:prstGeom prst="rect">
            <a:avLst/>
          </a:prstGeom>
        </p:spPr>
      </p:pic>
      <p:grpSp>
        <p:nvGrpSpPr>
          <p:cNvPr id="3" name="Group 3"/>
          <p:cNvGrpSpPr/>
          <p:nvPr/>
        </p:nvGrpSpPr>
        <p:grpSpPr>
          <a:xfrm>
            <a:off x="7170675" y="-380663"/>
            <a:ext cx="11542375" cy="11052317"/>
            <a:chOff x="0" y="0"/>
            <a:chExt cx="28190275" cy="26993392"/>
          </a:xfrm>
        </p:grpSpPr>
        <p:sp>
          <p:nvSpPr>
            <p:cNvPr id="4" name="Freeform 4"/>
            <p:cNvSpPr/>
            <p:nvPr/>
          </p:nvSpPr>
          <p:spPr>
            <a:xfrm>
              <a:off x="31750" y="31750"/>
              <a:ext cx="28126776" cy="26929891"/>
            </a:xfrm>
            <a:custGeom>
              <a:avLst/>
              <a:gdLst/>
              <a:ahLst/>
              <a:cxnLst/>
              <a:rect l="l" t="t" r="r" b="b"/>
              <a:pathLst>
                <a:path w="28126776" h="26929891">
                  <a:moveTo>
                    <a:pt x="28034066" y="26929891"/>
                  </a:moveTo>
                  <a:lnTo>
                    <a:pt x="92710" y="26929891"/>
                  </a:lnTo>
                  <a:cubicBezTo>
                    <a:pt x="41910" y="26929891"/>
                    <a:pt x="0" y="26887984"/>
                    <a:pt x="0" y="26837184"/>
                  </a:cubicBezTo>
                  <a:lnTo>
                    <a:pt x="0" y="92710"/>
                  </a:lnTo>
                  <a:cubicBezTo>
                    <a:pt x="0" y="41910"/>
                    <a:pt x="41910" y="0"/>
                    <a:pt x="92710" y="0"/>
                  </a:cubicBezTo>
                  <a:lnTo>
                    <a:pt x="28032794" y="0"/>
                  </a:lnTo>
                  <a:cubicBezTo>
                    <a:pt x="28083594" y="0"/>
                    <a:pt x="28125505" y="41910"/>
                    <a:pt x="28125505" y="92710"/>
                  </a:cubicBezTo>
                  <a:lnTo>
                    <a:pt x="28125505" y="26835912"/>
                  </a:lnTo>
                  <a:cubicBezTo>
                    <a:pt x="28126776" y="26887984"/>
                    <a:pt x="28084866" y="26929891"/>
                    <a:pt x="28034066" y="26929891"/>
                  </a:cubicBezTo>
                  <a:close/>
                </a:path>
              </a:pathLst>
            </a:custGeom>
            <a:solidFill>
              <a:srgbClr val="FEFEFE"/>
            </a:solidFill>
          </p:spPr>
        </p:sp>
        <p:sp>
          <p:nvSpPr>
            <p:cNvPr id="5" name="Freeform 5"/>
            <p:cNvSpPr/>
            <p:nvPr/>
          </p:nvSpPr>
          <p:spPr>
            <a:xfrm>
              <a:off x="0" y="0"/>
              <a:ext cx="28190276" cy="26993394"/>
            </a:xfrm>
            <a:custGeom>
              <a:avLst/>
              <a:gdLst/>
              <a:ahLst/>
              <a:cxnLst/>
              <a:rect l="l" t="t" r="r" b="b"/>
              <a:pathLst>
                <a:path w="28190276" h="26993394">
                  <a:moveTo>
                    <a:pt x="28065816" y="59690"/>
                  </a:moveTo>
                  <a:cubicBezTo>
                    <a:pt x="28101376" y="59690"/>
                    <a:pt x="28130584" y="88900"/>
                    <a:pt x="28130584" y="124460"/>
                  </a:cubicBezTo>
                  <a:lnTo>
                    <a:pt x="28130584" y="26868934"/>
                  </a:lnTo>
                  <a:cubicBezTo>
                    <a:pt x="28130584" y="26904494"/>
                    <a:pt x="28101376" y="26933702"/>
                    <a:pt x="28065816" y="26933702"/>
                  </a:cubicBezTo>
                  <a:lnTo>
                    <a:pt x="124460" y="26933702"/>
                  </a:lnTo>
                  <a:cubicBezTo>
                    <a:pt x="88900" y="26933702"/>
                    <a:pt x="59690" y="26904494"/>
                    <a:pt x="59690" y="26868934"/>
                  </a:cubicBezTo>
                  <a:lnTo>
                    <a:pt x="59690" y="124460"/>
                  </a:lnTo>
                  <a:cubicBezTo>
                    <a:pt x="59690" y="88900"/>
                    <a:pt x="88900" y="59690"/>
                    <a:pt x="124460" y="59690"/>
                  </a:cubicBezTo>
                  <a:lnTo>
                    <a:pt x="28065816" y="59690"/>
                  </a:lnTo>
                  <a:moveTo>
                    <a:pt x="28065816" y="0"/>
                  </a:moveTo>
                  <a:lnTo>
                    <a:pt x="124460" y="0"/>
                  </a:lnTo>
                  <a:cubicBezTo>
                    <a:pt x="55880" y="0"/>
                    <a:pt x="0" y="55880"/>
                    <a:pt x="0" y="124460"/>
                  </a:cubicBezTo>
                  <a:lnTo>
                    <a:pt x="0" y="26868934"/>
                  </a:lnTo>
                  <a:cubicBezTo>
                    <a:pt x="0" y="26937512"/>
                    <a:pt x="55880" y="26993394"/>
                    <a:pt x="124460" y="26993394"/>
                  </a:cubicBezTo>
                  <a:lnTo>
                    <a:pt x="28065816" y="26993394"/>
                  </a:lnTo>
                  <a:cubicBezTo>
                    <a:pt x="28134394" y="26993394"/>
                    <a:pt x="28190276" y="26937512"/>
                    <a:pt x="28190276" y="26868934"/>
                  </a:cubicBezTo>
                  <a:lnTo>
                    <a:pt x="28190276" y="124460"/>
                  </a:lnTo>
                  <a:cubicBezTo>
                    <a:pt x="28190276" y="55880"/>
                    <a:pt x="28134394" y="0"/>
                    <a:pt x="28065816" y="0"/>
                  </a:cubicBezTo>
                  <a:close/>
                </a:path>
              </a:pathLst>
            </a:custGeom>
            <a:solidFill>
              <a:srgbClr val="000000"/>
            </a:solidFill>
          </p:spPr>
        </p:sp>
      </p:grpSp>
      <p:sp>
        <p:nvSpPr>
          <p:cNvPr id="6" name="TextBox 6"/>
          <p:cNvSpPr txBox="1"/>
          <p:nvPr/>
        </p:nvSpPr>
        <p:spPr>
          <a:xfrm>
            <a:off x="8181021" y="1206645"/>
            <a:ext cx="9078279" cy="1205458"/>
          </a:xfrm>
          <a:prstGeom prst="rect">
            <a:avLst/>
          </a:prstGeom>
        </p:spPr>
        <p:txBody>
          <a:bodyPr lIns="0" tIns="0" rIns="0" bIns="0" rtlCol="0" anchor="t">
            <a:spAutoFit/>
          </a:bodyPr>
          <a:lstStyle/>
          <a:p>
            <a:pPr>
              <a:lnSpc>
                <a:spcPts val="9360"/>
              </a:lnSpc>
            </a:pPr>
            <a:r>
              <a:rPr lang="id-ID" sz="7800" dirty="0" smtClean="0">
                <a:solidFill>
                  <a:srgbClr val="000000"/>
                </a:solidFill>
                <a:latin typeface="Radley"/>
              </a:rPr>
              <a:t>2. Bullying </a:t>
            </a:r>
            <a:r>
              <a:rPr lang="id-ID" sz="3500" dirty="0" smtClean="0">
                <a:solidFill>
                  <a:srgbClr val="000000"/>
                </a:solidFill>
                <a:latin typeface="Radley"/>
              </a:rPr>
              <a:t>dikalangan remaja</a:t>
            </a:r>
            <a:endParaRPr lang="en-US" sz="3500" dirty="0">
              <a:solidFill>
                <a:srgbClr val="000000"/>
              </a:solidFill>
              <a:latin typeface="Radley"/>
            </a:endParaRPr>
          </a:p>
        </p:txBody>
      </p:sp>
      <p:sp>
        <p:nvSpPr>
          <p:cNvPr id="11" name="TextBox 11"/>
          <p:cNvSpPr txBox="1"/>
          <p:nvPr/>
        </p:nvSpPr>
        <p:spPr>
          <a:xfrm>
            <a:off x="8648700" y="7734300"/>
            <a:ext cx="8648700" cy="1846659"/>
          </a:xfrm>
          <a:prstGeom prst="rect">
            <a:avLst/>
          </a:prstGeom>
        </p:spPr>
        <p:txBody>
          <a:bodyPr wrap="square" lIns="0" tIns="0" rIns="0" bIns="0" rtlCol="0" anchor="t">
            <a:spAutoFit/>
          </a:bodyPr>
          <a:lstStyle/>
          <a:p>
            <a:pPr algn="ctr"/>
            <a:r>
              <a:rPr lang="id-ID" sz="2000" dirty="0" smtClean="0">
                <a:solidFill>
                  <a:srgbClr val="000000"/>
                </a:solidFill>
                <a:latin typeface="Open Sauce Light"/>
              </a:rPr>
              <a:t>Bullying merupakan segala bentuk penindasan atau kekerasan yang dilakukan dengan sengaja oleh satu orang atau sekelompok orang yang lebih kuat atau berkuasa terhadap orang lain, dengan tujuan untuk menyakiti dan dilakukan secara terus menerus. Bullying sendiri termasuk salah satu bentuk permasalahan moral yang sering terjadi di lingkungan sekitar.</a:t>
            </a:r>
            <a:endParaRPr lang="en-US" sz="2000" dirty="0">
              <a:solidFill>
                <a:srgbClr val="000000"/>
              </a:solidFill>
              <a:latin typeface="Open Sauce Light"/>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4915" y="1197120"/>
            <a:ext cx="6711526" cy="11051913"/>
          </a:xfrm>
          <a:prstGeom prst="rect">
            <a:avLst/>
          </a:prstGeom>
        </p:spPr>
      </p:pic>
      <p:sp>
        <p:nvSpPr>
          <p:cNvPr id="14" name="AutoShape 14"/>
          <p:cNvSpPr/>
          <p:nvPr/>
        </p:nvSpPr>
        <p:spPr>
          <a:xfrm>
            <a:off x="7170675" y="6929622"/>
            <a:ext cx="11418875" cy="0"/>
          </a:xfrm>
          <a:prstGeom prst="line">
            <a:avLst/>
          </a:prstGeom>
          <a:ln w="28575" cap="rnd">
            <a:solidFill>
              <a:srgbClr val="000000"/>
            </a:solidFill>
            <a:prstDash val="sysDash"/>
            <a:headEnd type="none" w="sm" len="sm"/>
            <a:tailEnd type="none" w="sm" len="sm"/>
          </a:ln>
        </p:spPr>
      </p:sp>
      <p:sp>
        <p:nvSpPr>
          <p:cNvPr id="15" name="AutoShape 15"/>
          <p:cNvSpPr/>
          <p:nvPr/>
        </p:nvSpPr>
        <p:spPr>
          <a:xfrm>
            <a:off x="7170675" y="2476500"/>
            <a:ext cx="11418875" cy="0"/>
          </a:xfrm>
          <a:prstGeom prst="line">
            <a:avLst/>
          </a:prstGeom>
          <a:ln w="28575" cap="rnd">
            <a:solidFill>
              <a:srgbClr val="000000"/>
            </a:solidFill>
            <a:prstDash val="sysDash"/>
            <a:headEnd type="none" w="sm" len="sm"/>
            <a:tailEnd type="none" w="sm" len="sm"/>
          </a:ln>
        </p:spPr>
      </p:sp>
      <p:pic>
        <p:nvPicPr>
          <p:cNvPr id="3074" name="Picture 2" descr="Perilaku Bullying di Sekolah dan pengaruhnya terhadap Prestasi - SMK Negeri  1 Banjarma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550" y="2627326"/>
            <a:ext cx="9525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8"/>
          <p:cNvSpPr txBox="1"/>
          <p:nvPr/>
        </p:nvSpPr>
        <p:spPr>
          <a:xfrm>
            <a:off x="13639800" y="592683"/>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104195">
            <a:off x="11547536" y="-3661246"/>
            <a:ext cx="8840548" cy="9379892"/>
          </a:xfrm>
          <a:prstGeom prst="rect">
            <a:avLst/>
          </a:prstGeom>
        </p:spPr>
      </p:pic>
      <p:sp>
        <p:nvSpPr>
          <p:cNvPr id="3" name="TextBox 3"/>
          <p:cNvSpPr txBox="1"/>
          <p:nvPr/>
        </p:nvSpPr>
        <p:spPr>
          <a:xfrm>
            <a:off x="1028700" y="647700"/>
            <a:ext cx="4762500" cy="1205458"/>
          </a:xfrm>
          <a:prstGeom prst="rect">
            <a:avLst/>
          </a:prstGeom>
        </p:spPr>
        <p:txBody>
          <a:bodyPr wrap="square" lIns="0" tIns="0" rIns="0" bIns="0" rtlCol="0" anchor="t">
            <a:spAutoFit/>
          </a:bodyPr>
          <a:lstStyle/>
          <a:p>
            <a:pPr>
              <a:lnSpc>
                <a:spcPts val="9360"/>
              </a:lnSpc>
            </a:pPr>
            <a:r>
              <a:rPr lang="id-ID" sz="3000" dirty="0" smtClean="0">
                <a:solidFill>
                  <a:srgbClr val="000000"/>
                </a:solidFill>
                <a:latin typeface="Radley"/>
              </a:rPr>
              <a:t>Bullying dikalangan Remaja</a:t>
            </a:r>
            <a:endParaRPr lang="en-US" sz="3000" dirty="0">
              <a:solidFill>
                <a:srgbClr val="000000"/>
              </a:solidFill>
              <a:latin typeface="Radley"/>
            </a:endParaRPr>
          </a:p>
        </p:txBody>
      </p:sp>
      <p:sp>
        <p:nvSpPr>
          <p:cNvPr id="7" name="TextBox 7"/>
          <p:cNvSpPr txBox="1"/>
          <p:nvPr/>
        </p:nvSpPr>
        <p:spPr>
          <a:xfrm>
            <a:off x="1219200" y="1866900"/>
            <a:ext cx="15925800" cy="1744067"/>
          </a:xfrm>
          <a:prstGeom prst="rect">
            <a:avLst/>
          </a:prstGeom>
        </p:spPr>
        <p:txBody>
          <a:bodyPr wrap="square" lIns="0" tIns="0" rIns="0" bIns="0" rtlCol="0" anchor="t">
            <a:spAutoFit/>
          </a:bodyPr>
          <a:lstStyle/>
          <a:p>
            <a:pPr>
              <a:lnSpc>
                <a:spcPts val="3359"/>
              </a:lnSpc>
            </a:pPr>
            <a:r>
              <a:rPr lang="id-ID" dirty="0" smtClean="0">
                <a:solidFill>
                  <a:srgbClr val="000000"/>
                </a:solidFill>
                <a:latin typeface="Open Sauce Light"/>
              </a:rPr>
              <a:t>Masa remaja merupakan periode baru didalam kehidupan seseorang yang ditandai dengan perubahan-perubahan didalam diri individu, baik perubahan secara fisik, kognitif, sosial, dan psikologis (Desmita, 2016). Tidak sedikit remaja yang mengalami ketidakmampuan dalam menguasai perubahannya yang berdampak pada gejolak emosi dan tekanan jiwa, sehingga remaja akan mudah menyimpang dari aturan dan norma sosial yang berlaku. Ketidakmampuan remaja didalam mengatasi konflik-konflik akan menyebabkan perasaan gagal yang berbentuk frustasi.</a:t>
            </a:r>
            <a:endParaRPr lang="en-US" dirty="0">
              <a:solidFill>
                <a:srgbClr val="000000"/>
              </a:solidFill>
              <a:latin typeface="Open Sauce Light"/>
            </a:endParaRPr>
          </a:p>
        </p:txBody>
      </p:sp>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17" b="99760" l="5272" r="93610">
                        <a14:foregroundMark x1="16613" y1="22542" x2="13099" y2="97842"/>
                        <a14:foregroundMark x1="80351" y1="20384" x2="89457" y2="96403"/>
                        <a14:foregroundMark x1="56550" y1="42206" x2="59744" y2="49880"/>
                        <a14:foregroundMark x1="57508" y1="39329" x2="59904" y2="51079"/>
                        <a14:foregroundMark x1="76837" y1="24940" x2="76997" y2="30216"/>
                        <a14:foregroundMark x1="76358" y1="28537" x2="76358" y2="30216"/>
                        <a14:foregroundMark x1="63259" y1="35971" x2="64856" y2="39089"/>
                        <a14:backgroundMark x1="88658" y1="56115" x2="88179" y2="60432"/>
                        <a14:backgroundMark x1="82428" y1="33333" x2="82748" y2="39089"/>
                        <a14:backgroundMark x1="17252" y1="98321" x2="17252" y2="94005"/>
                        <a14:backgroundMark x1="74601" y1="43405" x2="73163" y2="48441"/>
                        <a14:backgroundMark x1="72045" y1="52038" x2="72045" y2="52038"/>
                        <a14:backgroundMark x1="75719" y1="58513" x2="75719" y2="56355"/>
                      </a14:backgroundRemoval>
                    </a14:imgEffect>
                  </a14:imgLayer>
                </a14:imgProps>
              </a:ext>
              <a:ext uri="{28A0092B-C50C-407E-A947-70E740481C1C}">
                <a14:useLocalDpi xmlns:a14="http://schemas.microsoft.com/office/drawing/2010/main" val="0"/>
              </a:ext>
            </a:extLst>
          </a:blip>
          <a:srcRect/>
          <a:stretch>
            <a:fillRect/>
          </a:stretch>
        </p:blipFill>
        <p:spPr bwMode="auto">
          <a:xfrm>
            <a:off x="8573901" y="3829009"/>
            <a:ext cx="10095099" cy="672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8"/>
          <p:cNvSpPr txBox="1"/>
          <p:nvPr/>
        </p:nvSpPr>
        <p:spPr>
          <a:xfrm>
            <a:off x="13639800" y="592683"/>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
        <p:nvSpPr>
          <p:cNvPr id="12" name="TextBox 7"/>
          <p:cNvSpPr txBox="1"/>
          <p:nvPr/>
        </p:nvSpPr>
        <p:spPr>
          <a:xfrm>
            <a:off x="1219200" y="3771900"/>
            <a:ext cx="10820400" cy="1308050"/>
          </a:xfrm>
          <a:prstGeom prst="rect">
            <a:avLst/>
          </a:prstGeom>
        </p:spPr>
        <p:txBody>
          <a:bodyPr wrap="square" lIns="0" tIns="0" rIns="0" bIns="0" rtlCol="0" anchor="t">
            <a:spAutoFit/>
          </a:bodyPr>
          <a:lstStyle/>
          <a:p>
            <a:pPr>
              <a:lnSpc>
                <a:spcPts val="3359"/>
              </a:lnSpc>
            </a:pPr>
            <a:r>
              <a:rPr lang="id-ID" dirty="0" smtClean="0">
                <a:solidFill>
                  <a:srgbClr val="000000"/>
                </a:solidFill>
                <a:latin typeface="Open Sauce Light"/>
              </a:rPr>
              <a:t>Adapun bentuk reaksi akibat frustasi yang dialami menjadi bentuk kekrasan untuk menyakiti dari dan orang lain, yang disebut dengan tindakan agresi. Maka sangat diperlukan pedoman moraltas dalam menghadapi perubahan-perubahan baik secara fisik maupun psikologis pada masa remaja.</a:t>
            </a:r>
            <a:endParaRPr lang="en-US" dirty="0">
              <a:solidFill>
                <a:srgbClr val="000000"/>
              </a:solidFill>
              <a:latin typeface="Open Sauce Light"/>
            </a:endParaRPr>
          </a:p>
        </p:txBody>
      </p:sp>
      <p:sp>
        <p:nvSpPr>
          <p:cNvPr id="13" name="TextBox 7"/>
          <p:cNvSpPr txBox="1"/>
          <p:nvPr/>
        </p:nvSpPr>
        <p:spPr>
          <a:xfrm>
            <a:off x="1219200" y="5219700"/>
            <a:ext cx="8328818" cy="2180084"/>
          </a:xfrm>
          <a:prstGeom prst="rect">
            <a:avLst/>
          </a:prstGeom>
        </p:spPr>
        <p:txBody>
          <a:bodyPr wrap="square" lIns="0" tIns="0" rIns="0" bIns="0" rtlCol="0" anchor="t">
            <a:spAutoFit/>
          </a:bodyPr>
          <a:lstStyle/>
          <a:p>
            <a:pPr>
              <a:lnSpc>
                <a:spcPts val="3359"/>
              </a:lnSpc>
            </a:pPr>
            <a:r>
              <a:rPr lang="id-ID" dirty="0" smtClean="0">
                <a:solidFill>
                  <a:srgbClr val="000000"/>
                </a:solidFill>
                <a:latin typeface="Open Sauce Light"/>
              </a:rPr>
              <a:t>Selain perilaku agresi, remaja juga membentuk perilaku-perilaku yang menarik perhatian orang lain, hal tersebut dilakukan oleh remaja karena ingin mendapatkan perhatian dari lingkungan karena pada masa ini muncul sifat egoisentrisme dan keinginan yang kuat untuk menjadi pusat perhatian oleh orang lain.</a:t>
            </a:r>
            <a:endParaRPr lang="en-US" dirty="0">
              <a:solidFill>
                <a:srgbClr val="000000"/>
              </a:solidFill>
              <a:latin typeface="Open Sauce Light"/>
            </a:endParaRPr>
          </a:p>
        </p:txBody>
      </p:sp>
      <p:sp>
        <p:nvSpPr>
          <p:cNvPr id="14" name="TextBox 7"/>
          <p:cNvSpPr txBox="1"/>
          <p:nvPr/>
        </p:nvSpPr>
        <p:spPr>
          <a:xfrm>
            <a:off x="1219200" y="7505700"/>
            <a:ext cx="8328818" cy="1744067"/>
          </a:xfrm>
          <a:prstGeom prst="rect">
            <a:avLst/>
          </a:prstGeom>
        </p:spPr>
        <p:txBody>
          <a:bodyPr wrap="square" lIns="0" tIns="0" rIns="0" bIns="0" rtlCol="0" anchor="t">
            <a:spAutoFit/>
          </a:bodyPr>
          <a:lstStyle/>
          <a:p>
            <a:pPr>
              <a:lnSpc>
                <a:spcPts val="3359"/>
              </a:lnSpc>
            </a:pPr>
            <a:r>
              <a:rPr lang="id-ID" dirty="0" smtClean="0">
                <a:solidFill>
                  <a:srgbClr val="000000"/>
                </a:solidFill>
                <a:latin typeface="Open Sauce Light"/>
              </a:rPr>
              <a:t>Bentuk dari sifat egoisentrisme di masa remaja yang sering muncul adalah perilaku bullying. Di negara kita sendiri, terdapat 10-60% siswa melaporkan telah menjadi korban bullying. Mereka mendapat cemoohan, ejekan, pengucilan, pemukulan, hingga penendangan.</a:t>
            </a:r>
            <a:endParaRPr lang="en-US" dirty="0">
              <a:solidFill>
                <a:srgbClr val="000000"/>
              </a:solidFill>
              <a:latin typeface="Open Sauce Ligh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069168" y="985987"/>
            <a:ext cx="6960738" cy="5071913"/>
            <a:chOff x="-128337" y="-323016"/>
            <a:chExt cx="9280983" cy="6762552"/>
          </a:xfrm>
        </p:grpSpPr>
        <p:sp>
          <p:nvSpPr>
            <p:cNvPr id="3" name="TextBox 3"/>
            <p:cNvSpPr txBox="1"/>
            <p:nvPr/>
          </p:nvSpPr>
          <p:spPr>
            <a:xfrm>
              <a:off x="0" y="-323016"/>
              <a:ext cx="9152646" cy="1034216"/>
            </a:xfrm>
            <a:prstGeom prst="rect">
              <a:avLst/>
            </a:prstGeom>
          </p:spPr>
          <p:txBody>
            <a:bodyPr lIns="0" tIns="0" rIns="0" bIns="0" rtlCol="0" anchor="t">
              <a:spAutoFit/>
            </a:bodyPr>
            <a:lstStyle/>
            <a:p>
              <a:pPr algn="ctr">
                <a:lnSpc>
                  <a:spcPts val="7039"/>
                </a:lnSpc>
              </a:pPr>
              <a:r>
                <a:rPr lang="id-ID" sz="2800" dirty="0" smtClean="0">
                  <a:solidFill>
                    <a:srgbClr val="000000"/>
                  </a:solidFill>
                  <a:latin typeface="Radley"/>
                </a:rPr>
                <a:t>Faktor Penyebab Terjadinya Bullying</a:t>
              </a:r>
              <a:endParaRPr lang="en-US" sz="2800" dirty="0">
                <a:solidFill>
                  <a:srgbClr val="000000"/>
                </a:solidFill>
                <a:latin typeface="Radley"/>
              </a:endParaRPr>
            </a:p>
          </p:txBody>
        </p:sp>
        <p:sp>
          <p:nvSpPr>
            <p:cNvPr id="4" name="TextBox 4"/>
            <p:cNvSpPr txBox="1"/>
            <p:nvPr/>
          </p:nvSpPr>
          <p:spPr>
            <a:xfrm>
              <a:off x="-128337" y="981631"/>
              <a:ext cx="9152646" cy="5457905"/>
            </a:xfrm>
            <a:prstGeom prst="rect">
              <a:avLst/>
            </a:prstGeom>
          </p:spPr>
          <p:txBody>
            <a:bodyPr lIns="0" tIns="0" rIns="0" bIns="0" rtlCol="0" anchor="t">
              <a:spAutoFit/>
            </a:bodyPr>
            <a:lstStyle/>
            <a:p>
              <a:r>
                <a:rPr lang="id-ID" sz="1400" b="1" dirty="0" smtClean="0">
                  <a:solidFill>
                    <a:srgbClr val="000000"/>
                  </a:solidFill>
                  <a:latin typeface="Open Sauce Light"/>
                </a:rPr>
                <a:t>1. Faktor Keluarga</a:t>
              </a:r>
            </a:p>
            <a:p>
              <a:r>
                <a:rPr lang="id-ID" sz="1400" dirty="0" smtClean="0">
                  <a:solidFill>
                    <a:srgbClr val="000000"/>
                  </a:solidFill>
                  <a:latin typeface="Open Sauce Light"/>
                </a:rPr>
                <a:t>Anak yang tumbuh dan berkembang didalam keluarga yang kurang harmonis, orang tua yang terlalu emosional, dan kurangnya perhatian. Hal ini terjadi karena kemampuan adaptasi yang buruk, pemenuhan eksistensi yang kurang, harga diri yang rendah, adanya pemenuhan yang tidak terpuaskan, hubungan keluarga yang kurang harmonis, bahkan bisa jadi si pelaku juga sebelumnya korban bullying.</a:t>
              </a:r>
            </a:p>
            <a:p>
              <a:endParaRPr lang="id-ID" sz="1400" dirty="0" smtClean="0">
                <a:solidFill>
                  <a:srgbClr val="000000"/>
                </a:solidFill>
                <a:latin typeface="Open Sauce Light"/>
              </a:endParaRPr>
            </a:p>
            <a:p>
              <a:r>
                <a:rPr lang="id-ID" sz="1400" b="1" dirty="0" smtClean="0">
                  <a:solidFill>
                    <a:srgbClr val="000000"/>
                  </a:solidFill>
                  <a:latin typeface="Open Sauce Light"/>
                </a:rPr>
                <a:t>2. Faktor Teman Sebaya</a:t>
              </a:r>
            </a:p>
            <a:p>
              <a:r>
                <a:rPr lang="id-ID" sz="1400" dirty="0" smtClean="0">
                  <a:solidFill>
                    <a:srgbClr val="000000"/>
                  </a:solidFill>
                  <a:latin typeface="Open Sauce Light"/>
                </a:rPr>
                <a:t>Salah satu faktor yang sangat besar dari perilaku bullying pada remaja disebabkan oleh teman sebaya yang memberi pengaruh negatif dengan cara memberikan ide, baik secara aktif maupun pasif bahwa bullying tidak akan berdampak apa-apa dan merupakan suatu hal yang wajar dilakukan.</a:t>
              </a:r>
            </a:p>
            <a:p>
              <a:endParaRPr lang="id-ID" sz="1400" dirty="0" smtClean="0">
                <a:solidFill>
                  <a:srgbClr val="000000"/>
                </a:solidFill>
                <a:latin typeface="Open Sauce Light"/>
              </a:endParaRPr>
            </a:p>
            <a:p>
              <a:r>
                <a:rPr lang="id-ID" sz="1400" b="1" dirty="0" smtClean="0">
                  <a:solidFill>
                    <a:srgbClr val="000000"/>
                  </a:solidFill>
                  <a:latin typeface="Open Sauce Light"/>
                </a:rPr>
                <a:t>3. Faktor Media Massa</a:t>
              </a:r>
            </a:p>
            <a:p>
              <a:r>
                <a:rPr lang="id-ID" sz="1400" dirty="0" smtClean="0">
                  <a:solidFill>
                    <a:srgbClr val="000000"/>
                  </a:solidFill>
                  <a:latin typeface="Open Sauce Light"/>
                </a:rPr>
                <a:t>Remaja yang sedang mencari identitas diri akan lebih mudah untuk meniru atau mencontoh apa yang ia lihat, misalnya pada film yang berisi adegan kekerasan dan sebagainya. Lalu media sosial juga menghapus batasan-batasan dalam bersosialisasi. Hal ini akan menimbulkan dampak negatif seperti akan menjadi orang yang individualis, anti sosial, dan egois.</a:t>
              </a:r>
              <a:endParaRPr lang="en-US" sz="1400" dirty="0">
                <a:solidFill>
                  <a:srgbClr val="000000"/>
                </a:solidFill>
                <a:latin typeface="Open Sauce Light"/>
              </a:endParaRPr>
            </a:p>
          </p:txBody>
        </p:sp>
      </p:grpSp>
      <p:grpSp>
        <p:nvGrpSpPr>
          <p:cNvPr id="5" name="Group 5"/>
          <p:cNvGrpSpPr/>
          <p:nvPr/>
        </p:nvGrpSpPr>
        <p:grpSpPr>
          <a:xfrm>
            <a:off x="10394814" y="952500"/>
            <a:ext cx="6864486" cy="4204662"/>
            <a:chOff x="-1" y="-18216"/>
            <a:chExt cx="9152647" cy="5606216"/>
          </a:xfrm>
        </p:grpSpPr>
        <p:sp>
          <p:nvSpPr>
            <p:cNvPr id="6" name="TextBox 6"/>
            <p:cNvSpPr txBox="1"/>
            <p:nvPr/>
          </p:nvSpPr>
          <p:spPr>
            <a:xfrm>
              <a:off x="0" y="-18216"/>
              <a:ext cx="9152646" cy="1034216"/>
            </a:xfrm>
            <a:prstGeom prst="rect">
              <a:avLst/>
            </a:prstGeom>
          </p:spPr>
          <p:txBody>
            <a:bodyPr lIns="0" tIns="0" rIns="0" bIns="0" rtlCol="0" anchor="t">
              <a:spAutoFit/>
            </a:bodyPr>
            <a:lstStyle/>
            <a:p>
              <a:pPr algn="ctr">
                <a:lnSpc>
                  <a:spcPts val="7039"/>
                </a:lnSpc>
              </a:pPr>
              <a:r>
                <a:rPr lang="id-ID" sz="2800" dirty="0" smtClean="0">
                  <a:solidFill>
                    <a:srgbClr val="000000"/>
                  </a:solidFill>
                  <a:latin typeface="Radley"/>
                </a:rPr>
                <a:t>Penanganan Permasalahan Bullying</a:t>
              </a:r>
              <a:endParaRPr lang="en-US" sz="2800" dirty="0">
                <a:solidFill>
                  <a:srgbClr val="000000"/>
                </a:solidFill>
                <a:latin typeface="Radley"/>
              </a:endParaRPr>
            </a:p>
          </p:txBody>
        </p:sp>
        <p:sp>
          <p:nvSpPr>
            <p:cNvPr id="7" name="TextBox 7"/>
            <p:cNvSpPr txBox="1"/>
            <p:nvPr/>
          </p:nvSpPr>
          <p:spPr>
            <a:xfrm>
              <a:off x="-1" y="1566387"/>
              <a:ext cx="9152646" cy="4021613"/>
            </a:xfrm>
            <a:prstGeom prst="rect">
              <a:avLst/>
            </a:prstGeom>
          </p:spPr>
          <p:txBody>
            <a:bodyPr lIns="0" tIns="0" rIns="0" bIns="0" rtlCol="0" anchor="t">
              <a:spAutoFit/>
            </a:bodyPr>
            <a:lstStyle/>
            <a:p>
              <a:pPr marL="342900" indent="-342900">
                <a:buAutoNum type="arabicPeriod"/>
              </a:pPr>
              <a:r>
                <a:rPr lang="id-ID" sz="1400" dirty="0" smtClean="0">
                  <a:solidFill>
                    <a:srgbClr val="000000"/>
                  </a:solidFill>
                  <a:latin typeface="Open Sauce Light"/>
                </a:rPr>
                <a:t>Berikut beberapa cara untuk menangani masalah bullying :</a:t>
              </a:r>
            </a:p>
            <a:p>
              <a:pPr marL="342900" indent="-342900">
                <a:buAutoNum type="arabicPeriod"/>
              </a:pPr>
              <a:r>
                <a:rPr lang="id-ID" sz="1400" dirty="0" smtClean="0">
                  <a:solidFill>
                    <a:srgbClr val="000000"/>
                  </a:solidFill>
                  <a:latin typeface="Open Sauce Light"/>
                </a:rPr>
                <a:t>Mendidik diri sendiri tentang bullying dan kekerasan antar sebaya dengan membaca dan berbagi konten informasi dengan sesama.</a:t>
              </a:r>
            </a:p>
            <a:p>
              <a:pPr marL="342900" indent="-342900">
                <a:buAutoNum type="arabicPeriod"/>
              </a:pPr>
              <a:r>
                <a:rPr lang="id-ID" sz="1400" dirty="0" smtClean="0">
                  <a:solidFill>
                    <a:srgbClr val="000000"/>
                  </a:solidFill>
                  <a:latin typeface="Open Sauce Light"/>
                </a:rPr>
                <a:t>Membangun pedoman yang tegas dan jelas terhadap bullying.</a:t>
              </a:r>
            </a:p>
            <a:p>
              <a:pPr marL="342900" indent="-342900">
                <a:buAutoNum type="arabicPeriod"/>
              </a:pPr>
              <a:r>
                <a:rPr lang="id-ID" sz="1400" dirty="0" smtClean="0">
                  <a:solidFill>
                    <a:srgbClr val="000000"/>
                  </a:solidFill>
                  <a:latin typeface="Open Sauce Light"/>
                </a:rPr>
                <a:t>Ciptakan suasana hangat, hubungan yang saling mendukung.</a:t>
              </a:r>
            </a:p>
            <a:p>
              <a:pPr marL="342900" indent="-342900">
                <a:buAutoNum type="arabicPeriod"/>
              </a:pPr>
              <a:r>
                <a:rPr lang="id-ID" sz="1400" dirty="0" smtClean="0">
                  <a:solidFill>
                    <a:srgbClr val="000000"/>
                  </a:solidFill>
                  <a:latin typeface="Open Sauce Light"/>
                </a:rPr>
                <a:t>Berikan dorongan kepada anak yang rentan terhadap bullying untuk berinteraksi lebih aktif.</a:t>
              </a:r>
            </a:p>
            <a:p>
              <a:pPr marL="342900" indent="-342900">
                <a:buAutoNum type="arabicPeriod"/>
              </a:pPr>
              <a:r>
                <a:rPr lang="id-ID" sz="1400" dirty="0" smtClean="0">
                  <a:solidFill>
                    <a:srgbClr val="000000"/>
                  </a:solidFill>
                  <a:latin typeface="Open Sauce Light"/>
                </a:rPr>
                <a:t>Libatkan anak untuk bermain peran mengenai situasi bullying dan cara mengatasi masalah ini.</a:t>
              </a:r>
            </a:p>
            <a:p>
              <a:pPr marL="342900" indent="-342900">
                <a:buAutoNum type="arabicPeriod"/>
              </a:pPr>
              <a:r>
                <a:rPr lang="id-ID" sz="1400" dirty="0" smtClean="0">
                  <a:solidFill>
                    <a:srgbClr val="000000"/>
                  </a:solidFill>
                  <a:latin typeface="Open Sauce Light"/>
                </a:rPr>
                <a:t>Berikan bantuan dan perlindungan kepadan anak yang di bully.</a:t>
              </a:r>
            </a:p>
            <a:p>
              <a:pPr marL="342900" indent="-342900">
                <a:buAutoNum type="arabicPeriod"/>
              </a:pPr>
              <a:r>
                <a:rPr lang="id-ID" sz="1400" dirty="0" smtClean="0">
                  <a:solidFill>
                    <a:srgbClr val="000000"/>
                  </a:solidFill>
                  <a:latin typeface="Open Sauce Light"/>
                </a:rPr>
                <a:t>Tingkatkan kesadaran diantara anak.</a:t>
              </a:r>
            </a:p>
            <a:p>
              <a:pPr marL="342900" indent="-342900">
                <a:buAutoNum type="arabicPeriod"/>
              </a:pPr>
              <a:r>
                <a:rPr lang="id-ID" sz="1400" dirty="0" smtClean="0">
                  <a:solidFill>
                    <a:srgbClr val="000000"/>
                  </a:solidFill>
                  <a:latin typeface="Open Sauce Light"/>
                </a:rPr>
                <a:t>Tekankan perilaku yang baik, empati, dan capaian prestasi.</a:t>
              </a:r>
            </a:p>
            <a:p>
              <a:pPr marL="342900" indent="-342900">
                <a:buAutoNum type="arabicPeriod"/>
              </a:pPr>
              <a:r>
                <a:rPr lang="id-ID" sz="1400" dirty="0" smtClean="0">
                  <a:solidFill>
                    <a:srgbClr val="000000"/>
                  </a:solidFill>
                  <a:latin typeface="Open Sauce Light"/>
                </a:rPr>
                <a:t>Libatkan orangtua dan juga anak untuk meningkatkan kesadaran dan cara mengambil tindakan yang disepakati terhadap pelaku an aksi bullying.</a:t>
              </a:r>
              <a:endParaRPr lang="en-US" sz="1400" dirty="0">
                <a:solidFill>
                  <a:srgbClr val="000000"/>
                </a:solidFill>
                <a:latin typeface="Open Sauce Light"/>
              </a:endParaRPr>
            </a:p>
          </p:txBody>
        </p:sp>
      </p:grpSp>
      <p:sp>
        <p:nvSpPr>
          <p:cNvPr id="8" name="AutoShape 8"/>
          <p:cNvSpPr/>
          <p:nvPr/>
        </p:nvSpPr>
        <p:spPr>
          <a:xfrm rot="-5400000">
            <a:off x="4476349" y="4394830"/>
            <a:ext cx="9335303" cy="0"/>
          </a:xfrm>
          <a:prstGeom prst="line">
            <a:avLst/>
          </a:prstGeom>
          <a:ln w="28575" cap="rnd">
            <a:solidFill>
              <a:srgbClr val="000000"/>
            </a:solidFill>
            <a:prstDash val="sysDash"/>
            <a:headEnd type="none" w="sm" len="sm"/>
            <a:tailEnd type="none" w="sm" len="sm"/>
          </a:ln>
        </p:spPr>
      </p:sp>
      <p:grpSp>
        <p:nvGrpSpPr>
          <p:cNvPr id="9" name="Group 9"/>
          <p:cNvGrpSpPr/>
          <p:nvPr/>
        </p:nvGrpSpPr>
        <p:grpSpPr>
          <a:xfrm>
            <a:off x="-323997" y="8437540"/>
            <a:ext cx="18935995" cy="2234114"/>
            <a:chOff x="0" y="0"/>
            <a:chExt cx="46247928" cy="5456441"/>
          </a:xfrm>
        </p:grpSpPr>
        <p:sp>
          <p:nvSpPr>
            <p:cNvPr id="10" name="Freeform 10"/>
            <p:cNvSpPr/>
            <p:nvPr/>
          </p:nvSpPr>
          <p:spPr>
            <a:xfrm>
              <a:off x="31750" y="31750"/>
              <a:ext cx="46184427" cy="5392941"/>
            </a:xfrm>
            <a:custGeom>
              <a:avLst/>
              <a:gdLst/>
              <a:ahLst/>
              <a:cxnLst/>
              <a:rect l="l" t="t" r="r" b="b"/>
              <a:pathLst>
                <a:path w="46184427" h="5392941">
                  <a:moveTo>
                    <a:pt x="46091717" y="5392941"/>
                  </a:moveTo>
                  <a:lnTo>
                    <a:pt x="92710" y="5392941"/>
                  </a:lnTo>
                  <a:cubicBezTo>
                    <a:pt x="41910" y="5392941"/>
                    <a:pt x="0" y="5351031"/>
                    <a:pt x="0" y="5300231"/>
                  </a:cubicBezTo>
                  <a:lnTo>
                    <a:pt x="0" y="92710"/>
                  </a:lnTo>
                  <a:cubicBezTo>
                    <a:pt x="0" y="41910"/>
                    <a:pt x="41910" y="0"/>
                    <a:pt x="92710" y="0"/>
                  </a:cubicBezTo>
                  <a:lnTo>
                    <a:pt x="46090449" y="0"/>
                  </a:lnTo>
                  <a:cubicBezTo>
                    <a:pt x="46141249" y="0"/>
                    <a:pt x="46183159" y="41910"/>
                    <a:pt x="46183159" y="92710"/>
                  </a:cubicBezTo>
                  <a:lnTo>
                    <a:pt x="46183159" y="5298961"/>
                  </a:lnTo>
                  <a:cubicBezTo>
                    <a:pt x="46184427" y="5351031"/>
                    <a:pt x="46142517" y="5392941"/>
                    <a:pt x="46091717" y="5392941"/>
                  </a:cubicBezTo>
                  <a:close/>
                </a:path>
              </a:pathLst>
            </a:custGeom>
            <a:solidFill>
              <a:srgbClr val="F1EEE8"/>
            </a:solidFill>
          </p:spPr>
        </p:sp>
        <p:sp>
          <p:nvSpPr>
            <p:cNvPr id="11" name="Freeform 11"/>
            <p:cNvSpPr/>
            <p:nvPr/>
          </p:nvSpPr>
          <p:spPr>
            <a:xfrm>
              <a:off x="0" y="0"/>
              <a:ext cx="46247927" cy="5456441"/>
            </a:xfrm>
            <a:custGeom>
              <a:avLst/>
              <a:gdLst/>
              <a:ahLst/>
              <a:cxnLst/>
              <a:rect l="l" t="t" r="r" b="b"/>
              <a:pathLst>
                <a:path w="46247927" h="5456441">
                  <a:moveTo>
                    <a:pt x="46123467" y="59690"/>
                  </a:moveTo>
                  <a:cubicBezTo>
                    <a:pt x="46159027" y="59690"/>
                    <a:pt x="46188238" y="88900"/>
                    <a:pt x="46188238" y="124460"/>
                  </a:cubicBezTo>
                  <a:lnTo>
                    <a:pt x="46188238" y="5331982"/>
                  </a:lnTo>
                  <a:cubicBezTo>
                    <a:pt x="46188238" y="5367541"/>
                    <a:pt x="46159027" y="5396751"/>
                    <a:pt x="46123467" y="5396751"/>
                  </a:cubicBezTo>
                  <a:lnTo>
                    <a:pt x="124460" y="5396751"/>
                  </a:lnTo>
                  <a:cubicBezTo>
                    <a:pt x="88900" y="5396751"/>
                    <a:pt x="59690" y="5367541"/>
                    <a:pt x="59690" y="5331982"/>
                  </a:cubicBezTo>
                  <a:lnTo>
                    <a:pt x="59690" y="124460"/>
                  </a:lnTo>
                  <a:cubicBezTo>
                    <a:pt x="59690" y="88900"/>
                    <a:pt x="88900" y="59690"/>
                    <a:pt x="124460" y="59690"/>
                  </a:cubicBezTo>
                  <a:lnTo>
                    <a:pt x="46123467" y="59690"/>
                  </a:lnTo>
                  <a:moveTo>
                    <a:pt x="46123467" y="0"/>
                  </a:moveTo>
                  <a:lnTo>
                    <a:pt x="124460" y="0"/>
                  </a:lnTo>
                  <a:cubicBezTo>
                    <a:pt x="55880" y="0"/>
                    <a:pt x="0" y="55880"/>
                    <a:pt x="0" y="124460"/>
                  </a:cubicBezTo>
                  <a:lnTo>
                    <a:pt x="0" y="5331982"/>
                  </a:lnTo>
                  <a:cubicBezTo>
                    <a:pt x="0" y="5400561"/>
                    <a:pt x="55880" y="5456441"/>
                    <a:pt x="124460" y="5456441"/>
                  </a:cubicBezTo>
                  <a:lnTo>
                    <a:pt x="46123467" y="5456441"/>
                  </a:lnTo>
                  <a:cubicBezTo>
                    <a:pt x="46192049" y="5456441"/>
                    <a:pt x="46247927" y="5400561"/>
                    <a:pt x="46247927" y="5331982"/>
                  </a:cubicBezTo>
                  <a:lnTo>
                    <a:pt x="46247927" y="124460"/>
                  </a:lnTo>
                  <a:cubicBezTo>
                    <a:pt x="46247927" y="55880"/>
                    <a:pt x="46192049" y="0"/>
                    <a:pt x="46123467" y="0"/>
                  </a:cubicBezTo>
                  <a:close/>
                </a:path>
              </a:pathLst>
            </a:custGeom>
            <a:solidFill>
              <a:srgbClr val="000000"/>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96054" y="6036309"/>
            <a:ext cx="3045865" cy="352679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374661" y="6036309"/>
            <a:ext cx="2904793" cy="3526791"/>
          </a:xfrm>
          <a:prstGeom prst="rect">
            <a:avLst/>
          </a:prstGeom>
        </p:spPr>
      </p:pic>
      <p:sp>
        <p:nvSpPr>
          <p:cNvPr id="14" name="TextBox 8"/>
          <p:cNvSpPr txBox="1"/>
          <p:nvPr/>
        </p:nvSpPr>
        <p:spPr>
          <a:xfrm>
            <a:off x="13639800" y="592683"/>
            <a:ext cx="3962400" cy="436017"/>
          </a:xfrm>
          <a:prstGeom prst="rect">
            <a:avLst/>
          </a:prstGeom>
        </p:spPr>
        <p:txBody>
          <a:bodyPr wrap="square" lIns="0" tIns="0" rIns="0" bIns="0" rtlCol="0" anchor="t">
            <a:spAutoFit/>
          </a:bodyPr>
          <a:lstStyle/>
          <a:p>
            <a:pPr>
              <a:lnSpc>
                <a:spcPts val="3359"/>
              </a:lnSpc>
            </a:pPr>
            <a:r>
              <a:rPr lang="id-ID" sz="2400" dirty="0" smtClean="0">
                <a:solidFill>
                  <a:srgbClr val="000000"/>
                </a:solidFill>
                <a:latin typeface="Open Sauce"/>
              </a:rPr>
              <a:t>Pendidikan Nilai dan Moral</a:t>
            </a:r>
            <a:endParaRPr lang="en-US" sz="2400" dirty="0">
              <a:solidFill>
                <a:srgbClr val="000000"/>
              </a:solidFill>
              <a:latin typeface="Open Sauce"/>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EE8"/>
        </a:solidFill>
        <a:effectLst/>
      </p:bgPr>
    </p:bg>
    <p:spTree>
      <p:nvGrpSpPr>
        <p:cNvPr id="1" name=""/>
        <p:cNvGrpSpPr/>
        <p:nvPr/>
      </p:nvGrpSpPr>
      <p:grpSpPr>
        <a:xfrm>
          <a:off x="0" y="0"/>
          <a:ext cx="0" cy="0"/>
          <a:chOff x="0" y="0"/>
          <a:chExt cx="0" cy="0"/>
        </a:xfrm>
      </p:grpSpPr>
      <p:grpSp>
        <p:nvGrpSpPr>
          <p:cNvPr id="2" name="Group 2"/>
          <p:cNvGrpSpPr/>
          <p:nvPr/>
        </p:nvGrpSpPr>
        <p:grpSpPr>
          <a:xfrm>
            <a:off x="2087999" y="-251964"/>
            <a:ext cx="14030481" cy="7631959"/>
            <a:chOff x="0" y="0"/>
            <a:chExt cx="34267050" cy="18639755"/>
          </a:xfrm>
        </p:grpSpPr>
        <p:sp>
          <p:nvSpPr>
            <p:cNvPr id="3" name="Freeform 3"/>
            <p:cNvSpPr/>
            <p:nvPr/>
          </p:nvSpPr>
          <p:spPr>
            <a:xfrm>
              <a:off x="31750" y="31750"/>
              <a:ext cx="34203549" cy="18576255"/>
            </a:xfrm>
            <a:custGeom>
              <a:avLst/>
              <a:gdLst/>
              <a:ahLst/>
              <a:cxnLst/>
              <a:rect l="l" t="t" r="r" b="b"/>
              <a:pathLst>
                <a:path w="34203549" h="18576255">
                  <a:moveTo>
                    <a:pt x="34110839" y="18576255"/>
                  </a:moveTo>
                  <a:lnTo>
                    <a:pt x="92710" y="18576255"/>
                  </a:lnTo>
                  <a:cubicBezTo>
                    <a:pt x="41910" y="18576255"/>
                    <a:pt x="0" y="18534345"/>
                    <a:pt x="0" y="18483545"/>
                  </a:cubicBezTo>
                  <a:lnTo>
                    <a:pt x="0" y="92710"/>
                  </a:lnTo>
                  <a:cubicBezTo>
                    <a:pt x="0" y="41910"/>
                    <a:pt x="41910" y="0"/>
                    <a:pt x="92710" y="0"/>
                  </a:cubicBezTo>
                  <a:lnTo>
                    <a:pt x="34109571" y="0"/>
                  </a:lnTo>
                  <a:cubicBezTo>
                    <a:pt x="34160371" y="0"/>
                    <a:pt x="34202281" y="41910"/>
                    <a:pt x="34202281" y="92710"/>
                  </a:cubicBezTo>
                  <a:lnTo>
                    <a:pt x="34202281" y="18482275"/>
                  </a:lnTo>
                  <a:cubicBezTo>
                    <a:pt x="34203549" y="18534345"/>
                    <a:pt x="34161642" y="18576255"/>
                    <a:pt x="34110842" y="18576255"/>
                  </a:cubicBezTo>
                  <a:close/>
                </a:path>
              </a:pathLst>
            </a:custGeom>
            <a:solidFill>
              <a:srgbClr val="FEFEFE"/>
            </a:solidFill>
          </p:spPr>
        </p:sp>
        <p:sp>
          <p:nvSpPr>
            <p:cNvPr id="4" name="Freeform 4"/>
            <p:cNvSpPr/>
            <p:nvPr/>
          </p:nvSpPr>
          <p:spPr>
            <a:xfrm>
              <a:off x="0" y="0"/>
              <a:ext cx="34267049" cy="18639755"/>
            </a:xfrm>
            <a:custGeom>
              <a:avLst/>
              <a:gdLst/>
              <a:ahLst/>
              <a:cxnLst/>
              <a:rect l="l" t="t" r="r" b="b"/>
              <a:pathLst>
                <a:path w="34267049" h="18639755">
                  <a:moveTo>
                    <a:pt x="34142589" y="59690"/>
                  </a:moveTo>
                  <a:cubicBezTo>
                    <a:pt x="34178149" y="59690"/>
                    <a:pt x="34207360" y="88900"/>
                    <a:pt x="34207360" y="124460"/>
                  </a:cubicBezTo>
                  <a:lnTo>
                    <a:pt x="34207360" y="18515295"/>
                  </a:lnTo>
                  <a:cubicBezTo>
                    <a:pt x="34207360" y="18550855"/>
                    <a:pt x="34178149" y="18580064"/>
                    <a:pt x="34142589" y="18580064"/>
                  </a:cubicBezTo>
                  <a:lnTo>
                    <a:pt x="124460" y="18580064"/>
                  </a:lnTo>
                  <a:cubicBezTo>
                    <a:pt x="88900" y="18580064"/>
                    <a:pt x="59690" y="18550855"/>
                    <a:pt x="59690" y="18515295"/>
                  </a:cubicBezTo>
                  <a:lnTo>
                    <a:pt x="59690" y="124460"/>
                  </a:lnTo>
                  <a:cubicBezTo>
                    <a:pt x="59690" y="88900"/>
                    <a:pt x="88900" y="59690"/>
                    <a:pt x="124460" y="59690"/>
                  </a:cubicBezTo>
                  <a:lnTo>
                    <a:pt x="34142592" y="59690"/>
                  </a:lnTo>
                  <a:moveTo>
                    <a:pt x="34142592" y="0"/>
                  </a:moveTo>
                  <a:lnTo>
                    <a:pt x="124460" y="0"/>
                  </a:lnTo>
                  <a:cubicBezTo>
                    <a:pt x="55880" y="0"/>
                    <a:pt x="0" y="55880"/>
                    <a:pt x="0" y="124460"/>
                  </a:cubicBezTo>
                  <a:lnTo>
                    <a:pt x="0" y="18515295"/>
                  </a:lnTo>
                  <a:cubicBezTo>
                    <a:pt x="0" y="18583875"/>
                    <a:pt x="55880" y="18639755"/>
                    <a:pt x="124460" y="18639755"/>
                  </a:cubicBezTo>
                  <a:lnTo>
                    <a:pt x="34142592" y="18639755"/>
                  </a:lnTo>
                  <a:cubicBezTo>
                    <a:pt x="34211171" y="18639755"/>
                    <a:pt x="34267049" y="18583875"/>
                    <a:pt x="34267049" y="18515295"/>
                  </a:cubicBezTo>
                  <a:lnTo>
                    <a:pt x="34267049" y="124460"/>
                  </a:lnTo>
                  <a:cubicBezTo>
                    <a:pt x="34267049" y="55880"/>
                    <a:pt x="34211171" y="0"/>
                    <a:pt x="34142592" y="0"/>
                  </a:cubicBezTo>
                  <a:close/>
                </a:path>
              </a:pathLst>
            </a:custGeom>
            <a:solidFill>
              <a:srgbClr val="000000"/>
            </a:solidFill>
          </p:spPr>
        </p:sp>
      </p:grpSp>
      <p:sp>
        <p:nvSpPr>
          <p:cNvPr id="6" name="TextBox 6"/>
          <p:cNvSpPr txBox="1"/>
          <p:nvPr/>
        </p:nvSpPr>
        <p:spPr>
          <a:xfrm>
            <a:off x="3729073" y="2035968"/>
            <a:ext cx="11171904" cy="1507332"/>
          </a:xfrm>
          <a:prstGeom prst="rect">
            <a:avLst/>
          </a:prstGeom>
        </p:spPr>
        <p:txBody>
          <a:bodyPr lIns="0" tIns="0" rIns="0" bIns="0" rtlCol="0" anchor="t">
            <a:spAutoFit/>
          </a:bodyPr>
          <a:lstStyle/>
          <a:p>
            <a:pPr algn="ctr">
              <a:lnSpc>
                <a:spcPts val="11999"/>
              </a:lnSpc>
            </a:pPr>
            <a:r>
              <a:rPr lang="en-US" sz="9999" dirty="0" err="1">
                <a:solidFill>
                  <a:srgbClr val="000000"/>
                </a:solidFill>
                <a:latin typeface="Radley"/>
              </a:rPr>
              <a:t>Terima</a:t>
            </a:r>
            <a:r>
              <a:rPr lang="en-US" sz="9999" dirty="0">
                <a:solidFill>
                  <a:srgbClr val="000000"/>
                </a:solidFill>
                <a:latin typeface="Radley"/>
              </a:rPr>
              <a:t> </a:t>
            </a:r>
            <a:r>
              <a:rPr lang="en-US" sz="9999" dirty="0" err="1">
                <a:solidFill>
                  <a:srgbClr val="000000"/>
                </a:solidFill>
                <a:latin typeface="Radley"/>
              </a:rPr>
              <a:t>kasih</a:t>
            </a:r>
            <a:r>
              <a:rPr lang="en-US" sz="9999" dirty="0">
                <a:solidFill>
                  <a:srgbClr val="000000"/>
                </a:solidFill>
                <a:latin typeface="Radley"/>
              </a:rPr>
              <a:t>!</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47267" y="4381500"/>
            <a:ext cx="6963613" cy="909735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89379" y="4823560"/>
            <a:ext cx="6051292" cy="981773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418819" y="4381500"/>
            <a:ext cx="7349741" cy="102597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79160" y="6768211"/>
            <a:ext cx="4346947" cy="65681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1129</Words>
  <Application>Microsoft Office PowerPoint</Application>
  <PresentationFormat>Custom</PresentationFormat>
  <Paragraphs>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Open Sauce Light</vt:lpstr>
      <vt:lpstr>Calibri</vt:lpstr>
      <vt:lpstr>Radley</vt:lpstr>
      <vt:lpstr>Open Sauce Bold</vt:lpstr>
      <vt:lpstr>Open Sauce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Krem Hijau dan Biru Ilustrasi Laporan Buku Pendidikan Presentasi</dc:title>
  <dc:creator>Ridha Rizkyka Azammi</dc:creator>
  <cp:lastModifiedBy>Ridha Rizkyka Azammi</cp:lastModifiedBy>
  <cp:revision>25</cp:revision>
  <dcterms:created xsi:type="dcterms:W3CDTF">2006-08-16T00:00:00Z</dcterms:created>
  <dcterms:modified xsi:type="dcterms:W3CDTF">2021-09-20T08:10:10Z</dcterms:modified>
  <dc:identifier>DAEqg5klpI0</dc:identifier>
</cp:coreProperties>
</file>