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ublic Sans" charset="1" panose="00000000000000000000"/>
      <p:regular r:id="rId10"/>
    </p:embeddedFont>
    <p:embeddedFont>
      <p:font typeface="Public Sans Bold" charset="1" panose="00000000000000000000"/>
      <p:regular r:id="rId11"/>
    </p:embeddedFont>
    <p:embeddedFont>
      <p:font typeface="Public Sans Italics" charset="1" panose="00000000000000000000"/>
      <p:regular r:id="rId12"/>
    </p:embeddedFont>
    <p:embeddedFont>
      <p:font typeface="Public Sans Bold Italics" charset="1" panose="00000000000000000000"/>
      <p:regular r:id="rId13"/>
    </p:embeddedFont>
    <p:embeddedFont>
      <p:font typeface="Bryndan Write" charset="1" panose="02000503000000000000"/>
      <p:regular r:id="rId14"/>
    </p:embeddedFont>
    <p:embeddedFont>
      <p:font typeface="Prompt Bold" charset="1" panose="00000800000000000000"/>
      <p:regular r:id="rId15"/>
    </p:embeddedFont>
    <p:embeddedFont>
      <p:font typeface="Prompt Bold Bold" charset="1" panose="00000900000000000000"/>
      <p:regular r:id="rId16"/>
    </p:embeddedFont>
    <p:embeddedFont>
      <p:font typeface="Prompt Bold Italics" charset="1" panose="00000800000000000000"/>
      <p:regular r:id="rId17"/>
    </p:embeddedFont>
    <p:embeddedFont>
      <p:font typeface="Prompt Bold Bold Italics" charset="1" panose="00000900000000000000"/>
      <p:regular r:id="rId18"/>
    </p:embeddedFont>
    <p:embeddedFont>
      <p:font typeface="Prompt Medium" charset="1" panose="00000600000000000000"/>
      <p:regular r:id="rId19"/>
    </p:embeddedFont>
    <p:embeddedFont>
      <p:font typeface="Prompt Medium Bold" charset="1" panose="00000700000000000000"/>
      <p:regular r:id="rId20"/>
    </p:embeddedFont>
    <p:embeddedFont>
      <p:font typeface="Prompt Medium Italics" charset="1" panose="00000600000000000000"/>
      <p:regular r:id="rId21"/>
    </p:embeddedFont>
    <p:embeddedFont>
      <p:font typeface="Prompt Medium Bold Italics" charset="1" panose="000007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slides/slide1.xml" Type="http://schemas.openxmlformats.org/officeDocument/2006/relationships/slide"/><Relationship Id="rId24" Target="slides/slide2.xml" Type="http://schemas.openxmlformats.org/officeDocument/2006/relationships/slide"/><Relationship Id="rId25" Target="slides/slide3.xml" Type="http://schemas.openxmlformats.org/officeDocument/2006/relationships/slide"/><Relationship Id="rId26" Target="slides/slide4.xml" Type="http://schemas.openxmlformats.org/officeDocument/2006/relationships/slide"/><Relationship Id="rId27" Target="slides/slide5.xml" Type="http://schemas.openxmlformats.org/officeDocument/2006/relationships/slide"/><Relationship Id="rId28" Target="slides/slide6.xml" Type="http://schemas.openxmlformats.org/officeDocument/2006/relationships/slide"/><Relationship Id="rId29" Target="slides/slide7.xml" Type="http://schemas.openxmlformats.org/officeDocument/2006/relationships/slide"/><Relationship Id="rId3" Target="viewProps.xml" Type="http://schemas.openxmlformats.org/officeDocument/2006/relationships/viewProps"/><Relationship Id="rId30" Target="slides/slide8.xml" Type="http://schemas.openxmlformats.org/officeDocument/2006/relationships/slide"/><Relationship Id="rId31" Target="slides/slide9.xml" Type="http://schemas.openxmlformats.org/officeDocument/2006/relationships/slide"/><Relationship Id="rId32" Target="slides/slide10.xml" Type="http://schemas.openxmlformats.org/officeDocument/2006/relationships/slide"/><Relationship Id="rId33" Target="slides/slide11.xml" Type="http://schemas.openxmlformats.org/officeDocument/2006/relationships/slide"/><Relationship Id="rId34" Target="slides/slide12.xml" Type="http://schemas.openxmlformats.org/officeDocument/2006/relationships/slide"/><Relationship Id="rId35" Target="slides/slide13.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2" Target="../media/image24.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2" Target="../media/image24.jpe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2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0.png" Type="http://schemas.openxmlformats.org/officeDocument/2006/relationships/image"/><Relationship Id="rId5" Target="../media/image65.png" Type="http://schemas.openxmlformats.org/officeDocument/2006/relationships/image"/><Relationship Id="rId6" Target="../media/image66.svg" Type="http://schemas.openxmlformats.org/officeDocument/2006/relationships/image"/><Relationship Id="rId7" Target="../media/image67.png" Type="http://schemas.openxmlformats.org/officeDocument/2006/relationships/image"/><Relationship Id="rId8" Target="../media/image6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jpe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2" Target="../media/image24.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 Id="rId7" Target="../media/image29.png" Type="http://schemas.openxmlformats.org/officeDocument/2006/relationships/image"/><Relationship Id="rId8" Target="../media/image30.svg" Type="http://schemas.openxmlformats.org/officeDocument/2006/relationships/image"/><Relationship Id="rId9" Target="../media/image3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1.svg" Type="http://schemas.openxmlformats.org/officeDocument/2006/relationships/image"/><Relationship Id="rId2" Target="../media/image35.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38.png" Type="http://schemas.openxmlformats.org/officeDocument/2006/relationships/image"/><Relationship Id="rId8" Target="../media/image39.svg" Type="http://schemas.openxmlformats.org/officeDocument/2006/relationships/image"/><Relationship Id="rId9" Target="../media/image4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2" Target="../media/image24.jpe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50.png" Type="http://schemas.openxmlformats.org/officeDocument/2006/relationships/image"/><Relationship Id="rId14" Target="../media/image51.svg" Type="http://schemas.openxmlformats.org/officeDocument/2006/relationships/image"/><Relationship Id="rId2" Target="../media/image24.jpeg" Type="http://schemas.openxmlformats.org/officeDocument/2006/relationships/image"/><Relationship Id="rId3" Target="../media/image42.png" Type="http://schemas.openxmlformats.org/officeDocument/2006/relationships/image"/><Relationship Id="rId4" Target="../media/image43.svg" Type="http://schemas.openxmlformats.org/officeDocument/2006/relationships/image"/><Relationship Id="rId5" Target="../media/image44.png" Type="http://schemas.openxmlformats.org/officeDocument/2006/relationships/image"/><Relationship Id="rId6" Target="../media/image45.svg" Type="http://schemas.openxmlformats.org/officeDocument/2006/relationships/image"/><Relationship Id="rId7" Target="../media/image46.png" Type="http://schemas.openxmlformats.org/officeDocument/2006/relationships/image"/><Relationship Id="rId8" Target="../media/image47.svg" Type="http://schemas.openxmlformats.org/officeDocument/2006/relationships/image"/><Relationship Id="rId9"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4.svg" Type="http://schemas.openxmlformats.org/officeDocument/2006/relationships/image"/><Relationship Id="rId2" Target="../media/image60.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61.png" Type="http://schemas.openxmlformats.org/officeDocument/2006/relationships/image"/><Relationship Id="rId6" Target="../media/image62.svg" Type="http://schemas.openxmlformats.org/officeDocument/2006/relationships/image"/><Relationship Id="rId7" Target="../media/image54.png" Type="http://schemas.openxmlformats.org/officeDocument/2006/relationships/image"/><Relationship Id="rId8" Target="../media/image55.svg" Type="http://schemas.openxmlformats.org/officeDocument/2006/relationships/image"/><Relationship Id="rId9" Target="../media/image6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504750" y="-4861622"/>
            <a:ext cx="11278501" cy="2001024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3593555" y="1055430"/>
            <a:ext cx="11100890" cy="820287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432658">
            <a:off x="2622099" y="7400145"/>
            <a:ext cx="2070256" cy="2062728"/>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388884">
            <a:off x="-629606" y="2848642"/>
            <a:ext cx="2838793" cy="2461243"/>
          </a:xfrm>
          <a:prstGeom prst="rect">
            <a:avLst/>
          </a:prstGeom>
        </p:spPr>
      </p:pic>
      <p:sp>
        <p:nvSpPr>
          <p:cNvPr name="TextBox 6" id="6"/>
          <p:cNvSpPr txBox="true"/>
          <p:nvPr/>
        </p:nvSpPr>
        <p:spPr>
          <a:xfrm rot="0">
            <a:off x="5550318" y="1951027"/>
            <a:ext cx="7187365" cy="2916795"/>
          </a:xfrm>
          <a:prstGeom prst="rect">
            <a:avLst/>
          </a:prstGeom>
        </p:spPr>
        <p:txBody>
          <a:bodyPr anchor="t" rtlCol="false" tIns="0" lIns="0" bIns="0" rIns="0">
            <a:spAutoFit/>
          </a:bodyPr>
          <a:lstStyle/>
          <a:p>
            <a:pPr algn="ctr">
              <a:lnSpc>
                <a:spcPts val="7668"/>
              </a:lnSpc>
            </a:pPr>
            <a:r>
              <a:rPr lang="en-US" sz="6390">
                <a:solidFill>
                  <a:srgbClr val="000000"/>
                </a:solidFill>
                <a:latin typeface="Prompt Bold Bold"/>
              </a:rPr>
              <a:t>PERMASALAHAN MORAL YANG SERING TERJADI</a:t>
            </a:r>
          </a:p>
        </p:txBody>
      </p:sp>
      <p:sp>
        <p:nvSpPr>
          <p:cNvPr name="TextBox 7" id="7"/>
          <p:cNvSpPr txBox="true"/>
          <p:nvPr/>
        </p:nvSpPr>
        <p:spPr>
          <a:xfrm rot="0">
            <a:off x="5362843" y="5211680"/>
            <a:ext cx="7562314" cy="641806"/>
          </a:xfrm>
          <a:prstGeom prst="rect">
            <a:avLst/>
          </a:prstGeom>
        </p:spPr>
        <p:txBody>
          <a:bodyPr anchor="t" rtlCol="false" tIns="0" lIns="0" bIns="0" rIns="0">
            <a:spAutoFit/>
          </a:bodyPr>
          <a:lstStyle/>
          <a:p>
            <a:pPr algn="ctr">
              <a:lnSpc>
                <a:spcPts val="4933"/>
              </a:lnSpc>
            </a:pPr>
            <a:r>
              <a:rPr lang="en-US" sz="3523">
                <a:solidFill>
                  <a:srgbClr val="000000"/>
                </a:solidFill>
                <a:latin typeface="Bryndan Write"/>
              </a:rPr>
              <a:t>Rusbiantari Ningsih 2013053153</a:t>
            </a:r>
          </a:p>
        </p:txBody>
      </p:sp>
      <p:grpSp>
        <p:nvGrpSpPr>
          <p:cNvPr name="Group 8" id="8"/>
          <p:cNvGrpSpPr/>
          <p:nvPr/>
        </p:nvGrpSpPr>
        <p:grpSpPr>
          <a:xfrm rot="0">
            <a:off x="5687621" y="6773936"/>
            <a:ext cx="6912757" cy="615541"/>
            <a:chOff x="0" y="0"/>
            <a:chExt cx="9217010" cy="820721"/>
          </a:xfrm>
        </p:grpSpPr>
        <p:sp>
          <p:nvSpPr>
            <p:cNvPr name="AutoShape 9" id="9"/>
            <p:cNvSpPr/>
            <p:nvPr/>
          </p:nvSpPr>
          <p:spPr>
            <a:xfrm rot="0">
              <a:off x="0" y="0"/>
              <a:ext cx="9217010" cy="820721"/>
            </a:xfrm>
            <a:prstGeom prst="rect">
              <a:avLst/>
            </a:prstGeom>
            <a:solidFill>
              <a:srgbClr val="000000"/>
            </a:solidFill>
          </p:spPr>
        </p:sp>
        <p:sp>
          <p:nvSpPr>
            <p:cNvPr name="TextBox 10" id="10"/>
            <p:cNvSpPr txBox="true"/>
            <p:nvPr/>
          </p:nvSpPr>
          <p:spPr>
            <a:xfrm rot="0">
              <a:off x="335441" y="38885"/>
              <a:ext cx="8546128" cy="676275"/>
            </a:xfrm>
            <a:prstGeom prst="rect">
              <a:avLst/>
            </a:prstGeom>
          </p:spPr>
          <p:txBody>
            <a:bodyPr anchor="t" rtlCol="false" tIns="0" lIns="0" bIns="0" rIns="0">
              <a:spAutoFit/>
            </a:bodyPr>
            <a:lstStyle/>
            <a:p>
              <a:pPr algn="ctr">
                <a:lnSpc>
                  <a:spcPts val="4200"/>
                </a:lnSpc>
              </a:pPr>
              <a:r>
                <a:rPr lang="en-US" sz="3000">
                  <a:solidFill>
                    <a:srgbClr val="FFFFFF"/>
                  </a:solidFill>
                  <a:latin typeface="Prompt Medium"/>
                </a:rPr>
                <a:t>Pendidikan Nilai dan Moral</a:t>
              </a:r>
            </a:p>
          </p:txBody>
        </p:sp>
      </p:grpSp>
      <p:pic>
        <p:nvPicPr>
          <p:cNvPr name="Picture 11" id="11"/>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469613">
            <a:off x="1932408" y="-97950"/>
            <a:ext cx="1550360" cy="1733126"/>
          </a:xfrm>
          <a:prstGeom prst="rect">
            <a:avLst/>
          </a:prstGeom>
        </p:spPr>
      </p:pic>
      <p:pic>
        <p:nvPicPr>
          <p:cNvPr name="Picture 12" id="12"/>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0">
            <a:off x="15773301" y="4252404"/>
            <a:ext cx="3515626" cy="2128103"/>
          </a:xfrm>
          <a:prstGeom prst="rect">
            <a:avLst/>
          </a:prstGeom>
        </p:spPr>
      </p:pic>
      <p:pic>
        <p:nvPicPr>
          <p:cNvPr name="Picture 13" id="13"/>
          <p:cNvPicPr>
            <a:picLocks noChangeAspect="true"/>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0" t="0" r="0" b="0"/>
          <a:stretch>
            <a:fillRect/>
          </a:stretch>
        </p:blipFill>
        <p:spPr>
          <a:xfrm flipH="false" flipV="false" rot="0">
            <a:off x="14694445" y="8719724"/>
            <a:ext cx="2066784" cy="2063026"/>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372" t="2091" r="685" b="515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210264" y="8796763"/>
            <a:ext cx="2311525" cy="1273896"/>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208612">
            <a:off x="15510664" y="341237"/>
            <a:ext cx="2327962" cy="1948991"/>
          </a:xfrm>
          <a:prstGeom prst="rect">
            <a:avLst/>
          </a:prstGeom>
        </p:spPr>
      </p:pic>
      <p:pic>
        <p:nvPicPr>
          <p:cNvPr name="Picture 4" id="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504759">
            <a:off x="15376997" y="6783598"/>
            <a:ext cx="1611069" cy="1905566"/>
          </a:xfrm>
          <a:prstGeom prst="rect">
            <a:avLst/>
          </a:prstGeom>
        </p:spPr>
      </p:pic>
      <p:pic>
        <p:nvPicPr>
          <p:cNvPr name="Picture 5" id="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317188">
            <a:off x="2690588" y="7712404"/>
            <a:ext cx="2782613" cy="3091792"/>
          </a:xfrm>
          <a:prstGeom prst="rect">
            <a:avLst/>
          </a:prstGeom>
        </p:spPr>
      </p:pic>
      <p:sp>
        <p:nvSpPr>
          <p:cNvPr name="TextBox 6" id="6"/>
          <p:cNvSpPr txBox="true"/>
          <p:nvPr/>
        </p:nvSpPr>
        <p:spPr>
          <a:xfrm rot="0">
            <a:off x="1784049" y="608987"/>
            <a:ext cx="13150268" cy="8005132"/>
          </a:xfrm>
          <a:prstGeom prst="rect">
            <a:avLst/>
          </a:prstGeom>
        </p:spPr>
        <p:txBody>
          <a:bodyPr anchor="t" rtlCol="false" tIns="0" lIns="0" bIns="0" rIns="0">
            <a:spAutoFit/>
          </a:bodyPr>
          <a:lstStyle/>
          <a:p>
            <a:pPr>
              <a:lnSpc>
                <a:spcPts val="5308"/>
              </a:lnSpc>
            </a:pPr>
            <a:r>
              <a:rPr lang="en-US" sz="3791">
                <a:solidFill>
                  <a:srgbClr val="000000"/>
                </a:solidFill>
                <a:latin typeface="Public Sans"/>
              </a:rPr>
              <a:t>Bully ini juga bisa dilakukan tanpa melakukan </a:t>
            </a:r>
            <a:r>
              <a:rPr lang="en-US" sz="3791">
                <a:solidFill>
                  <a:srgbClr val="000000"/>
                </a:solidFill>
                <a:latin typeface="Public Sans"/>
              </a:rPr>
              <a:t>kekerasan fisik</a:t>
            </a:r>
            <a:r>
              <a:rPr lang="en-US" sz="3791">
                <a:solidFill>
                  <a:srgbClr val="000000"/>
                </a:solidFill>
                <a:latin typeface="Public Sans"/>
              </a:rPr>
              <a:t>, yakni secara verbal seperti mengejek, memanggil seseorang dengan sebutan yang hina, menyebarkan gosip tentang korban, atau mempermalukan di depan banyak orang.</a:t>
            </a:r>
          </a:p>
          <a:p>
            <a:pPr>
              <a:lnSpc>
                <a:spcPts val="5308"/>
              </a:lnSpc>
            </a:pPr>
          </a:p>
          <a:p>
            <a:pPr algn="just">
              <a:lnSpc>
                <a:spcPts val="5308"/>
              </a:lnSpc>
            </a:pPr>
            <a:r>
              <a:rPr lang="en-US" sz="3791">
                <a:solidFill>
                  <a:srgbClr val="000000"/>
                </a:solidFill>
                <a:latin typeface="Public Sans"/>
              </a:rPr>
              <a:t>Di era teknologi seperti sekarang ini tindakan bully makin mudah terjadi, kerap dikenal sebagai cyber bullying. Pelaku cukup memakai media sosial untuk menjatuhkan korbannya, seperti menyebarkan teks, foto, atau video bertema negatif tentang korban.</a:t>
            </a:r>
          </a:p>
          <a:p>
            <a:pPr algn="just">
              <a:lnSpc>
                <a:spcPts val="5308"/>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372" t="2091" r="685" b="5150"/>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251544" y="2546226"/>
            <a:ext cx="7450581" cy="3857625"/>
          </a:xfrm>
          <a:prstGeom prst="rect">
            <a:avLst/>
          </a:prstGeom>
        </p:spPr>
        <p:txBody>
          <a:bodyPr anchor="t" rtlCol="false" tIns="0" lIns="0" bIns="0" rIns="0">
            <a:spAutoFit/>
          </a:bodyPr>
          <a:lstStyle/>
          <a:p>
            <a:pPr>
              <a:lnSpc>
                <a:spcPts val="10151"/>
              </a:lnSpc>
            </a:pPr>
            <a:r>
              <a:rPr lang="en-US" sz="8459">
                <a:solidFill>
                  <a:srgbClr val="000000"/>
                </a:solidFill>
                <a:latin typeface="Prompt Bold"/>
              </a:rPr>
              <a:t>Faktor Penyebab Bullying</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875865" y="1137074"/>
            <a:ext cx="1652520" cy="1649515"/>
          </a:xfrm>
          <a:prstGeom prst="rect">
            <a:avLst/>
          </a:prstGeom>
        </p:spPr>
      </p:pic>
      <p:sp>
        <p:nvSpPr>
          <p:cNvPr name="TextBox 4" id="4"/>
          <p:cNvSpPr txBox="true"/>
          <p:nvPr/>
        </p:nvSpPr>
        <p:spPr>
          <a:xfrm rot="0">
            <a:off x="8149160" y="1268309"/>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1</a:t>
            </a:r>
          </a:p>
        </p:txBody>
      </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898951" y="3778299"/>
            <a:ext cx="1652520" cy="1649515"/>
          </a:xfrm>
          <a:prstGeom prst="rect">
            <a:avLst/>
          </a:prstGeom>
        </p:spPr>
      </p:pic>
      <p:sp>
        <p:nvSpPr>
          <p:cNvPr name="TextBox 6" id="6"/>
          <p:cNvSpPr txBox="true"/>
          <p:nvPr/>
        </p:nvSpPr>
        <p:spPr>
          <a:xfrm rot="0">
            <a:off x="8149160" y="3865704"/>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2</a:t>
            </a:r>
          </a:p>
        </p:txBody>
      </p:sp>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898951" y="5836023"/>
            <a:ext cx="1652520" cy="1649515"/>
          </a:xfrm>
          <a:prstGeom prst="rect">
            <a:avLst/>
          </a:prstGeom>
        </p:spPr>
      </p:pic>
      <p:sp>
        <p:nvSpPr>
          <p:cNvPr name="TextBox 8" id="8"/>
          <p:cNvSpPr txBox="true"/>
          <p:nvPr/>
        </p:nvSpPr>
        <p:spPr>
          <a:xfrm rot="0">
            <a:off x="8149160" y="5914280"/>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3</a:t>
            </a:r>
          </a:p>
        </p:txBody>
      </p:sp>
      <p:pic>
        <p:nvPicPr>
          <p:cNvPr name="Picture 9" id="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826890">
            <a:off x="16371444" y="867936"/>
            <a:ext cx="2613197" cy="2187793"/>
          </a:xfrm>
          <a:prstGeom prst="rect">
            <a:avLst/>
          </a:prstGeom>
        </p:spPr>
      </p:pic>
      <p:pic>
        <p:nvPicPr>
          <p:cNvPr name="Picture 10" id="10"/>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513988">
            <a:off x="2403395" y="7412136"/>
            <a:ext cx="2274760" cy="2204450"/>
          </a:xfrm>
          <a:prstGeom prst="rect">
            <a:avLst/>
          </a:prstGeom>
        </p:spPr>
      </p:pic>
      <p:pic>
        <p:nvPicPr>
          <p:cNvPr name="Picture 11" id="11"/>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1495955">
            <a:off x="2580371" y="-393362"/>
            <a:ext cx="1920809" cy="2681333"/>
          </a:xfrm>
          <a:prstGeom prst="rect">
            <a:avLst/>
          </a:prstGeom>
        </p:spPr>
      </p:pic>
      <p:sp>
        <p:nvSpPr>
          <p:cNvPr name="TextBox 12" id="12"/>
          <p:cNvSpPr txBox="true"/>
          <p:nvPr/>
        </p:nvSpPr>
        <p:spPr>
          <a:xfrm rot="0">
            <a:off x="9942301" y="1491281"/>
            <a:ext cx="6674499" cy="1383160"/>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Memiliki hubungan atau komunikasi yang buruk dengan orangtua.</a:t>
            </a:r>
          </a:p>
        </p:txBody>
      </p:sp>
      <p:sp>
        <p:nvSpPr>
          <p:cNvPr name="TextBox 13" id="13"/>
          <p:cNvSpPr txBox="true"/>
          <p:nvPr/>
        </p:nvSpPr>
        <p:spPr>
          <a:xfrm rot="0">
            <a:off x="9942301" y="3266453"/>
            <a:ext cx="6942664" cy="2568878"/>
          </a:xfrm>
          <a:prstGeom prst="rect">
            <a:avLst/>
          </a:prstGeom>
        </p:spPr>
        <p:txBody>
          <a:bodyPr anchor="t" rtlCol="false" tIns="0" lIns="0" bIns="0" rIns="0">
            <a:spAutoFit/>
          </a:bodyPr>
          <a:lstStyle/>
          <a:p>
            <a:pPr>
              <a:lnSpc>
                <a:spcPts val="3398"/>
              </a:lnSpc>
            </a:pPr>
            <a:r>
              <a:rPr lang="en-US" sz="2832">
                <a:solidFill>
                  <a:srgbClr val="000000"/>
                </a:solidFill>
                <a:latin typeface="Prompt Bold"/>
              </a:rPr>
              <a:t>Pernah menyaksikan dan merasakan kekerasan. Serta ingin membuktikan diri sebagai orang yang kuat agar tidak dianggap remeh dan payah oleh teman-temannya.</a:t>
            </a:r>
          </a:p>
          <a:p>
            <a:pPr>
              <a:lnSpc>
                <a:spcPts val="3398"/>
              </a:lnSpc>
            </a:pPr>
          </a:p>
        </p:txBody>
      </p:sp>
      <p:sp>
        <p:nvSpPr>
          <p:cNvPr name="TextBox 14" id="14"/>
          <p:cNvSpPr txBox="true"/>
          <p:nvPr/>
        </p:nvSpPr>
        <p:spPr>
          <a:xfrm rot="0">
            <a:off x="9942301" y="5864728"/>
            <a:ext cx="6094436" cy="1383160"/>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Memiliki orangtua yang bersifat permisif.</a:t>
            </a:r>
          </a:p>
          <a:p>
            <a:pPr>
              <a:lnSpc>
                <a:spcPts val="3659"/>
              </a:lnSpc>
            </a:pPr>
          </a:p>
        </p:txBody>
      </p:sp>
      <p:pic>
        <p:nvPicPr>
          <p:cNvPr name="Picture 15" id="1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898951" y="7689603"/>
            <a:ext cx="1652520" cy="1649515"/>
          </a:xfrm>
          <a:prstGeom prst="rect">
            <a:avLst/>
          </a:prstGeom>
        </p:spPr>
      </p:pic>
      <p:sp>
        <p:nvSpPr>
          <p:cNvPr name="TextBox 16" id="16"/>
          <p:cNvSpPr txBox="true"/>
          <p:nvPr/>
        </p:nvSpPr>
        <p:spPr>
          <a:xfrm rot="0">
            <a:off x="8149160" y="7767859"/>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4</a:t>
            </a:r>
          </a:p>
        </p:txBody>
      </p:sp>
      <p:sp>
        <p:nvSpPr>
          <p:cNvPr name="TextBox 17" id="17"/>
          <p:cNvSpPr txBox="true"/>
          <p:nvPr/>
        </p:nvSpPr>
        <p:spPr>
          <a:xfrm rot="0">
            <a:off x="9942301" y="7361727"/>
            <a:ext cx="7316999" cy="2305267"/>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Pihak sekolah kerap mengabaikan tindakan bullying, kurang ketegasan, dan minim sekali pemberian konsekuensi dari pihak sekolah terhadap tindakan ini.</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BF66"/>
        </a:solidFill>
      </p:bgPr>
    </p:bg>
    <p:spTree>
      <p:nvGrpSpPr>
        <p:cNvPr id="1" name=""/>
        <p:cNvGrpSpPr/>
        <p:nvPr/>
      </p:nvGrpSpPr>
      <p:grpSpPr>
        <a:xfrm>
          <a:off x="0" y="0"/>
          <a:ext cx="0" cy="0"/>
          <a:chOff x="0" y="0"/>
          <a:chExt cx="0" cy="0"/>
        </a:xfrm>
      </p:grpSpPr>
      <p:grpSp>
        <p:nvGrpSpPr>
          <p:cNvPr name="Group 2" id="2"/>
          <p:cNvGrpSpPr/>
          <p:nvPr/>
        </p:nvGrpSpPr>
        <p:grpSpPr>
          <a:xfrm rot="0">
            <a:off x="3012841" y="3757371"/>
            <a:ext cx="5848992" cy="1577316"/>
            <a:chOff x="0" y="0"/>
            <a:chExt cx="2448891" cy="660400"/>
          </a:xfrm>
        </p:grpSpPr>
        <p:sp>
          <p:nvSpPr>
            <p:cNvPr name="Freeform 3" id="3"/>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4" id="4"/>
          <p:cNvGrpSpPr/>
          <p:nvPr/>
        </p:nvGrpSpPr>
        <p:grpSpPr>
          <a:xfrm rot="0">
            <a:off x="9426167" y="3757371"/>
            <a:ext cx="5848992" cy="1577316"/>
            <a:chOff x="0" y="0"/>
            <a:chExt cx="2448891" cy="660400"/>
          </a:xfrm>
        </p:grpSpPr>
        <p:sp>
          <p:nvSpPr>
            <p:cNvPr name="Freeform 5" id="5"/>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6" id="6"/>
          <p:cNvGrpSpPr/>
          <p:nvPr/>
        </p:nvGrpSpPr>
        <p:grpSpPr>
          <a:xfrm rot="0">
            <a:off x="3012841" y="6170598"/>
            <a:ext cx="5848992" cy="1577316"/>
            <a:chOff x="0" y="0"/>
            <a:chExt cx="2448891" cy="660400"/>
          </a:xfrm>
        </p:grpSpPr>
        <p:sp>
          <p:nvSpPr>
            <p:cNvPr name="Freeform 7" id="7"/>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8" id="8"/>
          <p:cNvGrpSpPr/>
          <p:nvPr/>
        </p:nvGrpSpPr>
        <p:grpSpPr>
          <a:xfrm rot="0">
            <a:off x="9426167" y="6170598"/>
            <a:ext cx="5848992" cy="1577316"/>
            <a:chOff x="0" y="0"/>
            <a:chExt cx="2448891" cy="660400"/>
          </a:xfrm>
        </p:grpSpPr>
        <p:sp>
          <p:nvSpPr>
            <p:cNvPr name="Freeform 9" id="9"/>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3932">
            <a:off x="11397673" y="3271341"/>
            <a:ext cx="1905980" cy="675757"/>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976749" y="3312310"/>
            <a:ext cx="1921176" cy="593818"/>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096524" y="5901538"/>
            <a:ext cx="1681627" cy="538120"/>
          </a:xfrm>
          <a:prstGeom prst="rect">
            <a:avLst/>
          </a:prstGeom>
        </p:spPr>
      </p:pic>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431721" y="5871585"/>
            <a:ext cx="1837885" cy="568074"/>
          </a:xfrm>
          <a:prstGeom prst="rect">
            <a:avLst/>
          </a:prstGeom>
        </p:spPr>
      </p:pic>
      <p:sp>
        <p:nvSpPr>
          <p:cNvPr name="TextBox 14" id="14"/>
          <p:cNvSpPr txBox="true"/>
          <p:nvPr/>
        </p:nvSpPr>
        <p:spPr>
          <a:xfrm rot="0">
            <a:off x="1555334" y="750386"/>
            <a:ext cx="11974566" cy="2188411"/>
          </a:xfrm>
          <a:prstGeom prst="rect">
            <a:avLst/>
          </a:prstGeom>
        </p:spPr>
        <p:txBody>
          <a:bodyPr anchor="t" rtlCol="false" tIns="0" lIns="0" bIns="0" rIns="0">
            <a:spAutoFit/>
          </a:bodyPr>
          <a:lstStyle/>
          <a:p>
            <a:pPr>
              <a:lnSpc>
                <a:spcPts val="8615"/>
              </a:lnSpc>
            </a:pPr>
            <a:r>
              <a:rPr lang="en-US" sz="7179">
                <a:solidFill>
                  <a:srgbClr val="000000"/>
                </a:solidFill>
                <a:latin typeface="Prompt Bold"/>
              </a:rPr>
              <a:t>Solusi atau Cara Penanganan Bullying</a:t>
            </a:r>
          </a:p>
        </p:txBody>
      </p:sp>
      <p:pic>
        <p:nvPicPr>
          <p:cNvPr name="Picture 15" id="15"/>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641353" y="468324"/>
            <a:ext cx="4547190" cy="2752536"/>
          </a:xfrm>
          <a:prstGeom prst="rect">
            <a:avLst/>
          </a:prstGeom>
        </p:spPr>
      </p:pic>
      <p:sp>
        <p:nvSpPr>
          <p:cNvPr name="TextBox 16" id="16"/>
          <p:cNvSpPr txBox="true"/>
          <p:nvPr/>
        </p:nvSpPr>
        <p:spPr>
          <a:xfrm rot="0">
            <a:off x="3266087" y="4168945"/>
            <a:ext cx="4836005" cy="754168"/>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Tanamkan nilai-nilai moral sejak dini.</a:t>
            </a:r>
          </a:p>
        </p:txBody>
      </p:sp>
      <p:sp>
        <p:nvSpPr>
          <p:cNvPr name="TextBox 17" id="17"/>
          <p:cNvSpPr txBox="true"/>
          <p:nvPr/>
        </p:nvSpPr>
        <p:spPr>
          <a:xfrm rot="0">
            <a:off x="9679414" y="3980403"/>
            <a:ext cx="5342499" cy="1131252"/>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Ajarkan anak cara bersikap </a:t>
            </a:r>
            <a:r>
              <a:rPr lang="en-US" sz="2523">
                <a:solidFill>
                  <a:srgbClr val="000000"/>
                </a:solidFill>
                <a:latin typeface="Prompt Bold"/>
              </a:rPr>
              <a:t>asertif</a:t>
            </a:r>
            <a:r>
              <a:rPr lang="en-US" sz="2523">
                <a:solidFill>
                  <a:srgbClr val="000000"/>
                </a:solidFill>
                <a:latin typeface="Prompt Bold"/>
              </a:rPr>
              <a:t>, alias tegas tapi selalu sopan</a:t>
            </a:r>
          </a:p>
        </p:txBody>
      </p:sp>
      <p:sp>
        <p:nvSpPr>
          <p:cNvPr name="TextBox 18" id="18"/>
          <p:cNvSpPr txBox="true"/>
          <p:nvPr/>
        </p:nvSpPr>
        <p:spPr>
          <a:xfrm rot="0">
            <a:off x="9753773" y="6477747"/>
            <a:ext cx="5193780" cy="953494"/>
          </a:xfrm>
          <a:prstGeom prst="rect">
            <a:avLst/>
          </a:prstGeom>
        </p:spPr>
        <p:txBody>
          <a:bodyPr anchor="t" rtlCol="false" tIns="0" lIns="0" bIns="0" rIns="0">
            <a:spAutoFit/>
          </a:bodyPr>
          <a:lstStyle/>
          <a:p>
            <a:pPr>
              <a:lnSpc>
                <a:spcPts val="2526"/>
              </a:lnSpc>
            </a:pPr>
            <a:r>
              <a:rPr lang="en-US" sz="2105">
                <a:solidFill>
                  <a:srgbClr val="000000"/>
                </a:solidFill>
                <a:latin typeface="Prompt Bold"/>
              </a:rPr>
              <a:t>Bila anak adalah pelaku bullying, maka ajaklah anak berdiskusi dan cari tahu penyebabnya</a:t>
            </a:r>
          </a:p>
        </p:txBody>
      </p:sp>
      <p:sp>
        <p:nvSpPr>
          <p:cNvPr name="TextBox 19" id="19"/>
          <p:cNvSpPr txBox="true"/>
          <p:nvPr/>
        </p:nvSpPr>
        <p:spPr>
          <a:xfrm rot="0">
            <a:off x="3266087" y="6449183"/>
            <a:ext cx="5595745" cy="1426404"/>
          </a:xfrm>
          <a:prstGeom prst="rect">
            <a:avLst/>
          </a:prstGeom>
        </p:spPr>
        <p:txBody>
          <a:bodyPr anchor="t" rtlCol="false" tIns="0" lIns="0" bIns="0" rIns="0">
            <a:spAutoFit/>
          </a:bodyPr>
          <a:lstStyle/>
          <a:p>
            <a:pPr>
              <a:lnSpc>
                <a:spcPts val="2882"/>
              </a:lnSpc>
            </a:pPr>
            <a:r>
              <a:rPr lang="en-US" sz="2401">
                <a:solidFill>
                  <a:srgbClr val="000000"/>
                </a:solidFill>
                <a:latin typeface="Prompt Bold"/>
              </a:rPr>
              <a:t>Bangun komunikasi yang baik dengan anak, serta dampingi ia dalam proses tumbuh kembangnya.</a:t>
            </a:r>
          </a:p>
          <a:p>
            <a:pPr>
              <a:lnSpc>
                <a:spcPts val="2882"/>
              </a:lnSpc>
            </a:pPr>
          </a:p>
        </p:txBody>
      </p:sp>
      <p:grpSp>
        <p:nvGrpSpPr>
          <p:cNvPr name="Group 20" id="20"/>
          <p:cNvGrpSpPr/>
          <p:nvPr/>
        </p:nvGrpSpPr>
        <p:grpSpPr>
          <a:xfrm rot="0">
            <a:off x="3012841" y="8411333"/>
            <a:ext cx="5848992" cy="1577316"/>
            <a:chOff x="0" y="0"/>
            <a:chExt cx="2448891" cy="660400"/>
          </a:xfrm>
        </p:grpSpPr>
        <p:sp>
          <p:nvSpPr>
            <p:cNvPr name="Freeform 21" id="21"/>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sp>
        <p:nvSpPr>
          <p:cNvPr name="TextBox 22" id="22"/>
          <p:cNvSpPr txBox="true"/>
          <p:nvPr/>
        </p:nvSpPr>
        <p:spPr>
          <a:xfrm rot="0">
            <a:off x="3266087" y="8822906"/>
            <a:ext cx="4908217" cy="754168"/>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Jadilah contoh teladan yang baik bagi anak</a:t>
            </a:r>
          </a:p>
        </p:txBody>
      </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3932">
            <a:off x="4984347" y="8073454"/>
            <a:ext cx="1905980" cy="675757"/>
          </a:xfrm>
          <a:prstGeom prst="rect">
            <a:avLst/>
          </a:prstGeom>
        </p:spPr>
      </p:pic>
      <p:grpSp>
        <p:nvGrpSpPr>
          <p:cNvPr name="Group 24" id="24"/>
          <p:cNvGrpSpPr/>
          <p:nvPr/>
        </p:nvGrpSpPr>
        <p:grpSpPr>
          <a:xfrm rot="0">
            <a:off x="9426167" y="8411333"/>
            <a:ext cx="5848992" cy="1577316"/>
            <a:chOff x="0" y="0"/>
            <a:chExt cx="2448891" cy="660400"/>
          </a:xfrm>
        </p:grpSpPr>
        <p:sp>
          <p:nvSpPr>
            <p:cNvPr name="Freeform 25" id="25"/>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pic>
        <p:nvPicPr>
          <p:cNvPr name="Picture 26" id="2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390075" y="7966272"/>
            <a:ext cx="1921176" cy="593818"/>
          </a:xfrm>
          <a:prstGeom prst="rect">
            <a:avLst/>
          </a:prstGeom>
        </p:spPr>
      </p:pic>
      <p:sp>
        <p:nvSpPr>
          <p:cNvPr name="TextBox 27" id="27"/>
          <p:cNvSpPr txBox="true"/>
          <p:nvPr/>
        </p:nvSpPr>
        <p:spPr>
          <a:xfrm rot="0">
            <a:off x="9679414" y="8708180"/>
            <a:ext cx="5595745" cy="993145"/>
          </a:xfrm>
          <a:prstGeom prst="rect">
            <a:avLst/>
          </a:prstGeom>
        </p:spPr>
        <p:txBody>
          <a:bodyPr anchor="t" rtlCol="false" tIns="0" lIns="0" bIns="0" rIns="0">
            <a:spAutoFit/>
          </a:bodyPr>
          <a:lstStyle/>
          <a:p>
            <a:pPr>
              <a:lnSpc>
                <a:spcPts val="2683"/>
              </a:lnSpc>
            </a:pPr>
            <a:r>
              <a:rPr lang="en-US" sz="2236">
                <a:solidFill>
                  <a:srgbClr val="000000"/>
                </a:solidFill>
                <a:latin typeface="Prompt Bold"/>
              </a:rPr>
              <a:t>Menasihati anak agar berani melaporkan kepada pengajar di sekolah saat mengalami perilaku bully.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3977152" y="-4023489"/>
            <a:ext cx="10333696" cy="18333977"/>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1028700" y="1613285"/>
            <a:ext cx="9770763" cy="7328072"/>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149493">
            <a:off x="9056623" y="6967569"/>
            <a:ext cx="1535669" cy="1521709"/>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4289660" y="1266510"/>
            <a:ext cx="3248843" cy="1039630"/>
          </a:xfrm>
          <a:prstGeom prst="rect">
            <a:avLst/>
          </a:prstGeom>
        </p:spPr>
      </p:pic>
      <p:grpSp>
        <p:nvGrpSpPr>
          <p:cNvPr name="Group 6" id="6"/>
          <p:cNvGrpSpPr/>
          <p:nvPr/>
        </p:nvGrpSpPr>
        <p:grpSpPr>
          <a:xfrm rot="0">
            <a:off x="2237105" y="4325392"/>
            <a:ext cx="7353952" cy="1903859"/>
            <a:chOff x="0" y="0"/>
            <a:chExt cx="9805269" cy="2538479"/>
          </a:xfrm>
        </p:grpSpPr>
        <p:sp>
          <p:nvSpPr>
            <p:cNvPr name="TextBox 7" id="7"/>
            <p:cNvSpPr txBox="true"/>
            <p:nvPr/>
          </p:nvSpPr>
          <p:spPr>
            <a:xfrm rot="0">
              <a:off x="0" y="1928879"/>
              <a:ext cx="9805269" cy="609600"/>
            </a:xfrm>
            <a:prstGeom prst="rect">
              <a:avLst/>
            </a:prstGeom>
          </p:spPr>
          <p:txBody>
            <a:bodyPr anchor="t" rtlCol="false" tIns="0" lIns="0" bIns="0" rIns="0">
              <a:spAutoFit/>
            </a:bodyPr>
            <a:lstStyle/>
            <a:p>
              <a:pPr algn="ctr">
                <a:lnSpc>
                  <a:spcPts val="3599"/>
                </a:lnSpc>
              </a:pPr>
            </a:p>
          </p:txBody>
        </p:sp>
        <p:sp>
          <p:nvSpPr>
            <p:cNvPr name="TextBox 8" id="8"/>
            <p:cNvSpPr txBox="true"/>
            <p:nvPr/>
          </p:nvSpPr>
          <p:spPr>
            <a:xfrm rot="0">
              <a:off x="0" y="0"/>
              <a:ext cx="9805269" cy="1625600"/>
            </a:xfrm>
            <a:prstGeom prst="rect">
              <a:avLst/>
            </a:prstGeom>
          </p:spPr>
          <p:txBody>
            <a:bodyPr anchor="t" rtlCol="false" tIns="0" lIns="0" bIns="0" rIns="0">
              <a:spAutoFit/>
            </a:bodyPr>
            <a:lstStyle/>
            <a:p>
              <a:pPr algn="ctr">
                <a:lnSpc>
                  <a:spcPts val="9600"/>
                </a:lnSpc>
              </a:pPr>
              <a:r>
                <a:rPr lang="en-US" sz="8000">
                  <a:solidFill>
                    <a:srgbClr val="000000"/>
                  </a:solidFill>
                  <a:latin typeface="Prompt Bold"/>
                </a:rPr>
                <a:t>Terima kasih!</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4D99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06397" y="816909"/>
            <a:ext cx="11751161" cy="881337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415804">
            <a:off x="10827562" y="1846712"/>
            <a:ext cx="6081556" cy="7402123"/>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31887">
            <a:off x="12887354" y="1271142"/>
            <a:ext cx="2909015" cy="761633"/>
          </a:xfrm>
          <a:prstGeom prst="rect">
            <a:avLst/>
          </a:prstGeom>
        </p:spPr>
      </p:pic>
      <p:pic>
        <p:nvPicPr>
          <p:cNvPr name="Picture 5" id="5"/>
          <p:cNvPicPr>
            <a:picLocks noChangeAspect="true"/>
          </p:cNvPicPr>
          <p:nvPr/>
        </p:nvPicPr>
        <p:blipFill>
          <a:blip r:embed="rId6"/>
          <a:srcRect l="14542" t="0" r="19481" b="0"/>
          <a:stretch>
            <a:fillRect/>
          </a:stretch>
        </p:blipFill>
        <p:spPr>
          <a:xfrm flipH="false" flipV="false" rot="411786">
            <a:off x="11183402" y="2187951"/>
            <a:ext cx="5543737" cy="5601763"/>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512353">
            <a:off x="10258084" y="654622"/>
            <a:ext cx="1845391" cy="1704470"/>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5479851" y="7461544"/>
            <a:ext cx="2168735" cy="2168735"/>
          </a:xfrm>
          <a:prstGeom prst="rect">
            <a:avLst/>
          </a:prstGeom>
        </p:spPr>
      </p:pic>
      <p:sp>
        <p:nvSpPr>
          <p:cNvPr name="TextBox 8" id="8"/>
          <p:cNvSpPr txBox="true"/>
          <p:nvPr/>
        </p:nvSpPr>
        <p:spPr>
          <a:xfrm rot="0">
            <a:off x="2151845" y="1876789"/>
            <a:ext cx="7740740" cy="1219200"/>
          </a:xfrm>
          <a:prstGeom prst="rect">
            <a:avLst/>
          </a:prstGeom>
        </p:spPr>
        <p:txBody>
          <a:bodyPr anchor="t" rtlCol="false" tIns="0" lIns="0" bIns="0" rIns="0">
            <a:spAutoFit/>
          </a:bodyPr>
          <a:lstStyle/>
          <a:p>
            <a:pPr>
              <a:lnSpc>
                <a:spcPts val="9600"/>
              </a:lnSpc>
            </a:pPr>
            <a:r>
              <a:rPr lang="en-US" sz="8000">
                <a:solidFill>
                  <a:srgbClr val="000000"/>
                </a:solidFill>
                <a:latin typeface="Prompt Bold"/>
              </a:rPr>
              <a:t>Korupsi</a:t>
            </a:r>
          </a:p>
        </p:txBody>
      </p:sp>
      <p:sp>
        <p:nvSpPr>
          <p:cNvPr name="TextBox 9" id="9"/>
          <p:cNvSpPr txBox="true"/>
          <p:nvPr/>
        </p:nvSpPr>
        <p:spPr>
          <a:xfrm rot="0">
            <a:off x="1773425" y="3350845"/>
            <a:ext cx="8629790" cy="5195067"/>
          </a:xfrm>
          <a:prstGeom prst="rect">
            <a:avLst/>
          </a:prstGeom>
        </p:spPr>
        <p:txBody>
          <a:bodyPr anchor="t" rtlCol="false" tIns="0" lIns="0" bIns="0" rIns="0">
            <a:spAutoFit/>
          </a:bodyPr>
          <a:lstStyle/>
          <a:p>
            <a:pPr>
              <a:lnSpc>
                <a:spcPts val="4604"/>
              </a:lnSpc>
            </a:pPr>
            <a:r>
              <a:rPr lang="en-US" sz="3289">
                <a:solidFill>
                  <a:srgbClr val="000000"/>
                </a:solidFill>
                <a:latin typeface="Public Sans"/>
              </a:rPr>
              <a:t>Perilaku Korupsi merupakan perbuatan yang bertentangan dengan nilai-nilai moralitas kehidupan bermasyarakat, berbangsa dan bernegara, karena korupsi berarti mengambil / mengurangi sesuatu yang menjadi hak orang lain atau tidak menjalankan tugasnya sebagaimana yang dibebankan kepada dirinya, bahkan beban tugas itu dikurangi secara sengaja.</a:t>
            </a:r>
            <a:r>
              <a:rPr lang="en-US" sz="1234">
                <a:solidFill>
                  <a:srgbClr val="000000"/>
                </a:solidFill>
                <a:latin typeface="Arimo"/>
              </a:rPr>
              <a:t> </a:t>
            </a:r>
          </a:p>
        </p:txBody>
      </p:sp>
      <p:sp>
        <p:nvSpPr>
          <p:cNvPr name="TextBox 10" id="10"/>
          <p:cNvSpPr txBox="true"/>
          <p:nvPr/>
        </p:nvSpPr>
        <p:spPr>
          <a:xfrm rot="352050">
            <a:off x="10888965" y="8000821"/>
            <a:ext cx="4570486" cy="633323"/>
          </a:xfrm>
          <a:prstGeom prst="rect">
            <a:avLst/>
          </a:prstGeom>
        </p:spPr>
        <p:txBody>
          <a:bodyPr anchor="t" rtlCol="false" tIns="0" lIns="0" bIns="0" rIns="0">
            <a:spAutoFit/>
          </a:bodyPr>
          <a:lstStyle/>
          <a:p>
            <a:pPr>
              <a:lnSpc>
                <a:spcPts val="1675"/>
              </a:lnSpc>
            </a:pPr>
            <a:r>
              <a:rPr lang="en-US" sz="1396" spc="25">
                <a:solidFill>
                  <a:srgbClr val="000000"/>
                </a:solidFill>
                <a:latin typeface="Prompt Bold"/>
              </a:rPr>
              <a:t>Gambar Karikatur Mensos </a:t>
            </a:r>
            <a:r>
              <a:rPr lang="en-US" sz="1396" spc="25">
                <a:solidFill>
                  <a:srgbClr val="000000"/>
                </a:solidFill>
                <a:latin typeface="Prompt Bold"/>
              </a:rPr>
              <a:t>Juliari Batubara Tersangka Suap Dana Bansos Covid-1</a:t>
            </a:r>
            <a:r>
              <a:rPr lang="en-US" sz="1396" spc="25">
                <a:solidFill>
                  <a:srgbClr val="000000"/>
                </a:solidFill>
                <a:latin typeface="Prompt Bold"/>
              </a:rPr>
              <a:t>9.</a:t>
            </a:r>
          </a:p>
          <a:p>
            <a:pPr>
              <a:lnSpc>
                <a:spcPts val="1675"/>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372" t="2091" r="685" b="515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0210264" y="8796763"/>
            <a:ext cx="2311525" cy="1273896"/>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208612">
            <a:off x="15510664" y="341237"/>
            <a:ext cx="2327962" cy="1948991"/>
          </a:xfrm>
          <a:prstGeom prst="rect">
            <a:avLst/>
          </a:prstGeom>
        </p:spPr>
      </p:pic>
      <p:pic>
        <p:nvPicPr>
          <p:cNvPr name="Picture 4" id="4"/>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504759">
            <a:off x="15376997" y="6783598"/>
            <a:ext cx="1611069" cy="1905566"/>
          </a:xfrm>
          <a:prstGeom prst="rect">
            <a:avLst/>
          </a:prstGeom>
        </p:spPr>
      </p:pic>
      <p:pic>
        <p:nvPicPr>
          <p:cNvPr name="Picture 5" id="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317188">
            <a:off x="2690588" y="7712404"/>
            <a:ext cx="2782613" cy="3091792"/>
          </a:xfrm>
          <a:prstGeom prst="rect">
            <a:avLst/>
          </a:prstGeom>
        </p:spPr>
      </p:pic>
      <p:sp>
        <p:nvSpPr>
          <p:cNvPr name="TextBox 6" id="6"/>
          <p:cNvSpPr txBox="true"/>
          <p:nvPr/>
        </p:nvSpPr>
        <p:spPr>
          <a:xfrm rot="0">
            <a:off x="1028700" y="1748995"/>
            <a:ext cx="14936951" cy="5841795"/>
          </a:xfrm>
          <a:prstGeom prst="rect">
            <a:avLst/>
          </a:prstGeom>
        </p:spPr>
        <p:txBody>
          <a:bodyPr anchor="t" rtlCol="false" tIns="0" lIns="0" bIns="0" rIns="0">
            <a:spAutoFit/>
          </a:bodyPr>
          <a:lstStyle/>
          <a:p>
            <a:pPr algn="just">
              <a:lnSpc>
                <a:spcPts val="6661"/>
              </a:lnSpc>
            </a:pPr>
            <a:r>
              <a:rPr lang="en-US" sz="4758">
                <a:solidFill>
                  <a:srgbClr val="000000"/>
                </a:solidFill>
                <a:latin typeface="Public Sans"/>
              </a:rPr>
              <a:t>Di Indonesia korupsi seolah-olah sudah merupakan hal yang biasa didengar, dilihat oleh masyarakat, dan anehnya para pelakunya itu tidak merasa bersalah apalagi malu bahkan sampai bersumpah bahwa dirinya tidak melakukan korupsi, atau mengatakan sepeserpun dirinya tidak pernah menerimanya sampai bersumpah serapah.</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C2C5"/>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0" y="27560"/>
            <a:ext cx="10475975" cy="9323618"/>
          </a:xfrm>
          <a:prstGeom prst="rect">
            <a:avLst/>
          </a:prstGeom>
        </p:spPr>
      </p:pic>
      <p:sp>
        <p:nvSpPr>
          <p:cNvPr name="TextBox 3" id="3"/>
          <p:cNvSpPr txBox="true"/>
          <p:nvPr/>
        </p:nvSpPr>
        <p:spPr>
          <a:xfrm rot="0">
            <a:off x="8626032" y="1534330"/>
            <a:ext cx="9136834" cy="2914650"/>
          </a:xfrm>
          <a:prstGeom prst="rect">
            <a:avLst/>
          </a:prstGeom>
        </p:spPr>
        <p:txBody>
          <a:bodyPr anchor="t" rtlCol="false" tIns="0" lIns="0" bIns="0" rIns="0">
            <a:spAutoFit/>
          </a:bodyPr>
          <a:lstStyle/>
          <a:p>
            <a:pPr marL="0" indent="0" lvl="0">
              <a:lnSpc>
                <a:spcPts val="3886"/>
              </a:lnSpc>
              <a:spcBef>
                <a:spcPct val="0"/>
              </a:spcBef>
            </a:pPr>
            <a:r>
              <a:rPr lang="en-US" sz="3238">
                <a:solidFill>
                  <a:srgbClr val="000000"/>
                </a:solidFill>
                <a:latin typeface="Prompt Medium"/>
              </a:rPr>
              <a:t>Para wakil Rakyat ini tidak memikirkan rakyatnya yang hidup menderita dalam kemiskinan dan malah hidup bermewah-mewahan, bergelimang harta, tetapi dengan harta hasil curian yang semestinya untuk memikirkan kesejahteraan rakyat.</a:t>
            </a:r>
          </a:p>
        </p:txBody>
      </p:sp>
      <p:sp>
        <p:nvSpPr>
          <p:cNvPr name="TextBox 4" id="4"/>
          <p:cNvSpPr txBox="true"/>
          <p:nvPr/>
        </p:nvSpPr>
        <p:spPr>
          <a:xfrm rot="0">
            <a:off x="8626032" y="5143500"/>
            <a:ext cx="9136834" cy="4207677"/>
          </a:xfrm>
          <a:prstGeom prst="rect">
            <a:avLst/>
          </a:prstGeom>
        </p:spPr>
        <p:txBody>
          <a:bodyPr anchor="t" rtlCol="false" tIns="0" lIns="0" bIns="0" rIns="0">
            <a:spAutoFit/>
          </a:bodyPr>
          <a:lstStyle/>
          <a:p>
            <a:pPr marL="0" indent="0" lvl="0">
              <a:lnSpc>
                <a:spcPts val="3353"/>
              </a:lnSpc>
              <a:spcBef>
                <a:spcPct val="0"/>
              </a:spcBef>
            </a:pPr>
            <a:r>
              <a:rPr lang="en-US" sz="2794">
                <a:solidFill>
                  <a:srgbClr val="000000"/>
                </a:solidFill>
                <a:latin typeface="Prompt Medium"/>
              </a:rPr>
              <a:t>Kondisi Bangsa Indonesia ini tidak akan pernah bisa baik, jika tidak dipimpin oleh orang yang berjiwa besar, suka berjuang, mengedepankan kepentingan rakyat, serta berani bertindak tegas hanya semata-mata memikirkan kesejahteraan rakyatnya, bahkan berani mati demi memperjuangkan kepentingan rakyat kecil yang masih miskin, kebenaran dan keadilan tadi, yang mana semuanya itu dilakukan semata-mata menjalankan amanat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063A0"/>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671" t="0" r="1671" b="0"/>
          <a:stretch>
            <a:fillRect/>
          </a:stretch>
        </p:blipFill>
        <p:spPr>
          <a:xfrm flipH="false" flipV="false" rot="-5339983">
            <a:off x="4946665" y="-2606797"/>
            <a:ext cx="11011059" cy="16216135"/>
          </a:xfrm>
          <a:prstGeom prst="rect">
            <a:avLst/>
          </a:prstGeom>
        </p:spPr>
      </p:pic>
      <p:sp>
        <p:nvSpPr>
          <p:cNvPr name="TextBox 3" id="3"/>
          <p:cNvSpPr txBox="true"/>
          <p:nvPr/>
        </p:nvSpPr>
        <p:spPr>
          <a:xfrm rot="0">
            <a:off x="1036519" y="1028700"/>
            <a:ext cx="8107481" cy="3657600"/>
          </a:xfrm>
          <a:prstGeom prst="rect">
            <a:avLst/>
          </a:prstGeom>
        </p:spPr>
        <p:txBody>
          <a:bodyPr anchor="t" rtlCol="false" tIns="0" lIns="0" bIns="0" rIns="0">
            <a:spAutoFit/>
          </a:bodyPr>
          <a:lstStyle/>
          <a:p>
            <a:pPr>
              <a:lnSpc>
                <a:spcPts val="9600"/>
              </a:lnSpc>
            </a:pPr>
            <a:r>
              <a:rPr lang="en-US" sz="8000">
                <a:solidFill>
                  <a:srgbClr val="000000"/>
                </a:solidFill>
                <a:latin typeface="Prompt Bold"/>
              </a:rPr>
              <a:t>Faktor-Faktor Penyebab Korupsi</a:t>
            </a:r>
          </a:p>
        </p:txBody>
      </p:sp>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1188327">
            <a:off x="2010333" y="6671699"/>
            <a:ext cx="2694656" cy="2744557"/>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858273">
            <a:off x="10036731" y="-27554"/>
            <a:ext cx="3489864" cy="2112508"/>
          </a:xfrm>
          <a:prstGeom prst="rect">
            <a:avLst/>
          </a:prstGeom>
        </p:spPr>
      </p:pic>
      <p:pic>
        <p:nvPicPr>
          <p:cNvPr name="Picture 6" id="6"/>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774337">
            <a:off x="7465105" y="4034014"/>
            <a:ext cx="2165881" cy="1462113"/>
          </a:xfrm>
          <a:prstGeom prst="rect">
            <a:avLst/>
          </a:prstGeom>
        </p:spPr>
      </p:pic>
      <p:pic>
        <p:nvPicPr>
          <p:cNvPr name="Picture 7" id="7"/>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10973533" y="3146139"/>
            <a:ext cx="6645458" cy="6645458"/>
          </a:xfrm>
          <a:prstGeom prst="rect">
            <a:avLst/>
          </a:prstGeom>
        </p:spPr>
      </p:pic>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372" t="2091" r="685" b="5150"/>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251544" y="3189164"/>
            <a:ext cx="7450581" cy="2571750"/>
          </a:xfrm>
          <a:prstGeom prst="rect">
            <a:avLst/>
          </a:prstGeom>
        </p:spPr>
        <p:txBody>
          <a:bodyPr anchor="t" rtlCol="false" tIns="0" lIns="0" bIns="0" rIns="0">
            <a:spAutoFit/>
          </a:bodyPr>
          <a:lstStyle/>
          <a:p>
            <a:pPr>
              <a:lnSpc>
                <a:spcPts val="10151"/>
              </a:lnSpc>
            </a:pPr>
            <a:r>
              <a:rPr lang="en-US" sz="8459">
                <a:solidFill>
                  <a:srgbClr val="000000"/>
                </a:solidFill>
                <a:latin typeface="Prompt Bold"/>
              </a:rPr>
              <a:t>Faktor Internal </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9669006" y="2567887"/>
            <a:ext cx="1652520" cy="1649515"/>
          </a:xfrm>
          <a:prstGeom prst="rect">
            <a:avLst/>
          </a:prstGeom>
        </p:spPr>
      </p:pic>
      <p:sp>
        <p:nvSpPr>
          <p:cNvPr name="TextBox 4" id="4"/>
          <p:cNvSpPr txBox="true"/>
          <p:nvPr/>
        </p:nvSpPr>
        <p:spPr>
          <a:xfrm rot="0">
            <a:off x="9942301" y="2699121"/>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1</a:t>
            </a:r>
          </a:p>
        </p:txBody>
      </p:sp>
      <p:sp>
        <p:nvSpPr>
          <p:cNvPr name="AutoShape 5" id="5"/>
          <p:cNvSpPr/>
          <p:nvPr/>
        </p:nvSpPr>
        <p:spPr>
          <a:xfrm rot="0">
            <a:off x="11254851" y="3791993"/>
            <a:ext cx="5591865" cy="0"/>
          </a:xfrm>
          <a:prstGeom prst="line">
            <a:avLst/>
          </a:prstGeom>
          <a:ln cap="rnd" w="47625">
            <a:solidFill>
              <a:srgbClr val="000000"/>
            </a:solidFill>
            <a:prstDash val="sysDash"/>
            <a:headEnd type="none" len="sm" w="sm"/>
            <a:tailEnd type="none" len="sm" w="sm"/>
          </a:ln>
        </p:spPr>
      </p:sp>
      <p:pic>
        <p:nvPicPr>
          <p:cNvPr name="Picture 6" id="6"/>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9692091" y="4713185"/>
            <a:ext cx="1652520" cy="1649515"/>
          </a:xfrm>
          <a:prstGeom prst="rect">
            <a:avLst/>
          </a:prstGeom>
        </p:spPr>
      </p:pic>
      <p:sp>
        <p:nvSpPr>
          <p:cNvPr name="TextBox 7" id="7"/>
          <p:cNvSpPr txBox="true"/>
          <p:nvPr/>
        </p:nvSpPr>
        <p:spPr>
          <a:xfrm rot="0">
            <a:off x="9942301" y="4800589"/>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2</a:t>
            </a:r>
          </a:p>
        </p:txBody>
      </p:sp>
      <p:pic>
        <p:nvPicPr>
          <p:cNvPr name="Picture 8" id="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9692091" y="6770908"/>
            <a:ext cx="1652520" cy="1649515"/>
          </a:xfrm>
          <a:prstGeom prst="rect">
            <a:avLst/>
          </a:prstGeom>
        </p:spPr>
      </p:pic>
      <p:sp>
        <p:nvSpPr>
          <p:cNvPr name="TextBox 9" id="9"/>
          <p:cNvSpPr txBox="true"/>
          <p:nvPr/>
        </p:nvSpPr>
        <p:spPr>
          <a:xfrm rot="0">
            <a:off x="9942301" y="6849165"/>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3</a:t>
            </a:r>
          </a:p>
        </p:txBody>
      </p:sp>
      <p:sp>
        <p:nvSpPr>
          <p:cNvPr name="AutoShape 10" id="10"/>
          <p:cNvSpPr/>
          <p:nvPr/>
        </p:nvSpPr>
        <p:spPr>
          <a:xfrm rot="0">
            <a:off x="11254851" y="5893461"/>
            <a:ext cx="5591865" cy="0"/>
          </a:xfrm>
          <a:prstGeom prst="line">
            <a:avLst/>
          </a:prstGeom>
          <a:ln cap="rnd" w="47625">
            <a:solidFill>
              <a:srgbClr val="000000"/>
            </a:solidFill>
            <a:prstDash val="sysDash"/>
            <a:headEnd type="none" len="sm" w="sm"/>
            <a:tailEnd type="none" len="sm" w="sm"/>
          </a:ln>
        </p:spPr>
      </p:sp>
      <p:sp>
        <p:nvSpPr>
          <p:cNvPr name="AutoShape 11" id="11"/>
          <p:cNvSpPr/>
          <p:nvPr/>
        </p:nvSpPr>
        <p:spPr>
          <a:xfrm rot="0">
            <a:off x="11254851" y="7942037"/>
            <a:ext cx="5591865" cy="0"/>
          </a:xfrm>
          <a:prstGeom prst="line">
            <a:avLst/>
          </a:prstGeom>
          <a:ln cap="rnd" w="47625">
            <a:solidFill>
              <a:srgbClr val="000000"/>
            </a:solidFill>
            <a:prstDash val="sysDash"/>
            <a:headEnd type="none" len="sm" w="sm"/>
            <a:tailEnd type="none" len="sm" w="sm"/>
          </a:ln>
        </p:spPr>
      </p:sp>
      <p:pic>
        <p:nvPicPr>
          <p:cNvPr name="Picture 12" id="12"/>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826890">
            <a:off x="16371444" y="867936"/>
            <a:ext cx="2613197" cy="2187793"/>
          </a:xfrm>
          <a:prstGeom prst="rect">
            <a:avLst/>
          </a:prstGeom>
        </p:spPr>
      </p:pic>
      <p:pic>
        <p:nvPicPr>
          <p:cNvPr name="Picture 13" id="13"/>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513988">
            <a:off x="5905415" y="7318199"/>
            <a:ext cx="2274760" cy="2204450"/>
          </a:xfrm>
          <a:prstGeom prst="rect">
            <a:avLst/>
          </a:prstGeom>
        </p:spPr>
      </p:pic>
      <p:pic>
        <p:nvPicPr>
          <p:cNvPr name="Picture 14" id="14"/>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1495955">
            <a:off x="2580371" y="-393362"/>
            <a:ext cx="1920809" cy="2681333"/>
          </a:xfrm>
          <a:prstGeom prst="rect">
            <a:avLst/>
          </a:prstGeom>
        </p:spPr>
      </p:pic>
      <p:sp>
        <p:nvSpPr>
          <p:cNvPr name="TextBox 15" id="15"/>
          <p:cNvSpPr txBox="true"/>
          <p:nvPr/>
        </p:nvSpPr>
        <p:spPr>
          <a:xfrm rot="0">
            <a:off x="11478319" y="2567887"/>
            <a:ext cx="5144928" cy="922107"/>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Berpikir secara materialistik &amp; konsumtif.</a:t>
            </a:r>
          </a:p>
        </p:txBody>
      </p:sp>
      <p:sp>
        <p:nvSpPr>
          <p:cNvPr name="TextBox 16" id="16"/>
          <p:cNvSpPr txBox="true"/>
          <p:nvPr/>
        </p:nvSpPr>
        <p:spPr>
          <a:xfrm rot="0">
            <a:off x="11478319" y="4526086"/>
            <a:ext cx="5368397" cy="1234827"/>
          </a:xfrm>
          <a:prstGeom prst="rect">
            <a:avLst/>
          </a:prstGeom>
        </p:spPr>
        <p:txBody>
          <a:bodyPr anchor="t" rtlCol="false" tIns="0" lIns="0" bIns="0" rIns="0">
            <a:spAutoFit/>
          </a:bodyPr>
          <a:lstStyle/>
          <a:p>
            <a:pPr>
              <a:lnSpc>
                <a:spcPts val="3267"/>
              </a:lnSpc>
            </a:pPr>
            <a:r>
              <a:rPr lang="en-US" sz="2722">
                <a:solidFill>
                  <a:srgbClr val="000000"/>
                </a:solidFill>
                <a:latin typeface="Prompt Bold"/>
              </a:rPr>
              <a:t>Sifat tamak manusia dan moral yang kurang kuat menghadapi godaan.</a:t>
            </a:r>
          </a:p>
        </p:txBody>
      </p:sp>
      <p:sp>
        <p:nvSpPr>
          <p:cNvPr name="TextBox 17" id="17"/>
          <p:cNvSpPr txBox="true"/>
          <p:nvPr/>
        </p:nvSpPr>
        <p:spPr>
          <a:xfrm rot="0">
            <a:off x="11478319" y="7255012"/>
            <a:ext cx="5144928" cy="461053"/>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Tidak mau bekerja keras.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372" t="2091" r="685" b="5150"/>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251544" y="3189164"/>
            <a:ext cx="7450581" cy="2571750"/>
          </a:xfrm>
          <a:prstGeom prst="rect">
            <a:avLst/>
          </a:prstGeom>
        </p:spPr>
        <p:txBody>
          <a:bodyPr anchor="t" rtlCol="false" tIns="0" lIns="0" bIns="0" rIns="0">
            <a:spAutoFit/>
          </a:bodyPr>
          <a:lstStyle/>
          <a:p>
            <a:pPr>
              <a:lnSpc>
                <a:spcPts val="10151"/>
              </a:lnSpc>
            </a:pPr>
            <a:r>
              <a:rPr lang="en-US" sz="8459">
                <a:solidFill>
                  <a:srgbClr val="000000"/>
                </a:solidFill>
                <a:latin typeface="Prompt Bold"/>
              </a:rPr>
              <a:t>Faktor Eksternal</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7875865" y="1137074"/>
            <a:ext cx="1652520" cy="1649515"/>
          </a:xfrm>
          <a:prstGeom prst="rect">
            <a:avLst/>
          </a:prstGeom>
        </p:spPr>
      </p:pic>
      <p:sp>
        <p:nvSpPr>
          <p:cNvPr name="TextBox 4" id="4"/>
          <p:cNvSpPr txBox="true"/>
          <p:nvPr/>
        </p:nvSpPr>
        <p:spPr>
          <a:xfrm rot="0">
            <a:off x="8149160" y="1268309"/>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1</a:t>
            </a:r>
          </a:p>
        </p:txBody>
      </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7898951" y="3778299"/>
            <a:ext cx="1652520" cy="1649515"/>
          </a:xfrm>
          <a:prstGeom prst="rect">
            <a:avLst/>
          </a:prstGeom>
        </p:spPr>
      </p:pic>
      <p:sp>
        <p:nvSpPr>
          <p:cNvPr name="TextBox 6" id="6"/>
          <p:cNvSpPr txBox="true"/>
          <p:nvPr/>
        </p:nvSpPr>
        <p:spPr>
          <a:xfrm rot="0">
            <a:off x="8149160" y="3865704"/>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2</a:t>
            </a:r>
          </a:p>
        </p:txBody>
      </p:sp>
      <p:pic>
        <p:nvPicPr>
          <p:cNvPr name="Picture 7" id="7"/>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898951" y="5836023"/>
            <a:ext cx="1652520" cy="1649515"/>
          </a:xfrm>
          <a:prstGeom prst="rect">
            <a:avLst/>
          </a:prstGeom>
        </p:spPr>
      </p:pic>
      <p:sp>
        <p:nvSpPr>
          <p:cNvPr name="TextBox 8" id="8"/>
          <p:cNvSpPr txBox="true"/>
          <p:nvPr/>
        </p:nvSpPr>
        <p:spPr>
          <a:xfrm rot="0">
            <a:off x="8149160" y="5914280"/>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3</a:t>
            </a:r>
          </a:p>
        </p:txBody>
      </p:sp>
      <p:pic>
        <p:nvPicPr>
          <p:cNvPr name="Picture 9" id="9"/>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826890">
            <a:off x="16371444" y="867936"/>
            <a:ext cx="2613197" cy="2187793"/>
          </a:xfrm>
          <a:prstGeom prst="rect">
            <a:avLst/>
          </a:prstGeom>
        </p:spPr>
      </p:pic>
      <p:pic>
        <p:nvPicPr>
          <p:cNvPr name="Picture 10" id="10"/>
          <p:cNvPicPr>
            <a:picLocks noChangeAspect="true"/>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0" t="0" r="0" b="0"/>
          <a:stretch>
            <a:fillRect/>
          </a:stretch>
        </p:blipFill>
        <p:spPr>
          <a:xfrm flipH="false" flipV="false" rot="513988">
            <a:off x="2403395" y="7412136"/>
            <a:ext cx="2274760" cy="2204450"/>
          </a:xfrm>
          <a:prstGeom prst="rect">
            <a:avLst/>
          </a:prstGeom>
        </p:spPr>
      </p:pic>
      <p:pic>
        <p:nvPicPr>
          <p:cNvPr name="Picture 11" id="11"/>
          <p:cNvPicPr>
            <a:picLocks noChangeAspect="true"/>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0" t="0" r="0" b="0"/>
          <a:stretch>
            <a:fillRect/>
          </a:stretch>
        </p:blipFill>
        <p:spPr>
          <a:xfrm flipH="false" flipV="false" rot="-1495955">
            <a:off x="2580371" y="-393362"/>
            <a:ext cx="1920809" cy="2681333"/>
          </a:xfrm>
          <a:prstGeom prst="rect">
            <a:avLst/>
          </a:prstGeom>
        </p:spPr>
      </p:pic>
      <p:sp>
        <p:nvSpPr>
          <p:cNvPr name="TextBox 12" id="12"/>
          <p:cNvSpPr txBox="true"/>
          <p:nvPr/>
        </p:nvSpPr>
        <p:spPr>
          <a:xfrm rot="0">
            <a:off x="9942301" y="1030228"/>
            <a:ext cx="6674499" cy="2305267"/>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Korupsi sudah menjadi semacam sistem yang diciptakan oleh pihak-pihak tertentu sehingga seringkali orang tidak mampu menghindar.</a:t>
            </a:r>
          </a:p>
        </p:txBody>
      </p:sp>
      <p:sp>
        <p:nvSpPr>
          <p:cNvPr name="TextBox 13" id="13"/>
          <p:cNvSpPr txBox="true"/>
          <p:nvPr/>
        </p:nvSpPr>
        <p:spPr>
          <a:xfrm rot="0">
            <a:off x="9942301" y="3908673"/>
            <a:ext cx="6942664" cy="1284439"/>
          </a:xfrm>
          <a:prstGeom prst="rect">
            <a:avLst/>
          </a:prstGeom>
        </p:spPr>
        <p:txBody>
          <a:bodyPr anchor="t" rtlCol="false" tIns="0" lIns="0" bIns="0" rIns="0">
            <a:spAutoFit/>
          </a:bodyPr>
          <a:lstStyle/>
          <a:p>
            <a:pPr>
              <a:lnSpc>
                <a:spcPts val="3398"/>
              </a:lnSpc>
            </a:pPr>
            <a:r>
              <a:rPr lang="en-US" sz="2832">
                <a:solidFill>
                  <a:srgbClr val="000000"/>
                </a:solidFill>
                <a:latin typeface="Prompt Bold"/>
              </a:rPr>
              <a:t>Faktor Politik: Money Politic. Adanya penyuapan untuk menduduki suatu jabatan.</a:t>
            </a:r>
          </a:p>
        </p:txBody>
      </p:sp>
      <p:sp>
        <p:nvSpPr>
          <p:cNvPr name="TextBox 14" id="14"/>
          <p:cNvSpPr txBox="true"/>
          <p:nvPr/>
        </p:nvSpPr>
        <p:spPr>
          <a:xfrm rot="0">
            <a:off x="9942301" y="6095255"/>
            <a:ext cx="6094436" cy="922107"/>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Masih banyaknya rumusan hukum yang multi tafsir.</a:t>
            </a:r>
          </a:p>
        </p:txBody>
      </p:sp>
      <p:pic>
        <p:nvPicPr>
          <p:cNvPr name="Picture 15" id="1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0">
            <a:off x="7898951" y="7689603"/>
            <a:ext cx="1652520" cy="1649515"/>
          </a:xfrm>
          <a:prstGeom prst="rect">
            <a:avLst/>
          </a:prstGeom>
        </p:spPr>
      </p:pic>
      <p:sp>
        <p:nvSpPr>
          <p:cNvPr name="TextBox 16" id="16"/>
          <p:cNvSpPr txBox="true"/>
          <p:nvPr/>
        </p:nvSpPr>
        <p:spPr>
          <a:xfrm rot="0">
            <a:off x="8149160" y="7767859"/>
            <a:ext cx="1152100" cy="1091772"/>
          </a:xfrm>
          <a:prstGeom prst="rect">
            <a:avLst/>
          </a:prstGeom>
        </p:spPr>
        <p:txBody>
          <a:bodyPr anchor="t" rtlCol="false" tIns="0" lIns="0" bIns="0" rIns="0">
            <a:spAutoFit/>
          </a:bodyPr>
          <a:lstStyle/>
          <a:p>
            <a:pPr algn="ctr">
              <a:lnSpc>
                <a:spcPts val="8366"/>
              </a:lnSpc>
            </a:pPr>
            <a:r>
              <a:rPr lang="en-US" sz="5976">
                <a:solidFill>
                  <a:srgbClr val="FFFFFF"/>
                </a:solidFill>
                <a:latin typeface="Bryndan Write"/>
              </a:rPr>
              <a:t>4</a:t>
            </a:r>
          </a:p>
        </p:txBody>
      </p:sp>
      <p:sp>
        <p:nvSpPr>
          <p:cNvPr name="TextBox 17" id="17"/>
          <p:cNvSpPr txBox="true"/>
          <p:nvPr/>
        </p:nvSpPr>
        <p:spPr>
          <a:xfrm rot="0">
            <a:off x="9942301" y="7592254"/>
            <a:ext cx="6674499" cy="1844213"/>
          </a:xfrm>
          <a:prstGeom prst="rect">
            <a:avLst/>
          </a:prstGeom>
        </p:spPr>
        <p:txBody>
          <a:bodyPr anchor="t" rtlCol="false" tIns="0" lIns="0" bIns="0" rIns="0">
            <a:spAutoFit/>
          </a:bodyPr>
          <a:lstStyle/>
          <a:p>
            <a:pPr>
              <a:lnSpc>
                <a:spcPts val="3659"/>
              </a:lnSpc>
            </a:pPr>
            <a:r>
              <a:rPr lang="en-US" sz="3049">
                <a:solidFill>
                  <a:srgbClr val="000000"/>
                </a:solidFill>
                <a:latin typeface="Prompt Bold"/>
              </a:rPr>
              <a:t>Ekonomi: gaji para pegawai yang masih kecil sehingga tidak mencukupi kebutuhan hidup keluarga.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7BF66"/>
        </a:solidFill>
      </p:bgPr>
    </p:bg>
    <p:spTree>
      <p:nvGrpSpPr>
        <p:cNvPr id="1" name=""/>
        <p:cNvGrpSpPr/>
        <p:nvPr/>
      </p:nvGrpSpPr>
      <p:grpSpPr>
        <a:xfrm>
          <a:off x="0" y="0"/>
          <a:ext cx="0" cy="0"/>
          <a:chOff x="0" y="0"/>
          <a:chExt cx="0" cy="0"/>
        </a:xfrm>
      </p:grpSpPr>
      <p:grpSp>
        <p:nvGrpSpPr>
          <p:cNvPr name="Group 2" id="2"/>
          <p:cNvGrpSpPr/>
          <p:nvPr/>
        </p:nvGrpSpPr>
        <p:grpSpPr>
          <a:xfrm rot="0">
            <a:off x="3012841" y="3757371"/>
            <a:ext cx="5848992" cy="1577316"/>
            <a:chOff x="0" y="0"/>
            <a:chExt cx="2448891" cy="660400"/>
          </a:xfrm>
        </p:grpSpPr>
        <p:sp>
          <p:nvSpPr>
            <p:cNvPr name="Freeform 3" id="3"/>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4" id="4"/>
          <p:cNvGrpSpPr/>
          <p:nvPr/>
        </p:nvGrpSpPr>
        <p:grpSpPr>
          <a:xfrm rot="0">
            <a:off x="9426167" y="3757371"/>
            <a:ext cx="5848992" cy="1577316"/>
            <a:chOff x="0" y="0"/>
            <a:chExt cx="2448891" cy="660400"/>
          </a:xfrm>
        </p:grpSpPr>
        <p:sp>
          <p:nvSpPr>
            <p:cNvPr name="Freeform 5" id="5"/>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6" id="6"/>
          <p:cNvGrpSpPr/>
          <p:nvPr/>
        </p:nvGrpSpPr>
        <p:grpSpPr>
          <a:xfrm rot="0">
            <a:off x="3012841" y="6170598"/>
            <a:ext cx="5848992" cy="1577316"/>
            <a:chOff x="0" y="0"/>
            <a:chExt cx="2448891" cy="660400"/>
          </a:xfrm>
        </p:grpSpPr>
        <p:sp>
          <p:nvSpPr>
            <p:cNvPr name="Freeform 7" id="7"/>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grpSp>
        <p:nvGrpSpPr>
          <p:cNvPr name="Group 8" id="8"/>
          <p:cNvGrpSpPr/>
          <p:nvPr/>
        </p:nvGrpSpPr>
        <p:grpSpPr>
          <a:xfrm rot="0">
            <a:off x="9426167" y="6170598"/>
            <a:ext cx="5848992" cy="1577316"/>
            <a:chOff x="0" y="0"/>
            <a:chExt cx="2448891" cy="660400"/>
          </a:xfrm>
        </p:grpSpPr>
        <p:sp>
          <p:nvSpPr>
            <p:cNvPr name="Freeform 9" id="9"/>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3932">
            <a:off x="11397673" y="3271341"/>
            <a:ext cx="1905980" cy="675757"/>
          </a:xfrm>
          <a:prstGeom prst="rect">
            <a:avLst/>
          </a:prstGeom>
        </p:spPr>
      </p:pic>
      <p:pic>
        <p:nvPicPr>
          <p:cNvPr name="Picture 11" id="11"/>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976749" y="3312310"/>
            <a:ext cx="1921176" cy="593818"/>
          </a:xfrm>
          <a:prstGeom prst="rect">
            <a:avLst/>
          </a:prstGeom>
        </p:spPr>
      </p:pic>
      <p:pic>
        <p:nvPicPr>
          <p:cNvPr name="Picture 12" id="12"/>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5096524" y="5901538"/>
            <a:ext cx="1681627" cy="538120"/>
          </a:xfrm>
          <a:prstGeom prst="rect">
            <a:avLst/>
          </a:prstGeom>
        </p:spPr>
      </p:pic>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1431721" y="5871585"/>
            <a:ext cx="1837885" cy="568074"/>
          </a:xfrm>
          <a:prstGeom prst="rect">
            <a:avLst/>
          </a:prstGeom>
        </p:spPr>
      </p:pic>
      <p:sp>
        <p:nvSpPr>
          <p:cNvPr name="TextBox 14" id="14"/>
          <p:cNvSpPr txBox="true"/>
          <p:nvPr/>
        </p:nvSpPr>
        <p:spPr>
          <a:xfrm rot="0">
            <a:off x="1555334" y="750386"/>
            <a:ext cx="11974566" cy="2188411"/>
          </a:xfrm>
          <a:prstGeom prst="rect">
            <a:avLst/>
          </a:prstGeom>
        </p:spPr>
        <p:txBody>
          <a:bodyPr anchor="t" rtlCol="false" tIns="0" lIns="0" bIns="0" rIns="0">
            <a:spAutoFit/>
          </a:bodyPr>
          <a:lstStyle/>
          <a:p>
            <a:pPr>
              <a:lnSpc>
                <a:spcPts val="8615"/>
              </a:lnSpc>
            </a:pPr>
            <a:r>
              <a:rPr lang="en-US" sz="7179">
                <a:solidFill>
                  <a:srgbClr val="000000"/>
                </a:solidFill>
                <a:latin typeface="Prompt Bold"/>
              </a:rPr>
              <a:t>Solusi atau Cara Penanganan Korupsi</a:t>
            </a:r>
          </a:p>
        </p:txBody>
      </p:sp>
      <p:pic>
        <p:nvPicPr>
          <p:cNvPr name="Picture 15" id="15"/>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641353" y="468324"/>
            <a:ext cx="4547190" cy="2752536"/>
          </a:xfrm>
          <a:prstGeom prst="rect">
            <a:avLst/>
          </a:prstGeom>
        </p:spPr>
      </p:pic>
      <p:sp>
        <p:nvSpPr>
          <p:cNvPr name="TextBox 16" id="16"/>
          <p:cNvSpPr txBox="true"/>
          <p:nvPr/>
        </p:nvSpPr>
        <p:spPr>
          <a:xfrm rot="0">
            <a:off x="3266087" y="4168945"/>
            <a:ext cx="4836005" cy="754168"/>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Pendidikan budi pekerti, moral, dan akhlak sejak dini.</a:t>
            </a:r>
          </a:p>
        </p:txBody>
      </p:sp>
      <p:sp>
        <p:nvSpPr>
          <p:cNvPr name="TextBox 17" id="17"/>
          <p:cNvSpPr txBox="true"/>
          <p:nvPr/>
        </p:nvSpPr>
        <p:spPr>
          <a:xfrm rot="0">
            <a:off x="9679414" y="4168945"/>
            <a:ext cx="5342499" cy="1131252"/>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Mereformasi administrasi publik dan manajemen keuangan</a:t>
            </a:r>
          </a:p>
          <a:p>
            <a:pPr>
              <a:lnSpc>
                <a:spcPts val="3027"/>
              </a:lnSpc>
            </a:pPr>
          </a:p>
        </p:txBody>
      </p:sp>
      <p:sp>
        <p:nvSpPr>
          <p:cNvPr name="TextBox 18" id="18"/>
          <p:cNvSpPr txBox="true"/>
          <p:nvPr/>
        </p:nvSpPr>
        <p:spPr>
          <a:xfrm rot="0">
            <a:off x="9828133" y="6439658"/>
            <a:ext cx="5045061" cy="1068271"/>
          </a:xfrm>
          <a:prstGeom prst="rect">
            <a:avLst/>
          </a:prstGeom>
        </p:spPr>
        <p:txBody>
          <a:bodyPr anchor="t" rtlCol="false" tIns="0" lIns="0" bIns="0" rIns="0">
            <a:spAutoFit/>
          </a:bodyPr>
          <a:lstStyle/>
          <a:p>
            <a:pPr>
              <a:lnSpc>
                <a:spcPts val="2859"/>
              </a:lnSpc>
            </a:pPr>
            <a:r>
              <a:rPr lang="en-US" sz="2382">
                <a:solidFill>
                  <a:srgbClr val="000000"/>
                </a:solidFill>
                <a:latin typeface="Prompt Bold"/>
              </a:rPr>
              <a:t>Supremasi hukum yang kuat dan memanfaatkan tekonologi pada sistem birokrasi</a:t>
            </a:r>
          </a:p>
        </p:txBody>
      </p:sp>
      <p:sp>
        <p:nvSpPr>
          <p:cNvPr name="TextBox 19" id="19"/>
          <p:cNvSpPr txBox="true"/>
          <p:nvPr/>
        </p:nvSpPr>
        <p:spPr>
          <a:xfrm rot="0">
            <a:off x="3266087" y="6582172"/>
            <a:ext cx="5342499" cy="754168"/>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Berikan hukuman yang berat pada koruptor.</a:t>
            </a:r>
          </a:p>
        </p:txBody>
      </p:sp>
      <p:grpSp>
        <p:nvGrpSpPr>
          <p:cNvPr name="Group 20" id="20"/>
          <p:cNvGrpSpPr/>
          <p:nvPr/>
        </p:nvGrpSpPr>
        <p:grpSpPr>
          <a:xfrm rot="0">
            <a:off x="3012841" y="8411333"/>
            <a:ext cx="5848992" cy="1577316"/>
            <a:chOff x="0" y="0"/>
            <a:chExt cx="2448891" cy="660400"/>
          </a:xfrm>
        </p:grpSpPr>
        <p:sp>
          <p:nvSpPr>
            <p:cNvPr name="Freeform 21" id="21"/>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sp>
        <p:nvSpPr>
          <p:cNvPr name="TextBox 22" id="22"/>
          <p:cNvSpPr txBox="true"/>
          <p:nvPr/>
        </p:nvSpPr>
        <p:spPr>
          <a:xfrm rot="0">
            <a:off x="3266087" y="8822906"/>
            <a:ext cx="4908217" cy="754168"/>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Tanamkan nilai religi secara intensif </a:t>
            </a:r>
          </a:p>
        </p:txBody>
      </p:sp>
      <p:pic>
        <p:nvPicPr>
          <p:cNvPr name="Picture 23" id="2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83932">
            <a:off x="4984347" y="8073454"/>
            <a:ext cx="1905980" cy="675757"/>
          </a:xfrm>
          <a:prstGeom prst="rect">
            <a:avLst/>
          </a:prstGeom>
        </p:spPr>
      </p:pic>
      <p:grpSp>
        <p:nvGrpSpPr>
          <p:cNvPr name="Group 24" id="24"/>
          <p:cNvGrpSpPr/>
          <p:nvPr/>
        </p:nvGrpSpPr>
        <p:grpSpPr>
          <a:xfrm rot="0">
            <a:off x="9426167" y="8411333"/>
            <a:ext cx="5848992" cy="1577316"/>
            <a:chOff x="0" y="0"/>
            <a:chExt cx="2448891" cy="660400"/>
          </a:xfrm>
        </p:grpSpPr>
        <p:sp>
          <p:nvSpPr>
            <p:cNvPr name="Freeform 25" id="25"/>
            <p:cNvSpPr/>
            <p:nvPr/>
          </p:nvSpPr>
          <p:spPr>
            <a:xfrm>
              <a:off x="0" y="0"/>
              <a:ext cx="2448891" cy="660400"/>
            </a:xfrm>
            <a:custGeom>
              <a:avLst/>
              <a:gdLst/>
              <a:ahLst/>
              <a:cxnLst/>
              <a:rect r="r" b="b" t="t" l="l"/>
              <a:pathLst>
                <a:path h="660400" w="2448891">
                  <a:moveTo>
                    <a:pt x="2324431" y="660400"/>
                  </a:moveTo>
                  <a:lnTo>
                    <a:pt x="124460" y="660400"/>
                  </a:lnTo>
                  <a:cubicBezTo>
                    <a:pt x="55880" y="660400"/>
                    <a:pt x="0" y="604520"/>
                    <a:pt x="0" y="535940"/>
                  </a:cubicBezTo>
                  <a:lnTo>
                    <a:pt x="0" y="124460"/>
                  </a:lnTo>
                  <a:cubicBezTo>
                    <a:pt x="0" y="55880"/>
                    <a:pt x="55880" y="0"/>
                    <a:pt x="124460" y="0"/>
                  </a:cubicBezTo>
                  <a:lnTo>
                    <a:pt x="2324431" y="0"/>
                  </a:lnTo>
                  <a:cubicBezTo>
                    <a:pt x="2393011" y="0"/>
                    <a:pt x="2448891" y="55880"/>
                    <a:pt x="2448891" y="124460"/>
                  </a:cubicBezTo>
                  <a:lnTo>
                    <a:pt x="2448891" y="535940"/>
                  </a:lnTo>
                  <a:cubicBezTo>
                    <a:pt x="2448891" y="604520"/>
                    <a:pt x="2393011" y="660400"/>
                    <a:pt x="2324431" y="660400"/>
                  </a:cubicBezTo>
                  <a:close/>
                </a:path>
              </a:pathLst>
            </a:custGeom>
            <a:solidFill>
              <a:srgbClr val="FFFFFF"/>
            </a:solidFill>
          </p:spPr>
        </p:sp>
      </p:grpSp>
      <p:pic>
        <p:nvPicPr>
          <p:cNvPr name="Picture 26" id="2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390075" y="7966272"/>
            <a:ext cx="1921176" cy="593818"/>
          </a:xfrm>
          <a:prstGeom prst="rect">
            <a:avLst/>
          </a:prstGeom>
        </p:spPr>
      </p:pic>
      <p:sp>
        <p:nvSpPr>
          <p:cNvPr name="TextBox 27" id="27"/>
          <p:cNvSpPr txBox="true"/>
          <p:nvPr/>
        </p:nvSpPr>
        <p:spPr>
          <a:xfrm rot="0">
            <a:off x="9679414" y="8634364"/>
            <a:ext cx="5342499" cy="1131252"/>
          </a:xfrm>
          <a:prstGeom prst="rect">
            <a:avLst/>
          </a:prstGeom>
        </p:spPr>
        <p:txBody>
          <a:bodyPr anchor="t" rtlCol="false" tIns="0" lIns="0" bIns="0" rIns="0">
            <a:spAutoFit/>
          </a:bodyPr>
          <a:lstStyle/>
          <a:p>
            <a:pPr>
              <a:lnSpc>
                <a:spcPts val="3027"/>
              </a:lnSpc>
            </a:pPr>
            <a:r>
              <a:rPr lang="en-US" sz="2523">
                <a:solidFill>
                  <a:srgbClr val="000000"/>
                </a:solidFill>
                <a:latin typeface="Prompt Bold"/>
              </a:rPr>
              <a:t>Menjadi pemimpin yang berintegritas serta menutup celah internasional.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8AD1D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926675" y="1479464"/>
            <a:ext cx="9770763" cy="7328072"/>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6751406" y="542346"/>
            <a:ext cx="2392594" cy="2436901"/>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1204061">
            <a:off x="15611639" y="7383863"/>
            <a:ext cx="1837251" cy="1773782"/>
          </a:xfrm>
          <a:prstGeom prst="rect">
            <a:avLst/>
          </a:prstGeom>
        </p:spPr>
      </p:pic>
      <p:pic>
        <p:nvPicPr>
          <p:cNvPr name="Picture 5" id="5"/>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445200">
            <a:off x="7258466" y="7899304"/>
            <a:ext cx="2707399" cy="836832"/>
          </a:xfrm>
          <a:prstGeom prst="rect">
            <a:avLst/>
          </a:prstGeom>
        </p:spPr>
      </p:pic>
      <p:pic>
        <p:nvPicPr>
          <p:cNvPr name="Picture 6" id="6"/>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0" t="0" r="0" b="0"/>
          <a:stretch>
            <a:fillRect/>
          </a:stretch>
        </p:blipFill>
        <p:spPr>
          <a:xfrm flipH="false" flipV="false" rot="0">
            <a:off x="445938" y="2719947"/>
            <a:ext cx="6969930" cy="7279300"/>
          </a:xfrm>
          <a:prstGeom prst="rect">
            <a:avLst/>
          </a:prstGeom>
        </p:spPr>
      </p:pic>
      <p:sp>
        <p:nvSpPr>
          <p:cNvPr name="TextBox 7" id="7"/>
          <p:cNvSpPr txBox="true"/>
          <p:nvPr/>
        </p:nvSpPr>
        <p:spPr>
          <a:xfrm rot="0">
            <a:off x="818402" y="877799"/>
            <a:ext cx="6387168" cy="1238250"/>
          </a:xfrm>
          <a:prstGeom prst="rect">
            <a:avLst/>
          </a:prstGeom>
        </p:spPr>
        <p:txBody>
          <a:bodyPr anchor="t" rtlCol="false" tIns="0" lIns="0" bIns="0" rIns="0">
            <a:spAutoFit/>
          </a:bodyPr>
          <a:lstStyle/>
          <a:p>
            <a:pPr>
              <a:lnSpc>
                <a:spcPts val="9816"/>
              </a:lnSpc>
            </a:pPr>
            <a:r>
              <a:rPr lang="en-US" sz="8180">
                <a:solidFill>
                  <a:srgbClr val="000000"/>
                </a:solidFill>
                <a:latin typeface="Prompt Bold"/>
              </a:rPr>
              <a:t>Bullying</a:t>
            </a:r>
          </a:p>
        </p:txBody>
      </p:sp>
      <p:sp>
        <p:nvSpPr>
          <p:cNvPr name="TextBox 8" id="8"/>
          <p:cNvSpPr txBox="true"/>
          <p:nvPr/>
        </p:nvSpPr>
        <p:spPr>
          <a:xfrm rot="0">
            <a:off x="9144000" y="2444208"/>
            <a:ext cx="7559371" cy="6551639"/>
          </a:xfrm>
          <a:prstGeom prst="rect">
            <a:avLst/>
          </a:prstGeom>
        </p:spPr>
        <p:txBody>
          <a:bodyPr anchor="t" rtlCol="false" tIns="0" lIns="0" bIns="0" rIns="0">
            <a:spAutoFit/>
          </a:bodyPr>
          <a:lstStyle/>
          <a:p>
            <a:pPr>
              <a:lnSpc>
                <a:spcPts val="3482"/>
              </a:lnSpc>
            </a:pPr>
            <a:r>
              <a:rPr lang="en-US" sz="2487">
                <a:solidFill>
                  <a:srgbClr val="000000"/>
                </a:solidFill>
                <a:latin typeface="Public Sans"/>
              </a:rPr>
              <a:t>Bullying secara sederhana diartikan sebagai penggunaan kekuasaan atau kekuatan untuk menyakiti seseorang atau kelompok sehingga korban merasa tertekan, trauma, dan tidak berdaya.</a:t>
            </a:r>
          </a:p>
          <a:p>
            <a:pPr>
              <a:lnSpc>
                <a:spcPts val="3482"/>
              </a:lnSpc>
            </a:pPr>
          </a:p>
          <a:p>
            <a:pPr>
              <a:lnSpc>
                <a:spcPts val="3482"/>
              </a:lnSpc>
            </a:pPr>
            <a:r>
              <a:rPr lang="en-US" sz="2487">
                <a:solidFill>
                  <a:srgbClr val="000000"/>
                </a:solidFill>
                <a:latin typeface="Public Sans"/>
              </a:rPr>
              <a:t>Adanya kejadian bullying pada anak-anak merupakan salah satu akibat dari pendidikan yang lebih bersifat tertutup. Sistem pendidikan di Indonesia memang berbeda dari beberapa negara lainnya, yang menerapkan sistem pendidikan yang lebih terbuka, agar anak bisa lebih bebas berekspresi dalam hal positif.</a:t>
            </a:r>
          </a:p>
          <a:p>
            <a:pPr>
              <a:lnSpc>
                <a:spcPts val="3482"/>
              </a:lnSpc>
            </a:pPr>
          </a:p>
          <a:p>
            <a:pPr>
              <a:lnSpc>
                <a:spcPts val="3482"/>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DAEqgGKxi6A</dc:identifier>
  <dcterms:modified xsi:type="dcterms:W3CDTF">2011-08-01T06:04:30Z</dcterms:modified>
  <cp:revision>1</cp:revision>
  <dc:title>Colorful Scrapbook Nostalgia Class Syllabus Blank Education Presentation</dc:title>
</cp:coreProperties>
</file>