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5"/>
    <p:sldId id="257" r:id="rId26"/>
    <p:sldId id="258" r:id="rId27"/>
    <p:sldId id="259" r:id="rId28"/>
    <p:sldId id="260" r:id="rId29"/>
    <p:sldId id="261" r:id="rId30"/>
    <p:sldId id="262" r:id="rId31"/>
    <p:sldId id="263" r:id="rId32"/>
    <p:sldId id="264" r:id="rId33"/>
    <p:sldId id="265" r:id="rId34"/>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Chewy" charset="1" panose="02000000000000000000"/>
      <p:regular r:id="rId10"/>
    </p:embeddedFont>
    <p:embeddedFont>
      <p:font typeface="Blogger" charset="1" panose="02000506030000020004"/>
      <p:regular r:id="rId11"/>
    </p:embeddedFont>
    <p:embeddedFont>
      <p:font typeface="Blogger Bold" charset="1" panose="02000506030000020004"/>
      <p:regular r:id="rId12"/>
    </p:embeddedFont>
    <p:embeddedFont>
      <p:font typeface="Blogger Italics" charset="1" panose="02000506030000020004"/>
      <p:regular r:id="rId13"/>
    </p:embeddedFont>
    <p:embeddedFont>
      <p:font typeface="Blogger Bold Italics" charset="1" panose="02000506030000020004"/>
      <p:regular r:id="rId14"/>
    </p:embeddedFont>
    <p:embeddedFont>
      <p:font typeface="Open Sans Extra Bold" charset="1" panose="020B0906030804020204"/>
      <p:regular r:id="rId15"/>
    </p:embeddedFont>
    <p:embeddedFont>
      <p:font typeface="Open Sans Extra Bold Italics" charset="1" panose="020B0906030804020204"/>
      <p:regular r:id="rId16"/>
    </p:embeddedFont>
    <p:embeddedFont>
      <p:font typeface="Barlow Bold" charset="1" panose="00000800000000000000"/>
      <p:regular r:id="rId17"/>
    </p:embeddedFont>
    <p:embeddedFont>
      <p:font typeface="Barlow Bold Bold" charset="1" panose="00000900000000000000"/>
      <p:regular r:id="rId18"/>
    </p:embeddedFont>
    <p:embeddedFont>
      <p:font typeface="Barlow Bold Italics" charset="1" panose="00000800000000000000"/>
      <p:regular r:id="rId19"/>
    </p:embeddedFont>
    <p:embeddedFont>
      <p:font typeface="Barlow Bold Bold Italics" charset="1" panose="00000900000000000000"/>
      <p:regular r:id="rId20"/>
    </p:embeddedFont>
    <p:embeddedFont>
      <p:font typeface="Barlow Medium" charset="1" panose="00000600000000000000"/>
      <p:regular r:id="rId21"/>
    </p:embeddedFont>
    <p:embeddedFont>
      <p:font typeface="Barlow Medium Bold" charset="1" panose="00000700000000000000"/>
      <p:regular r:id="rId22"/>
    </p:embeddedFont>
    <p:embeddedFont>
      <p:font typeface="Barlow Medium Italics" charset="1" panose="00000600000000000000"/>
      <p:regular r:id="rId23"/>
    </p:embeddedFont>
    <p:embeddedFont>
      <p:font typeface="Barlow Medium Bold Italics" charset="1" panose="0000070000000000000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slides/slide1.xml" Type="http://schemas.openxmlformats.org/officeDocument/2006/relationships/slide"/><Relationship Id="rId26" Target="slides/slide2.xml" Type="http://schemas.openxmlformats.org/officeDocument/2006/relationships/slide"/><Relationship Id="rId27" Target="slides/slide3.xml" Type="http://schemas.openxmlformats.org/officeDocument/2006/relationships/slide"/><Relationship Id="rId28" Target="slides/slide4.xml" Type="http://schemas.openxmlformats.org/officeDocument/2006/relationships/slide"/><Relationship Id="rId29" Target="slides/slide5.xml" Type="http://schemas.openxmlformats.org/officeDocument/2006/relationships/slide"/><Relationship Id="rId3" Target="viewProps.xml" Type="http://schemas.openxmlformats.org/officeDocument/2006/relationships/viewProps"/><Relationship Id="rId30" Target="slides/slide6.xml" Type="http://schemas.openxmlformats.org/officeDocument/2006/relationships/slide"/><Relationship Id="rId31" Target="slides/slide7.xml" Type="http://schemas.openxmlformats.org/officeDocument/2006/relationships/slide"/><Relationship Id="rId32" Target="slides/slide8.xml" Type="http://schemas.openxmlformats.org/officeDocument/2006/relationships/slide"/><Relationship Id="rId33" Target="slides/slide9.xml" Type="http://schemas.openxmlformats.org/officeDocument/2006/relationships/slide"/><Relationship Id="rId34" Target="slides/slide10.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png" Type="http://schemas.openxmlformats.org/officeDocument/2006/relationships/image"/><Relationship Id="rId11" Target="../media/image37.svg" Type="http://schemas.openxmlformats.org/officeDocument/2006/relationships/image"/><Relationship Id="rId12" Target="../media/image42.png" Type="http://schemas.openxmlformats.org/officeDocument/2006/relationships/image"/><Relationship Id="rId13" Target="../media/image43.svg" Type="http://schemas.openxmlformats.org/officeDocument/2006/relationships/image"/><Relationship Id="rId14" Target="../media/image50.png" Type="http://schemas.openxmlformats.org/officeDocument/2006/relationships/image"/><Relationship Id="rId15" Target="../media/image51.svg" Type="http://schemas.openxmlformats.org/officeDocument/2006/relationships/image"/><Relationship Id="rId16" Target="../media/image52.png" Type="http://schemas.openxmlformats.org/officeDocument/2006/relationships/image"/><Relationship Id="rId17" Target="../media/image53.svg" Type="http://schemas.openxmlformats.org/officeDocument/2006/relationships/image"/><Relationship Id="rId2" Target="../media/image20.png" Type="http://schemas.openxmlformats.org/officeDocument/2006/relationships/image"/><Relationship Id="rId3" Target="../media/image21.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 Id="rId8" Target="../media/image48.png" Type="http://schemas.openxmlformats.org/officeDocument/2006/relationships/image"/><Relationship Id="rId9" Target="../media/image49.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26.jpeg" Type="http://schemas.openxmlformats.org/officeDocument/2006/relationships/image"/><Relationship Id="rId7" Target="../media/image27.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 Id="rId3" Target="../media/image29.svg" Type="http://schemas.openxmlformats.org/officeDocument/2006/relationships/image"/><Relationship Id="rId4" Target="../media/image30.png" Type="http://schemas.openxmlformats.org/officeDocument/2006/relationships/image"/><Relationship Id="rId5" Target="../media/image31.svg" Type="http://schemas.openxmlformats.org/officeDocument/2006/relationships/image"/><Relationship Id="rId6" Target="../media/image32.png" Type="http://schemas.openxmlformats.org/officeDocument/2006/relationships/image"/><Relationship Id="rId7" Target="../media/image33.svg" Type="http://schemas.openxmlformats.org/officeDocument/2006/relationships/image"/><Relationship Id="rId8" Target="../media/image34.png" Type="http://schemas.openxmlformats.org/officeDocument/2006/relationships/image"/><Relationship Id="rId9" Target="../media/image35.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6.png" Type="http://schemas.openxmlformats.org/officeDocument/2006/relationships/image"/><Relationship Id="rId3" Target="../media/image37.svg" Type="http://schemas.openxmlformats.org/officeDocument/2006/relationships/image"/><Relationship Id="rId4" Target="../media/image38.png" Type="http://schemas.openxmlformats.org/officeDocument/2006/relationships/image"/><Relationship Id="rId5" Target="../media/image39.svg" Type="http://schemas.openxmlformats.org/officeDocument/2006/relationships/image"/><Relationship Id="rId6" Target="../media/image40.png" Type="http://schemas.openxmlformats.org/officeDocument/2006/relationships/image"/><Relationship Id="rId7" Target="../media/image41.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2.png" Type="http://schemas.openxmlformats.org/officeDocument/2006/relationships/image"/><Relationship Id="rId3" Target="../media/image43.svg" Type="http://schemas.openxmlformats.org/officeDocument/2006/relationships/image"/><Relationship Id="rId4" Target="../media/image44.png" Type="http://schemas.openxmlformats.org/officeDocument/2006/relationships/image"/><Relationship Id="rId5" Target="../media/image45.svg" Type="http://schemas.openxmlformats.org/officeDocument/2006/relationships/image"/><Relationship Id="rId6" Target="../media/image46.png" Type="http://schemas.openxmlformats.org/officeDocument/2006/relationships/image"/><Relationship Id="rId7" Target="../media/image47.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D558"/>
        </a:solidFill>
      </p:bgPr>
    </p:bg>
    <p:spTree>
      <p:nvGrpSpPr>
        <p:cNvPr id="1" name=""/>
        <p:cNvGrpSpPr/>
        <p:nvPr/>
      </p:nvGrpSpPr>
      <p:grpSpPr>
        <a:xfrm>
          <a:off x="0" y="0"/>
          <a:ext cx="0" cy="0"/>
          <a:chOff x="0" y="0"/>
          <a:chExt cx="0" cy="0"/>
        </a:xfrm>
      </p:grpSpPr>
      <p:grpSp>
        <p:nvGrpSpPr>
          <p:cNvPr name="Group 2" id="2"/>
          <p:cNvGrpSpPr/>
          <p:nvPr/>
        </p:nvGrpSpPr>
        <p:grpSpPr>
          <a:xfrm rot="0">
            <a:off x="651750" y="651750"/>
            <a:ext cx="16984499" cy="8983499"/>
            <a:chOff x="0" y="0"/>
            <a:chExt cx="22645999" cy="11977999"/>
          </a:xfrm>
        </p:grpSpPr>
        <p:grpSp>
          <p:nvGrpSpPr>
            <p:cNvPr name="Group 3" id="3"/>
            <p:cNvGrpSpPr/>
            <p:nvPr/>
          </p:nvGrpSpPr>
          <p:grpSpPr>
            <a:xfrm rot="0">
              <a:off x="0" y="0"/>
              <a:ext cx="22645999" cy="11977999"/>
              <a:chOff x="0" y="0"/>
              <a:chExt cx="5745374" cy="3038863"/>
            </a:xfrm>
          </p:grpSpPr>
          <p:sp>
            <p:nvSpPr>
              <p:cNvPr name="Freeform 4" id="4"/>
              <p:cNvSpPr/>
              <p:nvPr/>
            </p:nvSpPr>
            <p:spPr>
              <a:xfrm>
                <a:off x="0" y="0"/>
                <a:ext cx="5745374" cy="3038863"/>
              </a:xfrm>
              <a:custGeom>
                <a:avLst/>
                <a:gdLst/>
                <a:ahLst/>
                <a:cxnLst/>
                <a:rect r="r" b="b" t="t" l="l"/>
                <a:pathLst>
                  <a:path h="3038863" w="5745374">
                    <a:moveTo>
                      <a:pt x="5620914" y="3038863"/>
                    </a:moveTo>
                    <a:lnTo>
                      <a:pt x="124460" y="3038863"/>
                    </a:lnTo>
                    <a:cubicBezTo>
                      <a:pt x="55880" y="3038863"/>
                      <a:pt x="0" y="2982983"/>
                      <a:pt x="0" y="2914403"/>
                    </a:cubicBezTo>
                    <a:lnTo>
                      <a:pt x="0" y="124460"/>
                    </a:lnTo>
                    <a:cubicBezTo>
                      <a:pt x="0" y="55880"/>
                      <a:pt x="55880" y="0"/>
                      <a:pt x="124460" y="0"/>
                    </a:cubicBezTo>
                    <a:lnTo>
                      <a:pt x="5620914" y="0"/>
                    </a:lnTo>
                    <a:cubicBezTo>
                      <a:pt x="5689494" y="0"/>
                      <a:pt x="5745374" y="55880"/>
                      <a:pt x="5745374" y="124460"/>
                    </a:cubicBezTo>
                    <a:lnTo>
                      <a:pt x="5745374" y="2914403"/>
                    </a:lnTo>
                    <a:cubicBezTo>
                      <a:pt x="5745374" y="2982983"/>
                      <a:pt x="5689494" y="3038863"/>
                      <a:pt x="5620914" y="3038863"/>
                    </a:cubicBezTo>
                    <a:close/>
                  </a:path>
                </a:pathLst>
              </a:custGeom>
              <a:solidFill>
                <a:srgbClr val="FFFFFF"/>
              </a:solidFill>
            </p:spPr>
          </p:sp>
        </p:grpSp>
        <p:sp>
          <p:nvSpPr>
            <p:cNvPr name="AutoShape 5" id="5"/>
            <p:cNvSpPr/>
            <p:nvPr/>
          </p:nvSpPr>
          <p:spPr>
            <a:xfrm rot="0">
              <a:off x="0" y="1266422"/>
              <a:ext cx="22645999" cy="0"/>
            </a:xfrm>
            <a:prstGeom prst="line">
              <a:avLst/>
            </a:prstGeom>
            <a:ln cap="rnd" w="12700">
              <a:solidFill>
                <a:srgbClr val="000000"/>
              </a:solidFill>
              <a:prstDash val="solid"/>
              <a:headEnd type="none" len="sm" w="sm"/>
              <a:tailEnd type="none" len="sm" w="sm"/>
            </a:ln>
          </p:spPr>
        </p:sp>
        <p:grpSp>
          <p:nvGrpSpPr>
            <p:cNvPr name="Group 6" id="6"/>
            <p:cNvGrpSpPr/>
            <p:nvPr/>
          </p:nvGrpSpPr>
          <p:grpSpPr>
            <a:xfrm rot="-10800000">
              <a:off x="1386781" y="502600"/>
              <a:ext cx="289704" cy="289704"/>
              <a:chOff x="0" y="0"/>
              <a:chExt cx="6350000" cy="6350000"/>
            </a:xfrm>
          </p:grpSpPr>
          <p:sp>
            <p:nvSpPr>
              <p:cNvPr name="Freeform 7" id="7"/>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580A8"/>
              </a:solidFill>
            </p:spPr>
          </p:sp>
        </p:grpSp>
        <p:grpSp>
          <p:nvGrpSpPr>
            <p:cNvPr name="Group 8" id="8"/>
            <p:cNvGrpSpPr/>
            <p:nvPr/>
          </p:nvGrpSpPr>
          <p:grpSpPr>
            <a:xfrm rot="-10800000">
              <a:off x="1039940" y="502600"/>
              <a:ext cx="289704" cy="289704"/>
              <a:chOff x="0" y="0"/>
              <a:chExt cx="6350000" cy="6350000"/>
            </a:xfrm>
          </p:grpSpPr>
          <p:sp>
            <p:nvSpPr>
              <p:cNvPr name="Freeform 9" id="9"/>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610"/>
              </a:solidFill>
            </p:spPr>
          </p:sp>
        </p:grpSp>
        <p:grpSp>
          <p:nvGrpSpPr>
            <p:cNvPr name="Group 10" id="10"/>
            <p:cNvGrpSpPr/>
            <p:nvPr/>
          </p:nvGrpSpPr>
          <p:grpSpPr>
            <a:xfrm rot="-10800000">
              <a:off x="693100" y="502600"/>
              <a:ext cx="289704" cy="289704"/>
              <a:chOff x="0" y="0"/>
              <a:chExt cx="6350000" cy="6350000"/>
            </a:xfrm>
          </p:grpSpPr>
          <p:sp>
            <p:nvSpPr>
              <p:cNvPr name="Freeform 11" id="11"/>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7FFF"/>
              </a:solidFill>
            </p:spPr>
          </p:sp>
        </p:grpSp>
      </p:grpSp>
      <p:pic>
        <p:nvPicPr>
          <p:cNvPr name="Picture 12" id="1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9777567" y="2190270"/>
            <a:ext cx="7874335" cy="18748418"/>
          </a:xfrm>
          <a:prstGeom prst="rect">
            <a:avLst/>
          </a:prstGeom>
        </p:spPr>
      </p:pic>
      <p:grpSp>
        <p:nvGrpSpPr>
          <p:cNvPr name="Group 13" id="13"/>
          <p:cNvGrpSpPr/>
          <p:nvPr/>
        </p:nvGrpSpPr>
        <p:grpSpPr>
          <a:xfrm rot="0">
            <a:off x="2047026" y="3443698"/>
            <a:ext cx="7241411" cy="3968420"/>
            <a:chOff x="0" y="0"/>
            <a:chExt cx="9655215" cy="5291227"/>
          </a:xfrm>
        </p:grpSpPr>
        <p:sp>
          <p:nvSpPr>
            <p:cNvPr name="TextBox 14" id="14"/>
            <p:cNvSpPr txBox="true"/>
            <p:nvPr/>
          </p:nvSpPr>
          <p:spPr>
            <a:xfrm rot="0">
              <a:off x="0" y="152400"/>
              <a:ext cx="9655215" cy="3088644"/>
            </a:xfrm>
            <a:prstGeom prst="rect">
              <a:avLst/>
            </a:prstGeom>
          </p:spPr>
          <p:txBody>
            <a:bodyPr anchor="t" rtlCol="false" tIns="0" lIns="0" bIns="0" rIns="0">
              <a:spAutoFit/>
            </a:bodyPr>
            <a:lstStyle/>
            <a:p>
              <a:pPr>
                <a:lnSpc>
                  <a:spcPts val="8700"/>
                </a:lnSpc>
              </a:pPr>
              <a:r>
                <a:rPr lang="en-US" sz="8700">
                  <a:solidFill>
                    <a:srgbClr val="171717"/>
                  </a:solidFill>
                  <a:latin typeface="Barlow Bold"/>
                </a:rPr>
                <a:t>Permasalahan Moral </a:t>
              </a:r>
            </a:p>
          </p:txBody>
        </p:sp>
        <p:grpSp>
          <p:nvGrpSpPr>
            <p:cNvPr name="Group 15" id="15"/>
            <p:cNvGrpSpPr/>
            <p:nvPr/>
          </p:nvGrpSpPr>
          <p:grpSpPr>
            <a:xfrm rot="0">
              <a:off x="0" y="3888677"/>
              <a:ext cx="7899874" cy="1402551"/>
              <a:chOff x="0" y="0"/>
              <a:chExt cx="6230508" cy="1106170"/>
            </a:xfrm>
          </p:grpSpPr>
          <p:sp>
            <p:nvSpPr>
              <p:cNvPr name="Freeform 16" id="16"/>
              <p:cNvSpPr/>
              <p:nvPr/>
            </p:nvSpPr>
            <p:spPr>
              <a:xfrm>
                <a:off x="0" y="0"/>
                <a:ext cx="6231778" cy="1106170"/>
              </a:xfrm>
              <a:custGeom>
                <a:avLst/>
                <a:gdLst/>
                <a:ahLst/>
                <a:cxnLst/>
                <a:rect r="r" b="b" t="t" l="l"/>
                <a:pathLst>
                  <a:path h="1106170" w="6231778">
                    <a:moveTo>
                      <a:pt x="5678058" y="1106170"/>
                    </a:moveTo>
                    <a:lnTo>
                      <a:pt x="553720" y="1106170"/>
                    </a:lnTo>
                    <a:cubicBezTo>
                      <a:pt x="247650" y="1106170"/>
                      <a:pt x="0" y="858520"/>
                      <a:pt x="0" y="553720"/>
                    </a:cubicBezTo>
                    <a:cubicBezTo>
                      <a:pt x="0" y="247650"/>
                      <a:pt x="247650" y="0"/>
                      <a:pt x="553720" y="0"/>
                    </a:cubicBezTo>
                    <a:lnTo>
                      <a:pt x="5678058" y="0"/>
                    </a:lnTo>
                    <a:cubicBezTo>
                      <a:pt x="5984128" y="0"/>
                      <a:pt x="6231778" y="247650"/>
                      <a:pt x="6231778" y="553720"/>
                    </a:cubicBezTo>
                    <a:cubicBezTo>
                      <a:pt x="6230508" y="858520"/>
                      <a:pt x="5982858" y="1106170"/>
                      <a:pt x="5678058" y="1106170"/>
                    </a:cubicBezTo>
                    <a:close/>
                  </a:path>
                </a:pathLst>
              </a:custGeom>
              <a:solidFill>
                <a:srgbClr val="171717"/>
              </a:solidFill>
            </p:spPr>
          </p:sp>
        </p:grpSp>
        <p:sp>
          <p:nvSpPr>
            <p:cNvPr name="TextBox 17" id="17"/>
            <p:cNvSpPr txBox="true"/>
            <p:nvPr/>
          </p:nvSpPr>
          <p:spPr>
            <a:xfrm rot="0">
              <a:off x="596807" y="4208952"/>
              <a:ext cx="6706259" cy="685800"/>
            </a:xfrm>
            <a:prstGeom prst="rect">
              <a:avLst/>
            </a:prstGeom>
          </p:spPr>
          <p:txBody>
            <a:bodyPr anchor="t" rtlCol="false" tIns="0" lIns="0" bIns="0" rIns="0">
              <a:spAutoFit/>
            </a:bodyPr>
            <a:lstStyle/>
            <a:p>
              <a:pPr>
                <a:lnSpc>
                  <a:spcPts val="4200"/>
                </a:lnSpc>
              </a:pPr>
              <a:r>
                <a:rPr lang="en-US" sz="3000">
                  <a:solidFill>
                    <a:srgbClr val="FFFFFF"/>
                  </a:solidFill>
                  <a:latin typeface="Barlow Medium"/>
                </a:rPr>
                <a:t>by : Dewi Mustikawati</a:t>
              </a:r>
            </a:p>
          </p:txBody>
        </p:sp>
      </p:grpSp>
      <p:pic>
        <p:nvPicPr>
          <p:cNvPr name="Picture 18" id="18"/>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5400000">
            <a:off x="14882460" y="-1405650"/>
            <a:ext cx="3421229" cy="4114800"/>
          </a:xfrm>
          <a:prstGeom prst="rect">
            <a:avLst/>
          </a:prstGeom>
        </p:spPr>
      </p:pic>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521776" y="6052376"/>
            <a:ext cx="2427424" cy="4684502"/>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9548475" y="5614930"/>
            <a:ext cx="2075639" cy="4941997"/>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6465319" y="6052376"/>
            <a:ext cx="1328695" cy="4684502"/>
          </a:xfrm>
          <a:prstGeom prst="rect">
            <a:avLst/>
          </a:prstGeom>
        </p:spPr>
      </p:pic>
      <p:pic>
        <p:nvPicPr>
          <p:cNvPr name="Picture 5" id="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1530450" y="5860869"/>
            <a:ext cx="2605546" cy="5327324"/>
          </a:xfrm>
          <a:prstGeom prst="rect">
            <a:avLst/>
          </a:prstGeom>
        </p:spPr>
      </p:pic>
      <p:pic>
        <p:nvPicPr>
          <p:cNvPr name="Picture 6" id="6"/>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4146068" y="5614930"/>
            <a:ext cx="2319251" cy="5143500"/>
          </a:xfrm>
          <a:prstGeom prst="rect">
            <a:avLst/>
          </a:prstGeom>
        </p:spPr>
      </p:pic>
      <p:pic>
        <p:nvPicPr>
          <p:cNvPr name="Picture 7" id="7"/>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true" flipV="false" rot="0">
            <a:off x="13118990" y="4576092"/>
            <a:ext cx="3001291" cy="5980834"/>
          </a:xfrm>
          <a:prstGeom prst="rect">
            <a:avLst/>
          </a:prstGeom>
        </p:spPr>
      </p:pic>
      <p:pic>
        <p:nvPicPr>
          <p:cNvPr name="Picture 8" id="8"/>
          <p:cNvPicPr>
            <a:picLocks noChangeAspect="true"/>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0" t="0" r="0" b="0"/>
          <a:stretch>
            <a:fillRect/>
          </a:stretch>
        </p:blipFill>
        <p:spPr>
          <a:xfrm flipH="false" flipV="false" rot="0">
            <a:off x="558963" y="5511656"/>
            <a:ext cx="4401999" cy="4775344"/>
          </a:xfrm>
          <a:prstGeom prst="rect">
            <a:avLst/>
          </a:prstGeom>
        </p:spPr>
      </p:pic>
      <p:pic>
        <p:nvPicPr>
          <p:cNvPr name="Picture 9" id="9"/>
          <p:cNvPicPr>
            <a:picLocks noChangeAspect="true"/>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l="0" t="0" r="0" b="0"/>
          <a:stretch>
            <a:fillRect/>
          </a:stretch>
        </p:blipFill>
        <p:spPr>
          <a:xfrm flipH="false" flipV="false" rot="0">
            <a:off x="6501421" y="1038626"/>
            <a:ext cx="4084874" cy="4114800"/>
          </a:xfrm>
          <a:prstGeom prst="rect">
            <a:avLst/>
          </a:prstGeom>
        </p:spPr>
      </p:pic>
      <p:sp>
        <p:nvSpPr>
          <p:cNvPr name="TextBox 10" id="10"/>
          <p:cNvSpPr txBox="true"/>
          <p:nvPr/>
        </p:nvSpPr>
        <p:spPr>
          <a:xfrm rot="0">
            <a:off x="4507735" y="1558693"/>
            <a:ext cx="9085335" cy="1537333"/>
          </a:xfrm>
          <a:prstGeom prst="rect">
            <a:avLst/>
          </a:prstGeom>
        </p:spPr>
        <p:txBody>
          <a:bodyPr anchor="t" rtlCol="false" tIns="0" lIns="0" bIns="0" rIns="0">
            <a:spAutoFit/>
          </a:bodyPr>
          <a:lstStyle/>
          <a:p>
            <a:pPr algn="ctr">
              <a:lnSpc>
                <a:spcPts val="11399"/>
              </a:lnSpc>
            </a:pPr>
            <a:r>
              <a:rPr lang="en-US" sz="11399">
                <a:solidFill>
                  <a:srgbClr val="171717"/>
                </a:solidFill>
                <a:latin typeface="Chewy"/>
              </a:rPr>
              <a:t>THANK YOU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grpSp>
        <p:nvGrpSpPr>
          <p:cNvPr name="Group 2" id="2"/>
          <p:cNvGrpSpPr/>
          <p:nvPr/>
        </p:nvGrpSpPr>
        <p:grpSpPr>
          <a:xfrm rot="0">
            <a:off x="1210770" y="708330"/>
            <a:ext cx="793150" cy="233661"/>
            <a:chOff x="0" y="0"/>
            <a:chExt cx="1057533" cy="311548"/>
          </a:xfrm>
        </p:grpSpPr>
        <p:grpSp>
          <p:nvGrpSpPr>
            <p:cNvPr name="Group 3" id="3"/>
            <p:cNvGrpSpPr/>
            <p:nvPr/>
          </p:nvGrpSpPr>
          <p:grpSpPr>
            <a:xfrm rot="-10800000">
              <a:off x="745986" y="0"/>
              <a:ext cx="311548" cy="311548"/>
              <a:chOff x="0" y="0"/>
              <a:chExt cx="6350000" cy="6350000"/>
            </a:xfrm>
          </p:grpSpPr>
          <p:sp>
            <p:nvSpPr>
              <p:cNvPr name="Freeform 4" id="4"/>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DECED"/>
              </a:solidFill>
            </p:spPr>
          </p:sp>
        </p:grpSp>
        <p:grpSp>
          <p:nvGrpSpPr>
            <p:cNvPr name="Group 5" id="5"/>
            <p:cNvGrpSpPr/>
            <p:nvPr/>
          </p:nvGrpSpPr>
          <p:grpSpPr>
            <a:xfrm rot="-10800000">
              <a:off x="372993" y="0"/>
              <a:ext cx="311548" cy="311548"/>
              <a:chOff x="0" y="0"/>
              <a:chExt cx="6350000" cy="6350000"/>
            </a:xfrm>
          </p:grpSpPr>
          <p:sp>
            <p:nvSpPr>
              <p:cNvPr name="Freeform 6" id="6"/>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B6EEF"/>
              </a:solidFill>
            </p:spPr>
          </p:sp>
        </p:grpSp>
        <p:grpSp>
          <p:nvGrpSpPr>
            <p:cNvPr name="Group 7" id="7"/>
            <p:cNvGrpSpPr/>
            <p:nvPr/>
          </p:nvGrpSpPr>
          <p:grpSpPr>
            <a:xfrm rot="-10800000">
              <a:off x="0" y="0"/>
              <a:ext cx="311548" cy="311548"/>
              <a:chOff x="0" y="0"/>
              <a:chExt cx="6350000" cy="6350000"/>
            </a:xfrm>
          </p:grpSpPr>
          <p:sp>
            <p:nvSpPr>
              <p:cNvPr name="Freeform 8" id="8"/>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71717"/>
              </a:solidFill>
            </p:spPr>
          </p:sp>
        </p:grpSp>
      </p:grpSp>
      <p:pic>
        <p:nvPicPr>
          <p:cNvPr name="Picture 9" id="9"/>
          <p:cNvPicPr>
            <a:picLocks noChangeAspect="true"/>
          </p:cNvPicPr>
          <p:nvPr/>
        </p:nvPicPr>
        <p:blipFill>
          <a:blip r:embed="rId2"/>
          <a:srcRect l="0" t="0" r="0" b="4270"/>
          <a:stretch>
            <a:fillRect/>
          </a:stretch>
        </p:blipFill>
        <p:spPr>
          <a:xfrm flipH="false" flipV="false" rot="0">
            <a:off x="6207656" y="1948406"/>
            <a:ext cx="5183707" cy="3481053"/>
          </a:xfrm>
          <a:prstGeom prst="rect">
            <a:avLst/>
          </a:prstGeom>
        </p:spPr>
      </p:pic>
      <p:pic>
        <p:nvPicPr>
          <p:cNvPr name="Picture 10" id="10"/>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310690" y="305388"/>
            <a:ext cx="2593311" cy="2593311"/>
          </a:xfrm>
          <a:prstGeom prst="rect">
            <a:avLst/>
          </a:prstGeom>
        </p:spPr>
      </p:pic>
      <p:sp>
        <p:nvSpPr>
          <p:cNvPr name="TextBox 11" id="11"/>
          <p:cNvSpPr txBox="true"/>
          <p:nvPr/>
        </p:nvSpPr>
        <p:spPr>
          <a:xfrm rot="0">
            <a:off x="7475648" y="381588"/>
            <a:ext cx="3336704" cy="1370424"/>
          </a:xfrm>
          <a:prstGeom prst="rect">
            <a:avLst/>
          </a:prstGeom>
        </p:spPr>
        <p:txBody>
          <a:bodyPr anchor="t" rtlCol="false" tIns="0" lIns="0" bIns="0" rIns="0">
            <a:spAutoFit/>
          </a:bodyPr>
          <a:lstStyle/>
          <a:p>
            <a:pPr algn="ctr">
              <a:lnSpc>
                <a:spcPts val="5203"/>
              </a:lnSpc>
            </a:pPr>
            <a:r>
              <a:rPr lang="en-US" sz="5203">
                <a:solidFill>
                  <a:srgbClr val="171717"/>
                </a:solidFill>
                <a:latin typeface="Chewy"/>
              </a:rPr>
              <a:t>Pelecehan Seksual</a:t>
            </a:r>
          </a:p>
        </p:txBody>
      </p:sp>
      <p:pic>
        <p:nvPicPr>
          <p:cNvPr name="Picture 12" id="12"/>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4082972" y="1028700"/>
            <a:ext cx="3889189" cy="13889960"/>
          </a:xfrm>
          <a:prstGeom prst="rect">
            <a:avLst/>
          </a:prstGeom>
        </p:spPr>
      </p:pic>
      <p:sp>
        <p:nvSpPr>
          <p:cNvPr name="TextBox 13" id="13"/>
          <p:cNvSpPr txBox="true"/>
          <p:nvPr/>
        </p:nvSpPr>
        <p:spPr>
          <a:xfrm rot="0">
            <a:off x="3672335" y="5615195"/>
            <a:ext cx="9972167" cy="4996284"/>
          </a:xfrm>
          <a:prstGeom prst="rect">
            <a:avLst/>
          </a:prstGeom>
        </p:spPr>
        <p:txBody>
          <a:bodyPr anchor="t" rtlCol="false" tIns="0" lIns="0" bIns="0" rIns="0">
            <a:spAutoFit/>
          </a:bodyPr>
          <a:lstStyle/>
          <a:p>
            <a:pPr algn="just">
              <a:lnSpc>
                <a:spcPts val="3914"/>
              </a:lnSpc>
            </a:pPr>
            <a:r>
              <a:rPr lang="en-US" sz="2795">
                <a:solidFill>
                  <a:srgbClr val="171717"/>
                </a:solidFill>
                <a:latin typeface="Blogger"/>
              </a:rPr>
              <a:t>pelecehan seksual adalah Penyalahgunaan perilaku seksual, Permintaan untuk melakukan perbuatan seksual (undangan untuk melakukan perbuatan seksual, permintaan untuk berkencan), Pernyataan lisan atau ﬁsik melakukan atau gerakan menggambarkan perbuatan seksual, (pesan yang menampilkan konten seksual eksplisit dalam bentuk cetak atau bentuk elektronik (SMS, Email, Layar, Poster, CD, dll) </a:t>
            </a:r>
            <a:r>
              <a:rPr lang="en-US" sz="2795">
                <a:solidFill>
                  <a:srgbClr val="171717"/>
                </a:solidFill>
                <a:latin typeface="Blogger"/>
              </a:rPr>
              <a:t>Perilaku fisik (seperti menyentuh, mencium, menepuk, mencubit, atau kekerasan fisik seperti perkosaan dll)</a:t>
            </a:r>
          </a:p>
          <a:p>
            <a:pPr algn="just">
              <a:lnSpc>
                <a:spcPts val="4194"/>
              </a:lnSpc>
            </a:pPr>
          </a:p>
          <a:p>
            <a:pPr algn="just">
              <a:lnSpc>
                <a:spcPts val="3914"/>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D558"/>
        </a:solidFill>
      </p:bgPr>
    </p:bg>
    <p:spTree>
      <p:nvGrpSpPr>
        <p:cNvPr id="1" name=""/>
        <p:cNvGrpSpPr/>
        <p:nvPr/>
      </p:nvGrpSpPr>
      <p:grpSpPr>
        <a:xfrm>
          <a:off x="0" y="0"/>
          <a:ext cx="0" cy="0"/>
          <a:chOff x="0" y="0"/>
          <a:chExt cx="0" cy="0"/>
        </a:xfrm>
      </p:grpSpPr>
      <p:sp>
        <p:nvSpPr>
          <p:cNvPr name="AutoShape 2" id="2"/>
          <p:cNvSpPr/>
          <p:nvPr/>
        </p:nvSpPr>
        <p:spPr>
          <a:xfrm rot="0">
            <a:off x="1290191" y="1407068"/>
            <a:ext cx="9175980" cy="0"/>
          </a:xfrm>
          <a:prstGeom prst="line">
            <a:avLst/>
          </a:prstGeom>
          <a:ln cap="rnd" w="9525">
            <a:solidFill>
              <a:srgbClr val="000000"/>
            </a:solidFill>
            <a:prstDash val="solid"/>
            <a:headEnd type="none" len="sm" w="sm"/>
            <a:tailEnd type="none" len="sm" w="sm"/>
          </a:ln>
        </p:spPr>
      </p:sp>
      <p:grpSp>
        <p:nvGrpSpPr>
          <p:cNvPr name="Group 3" id="3"/>
          <p:cNvGrpSpPr/>
          <p:nvPr/>
        </p:nvGrpSpPr>
        <p:grpSpPr>
          <a:xfrm rot="-10800000">
            <a:off x="2330277" y="1104065"/>
            <a:ext cx="217278" cy="217278"/>
            <a:chOff x="0" y="0"/>
            <a:chExt cx="6350000" cy="6350000"/>
          </a:xfrm>
        </p:grpSpPr>
        <p:sp>
          <p:nvSpPr>
            <p:cNvPr name="Freeform 4" id="4"/>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DECED"/>
            </a:solidFill>
          </p:spPr>
        </p:sp>
      </p:grpSp>
      <p:grpSp>
        <p:nvGrpSpPr>
          <p:cNvPr name="Group 5" id="5"/>
          <p:cNvGrpSpPr/>
          <p:nvPr/>
        </p:nvGrpSpPr>
        <p:grpSpPr>
          <a:xfrm rot="-10800000">
            <a:off x="2070146" y="1997618"/>
            <a:ext cx="217278" cy="217278"/>
            <a:chOff x="0" y="0"/>
            <a:chExt cx="6350000" cy="6350000"/>
          </a:xfrm>
        </p:grpSpPr>
        <p:sp>
          <p:nvSpPr>
            <p:cNvPr name="Freeform 6" id="6"/>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558"/>
            </a:solidFill>
          </p:spPr>
        </p:sp>
      </p:grpSp>
      <p:grpSp>
        <p:nvGrpSpPr>
          <p:cNvPr name="Group 7" id="7"/>
          <p:cNvGrpSpPr/>
          <p:nvPr/>
        </p:nvGrpSpPr>
        <p:grpSpPr>
          <a:xfrm rot="-10800000">
            <a:off x="1810016" y="1104065"/>
            <a:ext cx="217278" cy="217278"/>
            <a:chOff x="0" y="0"/>
            <a:chExt cx="6350000" cy="6350000"/>
          </a:xfrm>
        </p:grpSpPr>
        <p:sp>
          <p:nvSpPr>
            <p:cNvPr name="Freeform 8" id="8"/>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71717"/>
            </a:solidFill>
          </p:spPr>
        </p:sp>
      </p:grpSp>
      <p:pic>
        <p:nvPicPr>
          <p:cNvPr name="Picture 9" id="9"/>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true" flipV="false" rot="0">
            <a:off x="11762979" y="1028700"/>
            <a:ext cx="5764320" cy="13905158"/>
          </a:xfrm>
          <a:prstGeom prst="rect">
            <a:avLst/>
          </a:prstGeom>
        </p:spPr>
      </p:pic>
      <p:pic>
        <p:nvPicPr>
          <p:cNvPr name="Picture 10" id="10"/>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638095" y="-684473"/>
            <a:ext cx="7315200" cy="3426345"/>
          </a:xfrm>
          <a:prstGeom prst="rect">
            <a:avLst/>
          </a:prstGeom>
        </p:spPr>
      </p:pic>
      <p:sp>
        <p:nvSpPr>
          <p:cNvPr name="TextBox 11" id="11"/>
          <p:cNvSpPr txBox="true"/>
          <p:nvPr/>
        </p:nvSpPr>
        <p:spPr>
          <a:xfrm rot="0">
            <a:off x="3569430" y="1554902"/>
            <a:ext cx="4397325" cy="1415237"/>
          </a:xfrm>
          <a:prstGeom prst="rect">
            <a:avLst/>
          </a:prstGeom>
        </p:spPr>
        <p:txBody>
          <a:bodyPr anchor="t" rtlCol="false" tIns="0" lIns="0" bIns="0" rIns="0">
            <a:spAutoFit/>
          </a:bodyPr>
          <a:lstStyle/>
          <a:p>
            <a:pPr algn="ctr">
              <a:lnSpc>
                <a:spcPts val="5406"/>
              </a:lnSpc>
            </a:pPr>
            <a:r>
              <a:rPr lang="en-US" sz="5406">
                <a:solidFill>
                  <a:srgbClr val="171717"/>
                </a:solidFill>
                <a:latin typeface="Barlow Bold"/>
              </a:rPr>
              <a:t>Faktor Penyebab</a:t>
            </a:r>
          </a:p>
        </p:txBody>
      </p:sp>
      <p:sp>
        <p:nvSpPr>
          <p:cNvPr name="TextBox 12" id="12"/>
          <p:cNvSpPr txBox="true"/>
          <p:nvPr/>
        </p:nvSpPr>
        <p:spPr>
          <a:xfrm rot="0">
            <a:off x="1290191" y="3385169"/>
            <a:ext cx="8955802" cy="5737364"/>
          </a:xfrm>
          <a:prstGeom prst="rect">
            <a:avLst/>
          </a:prstGeom>
        </p:spPr>
        <p:txBody>
          <a:bodyPr anchor="t" rtlCol="false" tIns="0" lIns="0" bIns="0" rIns="0">
            <a:spAutoFit/>
          </a:bodyPr>
          <a:lstStyle/>
          <a:p>
            <a:pPr algn="just" marL="700497" indent="-350249" lvl="1">
              <a:lnSpc>
                <a:spcPts val="4542"/>
              </a:lnSpc>
              <a:buFont typeface="Arial"/>
              <a:buChar char="•"/>
            </a:pPr>
            <a:r>
              <a:rPr lang="en-US" sz="3244">
                <a:solidFill>
                  <a:srgbClr val="171717"/>
                </a:solidFill>
                <a:latin typeface="Blogger"/>
              </a:rPr>
              <a:t>Korban mu</a:t>
            </a:r>
            <a:r>
              <a:rPr lang="en-US" sz="3244">
                <a:solidFill>
                  <a:srgbClr val="171717"/>
                </a:solidFill>
                <a:latin typeface="Blogger"/>
              </a:rPr>
              <a:t>dah ditaklukkan</a:t>
            </a:r>
          </a:p>
          <a:p>
            <a:pPr algn="just" marL="700497" indent="-350249" lvl="1">
              <a:lnSpc>
                <a:spcPts val="4542"/>
              </a:lnSpc>
              <a:buFont typeface="Arial"/>
              <a:buChar char="•"/>
            </a:pPr>
            <a:r>
              <a:rPr lang="en-US" sz="3244">
                <a:solidFill>
                  <a:srgbClr val="171717"/>
                </a:solidFill>
                <a:latin typeface="Blogger"/>
              </a:rPr>
              <a:t>Pelaku Mempunyai riwayat kekerasan seksual saat masih kecil.</a:t>
            </a:r>
          </a:p>
          <a:p>
            <a:pPr algn="just" marL="700497" indent="-350249" lvl="1">
              <a:lnSpc>
                <a:spcPts val="4542"/>
              </a:lnSpc>
              <a:buFont typeface="Arial"/>
              <a:buChar char="•"/>
            </a:pPr>
            <a:r>
              <a:rPr lang="en-US" sz="3244">
                <a:solidFill>
                  <a:srgbClr val="171717"/>
                </a:solidFill>
                <a:latin typeface="Blogger"/>
              </a:rPr>
              <a:t>Ketergantungan obat-obatan terlarang dan minuman keras.</a:t>
            </a:r>
          </a:p>
          <a:p>
            <a:pPr algn="just" marL="700497" indent="-350249" lvl="1">
              <a:lnSpc>
                <a:spcPts val="4542"/>
              </a:lnSpc>
              <a:buFont typeface="Arial"/>
              <a:buChar char="•"/>
            </a:pPr>
            <a:r>
              <a:rPr lang="en-US" sz="3244">
                <a:solidFill>
                  <a:srgbClr val="171717"/>
                </a:solidFill>
                <a:latin typeface="Blogger"/>
              </a:rPr>
              <a:t>Sering membaca atau menonton konten-konten porno.</a:t>
            </a:r>
          </a:p>
          <a:p>
            <a:pPr algn="just" marL="700497" indent="-350249" lvl="1">
              <a:lnSpc>
                <a:spcPts val="4542"/>
              </a:lnSpc>
              <a:buFont typeface="Arial"/>
              <a:buChar char="•"/>
            </a:pPr>
            <a:r>
              <a:rPr lang="en-US" sz="3244">
                <a:solidFill>
                  <a:srgbClr val="171717"/>
                </a:solidFill>
                <a:latin typeface="Blogger"/>
              </a:rPr>
              <a:t>Faktor kemiskinan.</a:t>
            </a:r>
          </a:p>
          <a:p>
            <a:pPr algn="just" marL="700497" indent="-350249" lvl="1">
              <a:lnSpc>
                <a:spcPts val="4542"/>
              </a:lnSpc>
              <a:buFont typeface="Arial"/>
              <a:buChar char="•"/>
            </a:pPr>
            <a:r>
              <a:rPr lang="en-US" sz="3244">
                <a:solidFill>
                  <a:srgbClr val="171717"/>
                </a:solidFill>
                <a:latin typeface="Blogger"/>
              </a:rPr>
              <a:t>Pelaku memiliki otoritas atas korban (lebih tinggi jabatan dari korban)</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7F91AA"/>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53577" y="1758918"/>
            <a:ext cx="3227549" cy="11379180"/>
          </a:xfrm>
          <a:prstGeom prst="rect">
            <a:avLst/>
          </a:prstGeom>
        </p:spPr>
      </p:pic>
      <p:sp>
        <p:nvSpPr>
          <p:cNvPr name="TextBox 3" id="3"/>
          <p:cNvSpPr txBox="true"/>
          <p:nvPr/>
        </p:nvSpPr>
        <p:spPr>
          <a:xfrm rot="0">
            <a:off x="4258843" y="3484062"/>
            <a:ext cx="11449858" cy="4251324"/>
          </a:xfrm>
          <a:prstGeom prst="rect">
            <a:avLst/>
          </a:prstGeom>
        </p:spPr>
        <p:txBody>
          <a:bodyPr anchor="t" rtlCol="false" tIns="0" lIns="0" bIns="0" rIns="0">
            <a:spAutoFit/>
          </a:bodyPr>
          <a:lstStyle/>
          <a:p>
            <a:pPr algn="just">
              <a:lnSpc>
                <a:spcPts val="5600"/>
              </a:lnSpc>
            </a:pPr>
            <a:r>
              <a:rPr lang="en-US" sz="4000">
                <a:solidFill>
                  <a:srgbClr val="000000"/>
                </a:solidFill>
                <a:latin typeface="Blogger"/>
              </a:rPr>
              <a:t>Kita sebagai perempuan, juga harus menjaga tata cara berpakaian yang baik dan sopan untuk melindungi diri kita sendiri dari hal-hal yang tidak diinginkan. Serta selalu menjaga ibadah memperkuat iman agar kita senantiasa dilindungi. Dan harus tetap waspada terhadap orang yang belum di kenal.</a:t>
            </a:r>
          </a:p>
        </p:txBody>
      </p:sp>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4867348" y="-124147"/>
            <a:ext cx="4089083" cy="4114800"/>
          </a:xfrm>
          <a:prstGeom prst="rect">
            <a:avLst/>
          </a:prstGeom>
        </p:spPr>
      </p:pic>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253577" y="-210887"/>
            <a:ext cx="7315200" cy="1856232"/>
          </a:xfrm>
          <a:prstGeom prst="rect">
            <a:avLst/>
          </a:prstGeom>
        </p:spPr>
      </p:pic>
      <p:sp>
        <p:nvSpPr>
          <p:cNvPr name="TextBox 6" id="6"/>
          <p:cNvSpPr txBox="true"/>
          <p:nvPr/>
        </p:nvSpPr>
        <p:spPr>
          <a:xfrm rot="0">
            <a:off x="5285815" y="564829"/>
            <a:ext cx="8436173" cy="1368424"/>
          </a:xfrm>
          <a:prstGeom prst="rect">
            <a:avLst/>
          </a:prstGeom>
        </p:spPr>
        <p:txBody>
          <a:bodyPr anchor="t" rtlCol="false" tIns="0" lIns="0" bIns="0" rIns="0">
            <a:spAutoFit/>
          </a:bodyPr>
          <a:lstStyle/>
          <a:p>
            <a:pPr algn="ctr">
              <a:lnSpc>
                <a:spcPts val="11200"/>
              </a:lnSpc>
            </a:pPr>
            <a:r>
              <a:rPr lang="en-US" sz="8000" u="sng">
                <a:solidFill>
                  <a:srgbClr val="000000"/>
                </a:solidFill>
                <a:latin typeface="Open Sans Extra Bold"/>
              </a:rPr>
              <a:t>Tanggapan saya</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D558"/>
        </a:solidFill>
      </p:bgPr>
    </p:bg>
    <p:spTree>
      <p:nvGrpSpPr>
        <p:cNvPr id="1" name=""/>
        <p:cNvGrpSpPr/>
        <p:nvPr/>
      </p:nvGrpSpPr>
      <p:grpSpPr>
        <a:xfrm>
          <a:off x="0" y="0"/>
          <a:ext cx="0" cy="0"/>
          <a:chOff x="0" y="0"/>
          <a:chExt cx="0" cy="0"/>
        </a:xfrm>
      </p:grpSpPr>
      <p:grpSp>
        <p:nvGrpSpPr>
          <p:cNvPr name="Group 2" id="2"/>
          <p:cNvGrpSpPr/>
          <p:nvPr/>
        </p:nvGrpSpPr>
        <p:grpSpPr>
          <a:xfrm rot="0">
            <a:off x="818757" y="737588"/>
            <a:ext cx="12552216" cy="582392"/>
            <a:chOff x="0" y="0"/>
            <a:chExt cx="16736288" cy="776523"/>
          </a:xfrm>
        </p:grpSpPr>
        <p:sp>
          <p:nvSpPr>
            <p:cNvPr name="AutoShape 3" id="3"/>
            <p:cNvSpPr/>
            <p:nvPr/>
          </p:nvSpPr>
          <p:spPr>
            <a:xfrm rot="0">
              <a:off x="0" y="763823"/>
              <a:ext cx="16736288" cy="0"/>
            </a:xfrm>
            <a:prstGeom prst="line">
              <a:avLst/>
            </a:prstGeom>
            <a:ln cap="rnd" w="12700">
              <a:solidFill>
                <a:srgbClr val="5C0601"/>
              </a:solidFill>
              <a:prstDash val="solid"/>
              <a:headEnd type="none" len="sm" w="sm"/>
              <a:tailEnd type="none" len="sm" w="sm"/>
            </a:ln>
          </p:spPr>
        </p:sp>
        <p:grpSp>
          <p:nvGrpSpPr>
            <p:cNvPr name="Group 4" id="4"/>
            <p:cNvGrpSpPr/>
            <p:nvPr/>
          </p:nvGrpSpPr>
          <p:grpSpPr>
            <a:xfrm rot="-10800000">
              <a:off x="1386781" y="0"/>
              <a:ext cx="289704" cy="289704"/>
              <a:chOff x="0" y="0"/>
              <a:chExt cx="6350000" cy="6350000"/>
            </a:xfrm>
          </p:grpSpPr>
          <p:sp>
            <p:nvSpPr>
              <p:cNvPr name="Freeform 5" id="5"/>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DECED"/>
              </a:solidFill>
            </p:spPr>
          </p:sp>
        </p:grpSp>
        <p:grpSp>
          <p:nvGrpSpPr>
            <p:cNvPr name="Group 6" id="6"/>
            <p:cNvGrpSpPr/>
            <p:nvPr/>
          </p:nvGrpSpPr>
          <p:grpSpPr>
            <a:xfrm rot="-10800000">
              <a:off x="1039940" y="0"/>
              <a:ext cx="289704" cy="289704"/>
              <a:chOff x="0" y="0"/>
              <a:chExt cx="6350000" cy="6350000"/>
            </a:xfrm>
          </p:grpSpPr>
          <p:sp>
            <p:nvSpPr>
              <p:cNvPr name="Freeform 7" id="7"/>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558"/>
              </a:solidFill>
            </p:spPr>
          </p:sp>
        </p:grpSp>
        <p:grpSp>
          <p:nvGrpSpPr>
            <p:cNvPr name="Group 8" id="8"/>
            <p:cNvGrpSpPr/>
            <p:nvPr/>
          </p:nvGrpSpPr>
          <p:grpSpPr>
            <a:xfrm rot="-10800000">
              <a:off x="693100" y="0"/>
              <a:ext cx="289704" cy="289704"/>
              <a:chOff x="0" y="0"/>
              <a:chExt cx="6350000" cy="6350000"/>
            </a:xfrm>
          </p:grpSpPr>
          <p:sp>
            <p:nvSpPr>
              <p:cNvPr name="Freeform 9" id="9"/>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71717"/>
              </a:solidFill>
            </p:spPr>
          </p:sp>
        </p:grpSp>
      </p:grpSp>
      <p:sp>
        <p:nvSpPr>
          <p:cNvPr name="TextBox 10" id="10"/>
          <p:cNvSpPr txBox="true"/>
          <p:nvPr/>
        </p:nvSpPr>
        <p:spPr>
          <a:xfrm rot="0">
            <a:off x="4735963" y="1424426"/>
            <a:ext cx="4717804" cy="1446101"/>
          </a:xfrm>
          <a:prstGeom prst="rect">
            <a:avLst/>
          </a:prstGeom>
        </p:spPr>
        <p:txBody>
          <a:bodyPr anchor="t" rtlCol="false" tIns="0" lIns="0" bIns="0" rIns="0">
            <a:spAutoFit/>
          </a:bodyPr>
          <a:lstStyle/>
          <a:p>
            <a:pPr algn="ctr">
              <a:lnSpc>
                <a:spcPts val="5558"/>
              </a:lnSpc>
            </a:pPr>
            <a:r>
              <a:rPr lang="en-US" sz="5558" u="sng">
                <a:solidFill>
                  <a:srgbClr val="171717"/>
                </a:solidFill>
                <a:latin typeface="Barlow Bold"/>
              </a:rPr>
              <a:t>Cara Penanganan</a:t>
            </a:r>
          </a:p>
        </p:txBody>
      </p:sp>
      <p:pic>
        <p:nvPicPr>
          <p:cNvPr name="Picture 11" id="11"/>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1823219" y="737588"/>
            <a:ext cx="8093387" cy="15618817"/>
          </a:xfrm>
          <a:prstGeom prst="rect">
            <a:avLst/>
          </a:prstGeom>
        </p:spPr>
      </p:pic>
      <p:sp>
        <p:nvSpPr>
          <p:cNvPr name="TextBox 12" id="12"/>
          <p:cNvSpPr txBox="true"/>
          <p:nvPr/>
        </p:nvSpPr>
        <p:spPr>
          <a:xfrm rot="0">
            <a:off x="1028700" y="3925173"/>
            <a:ext cx="11474797" cy="4819015"/>
          </a:xfrm>
          <a:prstGeom prst="rect">
            <a:avLst/>
          </a:prstGeom>
        </p:spPr>
        <p:txBody>
          <a:bodyPr anchor="t" rtlCol="false" tIns="0" lIns="0" bIns="0" rIns="0">
            <a:spAutoFit/>
          </a:bodyPr>
          <a:lstStyle/>
          <a:p>
            <a:pPr marL="734059" indent="-367030" lvl="1">
              <a:lnSpc>
                <a:spcPts val="4759"/>
              </a:lnSpc>
              <a:buFont typeface="Arial"/>
              <a:buChar char="•"/>
            </a:pPr>
            <a:r>
              <a:rPr lang="en-US" sz="3399">
                <a:solidFill>
                  <a:srgbClr val="171717"/>
                </a:solidFill>
                <a:latin typeface="Blogger"/>
              </a:rPr>
              <a:t>Bekali diri dengan pengetahuan Bela diri</a:t>
            </a:r>
          </a:p>
          <a:p>
            <a:pPr marL="734059" indent="-367030" lvl="1">
              <a:lnSpc>
                <a:spcPts val="4759"/>
              </a:lnSpc>
              <a:buFont typeface="Arial"/>
              <a:buChar char="•"/>
            </a:pPr>
            <a:r>
              <a:rPr lang="en-US" sz="3399">
                <a:solidFill>
                  <a:srgbClr val="171717"/>
                </a:solidFill>
                <a:latin typeface="Blogger"/>
              </a:rPr>
              <a:t>Tunjukan ekspresi ketidaksukaan terhadap catcalling ( siulan )</a:t>
            </a:r>
          </a:p>
          <a:p>
            <a:pPr marL="734059" indent="-367030" lvl="1">
              <a:lnSpc>
                <a:spcPts val="4759"/>
              </a:lnSpc>
              <a:buFont typeface="Arial"/>
              <a:buChar char="•"/>
            </a:pPr>
            <a:r>
              <a:rPr lang="en-US" sz="3399">
                <a:solidFill>
                  <a:srgbClr val="171717"/>
                </a:solidFill>
                <a:latin typeface="Blogger"/>
              </a:rPr>
              <a:t>Bersikap tegas dan berani memberi teguran</a:t>
            </a:r>
          </a:p>
          <a:p>
            <a:pPr marL="734059" indent="-367030" lvl="1">
              <a:lnSpc>
                <a:spcPts val="4759"/>
              </a:lnSpc>
              <a:buFont typeface="Arial"/>
              <a:buChar char="•"/>
            </a:pPr>
            <a:r>
              <a:rPr lang="en-US" sz="3399">
                <a:solidFill>
                  <a:srgbClr val="171717"/>
                </a:solidFill>
                <a:latin typeface="Blogger"/>
              </a:rPr>
              <a:t>Jangan takut untuk melapor kepada pihak Berwajib</a:t>
            </a:r>
          </a:p>
          <a:p>
            <a:pPr marL="734059" indent="-367030" lvl="1">
              <a:lnSpc>
                <a:spcPts val="4759"/>
              </a:lnSpc>
              <a:buFont typeface="Arial"/>
              <a:buChar char="•"/>
            </a:pPr>
            <a:r>
              <a:rPr lang="en-US" sz="3399">
                <a:solidFill>
                  <a:srgbClr val="171717"/>
                </a:solidFill>
                <a:latin typeface="Blogger"/>
              </a:rPr>
              <a:t>Berpakaian tertutup.</a:t>
            </a:r>
          </a:p>
          <a:p>
            <a:pPr marL="734059" indent="-367030" lvl="1">
              <a:lnSpc>
                <a:spcPts val="4759"/>
              </a:lnSpc>
              <a:buFont typeface="Arial"/>
              <a:buChar char="•"/>
            </a:pPr>
            <a:r>
              <a:rPr lang="en-US" sz="3399">
                <a:solidFill>
                  <a:srgbClr val="171717"/>
                </a:solidFill>
                <a:latin typeface="Blogger"/>
              </a:rPr>
              <a:t>Jangan mudah percaya kepada orang yang baru di kenal</a:t>
            </a:r>
          </a:p>
          <a:p>
            <a:pPr marL="734059" indent="-367030" lvl="1">
              <a:lnSpc>
                <a:spcPts val="4759"/>
              </a:lnSpc>
              <a:buFont typeface="Arial"/>
              <a:buChar char="•"/>
            </a:pPr>
            <a:r>
              <a:rPr lang="en-US" sz="3399">
                <a:solidFill>
                  <a:srgbClr val="171717"/>
                </a:solidFill>
                <a:latin typeface="Blogger"/>
              </a:rPr>
              <a:t>Hindari obrolan berbau pornografi </a:t>
            </a:r>
          </a:p>
          <a:p>
            <a:pPr algn="ctr">
              <a:lnSpc>
                <a:spcPts val="4759"/>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B1D4E0"/>
        </a:solidFill>
      </p:bgPr>
    </p:bg>
    <p:spTree>
      <p:nvGrpSpPr>
        <p:cNvPr id="1" name=""/>
        <p:cNvGrpSpPr/>
        <p:nvPr/>
      </p:nvGrpSpPr>
      <p:grpSpPr>
        <a:xfrm>
          <a:off x="0" y="0"/>
          <a:ext cx="0" cy="0"/>
          <a:chOff x="0" y="0"/>
          <a:chExt cx="0" cy="0"/>
        </a:xfrm>
      </p:grpSpPr>
      <p:grpSp>
        <p:nvGrpSpPr>
          <p:cNvPr name="Group 2" id="2"/>
          <p:cNvGrpSpPr/>
          <p:nvPr/>
        </p:nvGrpSpPr>
        <p:grpSpPr>
          <a:xfrm rot="0">
            <a:off x="1182598" y="1036693"/>
            <a:ext cx="753178" cy="221885"/>
            <a:chOff x="0" y="0"/>
            <a:chExt cx="1004237" cy="295847"/>
          </a:xfrm>
        </p:grpSpPr>
        <p:grpSp>
          <p:nvGrpSpPr>
            <p:cNvPr name="Group 3" id="3"/>
            <p:cNvGrpSpPr/>
            <p:nvPr/>
          </p:nvGrpSpPr>
          <p:grpSpPr>
            <a:xfrm rot="-10800000">
              <a:off x="708390" y="0"/>
              <a:ext cx="295847" cy="295847"/>
              <a:chOff x="0" y="0"/>
              <a:chExt cx="6350000" cy="6350000"/>
            </a:xfrm>
          </p:grpSpPr>
          <p:sp>
            <p:nvSpPr>
              <p:cNvPr name="Freeform 4" id="4"/>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DECED"/>
              </a:solidFill>
            </p:spPr>
          </p:sp>
        </p:grpSp>
        <p:grpSp>
          <p:nvGrpSpPr>
            <p:cNvPr name="Group 5" id="5"/>
            <p:cNvGrpSpPr/>
            <p:nvPr/>
          </p:nvGrpSpPr>
          <p:grpSpPr>
            <a:xfrm rot="-10800000">
              <a:off x="354195" y="0"/>
              <a:ext cx="295847" cy="295847"/>
              <a:chOff x="0" y="0"/>
              <a:chExt cx="6350000" cy="6350000"/>
            </a:xfrm>
          </p:grpSpPr>
          <p:sp>
            <p:nvSpPr>
              <p:cNvPr name="Freeform 6" id="6"/>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B6EEF"/>
              </a:solidFill>
            </p:spPr>
          </p:sp>
        </p:grpSp>
        <p:grpSp>
          <p:nvGrpSpPr>
            <p:cNvPr name="Group 7" id="7"/>
            <p:cNvGrpSpPr/>
            <p:nvPr/>
          </p:nvGrpSpPr>
          <p:grpSpPr>
            <a:xfrm rot="-10800000">
              <a:off x="0" y="0"/>
              <a:ext cx="295847" cy="295847"/>
              <a:chOff x="0" y="0"/>
              <a:chExt cx="6350000" cy="6350000"/>
            </a:xfrm>
          </p:grpSpPr>
          <p:sp>
            <p:nvSpPr>
              <p:cNvPr name="Freeform 8" id="8"/>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71717"/>
              </a:solidFill>
            </p:spPr>
          </p:sp>
        </p:grpSp>
      </p:grpSp>
      <p:pic>
        <p:nvPicPr>
          <p:cNvPr name="Picture 9" id="9"/>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331600" y="20354"/>
            <a:ext cx="1701995" cy="2476448"/>
          </a:xfrm>
          <a:prstGeom prst="rect">
            <a:avLst/>
          </a:prstGeom>
        </p:spPr>
      </p:pic>
      <p:pic>
        <p:nvPicPr>
          <p:cNvPr name="Picture 10" id="10"/>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true" flipV="false" rot="0">
            <a:off x="14536273" y="1028700"/>
            <a:ext cx="3253239" cy="10714260"/>
          </a:xfrm>
          <a:prstGeom prst="rect">
            <a:avLst/>
          </a:prstGeom>
        </p:spPr>
      </p:pic>
      <p:pic>
        <p:nvPicPr>
          <p:cNvPr name="Picture 11" id="11"/>
          <p:cNvPicPr>
            <a:picLocks noChangeAspect="true"/>
          </p:cNvPicPr>
          <p:nvPr/>
        </p:nvPicPr>
        <p:blipFill>
          <a:blip r:embed="rId6"/>
          <a:srcRect l="0" t="0" r="0" b="0"/>
          <a:stretch>
            <a:fillRect/>
          </a:stretch>
        </p:blipFill>
        <p:spPr>
          <a:xfrm flipH="false" flipV="false" rot="0">
            <a:off x="3696200" y="2326073"/>
            <a:ext cx="4398574" cy="3466114"/>
          </a:xfrm>
          <a:prstGeom prst="rect">
            <a:avLst/>
          </a:prstGeom>
        </p:spPr>
      </p:pic>
      <p:pic>
        <p:nvPicPr>
          <p:cNvPr name="Picture 12" id="12"/>
          <p:cNvPicPr>
            <a:picLocks noChangeAspect="true"/>
          </p:cNvPicPr>
          <p:nvPr/>
        </p:nvPicPr>
        <p:blipFill>
          <a:blip r:embed="rId7"/>
          <a:srcRect l="0" t="1361" r="0" b="1361"/>
          <a:stretch>
            <a:fillRect/>
          </a:stretch>
        </p:blipFill>
        <p:spPr>
          <a:xfrm flipH="false" flipV="false" rot="0">
            <a:off x="8838722" y="2326073"/>
            <a:ext cx="4023460" cy="2872470"/>
          </a:xfrm>
          <a:prstGeom prst="rect">
            <a:avLst/>
          </a:prstGeom>
        </p:spPr>
      </p:pic>
      <p:sp>
        <p:nvSpPr>
          <p:cNvPr name="TextBox 13" id="13"/>
          <p:cNvSpPr txBox="true"/>
          <p:nvPr/>
        </p:nvSpPr>
        <p:spPr>
          <a:xfrm rot="0">
            <a:off x="7475648" y="552777"/>
            <a:ext cx="3336704" cy="1101182"/>
          </a:xfrm>
          <a:prstGeom prst="rect">
            <a:avLst/>
          </a:prstGeom>
        </p:spPr>
        <p:txBody>
          <a:bodyPr anchor="t" rtlCol="false" tIns="0" lIns="0" bIns="0" rIns="0">
            <a:spAutoFit/>
          </a:bodyPr>
          <a:lstStyle/>
          <a:p>
            <a:pPr algn="ctr">
              <a:lnSpc>
                <a:spcPts val="8103"/>
              </a:lnSpc>
            </a:pPr>
            <a:r>
              <a:rPr lang="en-US" sz="8103" u="sng">
                <a:solidFill>
                  <a:srgbClr val="171717"/>
                </a:solidFill>
                <a:latin typeface="Chewy"/>
              </a:rPr>
              <a:t>Bullying</a:t>
            </a:r>
          </a:p>
        </p:txBody>
      </p:sp>
      <p:sp>
        <p:nvSpPr>
          <p:cNvPr name="TextBox 14" id="14"/>
          <p:cNvSpPr txBox="true"/>
          <p:nvPr/>
        </p:nvSpPr>
        <p:spPr>
          <a:xfrm rot="0">
            <a:off x="2655627" y="6281055"/>
            <a:ext cx="11509384" cy="3618865"/>
          </a:xfrm>
          <a:prstGeom prst="rect">
            <a:avLst/>
          </a:prstGeom>
        </p:spPr>
        <p:txBody>
          <a:bodyPr anchor="t" rtlCol="false" tIns="0" lIns="0" bIns="0" rIns="0">
            <a:spAutoFit/>
          </a:bodyPr>
          <a:lstStyle/>
          <a:p>
            <a:pPr algn="ctr">
              <a:lnSpc>
                <a:spcPts val="4759"/>
              </a:lnSpc>
            </a:pPr>
            <a:r>
              <a:rPr lang="en-US" sz="3399">
                <a:solidFill>
                  <a:srgbClr val="171717"/>
                </a:solidFill>
                <a:latin typeface="Blogger"/>
              </a:rPr>
              <a:t>Bullying (</a:t>
            </a:r>
            <a:r>
              <a:rPr lang="en-US" sz="3399">
                <a:solidFill>
                  <a:srgbClr val="171717"/>
                </a:solidFill>
                <a:latin typeface="Blogger"/>
              </a:rPr>
              <a:t>dalam bahasa Indonesia dikenal sebagai “penindasan/risak”) merupakan segala bentuk penindasan atau kekerasan yang dilakukan dengan sengaja oleh satu orang atau sekelompok orang yang lebih kuat atau berkuasa terhadap orang lain, dengan tujuan untuk menyakiti dan dilakukan secara terus menerus.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D558"/>
        </a:solidFill>
      </p:bgPr>
    </p:bg>
    <p:spTree>
      <p:nvGrpSpPr>
        <p:cNvPr id="1" name=""/>
        <p:cNvGrpSpPr/>
        <p:nvPr/>
      </p:nvGrpSpPr>
      <p:grpSpPr>
        <a:xfrm>
          <a:off x="0" y="0"/>
          <a:ext cx="0" cy="0"/>
          <a:chOff x="0" y="0"/>
          <a:chExt cx="0" cy="0"/>
        </a:xfrm>
      </p:grpSpPr>
      <p:grpSp>
        <p:nvGrpSpPr>
          <p:cNvPr name="Group 2" id="2"/>
          <p:cNvGrpSpPr/>
          <p:nvPr/>
        </p:nvGrpSpPr>
        <p:grpSpPr>
          <a:xfrm rot="0">
            <a:off x="7901209" y="1445968"/>
            <a:ext cx="9358091" cy="582392"/>
            <a:chOff x="0" y="0"/>
            <a:chExt cx="12477455" cy="776523"/>
          </a:xfrm>
        </p:grpSpPr>
        <p:grpSp>
          <p:nvGrpSpPr>
            <p:cNvPr name="Group 3" id="3"/>
            <p:cNvGrpSpPr/>
            <p:nvPr/>
          </p:nvGrpSpPr>
          <p:grpSpPr>
            <a:xfrm rot="-10800000">
              <a:off x="1386781" y="0"/>
              <a:ext cx="289704" cy="289704"/>
              <a:chOff x="0" y="0"/>
              <a:chExt cx="6350000" cy="6350000"/>
            </a:xfrm>
          </p:grpSpPr>
          <p:sp>
            <p:nvSpPr>
              <p:cNvPr name="Freeform 4" id="4"/>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DECED"/>
              </a:solidFill>
            </p:spPr>
          </p:sp>
        </p:grpSp>
        <p:grpSp>
          <p:nvGrpSpPr>
            <p:cNvPr name="Group 5" id="5"/>
            <p:cNvGrpSpPr/>
            <p:nvPr/>
          </p:nvGrpSpPr>
          <p:grpSpPr>
            <a:xfrm rot="-10800000">
              <a:off x="1039940" y="0"/>
              <a:ext cx="289704" cy="289704"/>
              <a:chOff x="0" y="0"/>
              <a:chExt cx="6350000" cy="6350000"/>
            </a:xfrm>
          </p:grpSpPr>
          <p:sp>
            <p:nvSpPr>
              <p:cNvPr name="Freeform 6" id="6"/>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558"/>
              </a:solidFill>
            </p:spPr>
          </p:sp>
        </p:grpSp>
        <p:grpSp>
          <p:nvGrpSpPr>
            <p:cNvPr name="Group 7" id="7"/>
            <p:cNvGrpSpPr/>
            <p:nvPr/>
          </p:nvGrpSpPr>
          <p:grpSpPr>
            <a:xfrm rot="-10800000">
              <a:off x="693100" y="0"/>
              <a:ext cx="289704" cy="289704"/>
              <a:chOff x="0" y="0"/>
              <a:chExt cx="6350000" cy="6350000"/>
            </a:xfrm>
          </p:grpSpPr>
          <p:sp>
            <p:nvSpPr>
              <p:cNvPr name="Freeform 8" id="8"/>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71717"/>
              </a:solidFill>
            </p:spPr>
          </p:sp>
        </p:grpSp>
        <p:sp>
          <p:nvSpPr>
            <p:cNvPr name="AutoShape 9" id="9"/>
            <p:cNvSpPr/>
            <p:nvPr/>
          </p:nvSpPr>
          <p:spPr>
            <a:xfrm rot="0">
              <a:off x="0" y="763823"/>
              <a:ext cx="12477455" cy="0"/>
            </a:xfrm>
            <a:prstGeom prst="line">
              <a:avLst/>
            </a:prstGeom>
            <a:ln cap="rnd" w="12700">
              <a:solidFill>
                <a:srgbClr val="000000"/>
              </a:solidFill>
              <a:prstDash val="solid"/>
              <a:headEnd type="none" len="sm" w="sm"/>
              <a:tailEnd type="none" len="sm" w="sm"/>
            </a:ln>
          </p:spPr>
        </p:sp>
      </p:grpSp>
      <p:sp>
        <p:nvSpPr>
          <p:cNvPr name="TextBox 10" id="10"/>
          <p:cNvSpPr txBox="true"/>
          <p:nvPr/>
        </p:nvSpPr>
        <p:spPr>
          <a:xfrm rot="0">
            <a:off x="3819833" y="1040935"/>
            <a:ext cx="5115417" cy="1931035"/>
          </a:xfrm>
          <a:prstGeom prst="rect">
            <a:avLst/>
          </a:prstGeom>
        </p:spPr>
        <p:txBody>
          <a:bodyPr anchor="t" rtlCol="false" tIns="0" lIns="0" bIns="0" rIns="0">
            <a:spAutoFit/>
          </a:bodyPr>
          <a:lstStyle/>
          <a:p>
            <a:pPr>
              <a:lnSpc>
                <a:spcPts val="7400"/>
              </a:lnSpc>
            </a:pPr>
            <a:r>
              <a:rPr lang="en-US" sz="7400">
                <a:solidFill>
                  <a:srgbClr val="171717"/>
                </a:solidFill>
                <a:latin typeface="Chewy"/>
              </a:rPr>
              <a:t>Faktor Penyebab</a:t>
            </a:r>
          </a:p>
        </p:txBody>
      </p:sp>
      <p:pic>
        <p:nvPicPr>
          <p:cNvPr name="Picture 11" id="11"/>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true" flipV="false" rot="0">
            <a:off x="804638" y="1445968"/>
            <a:ext cx="3217628" cy="10660815"/>
          </a:xfrm>
          <a:prstGeom prst="rect">
            <a:avLst/>
          </a:prstGeom>
        </p:spPr>
      </p:pic>
      <p:pic>
        <p:nvPicPr>
          <p:cNvPr name="Picture 12" id="12"/>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5653086" y="-1142830"/>
            <a:ext cx="4172167" cy="4114800"/>
          </a:xfrm>
          <a:prstGeom prst="rect">
            <a:avLst/>
          </a:prstGeom>
        </p:spPr>
      </p:pic>
      <p:pic>
        <p:nvPicPr>
          <p:cNvPr name="Picture 13" id="13"/>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8299965">
            <a:off x="16273877" y="391300"/>
            <a:ext cx="4028246" cy="2109336"/>
          </a:xfrm>
          <a:prstGeom prst="rect">
            <a:avLst/>
          </a:prstGeom>
        </p:spPr>
      </p:pic>
      <p:pic>
        <p:nvPicPr>
          <p:cNvPr name="Picture 14" id="14"/>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5133346" y="7200900"/>
            <a:ext cx="3677055" cy="4114800"/>
          </a:xfrm>
          <a:prstGeom prst="rect">
            <a:avLst/>
          </a:prstGeom>
        </p:spPr>
      </p:pic>
      <p:sp>
        <p:nvSpPr>
          <p:cNvPr name="TextBox 15" id="15"/>
          <p:cNvSpPr txBox="true"/>
          <p:nvPr/>
        </p:nvSpPr>
        <p:spPr>
          <a:xfrm rot="0">
            <a:off x="8418229" y="2857670"/>
            <a:ext cx="8324050" cy="6873241"/>
          </a:xfrm>
          <a:prstGeom prst="rect">
            <a:avLst/>
          </a:prstGeom>
        </p:spPr>
        <p:txBody>
          <a:bodyPr anchor="t" rtlCol="false" tIns="0" lIns="0" bIns="0" rIns="0">
            <a:spAutoFit/>
          </a:bodyPr>
          <a:lstStyle/>
          <a:p>
            <a:pPr algn="just" marL="842004" indent="-421002" lvl="1">
              <a:lnSpc>
                <a:spcPts val="5459"/>
              </a:lnSpc>
              <a:buFont typeface="Arial"/>
              <a:buChar char="•"/>
            </a:pPr>
            <a:r>
              <a:rPr lang="en-US" sz="3899">
                <a:solidFill>
                  <a:srgbClr val="171717"/>
                </a:solidFill>
                <a:latin typeface="Blogger"/>
              </a:rPr>
              <a:t>Masalah pribadi/Faktor Keluarga</a:t>
            </a:r>
          </a:p>
          <a:p>
            <a:pPr algn="just" marL="842004" indent="-421002" lvl="1">
              <a:lnSpc>
                <a:spcPts val="5459"/>
              </a:lnSpc>
              <a:buFont typeface="Arial"/>
              <a:buChar char="•"/>
            </a:pPr>
            <a:r>
              <a:rPr lang="en-US" sz="3899">
                <a:solidFill>
                  <a:srgbClr val="171717"/>
                </a:solidFill>
                <a:latin typeface="Blogger"/>
              </a:rPr>
              <a:t>Pernah jadi korban bullying</a:t>
            </a:r>
          </a:p>
          <a:p>
            <a:pPr algn="just" marL="842004" indent="-421002" lvl="1">
              <a:lnSpc>
                <a:spcPts val="5459"/>
              </a:lnSpc>
              <a:buFont typeface="Arial"/>
              <a:buChar char="•"/>
            </a:pPr>
            <a:r>
              <a:rPr lang="en-US" sz="3899">
                <a:solidFill>
                  <a:srgbClr val="171717"/>
                </a:solidFill>
                <a:latin typeface="Blogger"/>
              </a:rPr>
              <a:t>Rasa iri</a:t>
            </a:r>
          </a:p>
          <a:p>
            <a:pPr algn="just" marL="842004" indent="-421002" lvl="1">
              <a:lnSpc>
                <a:spcPts val="5459"/>
              </a:lnSpc>
              <a:buFont typeface="Arial"/>
              <a:buChar char="•"/>
            </a:pPr>
            <a:r>
              <a:rPr lang="en-US" sz="3899">
                <a:solidFill>
                  <a:srgbClr val="171717"/>
                </a:solidFill>
                <a:latin typeface="Blogger"/>
              </a:rPr>
              <a:t>Kurangnya rasa empati</a:t>
            </a:r>
          </a:p>
          <a:p>
            <a:pPr algn="just" marL="842004" indent="-421002" lvl="1">
              <a:lnSpc>
                <a:spcPts val="5459"/>
              </a:lnSpc>
              <a:buFont typeface="Arial"/>
              <a:buChar char="•"/>
            </a:pPr>
            <a:r>
              <a:rPr lang="en-US" sz="3899">
                <a:solidFill>
                  <a:srgbClr val="171717"/>
                </a:solidFill>
                <a:latin typeface="Blogger"/>
              </a:rPr>
              <a:t>Mencari perhatian</a:t>
            </a:r>
          </a:p>
          <a:p>
            <a:pPr algn="just" marL="842004" indent="-421002" lvl="1">
              <a:lnSpc>
                <a:spcPts val="5459"/>
              </a:lnSpc>
              <a:buFont typeface="Arial"/>
              <a:buChar char="•"/>
            </a:pPr>
            <a:r>
              <a:rPr lang="en-US" sz="3899">
                <a:solidFill>
                  <a:srgbClr val="171717"/>
                </a:solidFill>
                <a:latin typeface="Blogger"/>
              </a:rPr>
              <a:t>Kesulitan mengendalikan emosi</a:t>
            </a:r>
          </a:p>
          <a:p>
            <a:pPr algn="just" marL="842004" indent="-421002" lvl="1">
              <a:lnSpc>
                <a:spcPts val="5459"/>
              </a:lnSpc>
              <a:buFont typeface="Arial"/>
              <a:buChar char="•"/>
            </a:pPr>
            <a:r>
              <a:rPr lang="en-US" sz="3899">
                <a:solidFill>
                  <a:srgbClr val="171717"/>
                </a:solidFill>
                <a:latin typeface="Blogger"/>
              </a:rPr>
              <a:t>Masalah Psikologis.</a:t>
            </a:r>
          </a:p>
          <a:p>
            <a:pPr algn="just" marL="842004" indent="-421002" lvl="1">
              <a:lnSpc>
                <a:spcPts val="5459"/>
              </a:lnSpc>
              <a:buFont typeface="Arial"/>
              <a:buChar char="•"/>
            </a:pPr>
            <a:r>
              <a:rPr lang="en-US" sz="3899">
                <a:solidFill>
                  <a:srgbClr val="171717"/>
                </a:solidFill>
                <a:latin typeface="Blogger"/>
              </a:rPr>
              <a:t>Faktor Media Massa</a:t>
            </a:r>
          </a:p>
          <a:p>
            <a:pPr algn="just">
              <a:lnSpc>
                <a:spcPts val="5459"/>
              </a:lnSpc>
            </a:pPr>
          </a:p>
          <a:p>
            <a:pPr algn="just">
              <a:lnSpc>
                <a:spcPts val="5459"/>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88A9C3"/>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2293683" y="381258"/>
            <a:ext cx="5916859" cy="13122065"/>
          </a:xfrm>
          <a:prstGeom prst="rect">
            <a:avLst/>
          </a:prstGeom>
        </p:spPr>
      </p:pic>
      <p:sp>
        <p:nvSpPr>
          <p:cNvPr name="TextBox 3" id="3"/>
          <p:cNvSpPr txBox="true"/>
          <p:nvPr/>
        </p:nvSpPr>
        <p:spPr>
          <a:xfrm rot="0">
            <a:off x="3059169" y="3565271"/>
            <a:ext cx="10406399" cy="4819015"/>
          </a:xfrm>
          <a:prstGeom prst="rect">
            <a:avLst/>
          </a:prstGeom>
        </p:spPr>
        <p:txBody>
          <a:bodyPr anchor="t" rtlCol="false" tIns="0" lIns="0" bIns="0" rIns="0">
            <a:spAutoFit/>
          </a:bodyPr>
          <a:lstStyle/>
          <a:p>
            <a:pPr algn="just">
              <a:lnSpc>
                <a:spcPts val="4759"/>
              </a:lnSpc>
            </a:pPr>
            <a:r>
              <a:rPr lang="en-US" sz="3399">
                <a:solidFill>
                  <a:srgbClr val="000000"/>
                </a:solidFill>
                <a:latin typeface="Blogger"/>
              </a:rPr>
              <a:t>Pembullyan memang marak terjadi dikalangan pelajar, yang membuat banyak anak takut untuk memulai pertemanan dan mengalami trauma psikologis. Sebagai generasi bangsa, kita harus harus bisa berteman dengan siapa saja tanpa memandang perbedaan ras dan suku. Hindari rasa iri dan dengki agar terhindar dari hal-hal yang tidak diinginkan. Jangan menindas teman yang lebih lemah. Stop Bullying !!</a:t>
            </a:r>
          </a:p>
        </p:txBody>
      </p:sp>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0" y="-744673"/>
            <a:ext cx="3867912" cy="4114800"/>
          </a:xfrm>
          <a:prstGeom prst="rect">
            <a:avLst/>
          </a:prstGeom>
        </p:spPr>
      </p:pic>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201253" y="7200900"/>
            <a:ext cx="2857916" cy="4114800"/>
          </a:xfrm>
          <a:prstGeom prst="rect">
            <a:avLst/>
          </a:prstGeom>
        </p:spPr>
      </p:pic>
      <p:sp>
        <p:nvSpPr>
          <p:cNvPr name="TextBox 6" id="6"/>
          <p:cNvSpPr txBox="true"/>
          <p:nvPr/>
        </p:nvSpPr>
        <p:spPr>
          <a:xfrm rot="0">
            <a:off x="4468078" y="238383"/>
            <a:ext cx="8056959" cy="1292859"/>
          </a:xfrm>
          <a:prstGeom prst="rect">
            <a:avLst/>
          </a:prstGeom>
        </p:spPr>
        <p:txBody>
          <a:bodyPr anchor="t" rtlCol="false" tIns="0" lIns="0" bIns="0" rIns="0">
            <a:spAutoFit/>
          </a:bodyPr>
          <a:lstStyle/>
          <a:p>
            <a:pPr algn="ctr">
              <a:lnSpc>
                <a:spcPts val="10640"/>
              </a:lnSpc>
            </a:pPr>
            <a:r>
              <a:rPr lang="en-US" sz="7600" u="sng">
                <a:solidFill>
                  <a:srgbClr val="000000"/>
                </a:solidFill>
                <a:latin typeface="Open Sans Extra Bold"/>
              </a:rPr>
              <a:t>Tanggapan Saya</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D558"/>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true" flipV="false" rot="0">
            <a:off x="0" y="1028700"/>
            <a:ext cx="5331880" cy="10625123"/>
          </a:xfrm>
          <a:prstGeom prst="rect">
            <a:avLst/>
          </a:prstGeom>
        </p:spPr>
      </p:pic>
      <p:sp>
        <p:nvSpPr>
          <p:cNvPr name="TextBox 3" id="3"/>
          <p:cNvSpPr txBox="true"/>
          <p:nvPr/>
        </p:nvSpPr>
        <p:spPr>
          <a:xfrm rot="0">
            <a:off x="5084756" y="3307138"/>
            <a:ext cx="9665155" cy="4819015"/>
          </a:xfrm>
          <a:prstGeom prst="rect">
            <a:avLst/>
          </a:prstGeom>
        </p:spPr>
        <p:txBody>
          <a:bodyPr anchor="t" rtlCol="false" tIns="0" lIns="0" bIns="0" rIns="0">
            <a:spAutoFit/>
          </a:bodyPr>
          <a:lstStyle/>
          <a:p>
            <a:pPr algn="just" marL="734059" indent="-367030" lvl="1">
              <a:lnSpc>
                <a:spcPts val="4759"/>
              </a:lnSpc>
              <a:buFont typeface="Arial"/>
              <a:buChar char="•"/>
            </a:pPr>
            <a:r>
              <a:rPr lang="en-US" sz="3399">
                <a:solidFill>
                  <a:srgbClr val="000000"/>
                </a:solidFill>
                <a:latin typeface="Blogger"/>
              </a:rPr>
              <a:t>Temui seseorang yang</a:t>
            </a:r>
            <a:r>
              <a:rPr lang="en-US" sz="3399">
                <a:solidFill>
                  <a:srgbClr val="000000"/>
                </a:solidFill>
                <a:latin typeface="Blogger"/>
              </a:rPr>
              <a:t> kamu percaya dan beri tahu pada mereka apa yang terjadi padamu.</a:t>
            </a:r>
          </a:p>
          <a:p>
            <a:pPr algn="just" marL="734059" indent="-367030" lvl="1">
              <a:lnSpc>
                <a:spcPts val="4759"/>
              </a:lnSpc>
              <a:buFont typeface="Arial"/>
              <a:buChar char="•"/>
            </a:pPr>
            <a:r>
              <a:rPr lang="en-US" sz="3399">
                <a:solidFill>
                  <a:srgbClr val="000000"/>
                </a:solidFill>
                <a:latin typeface="Blogger"/>
              </a:rPr>
              <a:t>Jika bullying terjadi di sekolah, beri tahu seorang guru atau penasihat sekolah </a:t>
            </a:r>
          </a:p>
          <a:p>
            <a:pPr algn="just" marL="734059" indent="-367030" lvl="1">
              <a:lnSpc>
                <a:spcPts val="4759"/>
              </a:lnSpc>
              <a:buFont typeface="Arial"/>
              <a:buChar char="•"/>
            </a:pPr>
            <a:r>
              <a:rPr lang="en-US" sz="3399">
                <a:solidFill>
                  <a:srgbClr val="000000"/>
                </a:solidFill>
                <a:latin typeface="Blogger"/>
              </a:rPr>
              <a:t>Jangan takut untuk melapor kepada pihak berwajib</a:t>
            </a:r>
          </a:p>
          <a:p>
            <a:pPr algn="just" marL="734059" indent="-367030" lvl="1">
              <a:lnSpc>
                <a:spcPts val="4759"/>
              </a:lnSpc>
              <a:buFont typeface="Arial"/>
              <a:buChar char="•"/>
            </a:pPr>
            <a:r>
              <a:rPr lang="en-US" sz="3399">
                <a:solidFill>
                  <a:srgbClr val="000000"/>
                </a:solidFill>
                <a:latin typeface="Blogger"/>
              </a:rPr>
              <a:t>tunjukkan sifat berani dan percaya diri agar pembully berpikir ulang untuk melakukan tidakan itu padamu</a:t>
            </a:r>
          </a:p>
        </p:txBody>
      </p:sp>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5834166">
            <a:off x="14151963" y="89008"/>
            <a:ext cx="5519854" cy="4114800"/>
          </a:xfrm>
          <a:prstGeom prst="rect">
            <a:avLst/>
          </a:prstGeom>
        </p:spPr>
      </p:pic>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4064309" y="-702887"/>
            <a:ext cx="4553602" cy="4114800"/>
          </a:xfrm>
          <a:prstGeom prst="rect">
            <a:avLst/>
          </a:prstGeom>
        </p:spPr>
      </p:pic>
      <p:sp>
        <p:nvSpPr>
          <p:cNvPr name="TextBox 6" id="6"/>
          <p:cNvSpPr txBox="true"/>
          <p:nvPr/>
        </p:nvSpPr>
        <p:spPr>
          <a:xfrm rot="0">
            <a:off x="7433890" y="-123825"/>
            <a:ext cx="3420219" cy="1998343"/>
          </a:xfrm>
          <a:prstGeom prst="rect">
            <a:avLst/>
          </a:prstGeom>
        </p:spPr>
        <p:txBody>
          <a:bodyPr anchor="t" rtlCol="false" tIns="0" lIns="0" bIns="0" rIns="0">
            <a:spAutoFit/>
          </a:bodyPr>
          <a:lstStyle/>
          <a:p>
            <a:pPr algn="ctr">
              <a:lnSpc>
                <a:spcPts val="7980"/>
              </a:lnSpc>
            </a:pPr>
            <a:r>
              <a:rPr lang="en-US" sz="5700" u="sng">
                <a:solidFill>
                  <a:srgbClr val="000000"/>
                </a:solidFill>
                <a:latin typeface="Chewy"/>
              </a:rPr>
              <a:t>Cara </a:t>
            </a:r>
          </a:p>
          <a:p>
            <a:pPr algn="ctr">
              <a:lnSpc>
                <a:spcPts val="7980"/>
              </a:lnSpc>
            </a:pPr>
            <a:r>
              <a:rPr lang="en-US" sz="5700" u="sng">
                <a:solidFill>
                  <a:srgbClr val="000000"/>
                </a:solidFill>
                <a:latin typeface="Chewy"/>
              </a:rPr>
              <a:t>Penanganan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DAEqgIsjNOA</dc:identifier>
  <dcterms:modified xsi:type="dcterms:W3CDTF">2011-08-01T06:04:30Z</dcterms:modified>
  <cp:revision>1</cp:revision>
  <dc:title>What is That?</dc:title>
</cp:coreProperties>
</file>