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0" r:id="rId18"/>
    <p:sldId id="272" r:id="rId19"/>
    <p:sldId id="273" r:id="rId20"/>
    <p:sldId id="274" r:id="rId21"/>
    <p:sldId id="275" r:id="rId22"/>
    <p:sldId id="276" r:id="rId23"/>
    <p:sldId id="277" r:id="rId24"/>
    <p:sldId id="281" r:id="rId25"/>
    <p:sldId id="282" r:id="rId26"/>
    <p:sldId id="278" r:id="rId27"/>
  </p:sldIdLst>
  <p:sldSz cx="18288000" cy="10287000"/>
  <p:notesSz cx="6858000" cy="9144000"/>
  <p:embeddedFontLst>
    <p:embeddedFont>
      <p:font typeface="Barlow Bold" charset="0"/>
      <p:regular r:id="rId28"/>
    </p:embeddedFont>
    <p:embeddedFont>
      <p:font typeface="Barlow Bold Italics" charset="0"/>
      <p:regular r:id="rId29"/>
    </p:embeddedFont>
    <p:embeddedFont>
      <p:font typeface="Barlow Bold Bold" charset="0"/>
      <p:regular r:id="rId30"/>
    </p:embeddedFont>
    <p:embeddedFont>
      <p:font typeface="Arimo Bold" charset="0"/>
      <p:regular r:id="rId31"/>
    </p:embeddedFont>
    <p:embeddedFont>
      <p:font typeface="Cormorant Garamond Medium Bold" charset="0"/>
      <p:regular r:id="rId32"/>
    </p:embeddedFont>
    <p:embeddedFont>
      <p:font typeface="Calibri" pitchFamily="34" charset="0"/>
      <p:regular r:id="rId33"/>
      <p:bold r:id="rId34"/>
      <p:italic r:id="rId35"/>
      <p:boldItalic r:id="rId36"/>
    </p:embeddedFont>
    <p:embeddedFont>
      <p:font typeface="Barlow Medium Bold" charset="0"/>
      <p:regular r:id="rId37"/>
    </p:embeddedFont>
    <p:embeddedFont>
      <p:font typeface="Barlow Medium"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53"/>
    <a:srgbClr val="5B6EEF"/>
    <a:srgbClr val="5B6E8B"/>
    <a:srgbClr val="99FFCC"/>
    <a:srgbClr val="FF99FF"/>
    <a:srgbClr val="99FF99"/>
    <a:srgbClr val="FFFF66"/>
    <a:srgbClr val="FF814B"/>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37" autoAdjust="0"/>
    <p:restoredTop sz="86477" autoAdjust="0"/>
  </p:normalViewPr>
  <p:slideViewPr>
    <p:cSldViewPr>
      <p:cViewPr>
        <p:scale>
          <a:sx n="40" d="100"/>
          <a:sy n="40" d="100"/>
        </p:scale>
        <p:origin x="-1218"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grpSp>
        <p:nvGrpSpPr>
          <p:cNvPr id="2" name="Group 2"/>
          <p:cNvGrpSpPr/>
          <p:nvPr/>
        </p:nvGrpSpPr>
        <p:grpSpPr>
          <a:xfrm>
            <a:off x="651750" y="651750"/>
            <a:ext cx="16984499" cy="8983499"/>
            <a:chOff x="0" y="0"/>
            <a:chExt cx="22645999" cy="11977999"/>
          </a:xfrm>
        </p:grpSpPr>
        <p:grpSp>
          <p:nvGrpSpPr>
            <p:cNvPr id="3" name="Group 3"/>
            <p:cNvGrpSpPr/>
            <p:nvPr/>
          </p:nvGrpSpPr>
          <p:grpSpPr>
            <a:xfrm>
              <a:off x="0" y="0"/>
              <a:ext cx="22645999" cy="11977999"/>
              <a:chOff x="0" y="0"/>
              <a:chExt cx="5745374" cy="3038863"/>
            </a:xfrm>
          </p:grpSpPr>
          <p:sp>
            <p:nvSpPr>
              <p:cNvPr id="4" name="Freeform 4"/>
              <p:cNvSpPr/>
              <p:nvPr/>
            </p:nvSpPr>
            <p:spPr>
              <a:xfrm>
                <a:off x="0" y="0"/>
                <a:ext cx="5745374" cy="3038863"/>
              </a:xfrm>
              <a:custGeom>
                <a:avLst/>
                <a:gdLst/>
                <a:ahLst/>
                <a:cxnLst/>
                <a:rect l="l" t="t" r="r" b="b"/>
                <a:pathLst>
                  <a:path w="5745374" h="3038863">
                    <a:moveTo>
                      <a:pt x="5620914" y="3038863"/>
                    </a:moveTo>
                    <a:lnTo>
                      <a:pt x="124460" y="3038863"/>
                    </a:lnTo>
                    <a:cubicBezTo>
                      <a:pt x="55880" y="3038863"/>
                      <a:pt x="0" y="2982983"/>
                      <a:pt x="0" y="2914403"/>
                    </a:cubicBezTo>
                    <a:lnTo>
                      <a:pt x="0" y="124460"/>
                    </a:lnTo>
                    <a:cubicBezTo>
                      <a:pt x="0" y="55880"/>
                      <a:pt x="55880" y="0"/>
                      <a:pt x="124460" y="0"/>
                    </a:cubicBezTo>
                    <a:lnTo>
                      <a:pt x="5620914" y="0"/>
                    </a:lnTo>
                    <a:cubicBezTo>
                      <a:pt x="5689494" y="0"/>
                      <a:pt x="5745374" y="55880"/>
                      <a:pt x="5745374" y="124460"/>
                    </a:cubicBezTo>
                    <a:lnTo>
                      <a:pt x="5745374" y="2914403"/>
                    </a:lnTo>
                    <a:cubicBezTo>
                      <a:pt x="5745374" y="2982983"/>
                      <a:pt x="5689494" y="3038863"/>
                      <a:pt x="5620914" y="3038863"/>
                    </a:cubicBezTo>
                    <a:close/>
                  </a:path>
                </a:pathLst>
              </a:custGeom>
              <a:solidFill>
                <a:srgbClr val="FFFFFF"/>
              </a:solidFill>
            </p:spPr>
          </p:sp>
        </p:grpSp>
        <p:sp>
          <p:nvSpPr>
            <p:cNvPr id="5" name="AutoShape 5"/>
            <p:cNvSpPr/>
            <p:nvPr/>
          </p:nvSpPr>
          <p:spPr>
            <a:xfrm>
              <a:off x="0" y="1266422"/>
              <a:ext cx="22645999" cy="0"/>
            </a:xfrm>
            <a:prstGeom prst="line">
              <a:avLst/>
            </a:prstGeom>
            <a:ln w="12700" cap="rnd">
              <a:solidFill>
                <a:srgbClr val="000000"/>
              </a:solidFill>
              <a:prstDash val="solid"/>
              <a:headEnd type="none" w="sm" len="sm"/>
              <a:tailEnd type="none" w="sm" len="sm"/>
            </a:ln>
          </p:spPr>
        </p:sp>
        <p:grpSp>
          <p:nvGrpSpPr>
            <p:cNvPr id="6" name="Group 6"/>
            <p:cNvGrpSpPr/>
            <p:nvPr/>
          </p:nvGrpSpPr>
          <p:grpSpPr>
            <a:xfrm rot="-10800000">
              <a:off x="1386781" y="502600"/>
              <a:ext cx="289704" cy="28970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id="8" name="Group 8"/>
            <p:cNvGrpSpPr/>
            <p:nvPr/>
          </p:nvGrpSpPr>
          <p:grpSpPr>
            <a:xfrm rot="-10800000">
              <a:off x="1039940" y="502600"/>
              <a:ext cx="289704" cy="28970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558"/>
              </a:solidFill>
            </p:spPr>
          </p:sp>
        </p:grpSp>
        <p:grpSp>
          <p:nvGrpSpPr>
            <p:cNvPr id="10" name="Group 10"/>
            <p:cNvGrpSpPr/>
            <p:nvPr/>
          </p:nvGrpSpPr>
          <p:grpSpPr>
            <a:xfrm rot="-10800000">
              <a:off x="693100" y="502600"/>
              <a:ext cx="289704" cy="289704"/>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420600" y="2072674"/>
            <a:ext cx="3070683" cy="7311149"/>
          </a:xfrm>
          <a:prstGeom prst="rect">
            <a:avLst/>
          </a:prstGeom>
        </p:spPr>
      </p:pic>
      <p:grpSp>
        <p:nvGrpSpPr>
          <p:cNvPr id="13" name="Group 13"/>
          <p:cNvGrpSpPr/>
          <p:nvPr/>
        </p:nvGrpSpPr>
        <p:grpSpPr>
          <a:xfrm>
            <a:off x="1523889" y="2177036"/>
            <a:ext cx="7764549" cy="5949593"/>
            <a:chOff x="0" y="161925"/>
            <a:chExt cx="10352732" cy="7932791"/>
          </a:xfrm>
        </p:grpSpPr>
        <p:sp>
          <p:nvSpPr>
            <p:cNvPr id="14" name="TextBox 14"/>
            <p:cNvSpPr txBox="1"/>
            <p:nvPr/>
          </p:nvSpPr>
          <p:spPr>
            <a:xfrm>
              <a:off x="0" y="161925"/>
              <a:ext cx="10352732" cy="6132202"/>
            </a:xfrm>
            <a:prstGeom prst="rect">
              <a:avLst/>
            </a:prstGeom>
          </p:spPr>
          <p:txBody>
            <a:bodyPr lIns="0" tIns="0" rIns="0" bIns="0" rtlCol="0" anchor="t">
              <a:spAutoFit/>
            </a:bodyPr>
            <a:lstStyle/>
            <a:p>
              <a:pPr algn="ctr">
                <a:lnSpc>
                  <a:spcPts val="8850"/>
                </a:lnSpc>
              </a:pPr>
              <a:r>
                <a:rPr lang="en-US" sz="8850">
                  <a:solidFill>
                    <a:srgbClr val="171717"/>
                  </a:solidFill>
                  <a:latin typeface="Barlow Bold"/>
                </a:rPr>
                <a:t>Penyimpangan Moral di Lingkungan Sekitar</a:t>
              </a:r>
            </a:p>
          </p:txBody>
        </p:sp>
        <p:grpSp>
          <p:nvGrpSpPr>
            <p:cNvPr id="15" name="Group 15"/>
            <p:cNvGrpSpPr/>
            <p:nvPr/>
          </p:nvGrpSpPr>
          <p:grpSpPr>
            <a:xfrm>
              <a:off x="0" y="6988546"/>
              <a:ext cx="6231778" cy="1106170"/>
              <a:chOff x="0" y="0"/>
              <a:chExt cx="6231778" cy="1106170"/>
            </a:xfrm>
          </p:grpSpPr>
          <p:sp>
            <p:nvSpPr>
              <p:cNvPr id="16" name="Freeform 16"/>
              <p:cNvSpPr/>
              <p:nvPr/>
            </p:nvSpPr>
            <p:spPr>
              <a:xfrm>
                <a:off x="0" y="0"/>
                <a:ext cx="6231778" cy="1106170"/>
              </a:xfrm>
              <a:custGeom>
                <a:avLst/>
                <a:gdLst/>
                <a:ahLst/>
                <a:cxnLst/>
                <a:rect l="l" t="t" r="r" b="b"/>
                <a:pathLst>
                  <a:path w="6231778" h="1106170">
                    <a:moveTo>
                      <a:pt x="5678058" y="1106170"/>
                    </a:moveTo>
                    <a:lnTo>
                      <a:pt x="553720" y="1106170"/>
                    </a:lnTo>
                    <a:cubicBezTo>
                      <a:pt x="247650" y="1106170"/>
                      <a:pt x="0" y="858520"/>
                      <a:pt x="0" y="553720"/>
                    </a:cubicBezTo>
                    <a:cubicBezTo>
                      <a:pt x="0" y="247650"/>
                      <a:pt x="247650" y="0"/>
                      <a:pt x="553720" y="0"/>
                    </a:cubicBezTo>
                    <a:lnTo>
                      <a:pt x="5678058" y="0"/>
                    </a:lnTo>
                    <a:cubicBezTo>
                      <a:pt x="5984128" y="0"/>
                      <a:pt x="6231778" y="247650"/>
                      <a:pt x="6231778" y="553720"/>
                    </a:cubicBezTo>
                    <a:cubicBezTo>
                      <a:pt x="6230508" y="858520"/>
                      <a:pt x="5982858" y="1106170"/>
                      <a:pt x="5678058" y="1106170"/>
                    </a:cubicBezTo>
                    <a:close/>
                  </a:path>
                </a:pathLst>
              </a:custGeom>
              <a:solidFill>
                <a:srgbClr val="171717"/>
              </a:solidFill>
            </p:spPr>
          </p:sp>
        </p:grpSp>
        <p:sp>
          <p:nvSpPr>
            <p:cNvPr id="17" name="TextBox 17"/>
            <p:cNvSpPr txBox="1"/>
            <p:nvPr/>
          </p:nvSpPr>
          <p:spPr>
            <a:xfrm>
              <a:off x="639922" y="7347278"/>
              <a:ext cx="7190736" cy="719735"/>
            </a:xfrm>
            <a:prstGeom prst="rect">
              <a:avLst/>
            </a:prstGeom>
          </p:spPr>
          <p:txBody>
            <a:bodyPr lIns="0" tIns="0" rIns="0" bIns="0" rtlCol="0" anchor="t">
              <a:spAutoFit/>
            </a:bodyPr>
            <a:lstStyle/>
            <a:p>
              <a:pPr algn="ctr">
                <a:lnSpc>
                  <a:spcPts val="4503"/>
                </a:lnSpc>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grpSp>
        <p:nvGrpSpPr>
          <p:cNvPr id="2" name="Group 2"/>
          <p:cNvGrpSpPr/>
          <p:nvPr/>
        </p:nvGrpSpPr>
        <p:grpSpPr>
          <a:xfrm>
            <a:off x="612372" y="651750"/>
            <a:ext cx="15511008" cy="8983499"/>
            <a:chOff x="0" y="0"/>
            <a:chExt cx="5246934" cy="3038863"/>
          </a:xfrm>
        </p:grpSpPr>
        <p:sp>
          <p:nvSpPr>
            <p:cNvPr id="3" name="Freeform 3"/>
            <p:cNvSpPr/>
            <p:nvPr/>
          </p:nvSpPr>
          <p:spPr>
            <a:xfrm>
              <a:off x="0" y="0"/>
              <a:ext cx="5246934" cy="3038863"/>
            </a:xfrm>
            <a:custGeom>
              <a:avLst/>
              <a:gdLst/>
              <a:ahLst/>
              <a:cxnLst/>
              <a:rect l="l" t="t" r="r" b="b"/>
              <a:pathLst>
                <a:path w="5246934" h="3038863">
                  <a:moveTo>
                    <a:pt x="5122474" y="3038863"/>
                  </a:moveTo>
                  <a:lnTo>
                    <a:pt x="124460" y="3038863"/>
                  </a:lnTo>
                  <a:cubicBezTo>
                    <a:pt x="55880" y="3038863"/>
                    <a:pt x="0" y="2982983"/>
                    <a:pt x="0" y="2914403"/>
                  </a:cubicBezTo>
                  <a:lnTo>
                    <a:pt x="0" y="124460"/>
                  </a:lnTo>
                  <a:cubicBezTo>
                    <a:pt x="0" y="55880"/>
                    <a:pt x="55880" y="0"/>
                    <a:pt x="124460" y="0"/>
                  </a:cubicBezTo>
                  <a:lnTo>
                    <a:pt x="5122474" y="0"/>
                  </a:lnTo>
                  <a:cubicBezTo>
                    <a:pt x="5191054" y="0"/>
                    <a:pt x="5246934" y="55880"/>
                    <a:pt x="5246934" y="124460"/>
                  </a:cubicBezTo>
                  <a:lnTo>
                    <a:pt x="5246934" y="2914403"/>
                  </a:lnTo>
                  <a:cubicBezTo>
                    <a:pt x="5246934" y="2982983"/>
                    <a:pt x="5191054" y="3038863"/>
                    <a:pt x="5122474" y="3038863"/>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047868" y="1433658"/>
            <a:ext cx="2296446" cy="8201591"/>
          </a:xfrm>
          <a:prstGeom prst="rect">
            <a:avLst/>
          </a:prstGeom>
        </p:spPr>
      </p:pic>
      <p:sp>
        <p:nvSpPr>
          <p:cNvPr id="5" name="TextBox 5"/>
          <p:cNvSpPr txBox="1"/>
          <p:nvPr/>
        </p:nvSpPr>
        <p:spPr>
          <a:xfrm>
            <a:off x="1490199" y="1687424"/>
            <a:ext cx="12420600" cy="6912149"/>
          </a:xfrm>
          <a:prstGeom prst="rect">
            <a:avLst/>
          </a:prstGeom>
        </p:spPr>
        <p:txBody>
          <a:bodyPr lIns="0" tIns="0" rIns="0" bIns="0" rtlCol="0" anchor="t">
            <a:spAutoFit/>
          </a:bodyPr>
          <a:lstStyle/>
          <a:p>
            <a:pPr algn="ctr">
              <a:lnSpc>
                <a:spcPts val="4899"/>
              </a:lnSpc>
            </a:pPr>
            <a:r>
              <a:rPr lang="en-US" sz="3300">
                <a:solidFill>
                  <a:srgbClr val="FF1616"/>
                </a:solidFill>
                <a:latin typeface="Cormorant Garamond Medium Bold"/>
              </a:rPr>
              <a:t>2. Memiliki orangtua yang bersifat </a:t>
            </a:r>
            <a:r>
              <a:rPr lang="en-US" sz="3300" smtClean="0">
                <a:solidFill>
                  <a:srgbClr val="FF1616"/>
                </a:solidFill>
                <a:latin typeface="Cormorant Garamond Medium Bold"/>
              </a:rPr>
              <a:t>permisif</a:t>
            </a:r>
            <a:endParaRPr lang="en-US" sz="3300">
              <a:solidFill>
                <a:srgbClr val="FF1616"/>
              </a:solidFill>
              <a:latin typeface="Cormorant Garamond Medium Bold"/>
            </a:endParaRPr>
          </a:p>
          <a:p>
            <a:pPr algn="ctr">
              <a:lnSpc>
                <a:spcPts val="4899"/>
              </a:lnSpc>
            </a:pPr>
            <a:r>
              <a:rPr lang="en-US" sz="3300">
                <a:solidFill>
                  <a:srgbClr val="000000"/>
                </a:solidFill>
                <a:latin typeface="Cormorant Garamond Medium Bold"/>
              </a:rPr>
              <a:t>Orangtua yang bersifat permisif atau serba mengizinkan, ternyata dinilai bisa menyebabkan anaknya melakukan tindakan bullying. Sebab, orangtua dengan faktor bullying ini cenderung tidak membuat peraturan yang bisa mengawasi anak-anaknya sehingga mereka bebas melakukan apa saja, termasuk perundungan di luar rumah.</a:t>
            </a:r>
          </a:p>
          <a:p>
            <a:pPr algn="ctr">
              <a:lnSpc>
                <a:spcPts val="4899"/>
              </a:lnSpc>
            </a:pPr>
            <a:endParaRPr lang="en-US" sz="3300">
              <a:solidFill>
                <a:srgbClr val="000000"/>
              </a:solidFill>
              <a:latin typeface="Cormorant Garamond Medium Bold"/>
            </a:endParaRPr>
          </a:p>
          <a:p>
            <a:pPr algn="ctr">
              <a:lnSpc>
                <a:spcPts val="4899"/>
              </a:lnSpc>
            </a:pPr>
            <a:r>
              <a:rPr lang="en-US" sz="3300">
                <a:solidFill>
                  <a:srgbClr val="FF1616"/>
                </a:solidFill>
                <a:latin typeface="Cormorant Garamond Medium Bold"/>
              </a:rPr>
              <a:t>3. Kurangnya hubungan dengan </a:t>
            </a:r>
            <a:r>
              <a:rPr lang="en-US" sz="3300" smtClean="0">
                <a:solidFill>
                  <a:srgbClr val="FF1616"/>
                </a:solidFill>
                <a:latin typeface="Cormorant Garamond Medium Bold"/>
              </a:rPr>
              <a:t>orangtua</a:t>
            </a:r>
            <a:endParaRPr lang="en-US" sz="3300">
              <a:solidFill>
                <a:srgbClr val="FF1616"/>
              </a:solidFill>
              <a:latin typeface="Cormorant Garamond Medium Bold"/>
            </a:endParaRPr>
          </a:p>
          <a:p>
            <a:pPr algn="ctr">
              <a:lnSpc>
                <a:spcPts val="4899"/>
              </a:lnSpc>
            </a:pPr>
            <a:r>
              <a:rPr lang="en-US" sz="3300">
                <a:solidFill>
                  <a:srgbClr val="000000"/>
                </a:solidFill>
                <a:latin typeface="Cormorant Garamond Medium Bold"/>
              </a:rPr>
              <a:t>Memiliki hubungan atau komunikasi yang buruk dengan orangtua dipercaya dapat membuat seorang anak berisiko melakukan tindakan bullying.</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814B"/>
        </a:solidFill>
        <a:effectLst/>
      </p:bgPr>
    </p:bg>
    <p:spTree>
      <p:nvGrpSpPr>
        <p:cNvPr id="1" name=""/>
        <p:cNvGrpSpPr/>
        <p:nvPr/>
      </p:nvGrpSpPr>
      <p:grpSpPr>
        <a:xfrm>
          <a:off x="0" y="0"/>
          <a:ext cx="0" cy="0"/>
          <a:chOff x="0" y="0"/>
          <a:chExt cx="0" cy="0"/>
        </a:xfrm>
      </p:grpSpPr>
      <p:grpSp>
        <p:nvGrpSpPr>
          <p:cNvPr id="2" name="Group 2"/>
          <p:cNvGrpSpPr/>
          <p:nvPr/>
        </p:nvGrpSpPr>
        <p:grpSpPr>
          <a:xfrm>
            <a:off x="5444635" y="390066"/>
            <a:ext cx="12381349" cy="9506868"/>
            <a:chOff x="0" y="0"/>
            <a:chExt cx="16508466" cy="12675824"/>
          </a:xfrm>
        </p:grpSpPr>
        <p:grpSp>
          <p:nvGrpSpPr>
            <p:cNvPr id="3" name="Group 3"/>
            <p:cNvGrpSpPr/>
            <p:nvPr/>
          </p:nvGrpSpPr>
          <p:grpSpPr>
            <a:xfrm>
              <a:off x="0" y="0"/>
              <a:ext cx="16508466" cy="12675824"/>
              <a:chOff x="0" y="0"/>
              <a:chExt cx="3103973" cy="2383348"/>
            </a:xfrm>
          </p:grpSpPr>
          <p:sp>
            <p:nvSpPr>
              <p:cNvPr id="4" name="Freeform 4"/>
              <p:cNvSpPr/>
              <p:nvPr/>
            </p:nvSpPr>
            <p:spPr>
              <a:xfrm>
                <a:off x="0" y="0"/>
                <a:ext cx="3103974" cy="2383348"/>
              </a:xfrm>
              <a:custGeom>
                <a:avLst/>
                <a:gdLst/>
                <a:ahLst/>
                <a:cxnLst/>
                <a:rect l="l" t="t" r="r" b="b"/>
                <a:pathLst>
                  <a:path w="3103974" h="2383348">
                    <a:moveTo>
                      <a:pt x="2979513" y="2383348"/>
                    </a:moveTo>
                    <a:lnTo>
                      <a:pt x="124460" y="2383348"/>
                    </a:lnTo>
                    <a:cubicBezTo>
                      <a:pt x="55880" y="2383348"/>
                      <a:pt x="0" y="2327468"/>
                      <a:pt x="0" y="2258888"/>
                    </a:cubicBezTo>
                    <a:lnTo>
                      <a:pt x="0" y="124460"/>
                    </a:lnTo>
                    <a:cubicBezTo>
                      <a:pt x="0" y="55880"/>
                      <a:pt x="55880" y="0"/>
                      <a:pt x="124460" y="0"/>
                    </a:cubicBezTo>
                    <a:lnTo>
                      <a:pt x="2979513" y="0"/>
                    </a:lnTo>
                    <a:cubicBezTo>
                      <a:pt x="3048093" y="0"/>
                      <a:pt x="3103974" y="55880"/>
                      <a:pt x="3103974" y="124460"/>
                    </a:cubicBezTo>
                    <a:lnTo>
                      <a:pt x="3103974" y="2258888"/>
                    </a:lnTo>
                    <a:cubicBezTo>
                      <a:pt x="3103974" y="2327468"/>
                      <a:pt x="3048093" y="2383348"/>
                      <a:pt x="2979513" y="2383348"/>
                    </a:cubicBezTo>
                    <a:close/>
                  </a:path>
                </a:pathLst>
              </a:custGeom>
              <a:solidFill>
                <a:srgbClr val="FFFFFF"/>
              </a:solidFill>
            </p:spPr>
          </p:sp>
        </p:grpSp>
        <p:grpSp>
          <p:nvGrpSpPr>
            <p:cNvPr id="5" name="Group 5"/>
            <p:cNvGrpSpPr/>
            <p:nvPr/>
          </p:nvGrpSpPr>
          <p:grpSpPr>
            <a:xfrm rot="-10800000">
              <a:off x="1871214" y="678169"/>
              <a:ext cx="390904" cy="39090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id="7" name="Group 7"/>
            <p:cNvGrpSpPr/>
            <p:nvPr/>
          </p:nvGrpSpPr>
          <p:grpSpPr>
            <a:xfrm rot="-10800000">
              <a:off x="1403214" y="678169"/>
              <a:ext cx="390904" cy="39090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814B"/>
              </a:solidFill>
            </p:spPr>
          </p:sp>
        </p:grpSp>
        <p:grpSp>
          <p:nvGrpSpPr>
            <p:cNvPr id="9" name="Group 9"/>
            <p:cNvGrpSpPr/>
            <p:nvPr/>
          </p:nvGrpSpPr>
          <p:grpSpPr>
            <a:xfrm rot="-10800000">
              <a:off x="935214" y="678169"/>
              <a:ext cx="390904" cy="39090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75879" y="1732332"/>
            <a:ext cx="3147083" cy="8164602"/>
          </a:xfrm>
          <a:prstGeom prst="rect">
            <a:avLst/>
          </a:prstGeom>
        </p:spPr>
      </p:pic>
      <p:sp>
        <p:nvSpPr>
          <p:cNvPr id="12" name="TextBox 12"/>
          <p:cNvSpPr txBox="1"/>
          <p:nvPr/>
        </p:nvSpPr>
        <p:spPr>
          <a:xfrm>
            <a:off x="5642581" y="1373237"/>
            <a:ext cx="12001500" cy="7540526"/>
          </a:xfrm>
          <a:prstGeom prst="rect">
            <a:avLst/>
          </a:prstGeom>
        </p:spPr>
        <p:txBody>
          <a:bodyPr lIns="0" tIns="0" rIns="0" bIns="0" rtlCol="0" anchor="t">
            <a:spAutoFit/>
          </a:bodyPr>
          <a:lstStyle/>
          <a:p>
            <a:pPr algn="ctr">
              <a:lnSpc>
                <a:spcPts val="4899"/>
              </a:lnSpc>
            </a:pPr>
            <a:r>
              <a:rPr lang="en-US" sz="3499">
                <a:solidFill>
                  <a:srgbClr val="FF1616"/>
                </a:solidFill>
                <a:latin typeface="Cormorant Garamond Medium Bold"/>
              </a:rPr>
              <a:t>4. Memiliki saudara kandung yang bersifat </a:t>
            </a:r>
            <a:r>
              <a:rPr lang="en-US" sz="3499" smtClean="0">
                <a:solidFill>
                  <a:srgbClr val="FF1616"/>
                </a:solidFill>
                <a:latin typeface="Cormorant Garamond Medium Bold"/>
              </a:rPr>
              <a:t>kasar</a:t>
            </a:r>
            <a:endParaRPr lang="en-US" sz="3499">
              <a:solidFill>
                <a:srgbClr val="FF1616"/>
              </a:solidFill>
              <a:latin typeface="Cormorant Garamond Medium Bold"/>
            </a:endParaRPr>
          </a:p>
          <a:p>
            <a:pPr algn="ctr">
              <a:lnSpc>
                <a:spcPts val="4899"/>
              </a:lnSpc>
            </a:pPr>
            <a:r>
              <a:rPr lang="en-US" sz="3500">
                <a:solidFill>
                  <a:srgbClr val="000000"/>
                </a:solidFill>
                <a:latin typeface="Cormorant Garamond Medium Bold"/>
              </a:rPr>
              <a:t>Anak-anak yang memiliki kakak kandung dengan sifat kasar cenderung akan mencontoh perbuatan saudaranya.</a:t>
            </a:r>
          </a:p>
          <a:p>
            <a:pPr algn="ctr">
              <a:lnSpc>
                <a:spcPts val="4899"/>
              </a:lnSpc>
            </a:pPr>
            <a:endParaRPr lang="en-US" sz="1299">
              <a:solidFill>
                <a:srgbClr val="000000"/>
              </a:solidFill>
              <a:latin typeface="Cormorant Garamond Medium Bold"/>
            </a:endParaRPr>
          </a:p>
          <a:p>
            <a:pPr algn="ctr">
              <a:lnSpc>
                <a:spcPts val="4899"/>
              </a:lnSpc>
            </a:pPr>
            <a:r>
              <a:rPr lang="en-US" sz="3499">
                <a:solidFill>
                  <a:srgbClr val="FF1616"/>
                </a:solidFill>
                <a:latin typeface="Cormorant Garamond Medium Bold"/>
              </a:rPr>
              <a:t>5. Tidak memiliki rasa percaya </a:t>
            </a:r>
            <a:r>
              <a:rPr lang="en-US" sz="3499" smtClean="0">
                <a:solidFill>
                  <a:srgbClr val="FF1616"/>
                </a:solidFill>
                <a:latin typeface="Cormorant Garamond Medium Bold"/>
              </a:rPr>
              <a:t>diri</a:t>
            </a:r>
            <a:endParaRPr lang="en-US" sz="3499">
              <a:solidFill>
                <a:srgbClr val="FF1616"/>
              </a:solidFill>
              <a:latin typeface="Cormorant Garamond Medium Bold"/>
            </a:endParaRPr>
          </a:p>
          <a:p>
            <a:pPr algn="ctr">
              <a:lnSpc>
                <a:spcPts val="4899"/>
              </a:lnSpc>
            </a:pPr>
            <a:r>
              <a:rPr lang="en-US" sz="3499">
                <a:solidFill>
                  <a:srgbClr val="000000"/>
                </a:solidFill>
                <a:latin typeface="Cormorant Garamond Medium Bold"/>
              </a:rPr>
              <a:t>Anak-anak yang tidak percaya diri cenderung akan melakukan bullying. Sebab, bullying akan membuat mereka merasa memiliki kekuatan dan dominasi.</a:t>
            </a:r>
          </a:p>
          <a:p>
            <a:pPr algn="ctr">
              <a:lnSpc>
                <a:spcPts val="4899"/>
              </a:lnSpc>
            </a:pPr>
            <a:endParaRPr lang="en-US" sz="3499">
              <a:solidFill>
                <a:srgbClr val="000000"/>
              </a:solidFill>
              <a:latin typeface="Cormorant Garamond Medium Bold"/>
            </a:endParaRPr>
          </a:p>
          <a:p>
            <a:pPr algn="ctr">
              <a:lnSpc>
                <a:spcPts val="4899"/>
              </a:lnSpc>
            </a:pPr>
            <a:r>
              <a:rPr lang="en-US" sz="3499">
                <a:solidFill>
                  <a:srgbClr val="FF1616"/>
                </a:solidFill>
                <a:latin typeface="Cormorant Garamond Medium Bold"/>
              </a:rPr>
              <a:t>6. Kebiasaan mengejek orang </a:t>
            </a:r>
            <a:r>
              <a:rPr lang="en-US" sz="3499" smtClean="0">
                <a:solidFill>
                  <a:srgbClr val="FF1616"/>
                </a:solidFill>
                <a:latin typeface="Cormorant Garamond Medium Bold"/>
              </a:rPr>
              <a:t>lain</a:t>
            </a:r>
            <a:endParaRPr lang="en-US" sz="3499">
              <a:solidFill>
                <a:srgbClr val="FF1616"/>
              </a:solidFill>
              <a:latin typeface="Cormorant Garamond Medium Bold"/>
            </a:endParaRPr>
          </a:p>
          <a:p>
            <a:pPr algn="ctr">
              <a:lnSpc>
                <a:spcPts val="4899"/>
              </a:lnSpc>
            </a:pPr>
            <a:r>
              <a:rPr lang="en-US" sz="3499">
                <a:solidFill>
                  <a:srgbClr val="000000"/>
                </a:solidFill>
                <a:latin typeface="Cormorant Garamond Medium Bold"/>
              </a:rPr>
              <a:t>Kebiasaan mengejek orang lain dinilai dapat membuat anak-anak melakukan tindakan bullying.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814B"/>
        </a:solidFill>
        <a:effectLst/>
      </p:bgPr>
    </p:bg>
    <p:spTree>
      <p:nvGrpSpPr>
        <p:cNvPr id="1" name=""/>
        <p:cNvGrpSpPr/>
        <p:nvPr/>
      </p:nvGrpSpPr>
      <p:grpSpPr>
        <a:xfrm>
          <a:off x="0" y="0"/>
          <a:ext cx="0" cy="0"/>
          <a:chOff x="0" y="0"/>
          <a:chExt cx="0" cy="0"/>
        </a:xfrm>
      </p:grpSpPr>
      <p:grpSp>
        <p:nvGrpSpPr>
          <p:cNvPr id="2" name="Group 2"/>
          <p:cNvGrpSpPr/>
          <p:nvPr/>
        </p:nvGrpSpPr>
        <p:grpSpPr>
          <a:xfrm>
            <a:off x="4968168" y="651750"/>
            <a:ext cx="12639529" cy="8983499"/>
            <a:chOff x="0" y="0"/>
            <a:chExt cx="16852705" cy="11977999"/>
          </a:xfrm>
        </p:grpSpPr>
        <p:grpSp>
          <p:nvGrpSpPr>
            <p:cNvPr id="3" name="Group 3"/>
            <p:cNvGrpSpPr/>
            <p:nvPr/>
          </p:nvGrpSpPr>
          <p:grpSpPr>
            <a:xfrm>
              <a:off x="0" y="0"/>
              <a:ext cx="16852705" cy="11977999"/>
              <a:chOff x="0" y="0"/>
              <a:chExt cx="4275594" cy="3038863"/>
            </a:xfrm>
          </p:grpSpPr>
          <p:sp>
            <p:nvSpPr>
              <p:cNvPr id="4" name="Freeform 4"/>
              <p:cNvSpPr/>
              <p:nvPr/>
            </p:nvSpPr>
            <p:spPr>
              <a:xfrm>
                <a:off x="0" y="0"/>
                <a:ext cx="4275594" cy="3038863"/>
              </a:xfrm>
              <a:custGeom>
                <a:avLst/>
                <a:gdLst/>
                <a:ahLst/>
                <a:cxnLst/>
                <a:rect l="l" t="t" r="r" b="b"/>
                <a:pathLst>
                  <a:path w="4275594" h="3038863">
                    <a:moveTo>
                      <a:pt x="4151133" y="3038863"/>
                    </a:moveTo>
                    <a:lnTo>
                      <a:pt x="124460" y="3038863"/>
                    </a:lnTo>
                    <a:cubicBezTo>
                      <a:pt x="55880" y="3038863"/>
                      <a:pt x="0" y="2982983"/>
                      <a:pt x="0" y="2914403"/>
                    </a:cubicBezTo>
                    <a:lnTo>
                      <a:pt x="0" y="124460"/>
                    </a:lnTo>
                    <a:cubicBezTo>
                      <a:pt x="0" y="55880"/>
                      <a:pt x="55880" y="0"/>
                      <a:pt x="124460" y="0"/>
                    </a:cubicBezTo>
                    <a:lnTo>
                      <a:pt x="4151134" y="0"/>
                    </a:lnTo>
                    <a:cubicBezTo>
                      <a:pt x="4219714" y="0"/>
                      <a:pt x="4275594" y="55880"/>
                      <a:pt x="4275594" y="124460"/>
                    </a:cubicBezTo>
                    <a:lnTo>
                      <a:pt x="4275594" y="2914403"/>
                    </a:lnTo>
                    <a:cubicBezTo>
                      <a:pt x="4275594" y="2982983"/>
                      <a:pt x="4219714" y="3038863"/>
                      <a:pt x="4151134" y="3038863"/>
                    </a:cubicBezTo>
                    <a:close/>
                  </a:path>
                </a:pathLst>
              </a:custGeom>
              <a:solidFill>
                <a:srgbClr val="FFFFFF"/>
              </a:solidFill>
            </p:spPr>
          </p:sp>
        </p:grpSp>
        <p:grpSp>
          <p:nvGrpSpPr>
            <p:cNvPr id="5" name="Group 5"/>
            <p:cNvGrpSpPr/>
            <p:nvPr/>
          </p:nvGrpSpPr>
          <p:grpSpPr>
            <a:xfrm rot="-10800000">
              <a:off x="1386781" y="502600"/>
              <a:ext cx="289704" cy="28970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id="7" name="Group 7"/>
            <p:cNvGrpSpPr/>
            <p:nvPr/>
          </p:nvGrpSpPr>
          <p:grpSpPr>
            <a:xfrm rot="-10800000">
              <a:off x="1039940" y="502600"/>
              <a:ext cx="289704" cy="28970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814B"/>
              </a:solidFill>
            </p:spPr>
          </p:sp>
        </p:grpSp>
        <p:grpSp>
          <p:nvGrpSpPr>
            <p:cNvPr id="9" name="Group 9"/>
            <p:cNvGrpSpPr/>
            <p:nvPr/>
          </p:nvGrpSpPr>
          <p:grpSpPr>
            <a:xfrm rot="-10800000">
              <a:off x="693100" y="502600"/>
              <a:ext cx="289704" cy="28970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6982" y="2099171"/>
            <a:ext cx="5617804" cy="7536078"/>
          </a:xfrm>
          <a:prstGeom prst="rect">
            <a:avLst/>
          </a:prstGeom>
        </p:spPr>
      </p:pic>
      <p:sp>
        <p:nvSpPr>
          <p:cNvPr id="12" name="TextBox 12"/>
          <p:cNvSpPr txBox="1"/>
          <p:nvPr/>
        </p:nvSpPr>
        <p:spPr>
          <a:xfrm>
            <a:off x="5180466" y="1782757"/>
            <a:ext cx="12214932" cy="8168903"/>
          </a:xfrm>
          <a:prstGeom prst="rect">
            <a:avLst/>
          </a:prstGeom>
        </p:spPr>
        <p:txBody>
          <a:bodyPr lIns="0" tIns="0" rIns="0" bIns="0" rtlCol="0" anchor="t">
            <a:spAutoFit/>
          </a:bodyPr>
          <a:lstStyle/>
          <a:p>
            <a:pPr algn="ctr">
              <a:lnSpc>
                <a:spcPts val="4899"/>
              </a:lnSpc>
            </a:pPr>
            <a:r>
              <a:rPr lang="en-US" sz="3499">
                <a:solidFill>
                  <a:srgbClr val="FF1616"/>
                </a:solidFill>
                <a:latin typeface="Cormorant Garamond Medium Bold"/>
              </a:rPr>
              <a:t>7. Haus akan </a:t>
            </a:r>
            <a:r>
              <a:rPr lang="en-US" sz="3499" smtClean="0">
                <a:solidFill>
                  <a:srgbClr val="FF1616"/>
                </a:solidFill>
                <a:latin typeface="Cormorant Garamond Medium Bold"/>
              </a:rPr>
              <a:t>kekuasaan</a:t>
            </a:r>
            <a:endParaRPr lang="en-US" sz="3499">
              <a:solidFill>
                <a:srgbClr val="FF1616"/>
              </a:solidFill>
              <a:latin typeface="Cormorant Garamond Medium Bold"/>
            </a:endParaRPr>
          </a:p>
          <a:p>
            <a:pPr algn="ctr">
              <a:lnSpc>
                <a:spcPts val="4899"/>
              </a:lnSpc>
            </a:pPr>
            <a:r>
              <a:rPr lang="en-US" sz="3499">
                <a:solidFill>
                  <a:srgbClr val="000000"/>
                </a:solidFill>
                <a:latin typeface="Cormorant Garamond Medium Bold"/>
              </a:rPr>
              <a:t>Anak-anak yang selalu haus akan kekuasaan dan terus ingin memegang kontrol juga cenderung melakukan tindakan bullying. </a:t>
            </a:r>
          </a:p>
          <a:p>
            <a:pPr algn="ctr">
              <a:lnSpc>
                <a:spcPts val="4899"/>
              </a:lnSpc>
            </a:pPr>
            <a:endParaRPr lang="en-US" sz="3499">
              <a:solidFill>
                <a:srgbClr val="000000"/>
              </a:solidFill>
              <a:latin typeface="Cormorant Garamond Medium Bold"/>
            </a:endParaRPr>
          </a:p>
          <a:p>
            <a:pPr algn="ctr">
              <a:lnSpc>
                <a:spcPts val="4899"/>
              </a:lnSpc>
            </a:pPr>
            <a:r>
              <a:rPr lang="en-US" sz="3499">
                <a:solidFill>
                  <a:srgbClr val="FF1616"/>
                </a:solidFill>
                <a:latin typeface="Cormorant Garamond Medium Bold"/>
              </a:rPr>
              <a:t>8. Ingin menjadi populer di </a:t>
            </a:r>
            <a:r>
              <a:rPr lang="en-US" sz="3499" smtClean="0">
                <a:solidFill>
                  <a:srgbClr val="FF1616"/>
                </a:solidFill>
                <a:latin typeface="Cormorant Garamond Medium Bold"/>
              </a:rPr>
              <a:t>lingkungannya</a:t>
            </a:r>
            <a:endParaRPr lang="en-US" sz="3499">
              <a:solidFill>
                <a:srgbClr val="FF1616"/>
              </a:solidFill>
              <a:latin typeface="Cormorant Garamond Medium Bold"/>
            </a:endParaRPr>
          </a:p>
          <a:p>
            <a:pPr algn="ctr">
              <a:lnSpc>
                <a:spcPts val="4899"/>
              </a:lnSpc>
            </a:pPr>
            <a:r>
              <a:rPr lang="en-US" sz="3499">
                <a:solidFill>
                  <a:srgbClr val="000000"/>
                </a:solidFill>
                <a:latin typeface="Cormorant Garamond Medium Bold"/>
              </a:rPr>
              <a:t>Anak-anak yang ingin dikenal atau menjadi populer di lingkungannya pun dinilai berisiko melakukan tindakan bullying. </a:t>
            </a:r>
          </a:p>
          <a:p>
            <a:pPr algn="ctr">
              <a:lnSpc>
                <a:spcPts val="4899"/>
              </a:lnSpc>
            </a:pPr>
            <a:endParaRPr lang="en-US" sz="3499">
              <a:solidFill>
                <a:srgbClr val="000000"/>
              </a:solidFill>
              <a:latin typeface="Cormorant Garamond Medium Bold"/>
            </a:endParaRPr>
          </a:p>
          <a:p>
            <a:pPr algn="ctr">
              <a:lnSpc>
                <a:spcPts val="4899"/>
              </a:lnSpc>
            </a:pPr>
            <a:r>
              <a:rPr lang="en-US" sz="3499">
                <a:solidFill>
                  <a:srgbClr val="FF1616"/>
                </a:solidFill>
                <a:latin typeface="Cormorant Garamond Medium Bold"/>
              </a:rPr>
              <a:t>9. Tidak dibekali pendidikan empati</a:t>
            </a:r>
          </a:p>
          <a:p>
            <a:pPr algn="ctr">
              <a:lnSpc>
                <a:spcPts val="4899"/>
              </a:lnSpc>
            </a:pPr>
            <a:r>
              <a:rPr lang="en-US" sz="3499">
                <a:solidFill>
                  <a:srgbClr val="FF1616"/>
                </a:solidFill>
                <a:latin typeface="Cormorant Garamond Medium Bold"/>
              </a:rPr>
              <a:t>10. Tidak mendapatkan apa yang mereka mau</a:t>
            </a:r>
          </a:p>
          <a:p>
            <a:pPr algn="ctr">
              <a:lnSpc>
                <a:spcPts val="4899"/>
              </a:lnSpc>
            </a:pPr>
            <a:r>
              <a:rPr lang="en-US" sz="3499">
                <a:solidFill>
                  <a:srgbClr val="FF1616"/>
                </a:solidFill>
                <a:latin typeface="Cormorant Garamond Medium Bold"/>
              </a:rPr>
              <a:t>11. Menggunakan kekuatan fisik untuk mengintimidasi</a:t>
            </a:r>
          </a:p>
          <a:p>
            <a:pPr algn="ctr">
              <a:lnSpc>
                <a:spcPts val="4899"/>
              </a:lnSpc>
            </a:pPr>
            <a:endParaRPr lang="en-US" sz="3499">
              <a:solidFill>
                <a:srgbClr val="FF1616"/>
              </a:solidFill>
              <a:latin typeface="Cormorant Garamond Medium Bold"/>
            </a:endParaRPr>
          </a:p>
          <a:p>
            <a:pPr algn="ctr">
              <a:lnSpc>
                <a:spcPts val="4899"/>
              </a:lnSpc>
            </a:pPr>
            <a:endParaRPr lang="en-US" sz="3499">
              <a:solidFill>
                <a:srgbClr val="FF1616"/>
              </a:solidFill>
              <a:latin typeface="Cormorant Garamond Medium Bol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grpSp>
        <p:nvGrpSpPr>
          <p:cNvPr id="2" name="Group 2"/>
          <p:cNvGrpSpPr/>
          <p:nvPr/>
        </p:nvGrpSpPr>
        <p:grpSpPr>
          <a:xfrm>
            <a:off x="651750" y="651750"/>
            <a:ext cx="16984499" cy="8983499"/>
            <a:chOff x="0" y="0"/>
            <a:chExt cx="22645999" cy="11977999"/>
          </a:xfrm>
        </p:grpSpPr>
        <p:grpSp>
          <p:nvGrpSpPr>
            <p:cNvPr id="3" name="Group 3"/>
            <p:cNvGrpSpPr/>
            <p:nvPr/>
          </p:nvGrpSpPr>
          <p:grpSpPr>
            <a:xfrm>
              <a:off x="0" y="0"/>
              <a:ext cx="22645999" cy="11977999"/>
              <a:chOff x="0" y="0"/>
              <a:chExt cx="5745374" cy="3038863"/>
            </a:xfrm>
          </p:grpSpPr>
          <p:sp>
            <p:nvSpPr>
              <p:cNvPr id="4" name="Freeform 4"/>
              <p:cNvSpPr/>
              <p:nvPr/>
            </p:nvSpPr>
            <p:spPr>
              <a:xfrm>
                <a:off x="0" y="0"/>
                <a:ext cx="5745374" cy="3038863"/>
              </a:xfrm>
              <a:custGeom>
                <a:avLst/>
                <a:gdLst/>
                <a:ahLst/>
                <a:cxnLst/>
                <a:rect l="l" t="t" r="r" b="b"/>
                <a:pathLst>
                  <a:path w="5745374" h="3038863">
                    <a:moveTo>
                      <a:pt x="5620914" y="3038863"/>
                    </a:moveTo>
                    <a:lnTo>
                      <a:pt x="124460" y="3038863"/>
                    </a:lnTo>
                    <a:cubicBezTo>
                      <a:pt x="55880" y="3038863"/>
                      <a:pt x="0" y="2982983"/>
                      <a:pt x="0" y="2914403"/>
                    </a:cubicBezTo>
                    <a:lnTo>
                      <a:pt x="0" y="124460"/>
                    </a:lnTo>
                    <a:cubicBezTo>
                      <a:pt x="0" y="55880"/>
                      <a:pt x="55880" y="0"/>
                      <a:pt x="124460" y="0"/>
                    </a:cubicBezTo>
                    <a:lnTo>
                      <a:pt x="5620914" y="0"/>
                    </a:lnTo>
                    <a:cubicBezTo>
                      <a:pt x="5689494" y="0"/>
                      <a:pt x="5745374" y="55880"/>
                      <a:pt x="5745374" y="124460"/>
                    </a:cubicBezTo>
                    <a:lnTo>
                      <a:pt x="5745374" y="2914403"/>
                    </a:lnTo>
                    <a:cubicBezTo>
                      <a:pt x="5745374" y="2982983"/>
                      <a:pt x="5689494" y="3038863"/>
                      <a:pt x="5620914" y="3038863"/>
                    </a:cubicBezTo>
                    <a:close/>
                  </a:path>
                </a:pathLst>
              </a:custGeom>
              <a:solidFill>
                <a:srgbClr val="FFFFFF"/>
              </a:solidFill>
            </p:spPr>
          </p:sp>
        </p:grpSp>
        <p:sp>
          <p:nvSpPr>
            <p:cNvPr id="5" name="AutoShape 5"/>
            <p:cNvSpPr/>
            <p:nvPr/>
          </p:nvSpPr>
          <p:spPr>
            <a:xfrm>
              <a:off x="0" y="1266422"/>
              <a:ext cx="22645999" cy="0"/>
            </a:xfrm>
            <a:prstGeom prst="line">
              <a:avLst/>
            </a:prstGeom>
            <a:ln w="12700" cap="rnd">
              <a:solidFill>
                <a:srgbClr val="000000"/>
              </a:solidFill>
              <a:prstDash val="solid"/>
              <a:headEnd type="none" w="sm" len="sm"/>
              <a:tailEnd type="none" w="sm" len="sm"/>
            </a:ln>
          </p:spPr>
        </p:sp>
        <p:grpSp>
          <p:nvGrpSpPr>
            <p:cNvPr id="6" name="Group 6"/>
            <p:cNvGrpSpPr/>
            <p:nvPr/>
          </p:nvGrpSpPr>
          <p:grpSpPr>
            <a:xfrm rot="-10800000">
              <a:off x="1386781" y="502600"/>
              <a:ext cx="289704" cy="28970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id="8" name="Group 8"/>
            <p:cNvGrpSpPr/>
            <p:nvPr/>
          </p:nvGrpSpPr>
          <p:grpSpPr>
            <a:xfrm rot="-10800000">
              <a:off x="1039940" y="502600"/>
              <a:ext cx="289704" cy="28970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558"/>
              </a:solidFill>
            </p:spPr>
          </p:sp>
        </p:grpSp>
        <p:grpSp>
          <p:nvGrpSpPr>
            <p:cNvPr id="10" name="Group 10"/>
            <p:cNvGrpSpPr/>
            <p:nvPr/>
          </p:nvGrpSpPr>
          <p:grpSpPr>
            <a:xfrm rot="-10800000">
              <a:off x="693100" y="502600"/>
              <a:ext cx="289704" cy="289704"/>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grpSp>
      <p:grpSp>
        <p:nvGrpSpPr>
          <p:cNvPr id="12" name="Group 12"/>
          <p:cNvGrpSpPr/>
          <p:nvPr/>
        </p:nvGrpSpPr>
        <p:grpSpPr>
          <a:xfrm>
            <a:off x="10996534" y="2140717"/>
            <a:ext cx="5748598" cy="6833570"/>
            <a:chOff x="0" y="0"/>
            <a:chExt cx="1603079" cy="1905639"/>
          </a:xfrm>
        </p:grpSpPr>
        <p:sp>
          <p:nvSpPr>
            <p:cNvPr id="13" name="Freeform 13"/>
            <p:cNvSpPr/>
            <p:nvPr/>
          </p:nvSpPr>
          <p:spPr>
            <a:xfrm>
              <a:off x="0" y="0"/>
              <a:ext cx="1603079" cy="1905639"/>
            </a:xfrm>
            <a:custGeom>
              <a:avLst/>
              <a:gdLst/>
              <a:ahLst/>
              <a:cxnLst/>
              <a:rect l="l" t="t" r="r" b="b"/>
              <a:pathLst>
                <a:path w="1603079" h="1905639">
                  <a:moveTo>
                    <a:pt x="1478619" y="1905639"/>
                  </a:moveTo>
                  <a:lnTo>
                    <a:pt x="124460" y="1905639"/>
                  </a:lnTo>
                  <a:cubicBezTo>
                    <a:pt x="55880" y="1905639"/>
                    <a:pt x="0" y="1849759"/>
                    <a:pt x="0" y="1781179"/>
                  </a:cubicBezTo>
                  <a:lnTo>
                    <a:pt x="0" y="124460"/>
                  </a:lnTo>
                  <a:cubicBezTo>
                    <a:pt x="0" y="55880"/>
                    <a:pt x="55880" y="0"/>
                    <a:pt x="124460" y="0"/>
                  </a:cubicBezTo>
                  <a:lnTo>
                    <a:pt x="1478619" y="0"/>
                  </a:lnTo>
                  <a:cubicBezTo>
                    <a:pt x="1547199" y="0"/>
                    <a:pt x="1603079" y="55880"/>
                    <a:pt x="1603079" y="124460"/>
                  </a:cubicBezTo>
                  <a:lnTo>
                    <a:pt x="1603079" y="1781179"/>
                  </a:lnTo>
                  <a:cubicBezTo>
                    <a:pt x="1603079" y="1849759"/>
                    <a:pt x="1547199" y="1905639"/>
                    <a:pt x="1478619" y="1905639"/>
                  </a:cubicBezTo>
                  <a:close/>
                </a:path>
              </a:pathLst>
            </a:custGeom>
            <a:solidFill>
              <a:srgbClr val="FFD653"/>
            </a:solidFill>
          </p:spPr>
        </p:sp>
      </p:grpSp>
      <p:pic>
        <p:nvPicPr>
          <p:cNvPr id="14" name="Picture 14"/>
          <p:cNvPicPr>
            <a:picLocks noChangeAspect="1"/>
          </p:cNvPicPr>
          <p:nvPr/>
        </p:nvPicPr>
        <p:blipFill>
          <a:blip r:embed="rId2"/>
          <a:srcRect/>
          <a:stretch>
            <a:fillRect/>
          </a:stretch>
        </p:blipFill>
        <p:spPr>
          <a:xfrm>
            <a:off x="1716957" y="2140717"/>
            <a:ext cx="7427043" cy="71175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5"/>
          <p:cNvSpPr txBox="1"/>
          <p:nvPr/>
        </p:nvSpPr>
        <p:spPr>
          <a:xfrm>
            <a:off x="10996534" y="3731260"/>
            <a:ext cx="5805464" cy="2967354"/>
          </a:xfrm>
          <a:prstGeom prst="rect">
            <a:avLst/>
          </a:prstGeom>
        </p:spPr>
        <p:txBody>
          <a:bodyPr lIns="0" tIns="0" rIns="0" bIns="0" rtlCol="0" anchor="t">
            <a:spAutoFit/>
          </a:bodyPr>
          <a:lstStyle/>
          <a:p>
            <a:pPr marL="0" lvl="0" indent="0" algn="ctr">
              <a:lnSpc>
                <a:spcPts val="7699"/>
              </a:lnSpc>
              <a:spcBef>
                <a:spcPct val="0"/>
              </a:spcBef>
            </a:pPr>
            <a:r>
              <a:rPr lang="en-US" sz="7699">
                <a:solidFill>
                  <a:srgbClr val="171717"/>
                </a:solidFill>
                <a:latin typeface="Barlow Bold"/>
              </a:rPr>
              <a:t>Solusi Penanganan Bullying</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grpSp>
        <p:nvGrpSpPr>
          <p:cNvPr id="2" name="Group 2"/>
          <p:cNvGrpSpPr/>
          <p:nvPr/>
        </p:nvGrpSpPr>
        <p:grpSpPr>
          <a:xfrm>
            <a:off x="651750" y="651750"/>
            <a:ext cx="16984499" cy="8983499"/>
            <a:chOff x="0" y="0"/>
            <a:chExt cx="22645999" cy="11977999"/>
          </a:xfrm>
        </p:grpSpPr>
        <p:grpSp>
          <p:nvGrpSpPr>
            <p:cNvPr id="3" name="Group 3"/>
            <p:cNvGrpSpPr/>
            <p:nvPr/>
          </p:nvGrpSpPr>
          <p:grpSpPr>
            <a:xfrm>
              <a:off x="0" y="0"/>
              <a:ext cx="22645999" cy="11977999"/>
              <a:chOff x="0" y="0"/>
              <a:chExt cx="5745374" cy="3038863"/>
            </a:xfrm>
          </p:grpSpPr>
          <p:sp>
            <p:nvSpPr>
              <p:cNvPr id="4" name="Freeform 4"/>
              <p:cNvSpPr/>
              <p:nvPr/>
            </p:nvSpPr>
            <p:spPr>
              <a:xfrm>
                <a:off x="0" y="0"/>
                <a:ext cx="5745374" cy="3038863"/>
              </a:xfrm>
              <a:custGeom>
                <a:avLst/>
                <a:gdLst/>
                <a:ahLst/>
                <a:cxnLst/>
                <a:rect l="l" t="t" r="r" b="b"/>
                <a:pathLst>
                  <a:path w="5745374" h="3038863">
                    <a:moveTo>
                      <a:pt x="5620914" y="3038863"/>
                    </a:moveTo>
                    <a:lnTo>
                      <a:pt x="124460" y="3038863"/>
                    </a:lnTo>
                    <a:cubicBezTo>
                      <a:pt x="55880" y="3038863"/>
                      <a:pt x="0" y="2982983"/>
                      <a:pt x="0" y="2914403"/>
                    </a:cubicBezTo>
                    <a:lnTo>
                      <a:pt x="0" y="124460"/>
                    </a:lnTo>
                    <a:cubicBezTo>
                      <a:pt x="0" y="55880"/>
                      <a:pt x="55880" y="0"/>
                      <a:pt x="124460" y="0"/>
                    </a:cubicBezTo>
                    <a:lnTo>
                      <a:pt x="5620914" y="0"/>
                    </a:lnTo>
                    <a:cubicBezTo>
                      <a:pt x="5689494" y="0"/>
                      <a:pt x="5745374" y="55880"/>
                      <a:pt x="5745374" y="124460"/>
                    </a:cubicBezTo>
                    <a:lnTo>
                      <a:pt x="5745374" y="2914403"/>
                    </a:lnTo>
                    <a:cubicBezTo>
                      <a:pt x="5745374" y="2982983"/>
                      <a:pt x="5689494" y="3038863"/>
                      <a:pt x="5620914" y="3038863"/>
                    </a:cubicBezTo>
                    <a:close/>
                  </a:path>
                </a:pathLst>
              </a:custGeom>
              <a:solidFill>
                <a:srgbClr val="FFFFFF"/>
              </a:solidFill>
            </p:spPr>
          </p:sp>
        </p:grpSp>
        <p:sp>
          <p:nvSpPr>
            <p:cNvPr id="5" name="AutoShape 5"/>
            <p:cNvSpPr/>
            <p:nvPr/>
          </p:nvSpPr>
          <p:spPr>
            <a:xfrm>
              <a:off x="0" y="1266422"/>
              <a:ext cx="22645999" cy="0"/>
            </a:xfrm>
            <a:prstGeom prst="line">
              <a:avLst/>
            </a:prstGeom>
            <a:ln w="12700" cap="rnd">
              <a:solidFill>
                <a:srgbClr val="000000"/>
              </a:solidFill>
              <a:prstDash val="solid"/>
              <a:headEnd type="none" w="sm" len="sm"/>
              <a:tailEnd type="none" w="sm" len="sm"/>
            </a:ln>
          </p:spPr>
        </p:sp>
        <p:grpSp>
          <p:nvGrpSpPr>
            <p:cNvPr id="6" name="Group 6"/>
            <p:cNvGrpSpPr/>
            <p:nvPr/>
          </p:nvGrpSpPr>
          <p:grpSpPr>
            <a:xfrm rot="-10800000">
              <a:off x="1386781" y="502600"/>
              <a:ext cx="289704" cy="28970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id="8" name="Group 8"/>
            <p:cNvGrpSpPr/>
            <p:nvPr/>
          </p:nvGrpSpPr>
          <p:grpSpPr>
            <a:xfrm rot="-10800000">
              <a:off x="1039940" y="502600"/>
              <a:ext cx="289704" cy="28970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B6EEF"/>
              </a:solidFill>
            </p:spPr>
          </p:sp>
        </p:grpSp>
        <p:grpSp>
          <p:nvGrpSpPr>
            <p:cNvPr id="10" name="Group 10"/>
            <p:cNvGrpSpPr/>
            <p:nvPr/>
          </p:nvGrpSpPr>
          <p:grpSpPr>
            <a:xfrm rot="-10800000">
              <a:off x="693100" y="502600"/>
              <a:ext cx="289704" cy="289704"/>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grpSp>
      <p:sp>
        <p:nvSpPr>
          <p:cNvPr id="12" name="TextBox 12"/>
          <p:cNvSpPr txBox="1"/>
          <p:nvPr/>
        </p:nvSpPr>
        <p:spPr>
          <a:xfrm>
            <a:off x="2746903" y="2331623"/>
            <a:ext cx="12927995" cy="5623751"/>
          </a:xfrm>
          <a:prstGeom prst="rect">
            <a:avLst/>
          </a:prstGeom>
        </p:spPr>
        <p:txBody>
          <a:bodyPr lIns="0" tIns="0" rIns="0" bIns="0" rtlCol="0" anchor="t">
            <a:spAutoFit/>
          </a:bodyPr>
          <a:lstStyle/>
          <a:p>
            <a:pPr marL="1011371" lvl="1" indent="-514350">
              <a:lnSpc>
                <a:spcPts val="6445"/>
              </a:lnSpc>
              <a:buFont typeface="+mj-lt"/>
              <a:buAutoNum type="arabicPeriod"/>
            </a:pPr>
            <a:r>
              <a:rPr lang="en-US" sz="3600">
                <a:solidFill>
                  <a:srgbClr val="000000"/>
                </a:solidFill>
                <a:latin typeface="Cormorant Garamond Medium Bold"/>
              </a:rPr>
              <a:t>Tunjukkan prestasi;</a:t>
            </a:r>
          </a:p>
          <a:p>
            <a:pPr marL="1011371" lvl="1" indent="-514350">
              <a:lnSpc>
                <a:spcPts val="6445"/>
              </a:lnSpc>
              <a:buFont typeface="+mj-lt"/>
              <a:buAutoNum type="arabicPeriod"/>
            </a:pPr>
            <a:r>
              <a:rPr lang="en-US" sz="3600">
                <a:solidFill>
                  <a:srgbClr val="000000"/>
                </a:solidFill>
                <a:latin typeface="Cormorant Garamond Medium Bold"/>
              </a:rPr>
              <a:t>Jalin pertemanan dengan banyak orang;</a:t>
            </a:r>
          </a:p>
          <a:p>
            <a:pPr marL="1011371" lvl="1" indent="-514350">
              <a:lnSpc>
                <a:spcPts val="6445"/>
              </a:lnSpc>
              <a:buFont typeface="+mj-lt"/>
              <a:buAutoNum type="arabicPeriod"/>
            </a:pPr>
            <a:r>
              <a:rPr lang="en-US" sz="3600">
                <a:solidFill>
                  <a:srgbClr val="000000"/>
                </a:solidFill>
                <a:latin typeface="Cormorant Garamond Medium Bold"/>
              </a:rPr>
              <a:t>Tumbuhkan rasa percaya diri;</a:t>
            </a:r>
          </a:p>
          <a:p>
            <a:pPr marL="1011371" lvl="1" indent="-514350">
              <a:lnSpc>
                <a:spcPts val="6445"/>
              </a:lnSpc>
              <a:buFont typeface="+mj-lt"/>
              <a:buAutoNum type="arabicPeriod"/>
            </a:pPr>
            <a:r>
              <a:rPr lang="en-US" sz="3600">
                <a:solidFill>
                  <a:srgbClr val="000000"/>
                </a:solidFill>
                <a:latin typeface="Cormorant Garamond Medium Bold"/>
              </a:rPr>
              <a:t>Tidak terpancing untuk melawan</a:t>
            </a:r>
          </a:p>
          <a:p>
            <a:pPr marL="1011371" lvl="1" indent="-514350">
              <a:lnSpc>
                <a:spcPts val="6445"/>
              </a:lnSpc>
              <a:buFont typeface="+mj-lt"/>
              <a:buAutoNum type="arabicPeriod"/>
            </a:pPr>
            <a:r>
              <a:rPr lang="en-US" sz="3600">
                <a:solidFill>
                  <a:srgbClr val="000000"/>
                </a:solidFill>
                <a:latin typeface="Cormorant Garamond Medium Bold"/>
              </a:rPr>
              <a:t>Jadikan bully-an sebagai penyemangat untuk sukses;</a:t>
            </a:r>
          </a:p>
          <a:p>
            <a:pPr marL="1011371" lvl="1" indent="-514350">
              <a:lnSpc>
                <a:spcPts val="6445"/>
              </a:lnSpc>
              <a:buFont typeface="+mj-lt"/>
              <a:buAutoNum type="arabicPeriod"/>
            </a:pPr>
            <a:r>
              <a:rPr lang="en-US" sz="3600">
                <a:solidFill>
                  <a:srgbClr val="000000"/>
                </a:solidFill>
                <a:latin typeface="Cormorant Garamond Medium Bold"/>
              </a:rPr>
              <a:t>Jangan menunjukkan sikap takut atau sedih;</a:t>
            </a:r>
          </a:p>
          <a:p>
            <a:pPr marL="1011371" lvl="1" indent="-514350">
              <a:lnSpc>
                <a:spcPts val="6445"/>
              </a:lnSpc>
              <a:buFont typeface="+mj-lt"/>
              <a:buAutoNum type="arabicPeriod"/>
            </a:pPr>
            <a:r>
              <a:rPr lang="en-US" sz="3600">
                <a:solidFill>
                  <a:srgbClr val="000000"/>
                </a:solidFill>
                <a:latin typeface="Cormorant Garamond Medium Bold"/>
              </a:rPr>
              <a:t>Laporkan pada pihak yang berwenang.</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grpSp>
        <p:nvGrpSpPr>
          <p:cNvPr id="2" name="Group 2"/>
          <p:cNvGrpSpPr/>
          <p:nvPr/>
        </p:nvGrpSpPr>
        <p:grpSpPr>
          <a:xfrm>
            <a:off x="1290191" y="1620668"/>
            <a:ext cx="9175980" cy="7045664"/>
            <a:chOff x="0" y="0"/>
            <a:chExt cx="3103973" cy="2383348"/>
          </a:xfrm>
        </p:grpSpPr>
        <p:sp>
          <p:nvSpPr>
            <p:cNvPr id="3" name="Freeform 3"/>
            <p:cNvSpPr/>
            <p:nvPr/>
          </p:nvSpPr>
          <p:spPr>
            <a:xfrm>
              <a:off x="0" y="0"/>
              <a:ext cx="3103974" cy="2383348"/>
            </a:xfrm>
            <a:custGeom>
              <a:avLst/>
              <a:gdLst/>
              <a:ahLst/>
              <a:cxnLst/>
              <a:rect l="l" t="t" r="r" b="b"/>
              <a:pathLst>
                <a:path w="3103974" h="2383348">
                  <a:moveTo>
                    <a:pt x="2979513" y="2383348"/>
                  </a:moveTo>
                  <a:lnTo>
                    <a:pt x="124460" y="2383348"/>
                  </a:lnTo>
                  <a:cubicBezTo>
                    <a:pt x="55880" y="2383348"/>
                    <a:pt x="0" y="2327468"/>
                    <a:pt x="0" y="2258888"/>
                  </a:cubicBezTo>
                  <a:lnTo>
                    <a:pt x="0" y="124460"/>
                  </a:lnTo>
                  <a:cubicBezTo>
                    <a:pt x="0" y="55880"/>
                    <a:pt x="55880" y="0"/>
                    <a:pt x="124460" y="0"/>
                  </a:cubicBezTo>
                  <a:lnTo>
                    <a:pt x="2979513" y="0"/>
                  </a:lnTo>
                  <a:cubicBezTo>
                    <a:pt x="3048093" y="0"/>
                    <a:pt x="3103974" y="55880"/>
                    <a:pt x="3103974" y="124460"/>
                  </a:cubicBezTo>
                  <a:lnTo>
                    <a:pt x="3103974" y="2258888"/>
                  </a:lnTo>
                  <a:cubicBezTo>
                    <a:pt x="3103974" y="2327468"/>
                    <a:pt x="3048093" y="2383348"/>
                    <a:pt x="2979513" y="2383348"/>
                  </a:cubicBezTo>
                  <a:close/>
                </a:path>
              </a:pathLst>
            </a:custGeom>
            <a:solidFill>
              <a:srgbClr val="FFFFFF"/>
            </a:solidFill>
          </p:spPr>
        </p:sp>
      </p:grpSp>
      <p:sp>
        <p:nvSpPr>
          <p:cNvPr id="4" name="AutoShape 4"/>
          <p:cNvSpPr/>
          <p:nvPr/>
        </p:nvSpPr>
        <p:spPr>
          <a:xfrm>
            <a:off x="1290191" y="2570485"/>
            <a:ext cx="9175980" cy="0"/>
          </a:xfrm>
          <a:prstGeom prst="line">
            <a:avLst/>
          </a:prstGeom>
          <a:ln w="9525" cap="rnd">
            <a:solidFill>
              <a:srgbClr val="000000"/>
            </a:solidFill>
            <a:prstDash val="solid"/>
            <a:headEnd type="none" w="sm" len="sm"/>
            <a:tailEnd type="none" w="sm" len="sm"/>
          </a:ln>
        </p:spPr>
      </p:sp>
      <p:grpSp>
        <p:nvGrpSpPr>
          <p:cNvPr id="5" name="Group 5"/>
          <p:cNvGrpSpPr/>
          <p:nvPr/>
        </p:nvGrpSpPr>
        <p:grpSpPr>
          <a:xfrm rot="-10800000">
            <a:off x="2330277" y="1997618"/>
            <a:ext cx="217278" cy="21727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id="7" name="Group 7"/>
          <p:cNvGrpSpPr/>
          <p:nvPr/>
        </p:nvGrpSpPr>
        <p:grpSpPr>
          <a:xfrm rot="-10800000">
            <a:off x="2070146" y="1997618"/>
            <a:ext cx="217278" cy="217278"/>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558"/>
            </a:solidFill>
          </p:spPr>
        </p:sp>
      </p:grpSp>
      <p:grpSp>
        <p:nvGrpSpPr>
          <p:cNvPr id="9" name="Group 9"/>
          <p:cNvGrpSpPr/>
          <p:nvPr/>
        </p:nvGrpSpPr>
        <p:grpSpPr>
          <a:xfrm rot="-10800000">
            <a:off x="1810016" y="1997618"/>
            <a:ext cx="217278" cy="217278"/>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2496800" y="1509193"/>
            <a:ext cx="3309935" cy="7984493"/>
          </a:xfrm>
          <a:prstGeom prst="rect">
            <a:avLst/>
          </a:prstGeom>
        </p:spPr>
      </p:pic>
      <p:sp>
        <p:nvSpPr>
          <p:cNvPr id="12" name="TextBox 12"/>
          <p:cNvSpPr txBox="1"/>
          <p:nvPr/>
        </p:nvSpPr>
        <p:spPr>
          <a:xfrm>
            <a:off x="2339937" y="4571165"/>
            <a:ext cx="7076489" cy="1860550"/>
          </a:xfrm>
          <a:prstGeom prst="rect">
            <a:avLst/>
          </a:prstGeom>
        </p:spPr>
        <p:txBody>
          <a:bodyPr lIns="0" tIns="0" rIns="0" bIns="0" rtlCol="0" anchor="t">
            <a:spAutoFit/>
          </a:bodyPr>
          <a:lstStyle/>
          <a:p>
            <a:pPr algn="ctr">
              <a:lnSpc>
                <a:spcPts val="14000"/>
              </a:lnSpc>
            </a:pPr>
            <a:r>
              <a:rPr lang="en-US" sz="14000">
                <a:solidFill>
                  <a:srgbClr val="171717"/>
                </a:solidFill>
                <a:latin typeface="Barlow Bold"/>
              </a:rPr>
              <a:t>LGBT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grpSp>
        <p:nvGrpSpPr>
          <p:cNvPr id="2" name="Group 2"/>
          <p:cNvGrpSpPr/>
          <p:nvPr/>
        </p:nvGrpSpPr>
        <p:grpSpPr>
          <a:xfrm>
            <a:off x="2171876" y="651750"/>
            <a:ext cx="15511008" cy="8983499"/>
            <a:chOff x="0" y="0"/>
            <a:chExt cx="5246934" cy="3038863"/>
          </a:xfrm>
        </p:grpSpPr>
        <p:sp>
          <p:nvSpPr>
            <p:cNvPr id="3" name="Freeform 3"/>
            <p:cNvSpPr/>
            <p:nvPr/>
          </p:nvSpPr>
          <p:spPr>
            <a:xfrm>
              <a:off x="0" y="0"/>
              <a:ext cx="5246934" cy="3038863"/>
            </a:xfrm>
            <a:custGeom>
              <a:avLst/>
              <a:gdLst/>
              <a:ahLst/>
              <a:cxnLst/>
              <a:rect l="l" t="t" r="r" b="b"/>
              <a:pathLst>
                <a:path w="5246934" h="3038863">
                  <a:moveTo>
                    <a:pt x="5122474" y="3038863"/>
                  </a:moveTo>
                  <a:lnTo>
                    <a:pt x="124460" y="3038863"/>
                  </a:lnTo>
                  <a:cubicBezTo>
                    <a:pt x="55880" y="3038863"/>
                    <a:pt x="0" y="2982983"/>
                    <a:pt x="0" y="2914403"/>
                  </a:cubicBezTo>
                  <a:lnTo>
                    <a:pt x="0" y="124460"/>
                  </a:lnTo>
                  <a:cubicBezTo>
                    <a:pt x="0" y="55880"/>
                    <a:pt x="55880" y="0"/>
                    <a:pt x="124460" y="0"/>
                  </a:cubicBezTo>
                  <a:lnTo>
                    <a:pt x="5122474" y="0"/>
                  </a:lnTo>
                  <a:cubicBezTo>
                    <a:pt x="5191054" y="0"/>
                    <a:pt x="5246934" y="55880"/>
                    <a:pt x="5246934" y="124460"/>
                  </a:cubicBezTo>
                  <a:lnTo>
                    <a:pt x="5246934" y="2914403"/>
                  </a:lnTo>
                  <a:cubicBezTo>
                    <a:pt x="5246934" y="2982983"/>
                    <a:pt x="5191054" y="3038863"/>
                    <a:pt x="5122474" y="3038863"/>
                  </a:cubicBezTo>
                  <a:close/>
                </a:path>
              </a:pathLst>
            </a:custGeom>
            <a:solidFill>
              <a:srgbClr val="FF99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57200" y="651750"/>
            <a:ext cx="2566726" cy="9049355"/>
          </a:xfrm>
          <a:prstGeom prst="rect">
            <a:avLst/>
          </a:prstGeom>
        </p:spPr>
      </p:pic>
      <p:pic>
        <p:nvPicPr>
          <p:cNvPr id="5" name="Picture 5"/>
          <p:cNvPicPr>
            <a:picLocks noChangeAspect="1"/>
          </p:cNvPicPr>
          <p:nvPr/>
        </p:nvPicPr>
        <p:blipFill>
          <a:blip r:embed="rId4"/>
          <a:srcRect/>
          <a:stretch>
            <a:fillRect/>
          </a:stretch>
        </p:blipFill>
        <p:spPr>
          <a:xfrm>
            <a:off x="3481126" y="1366270"/>
            <a:ext cx="13410286" cy="75544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4126" y="952500"/>
            <a:ext cx="13868400" cy="8462374"/>
          </a:xfrm>
          <a:prstGeom prst="rect">
            <a:avLst/>
          </a:prstGeom>
        </p:spPr>
      </p:pic>
    </p:spTree>
    <p:extLst>
      <p:ext uri="{BB962C8B-B14F-4D97-AF65-F5344CB8AC3E}">
        <p14:creationId xmlns:p14="http://schemas.microsoft.com/office/powerpoint/2010/main" val="704388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grpSp>
        <p:nvGrpSpPr>
          <p:cNvPr id="2" name="Group 2"/>
          <p:cNvGrpSpPr/>
          <p:nvPr/>
        </p:nvGrpSpPr>
        <p:grpSpPr>
          <a:xfrm>
            <a:off x="651750" y="651750"/>
            <a:ext cx="16984499" cy="8983499"/>
            <a:chOff x="0" y="0"/>
            <a:chExt cx="22645999" cy="11977999"/>
          </a:xfrm>
        </p:grpSpPr>
        <p:grpSp>
          <p:nvGrpSpPr>
            <p:cNvPr id="3" name="Group 3"/>
            <p:cNvGrpSpPr/>
            <p:nvPr/>
          </p:nvGrpSpPr>
          <p:grpSpPr>
            <a:xfrm>
              <a:off x="0" y="0"/>
              <a:ext cx="22645999" cy="11977999"/>
              <a:chOff x="0" y="0"/>
              <a:chExt cx="5745374" cy="3038863"/>
            </a:xfrm>
          </p:grpSpPr>
          <p:sp>
            <p:nvSpPr>
              <p:cNvPr id="4" name="Freeform 4"/>
              <p:cNvSpPr/>
              <p:nvPr/>
            </p:nvSpPr>
            <p:spPr>
              <a:xfrm>
                <a:off x="0" y="0"/>
                <a:ext cx="5745374" cy="3038863"/>
              </a:xfrm>
              <a:custGeom>
                <a:avLst/>
                <a:gdLst/>
                <a:ahLst/>
                <a:cxnLst/>
                <a:rect l="l" t="t" r="r" b="b"/>
                <a:pathLst>
                  <a:path w="5745374" h="3038863">
                    <a:moveTo>
                      <a:pt x="5620914" y="3038863"/>
                    </a:moveTo>
                    <a:lnTo>
                      <a:pt x="124460" y="3038863"/>
                    </a:lnTo>
                    <a:cubicBezTo>
                      <a:pt x="55880" y="3038863"/>
                      <a:pt x="0" y="2982983"/>
                      <a:pt x="0" y="2914403"/>
                    </a:cubicBezTo>
                    <a:lnTo>
                      <a:pt x="0" y="124460"/>
                    </a:lnTo>
                    <a:cubicBezTo>
                      <a:pt x="0" y="55880"/>
                      <a:pt x="55880" y="0"/>
                      <a:pt x="124460" y="0"/>
                    </a:cubicBezTo>
                    <a:lnTo>
                      <a:pt x="5620914" y="0"/>
                    </a:lnTo>
                    <a:cubicBezTo>
                      <a:pt x="5689494" y="0"/>
                      <a:pt x="5745374" y="55880"/>
                      <a:pt x="5745374" y="124460"/>
                    </a:cubicBezTo>
                    <a:lnTo>
                      <a:pt x="5745374" y="2914403"/>
                    </a:lnTo>
                    <a:cubicBezTo>
                      <a:pt x="5745374" y="2982983"/>
                      <a:pt x="5689494" y="3038863"/>
                      <a:pt x="5620914" y="3038863"/>
                    </a:cubicBezTo>
                    <a:close/>
                  </a:path>
                </a:pathLst>
              </a:custGeom>
              <a:solidFill>
                <a:srgbClr val="FFFFFF"/>
              </a:solidFill>
            </p:spPr>
          </p:sp>
        </p:grpSp>
        <p:sp>
          <p:nvSpPr>
            <p:cNvPr id="5" name="AutoShape 5"/>
            <p:cNvSpPr/>
            <p:nvPr/>
          </p:nvSpPr>
          <p:spPr>
            <a:xfrm>
              <a:off x="0" y="1266422"/>
              <a:ext cx="22645999" cy="0"/>
            </a:xfrm>
            <a:prstGeom prst="line">
              <a:avLst/>
            </a:prstGeom>
            <a:ln w="12700" cap="rnd">
              <a:solidFill>
                <a:srgbClr val="000000"/>
              </a:solidFill>
              <a:prstDash val="solid"/>
              <a:headEnd type="none" w="sm" len="sm"/>
              <a:tailEnd type="none" w="sm" len="sm"/>
            </a:ln>
          </p:spPr>
        </p:sp>
        <p:grpSp>
          <p:nvGrpSpPr>
            <p:cNvPr id="6" name="Group 6"/>
            <p:cNvGrpSpPr/>
            <p:nvPr/>
          </p:nvGrpSpPr>
          <p:grpSpPr>
            <a:xfrm rot="-10800000">
              <a:off x="1386781" y="502600"/>
              <a:ext cx="289704" cy="28970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id="8" name="Group 8"/>
            <p:cNvGrpSpPr/>
            <p:nvPr/>
          </p:nvGrpSpPr>
          <p:grpSpPr>
            <a:xfrm rot="-10800000">
              <a:off x="1039940" y="502600"/>
              <a:ext cx="289704" cy="28970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B6EEF"/>
              </a:solidFill>
            </p:spPr>
          </p:sp>
        </p:grpSp>
        <p:grpSp>
          <p:nvGrpSpPr>
            <p:cNvPr id="10" name="Group 10"/>
            <p:cNvGrpSpPr/>
            <p:nvPr/>
          </p:nvGrpSpPr>
          <p:grpSpPr>
            <a:xfrm rot="-10800000">
              <a:off x="693100" y="502600"/>
              <a:ext cx="289704" cy="289704"/>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036301" y="2138504"/>
            <a:ext cx="2091431" cy="7469398"/>
          </a:xfrm>
          <a:prstGeom prst="rect">
            <a:avLst/>
          </a:prstGeom>
        </p:spPr>
      </p:pic>
      <p:sp>
        <p:nvSpPr>
          <p:cNvPr id="13" name="TextBox 13"/>
          <p:cNvSpPr txBox="1"/>
          <p:nvPr/>
        </p:nvSpPr>
        <p:spPr>
          <a:xfrm>
            <a:off x="2286000" y="2138504"/>
            <a:ext cx="8588769" cy="6738796"/>
          </a:xfrm>
          <a:prstGeom prst="rect">
            <a:avLst/>
          </a:prstGeom>
        </p:spPr>
        <p:txBody>
          <a:bodyPr lIns="0" tIns="0" rIns="0" bIns="0" rtlCol="0" anchor="t">
            <a:spAutoFit/>
          </a:bodyPr>
          <a:lstStyle/>
          <a:p>
            <a:pPr algn="ctr">
              <a:lnSpc>
                <a:spcPts val="8635"/>
              </a:lnSpc>
            </a:pPr>
            <a:r>
              <a:rPr lang="en-US" sz="6168">
                <a:solidFill>
                  <a:srgbClr val="000000"/>
                </a:solidFill>
                <a:latin typeface="Barlow Bold Bold"/>
              </a:rPr>
              <a:t>Apa itu LGBT?</a:t>
            </a:r>
          </a:p>
          <a:p>
            <a:pPr algn="ctr">
              <a:lnSpc>
                <a:spcPts val="5695"/>
              </a:lnSpc>
            </a:pPr>
            <a:endParaRPr lang="en-US" sz="6168">
              <a:solidFill>
                <a:srgbClr val="000000"/>
              </a:solidFill>
              <a:latin typeface="Barlow Bold Bold"/>
            </a:endParaRPr>
          </a:p>
          <a:p>
            <a:pPr algn="ctr">
              <a:lnSpc>
                <a:spcPts val="5555"/>
              </a:lnSpc>
            </a:pPr>
            <a:r>
              <a:rPr lang="en-US" sz="3968">
                <a:solidFill>
                  <a:srgbClr val="000000"/>
                </a:solidFill>
                <a:latin typeface="Cormorant Garamond Medium Bold"/>
              </a:rPr>
              <a:t>LGBT adalah singkatan dari lesbian, gay, biseksual, dan transgender. Awalnya pada tahun 1990, LGBT digunakan untuk merujuk pada kelompok homoseksual dan transgender saja. Sekarang, singkatan ini melingkupi lebih banyak orientasi seksual dan beragam identitas gender.</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2" end="2"/>
                                            </p:txEl>
                                          </p:spTgt>
                                        </p:tgtEl>
                                        <p:attrNameLst>
                                          <p:attrName>style.visibility</p:attrName>
                                        </p:attrNameLst>
                                      </p:cBhvr>
                                      <p:to>
                                        <p:strVal val="visible"/>
                                      </p:to>
                                    </p:set>
                                    <p:animEffect transition="in" filter="fade">
                                      <p:cBhvr>
                                        <p:cTn id="14" dur="1000"/>
                                        <p:tgtEl>
                                          <p:spTgt spid="13">
                                            <p:txEl>
                                              <p:pRg st="2" end="2"/>
                                            </p:txEl>
                                          </p:spTgt>
                                        </p:tgtEl>
                                      </p:cBhvr>
                                    </p:animEffect>
                                    <p:anim calcmode="lin" valueType="num">
                                      <p:cBhvr>
                                        <p:cTn id="15"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grpSp>
        <p:nvGrpSpPr>
          <p:cNvPr id="2" name="Group 2"/>
          <p:cNvGrpSpPr/>
          <p:nvPr/>
        </p:nvGrpSpPr>
        <p:grpSpPr>
          <a:xfrm>
            <a:off x="612372" y="651750"/>
            <a:ext cx="15511008" cy="8983499"/>
            <a:chOff x="0" y="0"/>
            <a:chExt cx="5246934" cy="3038863"/>
          </a:xfrm>
          <a:solidFill>
            <a:srgbClr val="FF99FF"/>
          </a:solidFill>
        </p:grpSpPr>
        <p:sp>
          <p:nvSpPr>
            <p:cNvPr id="3" name="Freeform 3"/>
            <p:cNvSpPr/>
            <p:nvPr/>
          </p:nvSpPr>
          <p:spPr>
            <a:xfrm>
              <a:off x="0" y="0"/>
              <a:ext cx="5246934" cy="3038863"/>
            </a:xfrm>
            <a:custGeom>
              <a:avLst/>
              <a:gdLst/>
              <a:ahLst/>
              <a:cxnLst/>
              <a:rect l="l" t="t" r="r" b="b"/>
              <a:pathLst>
                <a:path w="5246934" h="3038863">
                  <a:moveTo>
                    <a:pt x="5122474" y="3038863"/>
                  </a:moveTo>
                  <a:lnTo>
                    <a:pt x="124460" y="3038863"/>
                  </a:lnTo>
                  <a:cubicBezTo>
                    <a:pt x="55880" y="3038863"/>
                    <a:pt x="0" y="2982983"/>
                    <a:pt x="0" y="2914403"/>
                  </a:cubicBezTo>
                  <a:lnTo>
                    <a:pt x="0" y="124460"/>
                  </a:lnTo>
                  <a:cubicBezTo>
                    <a:pt x="0" y="55880"/>
                    <a:pt x="55880" y="0"/>
                    <a:pt x="124460" y="0"/>
                  </a:cubicBezTo>
                  <a:lnTo>
                    <a:pt x="5122474" y="0"/>
                  </a:lnTo>
                  <a:cubicBezTo>
                    <a:pt x="5191054" y="0"/>
                    <a:pt x="5246934" y="55880"/>
                    <a:pt x="5246934" y="124460"/>
                  </a:cubicBezTo>
                  <a:lnTo>
                    <a:pt x="5246934" y="2914403"/>
                  </a:lnTo>
                  <a:cubicBezTo>
                    <a:pt x="5246934" y="2982983"/>
                    <a:pt x="5191054" y="3038863"/>
                    <a:pt x="5122474" y="3038863"/>
                  </a:cubicBezTo>
                  <a:close/>
                </a:path>
              </a:pathLst>
            </a:custGeom>
            <a:grp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5316199" y="1128741"/>
            <a:ext cx="2590800" cy="8532576"/>
          </a:xfrm>
          <a:prstGeom prst="rect">
            <a:avLst/>
          </a:prstGeom>
        </p:spPr>
      </p:pic>
      <p:pic>
        <p:nvPicPr>
          <p:cNvPr id="5" name="Picture 5"/>
          <p:cNvPicPr>
            <a:picLocks noChangeAspect="1"/>
          </p:cNvPicPr>
          <p:nvPr/>
        </p:nvPicPr>
        <p:blipFill>
          <a:blip r:embed="rId4"/>
          <a:srcRect/>
          <a:stretch>
            <a:fillRect/>
          </a:stretch>
        </p:blipFill>
        <p:spPr>
          <a:xfrm>
            <a:off x="1127896" y="1293589"/>
            <a:ext cx="13676083" cy="76998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B6EEF"/>
        </a:solidFill>
        <a:effectLst/>
      </p:bgPr>
    </p:bg>
    <p:spTree>
      <p:nvGrpSpPr>
        <p:cNvPr id="1" name=""/>
        <p:cNvGrpSpPr/>
        <p:nvPr/>
      </p:nvGrpSpPr>
      <p:grpSpPr>
        <a:xfrm>
          <a:off x="0" y="0"/>
          <a:ext cx="0" cy="0"/>
          <a:chOff x="0" y="0"/>
          <a:chExt cx="0" cy="0"/>
        </a:xfrm>
      </p:grpSpPr>
      <p:grpSp>
        <p:nvGrpSpPr>
          <p:cNvPr id="2" name="Group 2"/>
          <p:cNvGrpSpPr/>
          <p:nvPr/>
        </p:nvGrpSpPr>
        <p:grpSpPr>
          <a:xfrm>
            <a:off x="651750" y="651750"/>
            <a:ext cx="12050217" cy="8983499"/>
            <a:chOff x="0" y="0"/>
            <a:chExt cx="16066956" cy="11977999"/>
          </a:xfrm>
        </p:grpSpPr>
        <p:grpSp>
          <p:nvGrpSpPr>
            <p:cNvPr id="3" name="Group 3"/>
            <p:cNvGrpSpPr/>
            <p:nvPr/>
          </p:nvGrpSpPr>
          <p:grpSpPr>
            <a:xfrm>
              <a:off x="0" y="0"/>
              <a:ext cx="16066956" cy="11977999"/>
              <a:chOff x="0" y="0"/>
              <a:chExt cx="4076246" cy="3038863"/>
            </a:xfrm>
          </p:grpSpPr>
          <p:sp>
            <p:nvSpPr>
              <p:cNvPr id="4" name="Freeform 4"/>
              <p:cNvSpPr/>
              <p:nvPr/>
            </p:nvSpPr>
            <p:spPr>
              <a:xfrm>
                <a:off x="0" y="0"/>
                <a:ext cx="4076247" cy="3038863"/>
              </a:xfrm>
              <a:custGeom>
                <a:avLst/>
                <a:gdLst/>
                <a:ahLst/>
                <a:cxnLst/>
                <a:rect l="l" t="t" r="r" b="b"/>
                <a:pathLst>
                  <a:path w="4076247" h="3038863">
                    <a:moveTo>
                      <a:pt x="3951786" y="3038863"/>
                    </a:moveTo>
                    <a:lnTo>
                      <a:pt x="124460" y="3038863"/>
                    </a:lnTo>
                    <a:cubicBezTo>
                      <a:pt x="55880" y="3038863"/>
                      <a:pt x="0" y="2982983"/>
                      <a:pt x="0" y="2914403"/>
                    </a:cubicBezTo>
                    <a:lnTo>
                      <a:pt x="0" y="124460"/>
                    </a:lnTo>
                    <a:cubicBezTo>
                      <a:pt x="0" y="55880"/>
                      <a:pt x="55880" y="0"/>
                      <a:pt x="124460" y="0"/>
                    </a:cubicBezTo>
                    <a:lnTo>
                      <a:pt x="3951786" y="0"/>
                    </a:lnTo>
                    <a:cubicBezTo>
                      <a:pt x="4020366" y="0"/>
                      <a:pt x="4076247" y="55880"/>
                      <a:pt x="4076247" y="124460"/>
                    </a:cubicBezTo>
                    <a:lnTo>
                      <a:pt x="4076247" y="2914403"/>
                    </a:lnTo>
                    <a:cubicBezTo>
                      <a:pt x="4076247" y="2982983"/>
                      <a:pt x="4020366" y="3038863"/>
                      <a:pt x="3951786" y="3038863"/>
                    </a:cubicBezTo>
                    <a:close/>
                  </a:path>
                </a:pathLst>
              </a:custGeom>
              <a:solidFill>
                <a:srgbClr val="FFFFFF"/>
              </a:solidFill>
            </p:spPr>
          </p:sp>
        </p:grpSp>
        <p:grpSp>
          <p:nvGrpSpPr>
            <p:cNvPr id="5" name="Group 5"/>
            <p:cNvGrpSpPr/>
            <p:nvPr/>
          </p:nvGrpSpPr>
          <p:grpSpPr>
            <a:xfrm rot="-10800000">
              <a:off x="1386781" y="502600"/>
              <a:ext cx="289704" cy="28970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id="7" name="Group 7"/>
            <p:cNvGrpSpPr/>
            <p:nvPr/>
          </p:nvGrpSpPr>
          <p:grpSpPr>
            <a:xfrm rot="-10800000">
              <a:off x="1039940" y="502600"/>
              <a:ext cx="289704" cy="28970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B6EEF"/>
              </a:solidFill>
            </p:spPr>
          </p:sp>
        </p:grpSp>
        <p:grpSp>
          <p:nvGrpSpPr>
            <p:cNvPr id="9" name="Group 9"/>
            <p:cNvGrpSpPr/>
            <p:nvPr/>
          </p:nvGrpSpPr>
          <p:grpSpPr>
            <a:xfrm rot="-10800000">
              <a:off x="693100" y="502600"/>
              <a:ext cx="289704" cy="28970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sp>
          <p:nvSpPr>
            <p:cNvPr id="11" name="AutoShape 11"/>
            <p:cNvSpPr/>
            <p:nvPr/>
          </p:nvSpPr>
          <p:spPr>
            <a:xfrm>
              <a:off x="0" y="1266422"/>
              <a:ext cx="16066956" cy="0"/>
            </a:xfrm>
            <a:prstGeom prst="line">
              <a:avLst/>
            </a:prstGeom>
            <a:ln w="12700" cap="rnd">
              <a:solidFill>
                <a:srgbClr val="000000"/>
              </a:solidFill>
              <a:prstDash val="solid"/>
              <a:headEnd type="none" w="sm" len="sm"/>
              <a:tailEnd type="none" w="sm" len="sm"/>
            </a:ln>
          </p:spPr>
        </p:sp>
      </p:grpSp>
      <p:sp>
        <p:nvSpPr>
          <p:cNvPr id="12" name="TextBox 12"/>
          <p:cNvSpPr txBox="1"/>
          <p:nvPr/>
        </p:nvSpPr>
        <p:spPr>
          <a:xfrm>
            <a:off x="2144808" y="3282950"/>
            <a:ext cx="9014325" cy="1860550"/>
          </a:xfrm>
          <a:prstGeom prst="rect">
            <a:avLst/>
          </a:prstGeom>
        </p:spPr>
        <p:txBody>
          <a:bodyPr lIns="0" tIns="0" rIns="0" bIns="0" rtlCol="0" anchor="t">
            <a:spAutoFit/>
          </a:bodyPr>
          <a:lstStyle/>
          <a:p>
            <a:pPr>
              <a:lnSpc>
                <a:spcPts val="14000"/>
              </a:lnSpc>
            </a:pPr>
            <a:r>
              <a:rPr lang="en-US" sz="14000">
                <a:solidFill>
                  <a:srgbClr val="171717"/>
                </a:solidFill>
                <a:latin typeface="Barlow Bold"/>
              </a:rPr>
              <a:t>Welcome!</a:t>
            </a:r>
          </a:p>
        </p:txBody>
      </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020800" y="1790700"/>
            <a:ext cx="3705467" cy="7576234"/>
          </a:xfrm>
          <a:prstGeom prst="rect">
            <a:avLst/>
          </a:prstGeom>
        </p:spPr>
      </p:pic>
      <p:sp>
        <p:nvSpPr>
          <p:cNvPr id="14" name="TextBox 14"/>
          <p:cNvSpPr txBox="1"/>
          <p:nvPr/>
        </p:nvSpPr>
        <p:spPr>
          <a:xfrm>
            <a:off x="2144808" y="5301859"/>
            <a:ext cx="8989436" cy="2734945"/>
          </a:xfrm>
          <a:prstGeom prst="rect">
            <a:avLst/>
          </a:prstGeom>
        </p:spPr>
        <p:txBody>
          <a:bodyPr lIns="0" tIns="0" rIns="0" bIns="0" rtlCol="0" anchor="t">
            <a:spAutoFit/>
          </a:bodyPr>
          <a:lstStyle/>
          <a:p>
            <a:pPr algn="ctr">
              <a:lnSpc>
                <a:spcPts val="7279"/>
              </a:lnSpc>
            </a:pPr>
            <a:r>
              <a:rPr lang="en-US" sz="5199">
                <a:solidFill>
                  <a:srgbClr val="000000"/>
                </a:solidFill>
                <a:latin typeface="Cormorant Garamond Medium Bold"/>
              </a:rPr>
              <a:t>Serly Setyowati</a:t>
            </a:r>
          </a:p>
          <a:p>
            <a:pPr algn="ctr">
              <a:lnSpc>
                <a:spcPts val="7279"/>
              </a:lnSpc>
            </a:pPr>
            <a:r>
              <a:rPr lang="en-US" sz="5199">
                <a:solidFill>
                  <a:srgbClr val="000000"/>
                </a:solidFill>
                <a:latin typeface="Cormorant Garamond Medium Bold"/>
              </a:rPr>
              <a:t>2013053081</a:t>
            </a:r>
          </a:p>
          <a:p>
            <a:pPr algn="ctr">
              <a:lnSpc>
                <a:spcPts val="7279"/>
              </a:lnSpc>
            </a:pPr>
            <a:r>
              <a:rPr lang="en-US" sz="5199">
                <a:solidFill>
                  <a:srgbClr val="000000"/>
                </a:solidFill>
                <a:latin typeface="Cormorant Garamond Medium Bold"/>
              </a:rPr>
              <a:t>3 B/PGSD</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grpSp>
        <p:nvGrpSpPr>
          <p:cNvPr id="2" name="Group 2"/>
          <p:cNvGrpSpPr/>
          <p:nvPr/>
        </p:nvGrpSpPr>
        <p:grpSpPr>
          <a:xfrm>
            <a:off x="651750" y="651750"/>
            <a:ext cx="16984499" cy="8983499"/>
            <a:chOff x="0" y="0"/>
            <a:chExt cx="22645999" cy="11977999"/>
          </a:xfrm>
        </p:grpSpPr>
        <p:grpSp>
          <p:nvGrpSpPr>
            <p:cNvPr id="3" name="Group 3"/>
            <p:cNvGrpSpPr/>
            <p:nvPr/>
          </p:nvGrpSpPr>
          <p:grpSpPr>
            <a:xfrm>
              <a:off x="0" y="0"/>
              <a:ext cx="22645999" cy="11977999"/>
              <a:chOff x="0" y="0"/>
              <a:chExt cx="5745374" cy="3038863"/>
            </a:xfrm>
          </p:grpSpPr>
          <p:sp>
            <p:nvSpPr>
              <p:cNvPr id="4" name="Freeform 4"/>
              <p:cNvSpPr/>
              <p:nvPr/>
            </p:nvSpPr>
            <p:spPr>
              <a:xfrm>
                <a:off x="0" y="0"/>
                <a:ext cx="5745374" cy="3038863"/>
              </a:xfrm>
              <a:custGeom>
                <a:avLst/>
                <a:gdLst/>
                <a:ahLst/>
                <a:cxnLst/>
                <a:rect l="l" t="t" r="r" b="b"/>
                <a:pathLst>
                  <a:path w="5745374" h="3038863">
                    <a:moveTo>
                      <a:pt x="5620914" y="3038863"/>
                    </a:moveTo>
                    <a:lnTo>
                      <a:pt x="124460" y="3038863"/>
                    </a:lnTo>
                    <a:cubicBezTo>
                      <a:pt x="55880" y="3038863"/>
                      <a:pt x="0" y="2982983"/>
                      <a:pt x="0" y="2914403"/>
                    </a:cubicBezTo>
                    <a:lnTo>
                      <a:pt x="0" y="124460"/>
                    </a:lnTo>
                    <a:cubicBezTo>
                      <a:pt x="0" y="55880"/>
                      <a:pt x="55880" y="0"/>
                      <a:pt x="124460" y="0"/>
                    </a:cubicBezTo>
                    <a:lnTo>
                      <a:pt x="5620914" y="0"/>
                    </a:lnTo>
                    <a:cubicBezTo>
                      <a:pt x="5689494" y="0"/>
                      <a:pt x="5745374" y="55880"/>
                      <a:pt x="5745374" y="124460"/>
                    </a:cubicBezTo>
                    <a:lnTo>
                      <a:pt x="5745374" y="2914403"/>
                    </a:lnTo>
                    <a:cubicBezTo>
                      <a:pt x="5745374" y="2982983"/>
                      <a:pt x="5689494" y="3038863"/>
                      <a:pt x="5620914" y="3038863"/>
                    </a:cubicBezTo>
                    <a:close/>
                  </a:path>
                </a:pathLst>
              </a:custGeom>
              <a:solidFill>
                <a:srgbClr val="FFFFFF"/>
              </a:solidFill>
            </p:spPr>
          </p:sp>
        </p:grpSp>
        <p:grpSp>
          <p:nvGrpSpPr>
            <p:cNvPr id="5" name="Group 5"/>
            <p:cNvGrpSpPr/>
            <p:nvPr/>
          </p:nvGrpSpPr>
          <p:grpSpPr>
            <a:xfrm rot="-10800000">
              <a:off x="1386781" y="502600"/>
              <a:ext cx="289704" cy="28970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id="7" name="Group 7"/>
            <p:cNvGrpSpPr/>
            <p:nvPr/>
          </p:nvGrpSpPr>
          <p:grpSpPr>
            <a:xfrm rot="-10800000">
              <a:off x="1039940" y="502600"/>
              <a:ext cx="289704" cy="28970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814B"/>
              </a:solidFill>
            </p:spPr>
          </p:sp>
        </p:grpSp>
        <p:grpSp>
          <p:nvGrpSpPr>
            <p:cNvPr id="9" name="Group 9"/>
            <p:cNvGrpSpPr/>
            <p:nvPr/>
          </p:nvGrpSpPr>
          <p:grpSpPr>
            <a:xfrm rot="-10800000">
              <a:off x="693100" y="502600"/>
              <a:ext cx="289704" cy="28970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grpSp>
      <p:grpSp>
        <p:nvGrpSpPr>
          <p:cNvPr id="11" name="Group 11"/>
          <p:cNvGrpSpPr/>
          <p:nvPr/>
        </p:nvGrpSpPr>
        <p:grpSpPr>
          <a:xfrm>
            <a:off x="2646999" y="1028700"/>
            <a:ext cx="12994002" cy="2459036"/>
            <a:chOff x="0" y="0"/>
            <a:chExt cx="17325337" cy="3278715"/>
          </a:xfrm>
        </p:grpSpPr>
        <p:sp>
          <p:nvSpPr>
            <p:cNvPr id="12" name="TextBox 12"/>
            <p:cNvSpPr txBox="1"/>
            <p:nvPr/>
          </p:nvSpPr>
          <p:spPr>
            <a:xfrm>
              <a:off x="2232746" y="2707215"/>
              <a:ext cx="12859845" cy="571500"/>
            </a:xfrm>
            <a:prstGeom prst="rect">
              <a:avLst/>
            </a:prstGeom>
          </p:spPr>
          <p:txBody>
            <a:bodyPr lIns="0" tIns="0" rIns="0" bIns="0" rtlCol="0" anchor="t">
              <a:spAutoFit/>
            </a:bodyPr>
            <a:lstStyle/>
            <a:p>
              <a:pPr algn="ctr">
                <a:lnSpc>
                  <a:spcPts val="3000"/>
                </a:lnSpc>
              </a:pPr>
              <a:endParaRPr/>
            </a:p>
          </p:txBody>
        </p:sp>
        <p:sp>
          <p:nvSpPr>
            <p:cNvPr id="13" name="TextBox 13"/>
            <p:cNvSpPr txBox="1"/>
            <p:nvPr/>
          </p:nvSpPr>
          <p:spPr>
            <a:xfrm>
              <a:off x="0" y="133350"/>
              <a:ext cx="17325337" cy="1483783"/>
            </a:xfrm>
            <a:prstGeom prst="rect">
              <a:avLst/>
            </a:prstGeom>
          </p:spPr>
          <p:txBody>
            <a:bodyPr lIns="0" tIns="0" rIns="0" bIns="0" rtlCol="0" anchor="t">
              <a:spAutoFit/>
            </a:bodyPr>
            <a:lstStyle/>
            <a:p>
              <a:pPr algn="ctr">
                <a:lnSpc>
                  <a:spcPts val="8000"/>
                </a:lnSpc>
              </a:pPr>
              <a:r>
                <a:rPr lang="en-US" sz="8000">
                  <a:solidFill>
                    <a:srgbClr val="171717"/>
                  </a:solidFill>
                  <a:latin typeface="Barlow Bold"/>
                </a:rPr>
                <a:t>Tanggapan Tentang LGBT</a:t>
              </a:r>
            </a:p>
          </p:txBody>
        </p:sp>
      </p:grpSp>
      <p:sp>
        <p:nvSpPr>
          <p:cNvPr id="14" name="TextBox 14"/>
          <p:cNvSpPr txBox="1"/>
          <p:nvPr/>
        </p:nvSpPr>
        <p:spPr>
          <a:xfrm>
            <a:off x="1885950" y="2400300"/>
            <a:ext cx="14516100" cy="8335615"/>
          </a:xfrm>
          <a:prstGeom prst="rect">
            <a:avLst/>
          </a:prstGeom>
        </p:spPr>
        <p:txBody>
          <a:bodyPr lIns="0" tIns="0" rIns="0" bIns="0" rtlCol="0" anchor="t">
            <a:spAutoFit/>
          </a:bodyPr>
          <a:lstStyle/>
          <a:p>
            <a:pPr algn="ctr">
              <a:lnSpc>
                <a:spcPts val="5039"/>
              </a:lnSpc>
            </a:pPr>
            <a:r>
              <a:rPr lang="id-ID" sz="3599" smtClean="0">
                <a:solidFill>
                  <a:srgbClr val="000000"/>
                </a:solidFill>
                <a:latin typeface="Cormorant Garamond Medium Bold"/>
              </a:rPr>
              <a:t>LGBT akhir-akhir ini banyak diberitakan di berbagai platform sosial media. </a:t>
            </a:r>
            <a:r>
              <a:rPr lang="en-US" sz="3599" smtClean="0">
                <a:solidFill>
                  <a:srgbClr val="000000"/>
                </a:solidFill>
                <a:latin typeface="Cormorant Garamond Medium Bold"/>
              </a:rPr>
              <a:t>Persoalan </a:t>
            </a:r>
            <a:r>
              <a:rPr lang="en-US" sz="3599">
                <a:solidFill>
                  <a:srgbClr val="000000"/>
                </a:solidFill>
                <a:latin typeface="Cormorant Garamond Medium Bold"/>
              </a:rPr>
              <a:t>LGBT pada hakikatnya adalah persoalan yang sangat pelik dan kompleks karena faktor penyebabnya juga beragam. Hal ini bisa dari luar, pengaruh pergaulan, dan lingkungan sosial. Namun, hal ini juga bisa pengaruh dari dalam, faktor genetik bahkan bawaan sejak lahir. Terlepas dari itu, agama saya yakni Islam, dengan tegas mengharamkan hubungan seksual sejenis yang tidak sah. Laki-laki dengan laki-laki atau perempuan dengan perempuan, hubungan sejenis seperti itu diharamkan dalam Islam. Saya pribadi tidak menerima dan tidak respect terhadap pelaku dan perilaku LGBT, selain dilarang oleh agama, LGBT menurut saya adalah perilaku yang sangat tidak terpuji dan mengecewakan.</a:t>
            </a:r>
          </a:p>
          <a:p>
            <a:pPr algn="ctr">
              <a:lnSpc>
                <a:spcPts val="5039"/>
              </a:lnSpc>
            </a:pPr>
            <a:endParaRPr lang="en-US" sz="3599">
              <a:solidFill>
                <a:srgbClr val="000000"/>
              </a:solidFill>
              <a:latin typeface="Cormorant Garamond Medium Bold"/>
            </a:endParaRPr>
          </a:p>
          <a:p>
            <a:pPr algn="ctr">
              <a:lnSpc>
                <a:spcPts val="5039"/>
              </a:lnSpc>
            </a:pPr>
            <a:endParaRPr lang="en-US" sz="3599">
              <a:solidFill>
                <a:srgbClr val="000000"/>
              </a:solidFill>
              <a:latin typeface="Cormorant Garamond Medium Bol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B6EEF"/>
        </a:solidFill>
        <a:effectLst/>
      </p:bgPr>
    </p:bg>
    <p:spTree>
      <p:nvGrpSpPr>
        <p:cNvPr id="1" name=""/>
        <p:cNvGrpSpPr/>
        <p:nvPr/>
      </p:nvGrpSpPr>
      <p:grpSpPr>
        <a:xfrm>
          <a:off x="0" y="0"/>
          <a:ext cx="0" cy="0"/>
          <a:chOff x="0" y="0"/>
          <a:chExt cx="0" cy="0"/>
        </a:xfrm>
      </p:grpSpPr>
      <p:grpSp>
        <p:nvGrpSpPr>
          <p:cNvPr id="2" name="Group 2"/>
          <p:cNvGrpSpPr/>
          <p:nvPr/>
        </p:nvGrpSpPr>
        <p:grpSpPr>
          <a:xfrm>
            <a:off x="10125909" y="651750"/>
            <a:ext cx="7510340" cy="8983499"/>
            <a:chOff x="0" y="0"/>
            <a:chExt cx="10013787" cy="11977999"/>
          </a:xfrm>
        </p:grpSpPr>
        <p:grpSp>
          <p:nvGrpSpPr>
            <p:cNvPr id="3" name="Group 3"/>
            <p:cNvGrpSpPr/>
            <p:nvPr/>
          </p:nvGrpSpPr>
          <p:grpSpPr>
            <a:xfrm>
              <a:off x="0" y="0"/>
              <a:ext cx="10013787" cy="11977999"/>
              <a:chOff x="0" y="0"/>
              <a:chExt cx="2540535" cy="3038863"/>
            </a:xfrm>
          </p:grpSpPr>
          <p:sp>
            <p:nvSpPr>
              <p:cNvPr id="4" name="Freeform 4"/>
              <p:cNvSpPr/>
              <p:nvPr/>
            </p:nvSpPr>
            <p:spPr>
              <a:xfrm>
                <a:off x="0" y="0"/>
                <a:ext cx="2540535" cy="3038863"/>
              </a:xfrm>
              <a:custGeom>
                <a:avLst/>
                <a:gdLst/>
                <a:ahLst/>
                <a:cxnLst/>
                <a:rect l="l" t="t" r="r" b="b"/>
                <a:pathLst>
                  <a:path w="2540535" h="3038863">
                    <a:moveTo>
                      <a:pt x="2416075" y="3038863"/>
                    </a:moveTo>
                    <a:lnTo>
                      <a:pt x="124460" y="3038863"/>
                    </a:lnTo>
                    <a:cubicBezTo>
                      <a:pt x="55880" y="3038863"/>
                      <a:pt x="0" y="2982983"/>
                      <a:pt x="0" y="2914403"/>
                    </a:cubicBezTo>
                    <a:lnTo>
                      <a:pt x="0" y="124460"/>
                    </a:lnTo>
                    <a:cubicBezTo>
                      <a:pt x="0" y="55880"/>
                      <a:pt x="55880" y="0"/>
                      <a:pt x="124460" y="0"/>
                    </a:cubicBezTo>
                    <a:lnTo>
                      <a:pt x="2416075" y="0"/>
                    </a:lnTo>
                    <a:cubicBezTo>
                      <a:pt x="2484655" y="0"/>
                      <a:pt x="2540535" y="55880"/>
                      <a:pt x="2540535" y="124460"/>
                    </a:cubicBezTo>
                    <a:lnTo>
                      <a:pt x="2540535" y="2914403"/>
                    </a:lnTo>
                    <a:cubicBezTo>
                      <a:pt x="2540535" y="2982983"/>
                      <a:pt x="2484655" y="3038863"/>
                      <a:pt x="2416075" y="3038863"/>
                    </a:cubicBezTo>
                    <a:close/>
                  </a:path>
                </a:pathLst>
              </a:custGeom>
              <a:solidFill>
                <a:srgbClr val="FFFFFF"/>
              </a:solidFill>
            </p:spPr>
          </p:sp>
        </p:grpSp>
        <p:sp>
          <p:nvSpPr>
            <p:cNvPr id="5" name="AutoShape 5"/>
            <p:cNvSpPr/>
            <p:nvPr/>
          </p:nvSpPr>
          <p:spPr>
            <a:xfrm>
              <a:off x="0" y="1266422"/>
              <a:ext cx="10013787" cy="0"/>
            </a:xfrm>
            <a:prstGeom prst="line">
              <a:avLst/>
            </a:prstGeom>
            <a:ln w="12700" cap="rnd">
              <a:solidFill>
                <a:srgbClr val="000000"/>
              </a:solidFill>
              <a:prstDash val="solid"/>
              <a:headEnd type="none" w="sm" len="sm"/>
              <a:tailEnd type="none" w="sm" len="sm"/>
            </a:ln>
          </p:spPr>
        </p:sp>
        <p:grpSp>
          <p:nvGrpSpPr>
            <p:cNvPr id="6" name="Group 6"/>
            <p:cNvGrpSpPr/>
            <p:nvPr/>
          </p:nvGrpSpPr>
          <p:grpSpPr>
            <a:xfrm rot="-10800000">
              <a:off x="1386781" y="502600"/>
              <a:ext cx="289704" cy="28970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id="8" name="Group 8"/>
            <p:cNvGrpSpPr/>
            <p:nvPr/>
          </p:nvGrpSpPr>
          <p:grpSpPr>
            <a:xfrm rot="-10800000">
              <a:off x="1039940" y="502600"/>
              <a:ext cx="289704" cy="28970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B6EEF"/>
              </a:solidFill>
            </p:spPr>
          </p:sp>
        </p:grpSp>
        <p:grpSp>
          <p:nvGrpSpPr>
            <p:cNvPr id="10" name="Group 10"/>
            <p:cNvGrpSpPr/>
            <p:nvPr/>
          </p:nvGrpSpPr>
          <p:grpSpPr>
            <a:xfrm rot="-10800000">
              <a:off x="693100" y="502600"/>
              <a:ext cx="289704" cy="289704"/>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grpSp>
      <p:grpSp>
        <p:nvGrpSpPr>
          <p:cNvPr id="12" name="Group 12"/>
          <p:cNvGrpSpPr/>
          <p:nvPr/>
        </p:nvGrpSpPr>
        <p:grpSpPr>
          <a:xfrm>
            <a:off x="651750" y="651750"/>
            <a:ext cx="9097209" cy="8983499"/>
            <a:chOff x="0" y="0"/>
            <a:chExt cx="3077328" cy="3038863"/>
          </a:xfrm>
        </p:grpSpPr>
        <p:sp>
          <p:nvSpPr>
            <p:cNvPr id="13" name="Freeform 13"/>
            <p:cNvSpPr/>
            <p:nvPr/>
          </p:nvSpPr>
          <p:spPr>
            <a:xfrm>
              <a:off x="0" y="0"/>
              <a:ext cx="3077328" cy="3038863"/>
            </a:xfrm>
            <a:custGeom>
              <a:avLst/>
              <a:gdLst/>
              <a:ahLst/>
              <a:cxnLst/>
              <a:rect l="l" t="t" r="r" b="b"/>
              <a:pathLst>
                <a:path w="3077328" h="3038863">
                  <a:moveTo>
                    <a:pt x="2952867" y="3038863"/>
                  </a:moveTo>
                  <a:lnTo>
                    <a:pt x="124460" y="3038863"/>
                  </a:lnTo>
                  <a:cubicBezTo>
                    <a:pt x="55880" y="3038863"/>
                    <a:pt x="0" y="2982983"/>
                    <a:pt x="0" y="2914403"/>
                  </a:cubicBezTo>
                  <a:lnTo>
                    <a:pt x="0" y="124460"/>
                  </a:lnTo>
                  <a:cubicBezTo>
                    <a:pt x="0" y="55880"/>
                    <a:pt x="55880" y="0"/>
                    <a:pt x="124460" y="0"/>
                  </a:cubicBezTo>
                  <a:lnTo>
                    <a:pt x="2952868" y="0"/>
                  </a:lnTo>
                  <a:cubicBezTo>
                    <a:pt x="3021448" y="0"/>
                    <a:pt x="3077328" y="55880"/>
                    <a:pt x="3077328" y="124460"/>
                  </a:cubicBezTo>
                  <a:lnTo>
                    <a:pt x="3077328" y="2914403"/>
                  </a:lnTo>
                  <a:cubicBezTo>
                    <a:pt x="3077328" y="2982983"/>
                    <a:pt x="3021448" y="3038863"/>
                    <a:pt x="2952868" y="3038863"/>
                  </a:cubicBezTo>
                  <a:close/>
                </a:path>
              </a:pathLst>
            </a:custGeom>
            <a:solidFill>
              <a:srgbClr val="FFFFFF"/>
            </a:solidFill>
          </p:spPr>
        </p:sp>
      </p:grpSp>
      <p:sp>
        <p:nvSpPr>
          <p:cNvPr id="14" name="TextBox 14"/>
          <p:cNvSpPr txBox="1"/>
          <p:nvPr/>
        </p:nvSpPr>
        <p:spPr>
          <a:xfrm>
            <a:off x="11279394" y="3669435"/>
            <a:ext cx="5203371" cy="3098800"/>
          </a:xfrm>
          <a:prstGeom prst="rect">
            <a:avLst/>
          </a:prstGeom>
        </p:spPr>
        <p:txBody>
          <a:bodyPr lIns="0" tIns="0" rIns="0" bIns="0" rtlCol="0" anchor="t">
            <a:spAutoFit/>
          </a:bodyPr>
          <a:lstStyle/>
          <a:p>
            <a:pPr algn="ctr">
              <a:lnSpc>
                <a:spcPts val="8000"/>
              </a:lnSpc>
            </a:pPr>
            <a:r>
              <a:rPr lang="en-US" sz="8000">
                <a:solidFill>
                  <a:srgbClr val="171717"/>
                </a:solidFill>
                <a:latin typeface="Barlow Bold"/>
              </a:rPr>
              <a:t>Faktor Penyebab </a:t>
            </a:r>
          </a:p>
          <a:p>
            <a:pPr algn="ctr">
              <a:lnSpc>
                <a:spcPts val="8000"/>
              </a:lnSpc>
            </a:pPr>
            <a:r>
              <a:rPr lang="en-US" sz="8000">
                <a:solidFill>
                  <a:srgbClr val="171717"/>
                </a:solidFill>
                <a:latin typeface="Barlow Bold"/>
              </a:rPr>
              <a:t>LGBT</a:t>
            </a:r>
          </a:p>
        </p:txBody>
      </p:sp>
      <p:pic>
        <p:nvPicPr>
          <p:cNvPr id="15" name="Picture 15"/>
          <p:cNvPicPr>
            <a:picLocks noChangeAspect="1"/>
          </p:cNvPicPr>
          <p:nvPr/>
        </p:nvPicPr>
        <p:blipFill>
          <a:blip r:embed="rId2"/>
          <a:srcRect/>
          <a:stretch>
            <a:fillRect/>
          </a:stretch>
        </p:blipFill>
        <p:spPr>
          <a:xfrm>
            <a:off x="1028700" y="1028700"/>
            <a:ext cx="8246920" cy="82469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B6EE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319530"/>
            <a:ext cx="12717138" cy="7647940"/>
            <a:chOff x="0" y="0"/>
            <a:chExt cx="16956184" cy="10197253"/>
          </a:xfrm>
        </p:grpSpPr>
        <p:grpSp>
          <p:nvGrpSpPr>
            <p:cNvPr id="3" name="Group 3"/>
            <p:cNvGrpSpPr/>
            <p:nvPr/>
          </p:nvGrpSpPr>
          <p:grpSpPr>
            <a:xfrm>
              <a:off x="0" y="0"/>
              <a:ext cx="16956184" cy="10197253"/>
              <a:chOff x="0" y="0"/>
              <a:chExt cx="4301847" cy="2587081"/>
            </a:xfrm>
          </p:grpSpPr>
          <p:sp>
            <p:nvSpPr>
              <p:cNvPr id="4" name="Freeform 4"/>
              <p:cNvSpPr/>
              <p:nvPr/>
            </p:nvSpPr>
            <p:spPr>
              <a:xfrm>
                <a:off x="0" y="0"/>
                <a:ext cx="4301847" cy="2587081"/>
              </a:xfrm>
              <a:custGeom>
                <a:avLst/>
                <a:gdLst/>
                <a:ahLst/>
                <a:cxnLst/>
                <a:rect l="l" t="t" r="r" b="b"/>
                <a:pathLst>
                  <a:path w="4301847" h="2587081">
                    <a:moveTo>
                      <a:pt x="4177387" y="2587081"/>
                    </a:moveTo>
                    <a:lnTo>
                      <a:pt x="124460" y="2587081"/>
                    </a:lnTo>
                    <a:cubicBezTo>
                      <a:pt x="55880" y="2587081"/>
                      <a:pt x="0" y="2531201"/>
                      <a:pt x="0" y="2462621"/>
                    </a:cubicBezTo>
                    <a:lnTo>
                      <a:pt x="0" y="124460"/>
                    </a:lnTo>
                    <a:cubicBezTo>
                      <a:pt x="0" y="55880"/>
                      <a:pt x="55880" y="0"/>
                      <a:pt x="124460" y="0"/>
                    </a:cubicBezTo>
                    <a:lnTo>
                      <a:pt x="4177387" y="0"/>
                    </a:lnTo>
                    <a:cubicBezTo>
                      <a:pt x="4245967" y="0"/>
                      <a:pt x="4301847" y="55880"/>
                      <a:pt x="4301847" y="124460"/>
                    </a:cubicBezTo>
                    <a:lnTo>
                      <a:pt x="4301847" y="2462621"/>
                    </a:lnTo>
                    <a:cubicBezTo>
                      <a:pt x="4301847" y="2531201"/>
                      <a:pt x="4245967" y="2587081"/>
                      <a:pt x="4177387" y="2587081"/>
                    </a:cubicBezTo>
                    <a:close/>
                  </a:path>
                </a:pathLst>
              </a:custGeom>
              <a:solidFill>
                <a:srgbClr val="FFFFFF"/>
              </a:solidFill>
            </p:spPr>
          </p:sp>
        </p:grpSp>
        <p:sp>
          <p:nvSpPr>
            <p:cNvPr id="5" name="AutoShape 5"/>
            <p:cNvSpPr/>
            <p:nvPr/>
          </p:nvSpPr>
          <p:spPr>
            <a:xfrm>
              <a:off x="0" y="1266422"/>
              <a:ext cx="16736288" cy="0"/>
            </a:xfrm>
            <a:prstGeom prst="line">
              <a:avLst/>
            </a:prstGeom>
            <a:ln w="12700" cap="rnd">
              <a:solidFill>
                <a:srgbClr val="000000"/>
              </a:solidFill>
              <a:prstDash val="solid"/>
              <a:headEnd type="none" w="sm" len="sm"/>
              <a:tailEnd type="none" w="sm" len="sm"/>
            </a:ln>
          </p:spPr>
        </p:sp>
        <p:grpSp>
          <p:nvGrpSpPr>
            <p:cNvPr id="6" name="Group 6"/>
            <p:cNvGrpSpPr/>
            <p:nvPr/>
          </p:nvGrpSpPr>
          <p:grpSpPr>
            <a:xfrm rot="-10800000">
              <a:off x="1386781" y="502600"/>
              <a:ext cx="289704" cy="28970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id="8" name="Group 8"/>
            <p:cNvGrpSpPr/>
            <p:nvPr/>
          </p:nvGrpSpPr>
          <p:grpSpPr>
            <a:xfrm rot="-10800000">
              <a:off x="1039940" y="502600"/>
              <a:ext cx="289704" cy="28970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558"/>
              </a:solidFill>
            </p:spPr>
          </p:sp>
        </p:grpSp>
        <p:grpSp>
          <p:nvGrpSpPr>
            <p:cNvPr id="10" name="Group 10"/>
            <p:cNvGrpSpPr/>
            <p:nvPr/>
          </p:nvGrpSpPr>
          <p:grpSpPr>
            <a:xfrm rot="-10800000">
              <a:off x="693100" y="502600"/>
              <a:ext cx="289704" cy="289704"/>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grpSp>
      <p:sp>
        <p:nvSpPr>
          <p:cNvPr id="12" name="TextBox 12"/>
          <p:cNvSpPr txBox="1"/>
          <p:nvPr/>
        </p:nvSpPr>
        <p:spPr>
          <a:xfrm>
            <a:off x="1869959" y="2863850"/>
            <a:ext cx="11034621" cy="5401543"/>
          </a:xfrm>
          <a:prstGeom prst="rect">
            <a:avLst/>
          </a:prstGeom>
        </p:spPr>
        <p:txBody>
          <a:bodyPr lIns="0" tIns="0" rIns="0" bIns="0" rtlCol="0" anchor="t">
            <a:spAutoFit/>
          </a:bodyPr>
          <a:lstStyle/>
          <a:p>
            <a:pPr algn="ctr">
              <a:lnSpc>
                <a:spcPts val="3500"/>
              </a:lnSpc>
            </a:pPr>
            <a:r>
              <a:rPr lang="en-US" sz="3500">
                <a:solidFill>
                  <a:srgbClr val="FF1616"/>
                </a:solidFill>
                <a:latin typeface="Cormorant Garamond Medium Bold" charset="0"/>
              </a:rPr>
              <a:t>1. Faktor Lingkungan</a:t>
            </a:r>
          </a:p>
          <a:p>
            <a:pPr algn="ctr">
              <a:lnSpc>
                <a:spcPts val="3500"/>
              </a:lnSpc>
            </a:pPr>
            <a:endParaRPr lang="en-US" sz="3500">
              <a:solidFill>
                <a:srgbClr val="FF1616"/>
              </a:solidFill>
              <a:latin typeface="Cormorant Garamond Medium Bold" charset="0"/>
            </a:endParaRPr>
          </a:p>
          <a:p>
            <a:pPr algn="ctr">
              <a:lnSpc>
                <a:spcPts val="3500"/>
              </a:lnSpc>
            </a:pPr>
            <a:r>
              <a:rPr lang="en-US" sz="3500">
                <a:solidFill>
                  <a:srgbClr val="171717"/>
                </a:solidFill>
                <a:latin typeface="Cormorant Garamond Medium Bold" charset="0"/>
              </a:rPr>
              <a:t>Faktor lingkungan bisa memicu terjadinya LGBT, misalnya saja karena salah pergaulan. Dalam berteman, sudah selayaknya kita "memilih" teman yang memiliki perilaku baik. Ketika seseorang berteman dengan orang yang termasuk LGBT, ada kecenderungan dia akan ikut menjadi anggota LGBT disebabkan faktor pengaruh teman. Jadi, lingkungan dan kebiasaan menjadi faktor pemicu paling besar terjadinya LGBT di Indonesia. Adanya pengaruh budaya barat yang masuk ke Indonesia juga bisa menyebabkan penyimpangan perilaku ini terjadi.</a:t>
            </a:r>
          </a:p>
        </p:txBody>
      </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773912" y="1319529"/>
            <a:ext cx="4079655" cy="78730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75369"/>
        </a:solidFill>
        <a:effectLst/>
      </p:bgPr>
    </p:bg>
    <p:spTree>
      <p:nvGrpSpPr>
        <p:cNvPr id="1" name=""/>
        <p:cNvGrpSpPr/>
        <p:nvPr/>
      </p:nvGrpSpPr>
      <p:grpSpPr>
        <a:xfrm>
          <a:off x="0" y="0"/>
          <a:ext cx="0" cy="0"/>
          <a:chOff x="0" y="0"/>
          <a:chExt cx="0" cy="0"/>
        </a:xfrm>
      </p:grpSpPr>
      <p:grpSp>
        <p:nvGrpSpPr>
          <p:cNvPr id="2" name="Group 2"/>
          <p:cNvGrpSpPr/>
          <p:nvPr/>
        </p:nvGrpSpPr>
        <p:grpSpPr>
          <a:xfrm>
            <a:off x="651750" y="651750"/>
            <a:ext cx="16984499" cy="8983499"/>
            <a:chOff x="0" y="0"/>
            <a:chExt cx="22645999" cy="11977999"/>
          </a:xfrm>
        </p:grpSpPr>
        <p:grpSp>
          <p:nvGrpSpPr>
            <p:cNvPr id="3" name="Group 3"/>
            <p:cNvGrpSpPr/>
            <p:nvPr/>
          </p:nvGrpSpPr>
          <p:grpSpPr>
            <a:xfrm>
              <a:off x="0" y="0"/>
              <a:ext cx="22645999" cy="11977999"/>
              <a:chOff x="0" y="0"/>
              <a:chExt cx="5745374" cy="3038863"/>
            </a:xfrm>
          </p:grpSpPr>
          <p:sp>
            <p:nvSpPr>
              <p:cNvPr id="4" name="Freeform 4"/>
              <p:cNvSpPr/>
              <p:nvPr/>
            </p:nvSpPr>
            <p:spPr>
              <a:xfrm>
                <a:off x="0" y="0"/>
                <a:ext cx="5745374" cy="3038863"/>
              </a:xfrm>
              <a:custGeom>
                <a:avLst/>
                <a:gdLst/>
                <a:ahLst/>
                <a:cxnLst/>
                <a:rect l="l" t="t" r="r" b="b"/>
                <a:pathLst>
                  <a:path w="5745374" h="3038863">
                    <a:moveTo>
                      <a:pt x="5620914" y="3038863"/>
                    </a:moveTo>
                    <a:lnTo>
                      <a:pt x="124460" y="3038863"/>
                    </a:lnTo>
                    <a:cubicBezTo>
                      <a:pt x="55880" y="3038863"/>
                      <a:pt x="0" y="2982983"/>
                      <a:pt x="0" y="2914403"/>
                    </a:cubicBezTo>
                    <a:lnTo>
                      <a:pt x="0" y="124460"/>
                    </a:lnTo>
                    <a:cubicBezTo>
                      <a:pt x="0" y="55880"/>
                      <a:pt x="55880" y="0"/>
                      <a:pt x="124460" y="0"/>
                    </a:cubicBezTo>
                    <a:lnTo>
                      <a:pt x="5620914" y="0"/>
                    </a:lnTo>
                    <a:cubicBezTo>
                      <a:pt x="5689494" y="0"/>
                      <a:pt x="5745374" y="55880"/>
                      <a:pt x="5745374" y="124460"/>
                    </a:cubicBezTo>
                    <a:lnTo>
                      <a:pt x="5745374" y="2914403"/>
                    </a:lnTo>
                    <a:cubicBezTo>
                      <a:pt x="5745374" y="2982983"/>
                      <a:pt x="5689494" y="3038863"/>
                      <a:pt x="5620914" y="3038863"/>
                    </a:cubicBezTo>
                    <a:close/>
                  </a:path>
                </a:pathLst>
              </a:custGeom>
              <a:solidFill>
                <a:srgbClr val="FFFFFF"/>
              </a:solidFill>
            </p:spPr>
          </p:sp>
        </p:grpSp>
        <p:grpSp>
          <p:nvGrpSpPr>
            <p:cNvPr id="5" name="Group 5"/>
            <p:cNvGrpSpPr/>
            <p:nvPr/>
          </p:nvGrpSpPr>
          <p:grpSpPr>
            <a:xfrm rot="-10800000">
              <a:off x="1386781" y="502600"/>
              <a:ext cx="289704" cy="28970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id="7" name="Group 7"/>
            <p:cNvGrpSpPr/>
            <p:nvPr/>
          </p:nvGrpSpPr>
          <p:grpSpPr>
            <a:xfrm rot="-10800000">
              <a:off x="1039940" y="502600"/>
              <a:ext cx="289704" cy="28970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814B"/>
              </a:solidFill>
            </p:spPr>
          </p:sp>
        </p:grpSp>
        <p:grpSp>
          <p:nvGrpSpPr>
            <p:cNvPr id="9" name="Group 9"/>
            <p:cNvGrpSpPr/>
            <p:nvPr/>
          </p:nvGrpSpPr>
          <p:grpSpPr>
            <a:xfrm rot="-10800000">
              <a:off x="693100" y="502600"/>
              <a:ext cx="289704" cy="28970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grpSp>
      <p:sp>
        <p:nvSpPr>
          <p:cNvPr id="11" name="TextBox 11"/>
          <p:cNvSpPr txBox="1"/>
          <p:nvPr/>
        </p:nvSpPr>
        <p:spPr>
          <a:xfrm>
            <a:off x="4178260" y="3117286"/>
            <a:ext cx="8819536" cy="370451"/>
          </a:xfrm>
          <a:prstGeom prst="rect">
            <a:avLst/>
          </a:prstGeom>
        </p:spPr>
        <p:txBody>
          <a:bodyPr lIns="0" tIns="0" rIns="0" bIns="0" rtlCol="0" anchor="t">
            <a:spAutoFit/>
          </a:bodyPr>
          <a:lstStyle/>
          <a:p>
            <a:pPr algn="ctr">
              <a:lnSpc>
                <a:spcPts val="2743"/>
              </a:lnSpc>
            </a:pPr>
            <a:endParaRPr/>
          </a:p>
        </p:txBody>
      </p:sp>
      <p:sp>
        <p:nvSpPr>
          <p:cNvPr id="12" name="TextBox 12"/>
          <p:cNvSpPr txBox="1"/>
          <p:nvPr/>
        </p:nvSpPr>
        <p:spPr>
          <a:xfrm>
            <a:off x="1457325" y="962025"/>
            <a:ext cx="15373350" cy="8797280"/>
          </a:xfrm>
          <a:prstGeom prst="rect">
            <a:avLst/>
          </a:prstGeom>
        </p:spPr>
        <p:txBody>
          <a:bodyPr lIns="0" tIns="0" rIns="0" bIns="0" rtlCol="0" anchor="t">
            <a:spAutoFit/>
          </a:bodyPr>
          <a:lstStyle/>
          <a:p>
            <a:pPr algn="ctr">
              <a:lnSpc>
                <a:spcPts val="4900"/>
              </a:lnSpc>
            </a:pPr>
            <a:r>
              <a:rPr lang="en-US" sz="3500">
                <a:solidFill>
                  <a:srgbClr val="FF1616"/>
                </a:solidFill>
                <a:latin typeface="Cormorant Garamond Medium Bold"/>
              </a:rPr>
              <a:t>2. Faktor keluarga</a:t>
            </a:r>
          </a:p>
          <a:p>
            <a:pPr algn="ctr">
              <a:lnSpc>
                <a:spcPts val="4900"/>
              </a:lnSpc>
            </a:pPr>
            <a:endParaRPr lang="en-US" sz="3500">
              <a:solidFill>
                <a:srgbClr val="FF1616"/>
              </a:solidFill>
              <a:latin typeface="Cormorant Garamond Medium Bold"/>
            </a:endParaRPr>
          </a:p>
          <a:p>
            <a:pPr algn="ctr">
              <a:lnSpc>
                <a:spcPts val="4900"/>
              </a:lnSpc>
            </a:pPr>
            <a:r>
              <a:rPr lang="en-US" sz="3500">
                <a:solidFill>
                  <a:srgbClr val="000000"/>
                </a:solidFill>
                <a:latin typeface="Cormorant Garamond Medium Bold" charset="0"/>
              </a:rPr>
              <a:t>Jika seorang anak mengalami kekerasan di lingkungan keluarganya, hal ini bisa menjadi salah satu faktor yang menyebabkan dia menjadi LGBT. Sebagai contoh, seorang anak perempuan yang mendapatkan perlakukan kasar dari ayah atau saudara laki-lakinya akan berpikir untuk membenci lawan jenisnya. Alhasil, dia memilih untuk hidup sebagai LGBT karena pengalaman hidup yang tidak mengenakkan.</a:t>
            </a:r>
          </a:p>
          <a:p>
            <a:pPr algn="ctr">
              <a:lnSpc>
                <a:spcPts val="4900"/>
              </a:lnSpc>
            </a:pPr>
            <a:endParaRPr lang="en-US" sz="3500">
              <a:solidFill>
                <a:srgbClr val="000000"/>
              </a:solidFill>
              <a:latin typeface="Arimo Bold"/>
            </a:endParaRPr>
          </a:p>
          <a:p>
            <a:pPr algn="ctr">
              <a:lnSpc>
                <a:spcPts val="4900"/>
              </a:lnSpc>
            </a:pPr>
            <a:r>
              <a:rPr lang="en-US" sz="3500">
                <a:solidFill>
                  <a:srgbClr val="FF1616"/>
                </a:solidFill>
                <a:latin typeface="Cormorant Garamond Medium Bold"/>
              </a:rPr>
              <a:t>3. Faktor Genetik</a:t>
            </a:r>
          </a:p>
          <a:p>
            <a:pPr algn="ctr">
              <a:lnSpc>
                <a:spcPts val="4900"/>
              </a:lnSpc>
            </a:pPr>
            <a:endParaRPr lang="en-US" sz="3500">
              <a:solidFill>
                <a:srgbClr val="FF1616"/>
              </a:solidFill>
              <a:latin typeface="Cormorant Garamond Medium Bold"/>
            </a:endParaRPr>
          </a:p>
          <a:p>
            <a:pPr algn="ctr">
              <a:lnSpc>
                <a:spcPts val="4900"/>
              </a:lnSpc>
            </a:pPr>
            <a:r>
              <a:rPr lang="en-US" sz="3500">
                <a:solidFill>
                  <a:srgbClr val="000000"/>
                </a:solidFill>
                <a:latin typeface="Cormorant Garamond Medium Bold"/>
              </a:rPr>
              <a:t>Kemudian, faktor penyebab LGBT bisa terjadi ialah karena faktor genetik. Maksudnya ialah penyimpangan seksual seperti Lesbian, Gay, Biseksual ataupun Transgender bisa terjadi karena adanya riwayat keturunan dari anggota keluarga sebelumnya.</a:t>
            </a:r>
          </a:p>
          <a:p>
            <a:pPr algn="ctr">
              <a:lnSpc>
                <a:spcPts val="4900"/>
              </a:lnSpc>
            </a:pPr>
            <a:endParaRPr lang="en-US" sz="3500">
              <a:solidFill>
                <a:srgbClr val="000000"/>
              </a:solidFill>
              <a:latin typeface="Cormorant Garamond Medium Bol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D653"/>
        </a:solidFill>
        <a:effectLst/>
      </p:bgPr>
    </p:bg>
    <p:spTree>
      <p:nvGrpSpPr>
        <p:cNvPr id="1" name=""/>
        <p:cNvGrpSpPr/>
        <p:nvPr/>
      </p:nvGrpSpPr>
      <p:grpSpPr>
        <a:xfrm>
          <a:off x="0" y="0"/>
          <a:ext cx="0" cy="0"/>
          <a:chOff x="0" y="0"/>
          <a:chExt cx="0" cy="0"/>
        </a:xfrm>
      </p:grpSpPr>
      <p:grpSp>
        <p:nvGrpSpPr>
          <p:cNvPr id="2" name="Group 2"/>
          <p:cNvGrpSpPr/>
          <p:nvPr/>
        </p:nvGrpSpPr>
        <p:grpSpPr>
          <a:xfrm>
            <a:off x="651750" y="651750"/>
            <a:ext cx="16984499" cy="8983499"/>
            <a:chOff x="0" y="0"/>
            <a:chExt cx="22645999" cy="11977999"/>
          </a:xfrm>
        </p:grpSpPr>
        <p:grpSp>
          <p:nvGrpSpPr>
            <p:cNvPr id="3" name="Group 3"/>
            <p:cNvGrpSpPr/>
            <p:nvPr/>
          </p:nvGrpSpPr>
          <p:grpSpPr>
            <a:xfrm>
              <a:off x="0" y="0"/>
              <a:ext cx="22645999" cy="11977999"/>
              <a:chOff x="0" y="0"/>
              <a:chExt cx="5745374" cy="3038863"/>
            </a:xfrm>
          </p:grpSpPr>
          <p:sp>
            <p:nvSpPr>
              <p:cNvPr id="4" name="Freeform 4"/>
              <p:cNvSpPr/>
              <p:nvPr/>
            </p:nvSpPr>
            <p:spPr>
              <a:xfrm>
                <a:off x="0" y="0"/>
                <a:ext cx="5745374" cy="3038863"/>
              </a:xfrm>
              <a:custGeom>
                <a:avLst/>
                <a:gdLst/>
                <a:ahLst/>
                <a:cxnLst/>
                <a:rect l="l" t="t" r="r" b="b"/>
                <a:pathLst>
                  <a:path w="5745374" h="3038863">
                    <a:moveTo>
                      <a:pt x="5620914" y="3038863"/>
                    </a:moveTo>
                    <a:lnTo>
                      <a:pt x="124460" y="3038863"/>
                    </a:lnTo>
                    <a:cubicBezTo>
                      <a:pt x="55880" y="3038863"/>
                      <a:pt x="0" y="2982983"/>
                      <a:pt x="0" y="2914403"/>
                    </a:cubicBezTo>
                    <a:lnTo>
                      <a:pt x="0" y="124460"/>
                    </a:lnTo>
                    <a:cubicBezTo>
                      <a:pt x="0" y="55880"/>
                      <a:pt x="55880" y="0"/>
                      <a:pt x="124460" y="0"/>
                    </a:cubicBezTo>
                    <a:lnTo>
                      <a:pt x="5620914" y="0"/>
                    </a:lnTo>
                    <a:cubicBezTo>
                      <a:pt x="5689494" y="0"/>
                      <a:pt x="5745374" y="55880"/>
                      <a:pt x="5745374" y="124460"/>
                    </a:cubicBezTo>
                    <a:lnTo>
                      <a:pt x="5745374" y="2914403"/>
                    </a:lnTo>
                    <a:cubicBezTo>
                      <a:pt x="5745374" y="2982983"/>
                      <a:pt x="5689494" y="3038863"/>
                      <a:pt x="5620914" y="3038863"/>
                    </a:cubicBezTo>
                    <a:close/>
                  </a:path>
                </a:pathLst>
              </a:custGeom>
              <a:solidFill>
                <a:srgbClr val="FFFFFF"/>
              </a:solidFill>
            </p:spPr>
          </p:sp>
        </p:grpSp>
        <p:sp>
          <p:nvSpPr>
            <p:cNvPr id="5" name="AutoShape 5"/>
            <p:cNvSpPr/>
            <p:nvPr/>
          </p:nvSpPr>
          <p:spPr>
            <a:xfrm>
              <a:off x="0" y="1266422"/>
              <a:ext cx="22645999" cy="0"/>
            </a:xfrm>
            <a:prstGeom prst="line">
              <a:avLst/>
            </a:prstGeom>
            <a:ln w="12700" cap="rnd">
              <a:solidFill>
                <a:srgbClr val="000000"/>
              </a:solidFill>
              <a:prstDash val="solid"/>
              <a:headEnd type="none" w="sm" len="sm"/>
              <a:tailEnd type="none" w="sm" len="sm"/>
            </a:ln>
          </p:spPr>
        </p:sp>
        <p:grpSp>
          <p:nvGrpSpPr>
            <p:cNvPr id="6" name="Group 6"/>
            <p:cNvGrpSpPr/>
            <p:nvPr/>
          </p:nvGrpSpPr>
          <p:grpSpPr>
            <a:xfrm rot="-10800000">
              <a:off x="1386781" y="502600"/>
              <a:ext cx="289704" cy="28970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id="8" name="Group 8"/>
            <p:cNvGrpSpPr/>
            <p:nvPr/>
          </p:nvGrpSpPr>
          <p:grpSpPr>
            <a:xfrm rot="-10800000">
              <a:off x="1039940" y="502600"/>
              <a:ext cx="289704" cy="28970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558"/>
              </a:solidFill>
            </p:spPr>
          </p:sp>
        </p:grpSp>
        <p:grpSp>
          <p:nvGrpSpPr>
            <p:cNvPr id="10" name="Group 10"/>
            <p:cNvGrpSpPr/>
            <p:nvPr/>
          </p:nvGrpSpPr>
          <p:grpSpPr>
            <a:xfrm rot="-10800000">
              <a:off x="693100" y="502600"/>
              <a:ext cx="289704" cy="289704"/>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grpSp>
      <p:grpSp>
        <p:nvGrpSpPr>
          <p:cNvPr id="12" name="Group 12"/>
          <p:cNvGrpSpPr/>
          <p:nvPr/>
        </p:nvGrpSpPr>
        <p:grpSpPr>
          <a:xfrm>
            <a:off x="10996534" y="2140717"/>
            <a:ext cx="5748598" cy="6833570"/>
            <a:chOff x="0" y="0"/>
            <a:chExt cx="1603079" cy="1905639"/>
          </a:xfrm>
          <a:solidFill>
            <a:srgbClr val="FFD653"/>
          </a:solidFill>
        </p:grpSpPr>
        <p:sp>
          <p:nvSpPr>
            <p:cNvPr id="13" name="Freeform 13"/>
            <p:cNvSpPr/>
            <p:nvPr/>
          </p:nvSpPr>
          <p:spPr>
            <a:xfrm>
              <a:off x="0" y="0"/>
              <a:ext cx="1603079" cy="1905639"/>
            </a:xfrm>
            <a:custGeom>
              <a:avLst/>
              <a:gdLst/>
              <a:ahLst/>
              <a:cxnLst/>
              <a:rect l="l" t="t" r="r" b="b"/>
              <a:pathLst>
                <a:path w="1603079" h="1905639">
                  <a:moveTo>
                    <a:pt x="1478619" y="1905639"/>
                  </a:moveTo>
                  <a:lnTo>
                    <a:pt x="124460" y="1905639"/>
                  </a:lnTo>
                  <a:cubicBezTo>
                    <a:pt x="55880" y="1905639"/>
                    <a:pt x="0" y="1849759"/>
                    <a:pt x="0" y="1781179"/>
                  </a:cubicBezTo>
                  <a:lnTo>
                    <a:pt x="0" y="124460"/>
                  </a:lnTo>
                  <a:cubicBezTo>
                    <a:pt x="0" y="55880"/>
                    <a:pt x="55880" y="0"/>
                    <a:pt x="124460" y="0"/>
                  </a:cubicBezTo>
                  <a:lnTo>
                    <a:pt x="1478619" y="0"/>
                  </a:lnTo>
                  <a:cubicBezTo>
                    <a:pt x="1547199" y="0"/>
                    <a:pt x="1603079" y="55880"/>
                    <a:pt x="1603079" y="124460"/>
                  </a:cubicBezTo>
                  <a:lnTo>
                    <a:pt x="1603079" y="1781179"/>
                  </a:lnTo>
                  <a:cubicBezTo>
                    <a:pt x="1603079" y="1849759"/>
                    <a:pt x="1547199" y="1905639"/>
                    <a:pt x="1478619" y="1905639"/>
                  </a:cubicBezTo>
                  <a:close/>
                </a:path>
              </a:pathLst>
            </a:custGeom>
            <a:grpFill/>
          </p:spPr>
        </p:sp>
      </p:grpSp>
      <p:sp>
        <p:nvSpPr>
          <p:cNvPr id="15" name="TextBox 15"/>
          <p:cNvSpPr txBox="1"/>
          <p:nvPr/>
        </p:nvSpPr>
        <p:spPr>
          <a:xfrm>
            <a:off x="10996534" y="3731260"/>
            <a:ext cx="5805464" cy="2962349"/>
          </a:xfrm>
          <a:prstGeom prst="rect">
            <a:avLst/>
          </a:prstGeom>
        </p:spPr>
        <p:txBody>
          <a:bodyPr lIns="0" tIns="0" rIns="0" bIns="0" rtlCol="0" anchor="t">
            <a:spAutoFit/>
          </a:bodyPr>
          <a:lstStyle/>
          <a:p>
            <a:pPr marL="0" lvl="0" indent="0" algn="ctr">
              <a:lnSpc>
                <a:spcPts val="7699"/>
              </a:lnSpc>
              <a:spcBef>
                <a:spcPct val="0"/>
              </a:spcBef>
            </a:pPr>
            <a:r>
              <a:rPr lang="en-US" sz="7699">
                <a:solidFill>
                  <a:srgbClr val="171717"/>
                </a:solidFill>
                <a:latin typeface="Barlow Bold"/>
              </a:rPr>
              <a:t>Solusi Penanganan </a:t>
            </a:r>
            <a:r>
              <a:rPr lang="id-ID" sz="7699" smtClean="0">
                <a:solidFill>
                  <a:srgbClr val="171717"/>
                </a:solidFill>
                <a:latin typeface="Barlow Bold"/>
              </a:rPr>
              <a:t>LGBT</a:t>
            </a:r>
            <a:endParaRPr lang="en-US" sz="7699">
              <a:solidFill>
                <a:srgbClr val="171717"/>
              </a:solidFill>
              <a:latin typeface="Barlow Bold"/>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2587" y="2735905"/>
            <a:ext cx="6549571" cy="56431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01934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653"/>
        </a:solidFill>
        <a:effectLst/>
      </p:bgPr>
    </p:bg>
    <p:spTree>
      <p:nvGrpSpPr>
        <p:cNvPr id="1" name=""/>
        <p:cNvGrpSpPr/>
        <p:nvPr/>
      </p:nvGrpSpPr>
      <p:grpSpPr>
        <a:xfrm>
          <a:off x="0" y="0"/>
          <a:ext cx="0" cy="0"/>
          <a:chOff x="0" y="0"/>
          <a:chExt cx="0" cy="0"/>
        </a:xfrm>
      </p:grpSpPr>
      <p:grpSp>
        <p:nvGrpSpPr>
          <p:cNvPr id="2" name="Group 2"/>
          <p:cNvGrpSpPr/>
          <p:nvPr/>
        </p:nvGrpSpPr>
        <p:grpSpPr>
          <a:xfrm>
            <a:off x="5444635" y="390066"/>
            <a:ext cx="12381349" cy="9506868"/>
            <a:chOff x="0" y="0"/>
            <a:chExt cx="16508466" cy="12675824"/>
          </a:xfrm>
        </p:grpSpPr>
        <p:grpSp>
          <p:nvGrpSpPr>
            <p:cNvPr id="3" name="Group 3"/>
            <p:cNvGrpSpPr/>
            <p:nvPr/>
          </p:nvGrpSpPr>
          <p:grpSpPr>
            <a:xfrm>
              <a:off x="0" y="0"/>
              <a:ext cx="16508466" cy="12675824"/>
              <a:chOff x="0" y="0"/>
              <a:chExt cx="3103973" cy="2383348"/>
            </a:xfrm>
          </p:grpSpPr>
          <p:sp>
            <p:nvSpPr>
              <p:cNvPr id="4" name="Freeform 4"/>
              <p:cNvSpPr/>
              <p:nvPr/>
            </p:nvSpPr>
            <p:spPr>
              <a:xfrm>
                <a:off x="0" y="0"/>
                <a:ext cx="3103974" cy="2383348"/>
              </a:xfrm>
              <a:custGeom>
                <a:avLst/>
                <a:gdLst/>
                <a:ahLst/>
                <a:cxnLst/>
                <a:rect l="l" t="t" r="r" b="b"/>
                <a:pathLst>
                  <a:path w="3103974" h="2383348">
                    <a:moveTo>
                      <a:pt x="2979513" y="2383348"/>
                    </a:moveTo>
                    <a:lnTo>
                      <a:pt x="124460" y="2383348"/>
                    </a:lnTo>
                    <a:cubicBezTo>
                      <a:pt x="55880" y="2383348"/>
                      <a:pt x="0" y="2327468"/>
                      <a:pt x="0" y="2258888"/>
                    </a:cubicBezTo>
                    <a:lnTo>
                      <a:pt x="0" y="124460"/>
                    </a:lnTo>
                    <a:cubicBezTo>
                      <a:pt x="0" y="55880"/>
                      <a:pt x="55880" y="0"/>
                      <a:pt x="124460" y="0"/>
                    </a:cubicBezTo>
                    <a:lnTo>
                      <a:pt x="2979513" y="0"/>
                    </a:lnTo>
                    <a:cubicBezTo>
                      <a:pt x="3048093" y="0"/>
                      <a:pt x="3103974" y="55880"/>
                      <a:pt x="3103974" y="124460"/>
                    </a:cubicBezTo>
                    <a:lnTo>
                      <a:pt x="3103974" y="2258888"/>
                    </a:lnTo>
                    <a:cubicBezTo>
                      <a:pt x="3103974" y="2327468"/>
                      <a:pt x="3048093" y="2383348"/>
                      <a:pt x="2979513" y="2383348"/>
                    </a:cubicBezTo>
                    <a:close/>
                  </a:path>
                </a:pathLst>
              </a:custGeom>
              <a:solidFill>
                <a:srgbClr val="FFFFFF"/>
              </a:solidFill>
            </p:spPr>
          </p:sp>
        </p:grpSp>
        <p:grpSp>
          <p:nvGrpSpPr>
            <p:cNvPr id="5" name="Group 5"/>
            <p:cNvGrpSpPr/>
            <p:nvPr/>
          </p:nvGrpSpPr>
          <p:grpSpPr>
            <a:xfrm rot="-10800000">
              <a:off x="1871214" y="678169"/>
              <a:ext cx="390904" cy="39090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id="7" name="Group 7"/>
            <p:cNvGrpSpPr/>
            <p:nvPr/>
          </p:nvGrpSpPr>
          <p:grpSpPr>
            <a:xfrm rot="-10800000">
              <a:off x="1403214" y="678169"/>
              <a:ext cx="390904" cy="39090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814B"/>
              </a:solidFill>
            </p:spPr>
          </p:sp>
        </p:grpSp>
        <p:grpSp>
          <p:nvGrpSpPr>
            <p:cNvPr id="9" name="Group 9"/>
            <p:cNvGrpSpPr/>
            <p:nvPr/>
          </p:nvGrpSpPr>
          <p:grpSpPr>
            <a:xfrm rot="-10800000">
              <a:off x="935214" y="678169"/>
              <a:ext cx="390904" cy="39090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75879" y="1732332"/>
            <a:ext cx="3147083" cy="8164602"/>
          </a:xfrm>
          <a:prstGeom prst="rect">
            <a:avLst/>
          </a:prstGeom>
        </p:spPr>
      </p:pic>
      <p:sp>
        <p:nvSpPr>
          <p:cNvPr id="12" name="TextBox 12"/>
          <p:cNvSpPr txBox="1"/>
          <p:nvPr/>
        </p:nvSpPr>
        <p:spPr>
          <a:xfrm>
            <a:off x="5666273" y="1285981"/>
            <a:ext cx="12001500" cy="7514686"/>
          </a:xfrm>
          <a:prstGeom prst="rect">
            <a:avLst/>
          </a:prstGeom>
        </p:spPr>
        <p:txBody>
          <a:bodyPr lIns="0" tIns="0" rIns="0" bIns="0" rtlCol="0" anchor="t">
            <a:spAutoFit/>
          </a:bodyPr>
          <a:lstStyle/>
          <a:p>
            <a:pPr algn="ctr">
              <a:lnSpc>
                <a:spcPts val="4899"/>
              </a:lnSpc>
            </a:pPr>
            <a:r>
              <a:rPr lang="en-US" sz="3600">
                <a:latin typeface="Cormorant Garamond Medium Bold" charset="0"/>
              </a:rPr>
              <a:t>Karena dampak LGBT sangat mengerikan, sebaiknya ada upaya untuk mencegah timbulnya </a:t>
            </a:r>
            <a:r>
              <a:rPr lang="en-US" sz="3600" smtClean="0">
                <a:latin typeface="Cormorant Garamond Medium Bold" charset="0"/>
              </a:rPr>
              <a:t>LGBT</a:t>
            </a:r>
            <a:r>
              <a:rPr lang="id-ID" sz="3600" smtClean="0">
                <a:latin typeface="Cormorant Garamond Medium Bold" charset="0"/>
              </a:rPr>
              <a:t> dengan cara </a:t>
            </a:r>
            <a:r>
              <a:rPr lang="en-US" sz="3600" smtClean="0">
                <a:latin typeface="Cormorant Garamond Medium Bold" charset="0"/>
              </a:rPr>
              <a:t>sebagai </a:t>
            </a:r>
            <a:r>
              <a:rPr lang="en-US" sz="3600">
                <a:latin typeface="Cormorant Garamond Medium Bold" charset="0"/>
              </a:rPr>
              <a:t>berikut ini:</a:t>
            </a:r>
            <a:br>
              <a:rPr lang="en-US" sz="3600">
                <a:latin typeface="Cormorant Garamond Medium Bold" charset="0"/>
              </a:rPr>
            </a:br>
            <a:r>
              <a:rPr lang="en-US" sz="3600">
                <a:latin typeface="Cormorant Garamond Medium Bold" charset="0"/>
              </a:rPr>
              <a:t/>
            </a:r>
            <a:br>
              <a:rPr lang="en-US" sz="3600">
                <a:latin typeface="Cormorant Garamond Medium Bold" charset="0"/>
              </a:rPr>
            </a:br>
            <a:r>
              <a:rPr lang="en-US" sz="3600">
                <a:solidFill>
                  <a:srgbClr val="FF0000"/>
                </a:solidFill>
                <a:latin typeface="Cormorant Garamond Medium Bold" charset="0"/>
              </a:rPr>
              <a:t>1. Menjaga </a:t>
            </a:r>
            <a:r>
              <a:rPr lang="en-US" sz="3600" smtClean="0">
                <a:solidFill>
                  <a:srgbClr val="FF0000"/>
                </a:solidFill>
                <a:latin typeface="Cormorant Garamond Medium Bold" charset="0"/>
              </a:rPr>
              <a:t>pergaulan</a:t>
            </a:r>
            <a:r>
              <a:rPr lang="id-ID" sz="3600" smtClean="0">
                <a:solidFill>
                  <a:srgbClr val="FF0000"/>
                </a:solidFill>
                <a:latin typeface="Cormorant Garamond Medium Bold" charset="0"/>
              </a:rPr>
              <a:t>;</a:t>
            </a:r>
            <a:r>
              <a:rPr lang="en-US" sz="3600">
                <a:solidFill>
                  <a:srgbClr val="FF0000"/>
                </a:solidFill>
                <a:latin typeface="Cormorant Garamond Medium Bold" charset="0"/>
              </a:rPr>
              <a:t/>
            </a:r>
            <a:br>
              <a:rPr lang="en-US" sz="3600">
                <a:solidFill>
                  <a:srgbClr val="FF0000"/>
                </a:solidFill>
                <a:latin typeface="Cormorant Garamond Medium Bold" charset="0"/>
              </a:rPr>
            </a:br>
            <a:r>
              <a:rPr lang="en-US" sz="3600">
                <a:solidFill>
                  <a:srgbClr val="FF0000"/>
                </a:solidFill>
                <a:latin typeface="Cormorant Garamond Medium Bold" charset="0"/>
              </a:rPr>
              <a:t>2. Menutup segala celah pornografi misalnya dari gadget. Orang tua harus aktif dalam hal </a:t>
            </a:r>
            <a:r>
              <a:rPr lang="en-US" sz="3600" smtClean="0">
                <a:solidFill>
                  <a:srgbClr val="FF0000"/>
                </a:solidFill>
                <a:latin typeface="Cormorant Garamond Medium Bold" charset="0"/>
              </a:rPr>
              <a:t>ini</a:t>
            </a:r>
            <a:r>
              <a:rPr lang="id-ID" sz="3600" smtClean="0">
                <a:solidFill>
                  <a:srgbClr val="FF0000"/>
                </a:solidFill>
                <a:latin typeface="Cormorant Garamond Medium Bold" charset="0"/>
              </a:rPr>
              <a:t>;</a:t>
            </a:r>
            <a:r>
              <a:rPr lang="en-US" sz="3600">
                <a:solidFill>
                  <a:srgbClr val="FF0000"/>
                </a:solidFill>
                <a:latin typeface="Cormorant Garamond Medium Bold" charset="0"/>
              </a:rPr>
              <a:t/>
            </a:r>
            <a:br>
              <a:rPr lang="en-US" sz="3600">
                <a:solidFill>
                  <a:srgbClr val="FF0000"/>
                </a:solidFill>
                <a:latin typeface="Cormorant Garamond Medium Bold" charset="0"/>
              </a:rPr>
            </a:br>
            <a:r>
              <a:rPr lang="en-US" sz="3600">
                <a:solidFill>
                  <a:srgbClr val="FF0000"/>
                </a:solidFill>
                <a:latin typeface="Cormorant Garamond Medium Bold" charset="0"/>
              </a:rPr>
              <a:t>3. Diadakan kajian atau seminar mengenai bahaya LGBT di </a:t>
            </a:r>
            <a:r>
              <a:rPr lang="en-US" sz="3600" smtClean="0">
                <a:solidFill>
                  <a:srgbClr val="FF0000"/>
                </a:solidFill>
                <a:latin typeface="Cormorant Garamond Medium Bold" charset="0"/>
              </a:rPr>
              <a:t>sekolah-sekolah</a:t>
            </a:r>
            <a:r>
              <a:rPr lang="id-ID" sz="3600" smtClean="0">
                <a:solidFill>
                  <a:srgbClr val="FF0000"/>
                </a:solidFill>
                <a:latin typeface="Cormorant Garamond Medium Bold" charset="0"/>
              </a:rPr>
              <a:t>;</a:t>
            </a:r>
            <a:r>
              <a:rPr lang="en-US" sz="3600">
                <a:solidFill>
                  <a:srgbClr val="FF0000"/>
                </a:solidFill>
                <a:latin typeface="Cormorant Garamond Medium Bold" charset="0"/>
              </a:rPr>
              <a:t/>
            </a:r>
            <a:br>
              <a:rPr lang="en-US" sz="3600">
                <a:solidFill>
                  <a:srgbClr val="FF0000"/>
                </a:solidFill>
                <a:latin typeface="Cormorant Garamond Medium Bold" charset="0"/>
              </a:rPr>
            </a:br>
            <a:r>
              <a:rPr lang="en-US" sz="3600">
                <a:solidFill>
                  <a:srgbClr val="FF0000"/>
                </a:solidFill>
                <a:latin typeface="Cormorant Garamond Medium Bold" charset="0"/>
              </a:rPr>
              <a:t>4. Adanya undang-undang yang melarang adanya LGBT sehingga hal ini tidak menyebar semakin </a:t>
            </a:r>
            <a:r>
              <a:rPr lang="en-US" sz="3600" smtClean="0">
                <a:solidFill>
                  <a:srgbClr val="FF0000"/>
                </a:solidFill>
                <a:latin typeface="Cormorant Garamond Medium Bold" charset="0"/>
              </a:rPr>
              <a:t>parah</a:t>
            </a:r>
            <a:r>
              <a:rPr lang="id-ID" sz="3600" smtClean="0">
                <a:solidFill>
                  <a:srgbClr val="FF0000"/>
                </a:solidFill>
                <a:latin typeface="Cormorant Garamond Medium Bold" charset="0"/>
              </a:rPr>
              <a:t>;</a:t>
            </a:r>
            <a:r>
              <a:rPr lang="en-US" sz="3600">
                <a:solidFill>
                  <a:srgbClr val="FF0000"/>
                </a:solidFill>
                <a:latin typeface="Cormorant Garamond Medium Bold" charset="0"/>
              </a:rPr>
              <a:t/>
            </a:r>
            <a:br>
              <a:rPr lang="en-US" sz="3600">
                <a:solidFill>
                  <a:srgbClr val="FF0000"/>
                </a:solidFill>
                <a:latin typeface="Cormorant Garamond Medium Bold" charset="0"/>
              </a:rPr>
            </a:br>
            <a:r>
              <a:rPr lang="en-US" sz="3600">
                <a:solidFill>
                  <a:srgbClr val="FF0000"/>
                </a:solidFill>
                <a:latin typeface="Cormorant Garamond Medium Bold" charset="0"/>
              </a:rPr>
              <a:t>5. Diadakan penyuluhan keagamaan mengenai LGBT yang menyimpang dari aturan agama.</a:t>
            </a:r>
            <a:endParaRPr lang="en-US" sz="3499">
              <a:solidFill>
                <a:srgbClr val="FF0000"/>
              </a:solidFill>
              <a:latin typeface="Cormorant Garamond Medium Bold" charset="0"/>
            </a:endParaRPr>
          </a:p>
        </p:txBody>
      </p:sp>
    </p:spTree>
    <p:extLst>
      <p:ext uri="{BB962C8B-B14F-4D97-AF65-F5344CB8AC3E}">
        <p14:creationId xmlns:p14="http://schemas.microsoft.com/office/powerpoint/2010/main" val="28337245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grpSp>
        <p:nvGrpSpPr>
          <p:cNvPr id="2" name="Group 2"/>
          <p:cNvGrpSpPr/>
          <p:nvPr/>
        </p:nvGrpSpPr>
        <p:grpSpPr>
          <a:xfrm>
            <a:off x="651750" y="651750"/>
            <a:ext cx="16984499" cy="8983499"/>
            <a:chOff x="0" y="0"/>
            <a:chExt cx="22645999" cy="11977999"/>
          </a:xfrm>
        </p:grpSpPr>
        <p:grpSp>
          <p:nvGrpSpPr>
            <p:cNvPr id="3" name="Group 3"/>
            <p:cNvGrpSpPr/>
            <p:nvPr/>
          </p:nvGrpSpPr>
          <p:grpSpPr>
            <a:xfrm>
              <a:off x="0" y="0"/>
              <a:ext cx="22645999" cy="11977999"/>
              <a:chOff x="0" y="0"/>
              <a:chExt cx="5745374" cy="3038863"/>
            </a:xfrm>
          </p:grpSpPr>
          <p:sp>
            <p:nvSpPr>
              <p:cNvPr id="4" name="Freeform 4"/>
              <p:cNvSpPr/>
              <p:nvPr/>
            </p:nvSpPr>
            <p:spPr>
              <a:xfrm>
                <a:off x="0" y="0"/>
                <a:ext cx="5745374" cy="3038863"/>
              </a:xfrm>
              <a:custGeom>
                <a:avLst/>
                <a:gdLst/>
                <a:ahLst/>
                <a:cxnLst/>
                <a:rect l="l" t="t" r="r" b="b"/>
                <a:pathLst>
                  <a:path w="5745374" h="3038863">
                    <a:moveTo>
                      <a:pt x="5620914" y="3038863"/>
                    </a:moveTo>
                    <a:lnTo>
                      <a:pt x="124460" y="3038863"/>
                    </a:lnTo>
                    <a:cubicBezTo>
                      <a:pt x="55880" y="3038863"/>
                      <a:pt x="0" y="2982983"/>
                      <a:pt x="0" y="2914403"/>
                    </a:cubicBezTo>
                    <a:lnTo>
                      <a:pt x="0" y="124460"/>
                    </a:lnTo>
                    <a:cubicBezTo>
                      <a:pt x="0" y="55880"/>
                      <a:pt x="55880" y="0"/>
                      <a:pt x="124460" y="0"/>
                    </a:cubicBezTo>
                    <a:lnTo>
                      <a:pt x="5620914" y="0"/>
                    </a:lnTo>
                    <a:cubicBezTo>
                      <a:pt x="5689494" y="0"/>
                      <a:pt x="5745374" y="55880"/>
                      <a:pt x="5745374" y="124460"/>
                    </a:cubicBezTo>
                    <a:lnTo>
                      <a:pt x="5745374" y="2914403"/>
                    </a:lnTo>
                    <a:cubicBezTo>
                      <a:pt x="5745374" y="2982983"/>
                      <a:pt x="5689494" y="3038863"/>
                      <a:pt x="5620914" y="3038863"/>
                    </a:cubicBezTo>
                    <a:close/>
                  </a:path>
                </a:pathLst>
              </a:custGeom>
              <a:solidFill>
                <a:srgbClr val="FFFFFF"/>
              </a:solidFill>
            </p:spPr>
          </p:sp>
        </p:grpSp>
        <p:sp>
          <p:nvSpPr>
            <p:cNvPr id="5" name="AutoShape 5"/>
            <p:cNvSpPr/>
            <p:nvPr/>
          </p:nvSpPr>
          <p:spPr>
            <a:xfrm>
              <a:off x="0" y="1266422"/>
              <a:ext cx="22645999" cy="0"/>
            </a:xfrm>
            <a:prstGeom prst="line">
              <a:avLst/>
            </a:prstGeom>
            <a:ln w="12700" cap="rnd">
              <a:solidFill>
                <a:srgbClr val="000000"/>
              </a:solidFill>
              <a:prstDash val="solid"/>
              <a:headEnd type="none" w="sm" len="sm"/>
              <a:tailEnd type="none" w="sm" len="sm"/>
            </a:ln>
          </p:spPr>
        </p:sp>
        <p:grpSp>
          <p:nvGrpSpPr>
            <p:cNvPr id="6" name="Group 6"/>
            <p:cNvGrpSpPr/>
            <p:nvPr/>
          </p:nvGrpSpPr>
          <p:grpSpPr>
            <a:xfrm rot="-10800000">
              <a:off x="1386781" y="502600"/>
              <a:ext cx="289704" cy="28970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id="8" name="Group 8"/>
            <p:cNvGrpSpPr/>
            <p:nvPr/>
          </p:nvGrpSpPr>
          <p:grpSpPr>
            <a:xfrm rot="-10800000">
              <a:off x="1039940" y="502600"/>
              <a:ext cx="289704" cy="28970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814B"/>
              </a:solidFill>
            </p:spPr>
          </p:sp>
        </p:grpSp>
        <p:grpSp>
          <p:nvGrpSpPr>
            <p:cNvPr id="10" name="Group 10"/>
            <p:cNvGrpSpPr/>
            <p:nvPr/>
          </p:nvGrpSpPr>
          <p:grpSpPr>
            <a:xfrm rot="-10800000">
              <a:off x="693100" y="502600"/>
              <a:ext cx="289704" cy="289704"/>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00105" y="1708641"/>
            <a:ext cx="3977716" cy="7926608"/>
          </a:xfrm>
          <a:prstGeom prst="rect">
            <a:avLst/>
          </a:prstGeom>
        </p:spPr>
      </p:pic>
      <p:grpSp>
        <p:nvGrpSpPr>
          <p:cNvPr id="13" name="Group 13"/>
          <p:cNvGrpSpPr/>
          <p:nvPr/>
        </p:nvGrpSpPr>
        <p:grpSpPr>
          <a:xfrm>
            <a:off x="8016781" y="3710196"/>
            <a:ext cx="8455507" cy="3597869"/>
            <a:chOff x="0" y="133350"/>
            <a:chExt cx="11274009" cy="4797158"/>
          </a:xfrm>
        </p:grpSpPr>
        <p:grpSp>
          <p:nvGrpSpPr>
            <p:cNvPr id="14" name="Group 14"/>
            <p:cNvGrpSpPr/>
            <p:nvPr/>
          </p:nvGrpSpPr>
          <p:grpSpPr>
            <a:xfrm>
              <a:off x="0" y="3709722"/>
              <a:ext cx="11274009" cy="1220786"/>
              <a:chOff x="0" y="0"/>
              <a:chExt cx="10215524" cy="1106170"/>
            </a:xfrm>
          </p:grpSpPr>
          <p:sp>
            <p:nvSpPr>
              <p:cNvPr id="15" name="Freeform 15"/>
              <p:cNvSpPr/>
              <p:nvPr/>
            </p:nvSpPr>
            <p:spPr>
              <a:xfrm>
                <a:off x="0" y="0"/>
                <a:ext cx="10216794" cy="1106170"/>
              </a:xfrm>
              <a:custGeom>
                <a:avLst/>
                <a:gdLst/>
                <a:ahLst/>
                <a:cxnLst/>
                <a:rect l="l" t="t" r="r" b="b"/>
                <a:pathLst>
                  <a:path w="10216794" h="1106170">
                    <a:moveTo>
                      <a:pt x="9663074" y="1106170"/>
                    </a:moveTo>
                    <a:lnTo>
                      <a:pt x="553720" y="1106170"/>
                    </a:lnTo>
                    <a:cubicBezTo>
                      <a:pt x="247650" y="1106170"/>
                      <a:pt x="0" y="858520"/>
                      <a:pt x="0" y="553720"/>
                    </a:cubicBezTo>
                    <a:cubicBezTo>
                      <a:pt x="0" y="247650"/>
                      <a:pt x="247650" y="0"/>
                      <a:pt x="553720" y="0"/>
                    </a:cubicBezTo>
                    <a:lnTo>
                      <a:pt x="9663074" y="0"/>
                    </a:lnTo>
                    <a:cubicBezTo>
                      <a:pt x="9969143" y="0"/>
                      <a:pt x="10216793" y="247650"/>
                      <a:pt x="10216793" y="553720"/>
                    </a:cubicBezTo>
                    <a:cubicBezTo>
                      <a:pt x="10215524" y="858520"/>
                      <a:pt x="9967874" y="1106170"/>
                      <a:pt x="9663074" y="1106170"/>
                    </a:cubicBezTo>
                    <a:close/>
                  </a:path>
                </a:pathLst>
              </a:custGeom>
              <a:solidFill>
                <a:srgbClr val="EDECED"/>
              </a:solidFill>
            </p:spPr>
          </p:sp>
        </p:grpSp>
        <p:sp>
          <p:nvSpPr>
            <p:cNvPr id="16" name="TextBox 16"/>
            <p:cNvSpPr txBox="1"/>
            <p:nvPr/>
          </p:nvSpPr>
          <p:spPr>
            <a:xfrm>
              <a:off x="636407" y="4053415"/>
              <a:ext cx="10001194" cy="512961"/>
            </a:xfrm>
            <a:prstGeom prst="rect">
              <a:avLst/>
            </a:prstGeom>
          </p:spPr>
          <p:txBody>
            <a:bodyPr lIns="0" tIns="0" rIns="0" bIns="0" rtlCol="0" anchor="t">
              <a:spAutoFit/>
            </a:bodyPr>
            <a:lstStyle/>
            <a:p>
              <a:pPr algn="ctr">
                <a:lnSpc>
                  <a:spcPts val="3000"/>
                </a:lnSpc>
              </a:pPr>
              <a:r>
                <a:rPr lang="id-ID" sz="3000" smtClean="0">
                  <a:solidFill>
                    <a:srgbClr val="171717"/>
                  </a:solidFill>
                  <a:latin typeface="Barlow Medium"/>
                </a:rPr>
                <a:t>See you  next occasion!</a:t>
              </a:r>
              <a:endParaRPr lang="en-US" sz="3000">
                <a:solidFill>
                  <a:srgbClr val="171717"/>
                </a:solidFill>
                <a:latin typeface="Barlow Medium"/>
              </a:endParaRPr>
            </a:p>
          </p:txBody>
        </p:sp>
        <p:sp>
          <p:nvSpPr>
            <p:cNvPr id="17" name="TextBox 17"/>
            <p:cNvSpPr txBox="1"/>
            <p:nvPr/>
          </p:nvSpPr>
          <p:spPr>
            <a:xfrm>
              <a:off x="0" y="133350"/>
              <a:ext cx="11274009" cy="2829983"/>
            </a:xfrm>
            <a:prstGeom prst="rect">
              <a:avLst/>
            </a:prstGeom>
          </p:spPr>
          <p:txBody>
            <a:bodyPr lIns="0" tIns="0" rIns="0" bIns="0" rtlCol="0" anchor="t">
              <a:spAutoFit/>
            </a:bodyPr>
            <a:lstStyle/>
            <a:p>
              <a:pPr algn="ctr">
                <a:lnSpc>
                  <a:spcPts val="8000"/>
                </a:lnSpc>
              </a:pPr>
              <a:r>
                <a:rPr lang="en-US" sz="8000">
                  <a:solidFill>
                    <a:srgbClr val="171717"/>
                  </a:solidFill>
                  <a:latin typeface="Barlow Bold"/>
                </a:rPr>
                <a:t>Thank you</a:t>
              </a:r>
            </a:p>
            <a:p>
              <a:pPr algn="ctr">
                <a:lnSpc>
                  <a:spcPts val="8000"/>
                </a:lnSpc>
              </a:pPr>
              <a:r>
                <a:rPr lang="en-US" sz="8000">
                  <a:solidFill>
                    <a:srgbClr val="171717"/>
                  </a:solidFill>
                  <a:latin typeface="Barlow Bold"/>
                </a:rPr>
                <a:t>for </a:t>
              </a:r>
              <a:r>
                <a:rPr lang="id-ID" sz="8000" smtClean="0">
                  <a:solidFill>
                    <a:srgbClr val="171717"/>
                  </a:solidFill>
                  <a:latin typeface="Barlow Bold"/>
                </a:rPr>
                <a:t>your attention</a:t>
              </a:r>
              <a:r>
                <a:rPr lang="en-US" sz="8000" smtClean="0">
                  <a:solidFill>
                    <a:srgbClr val="171717"/>
                  </a:solidFill>
                  <a:latin typeface="Barlow Bold"/>
                </a:rPr>
                <a:t>!</a:t>
              </a:r>
              <a:endParaRPr lang="en-US" sz="8000">
                <a:solidFill>
                  <a:srgbClr val="171717"/>
                </a:solidFill>
                <a:latin typeface="Barlow Bold"/>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814B"/>
        </a:solidFill>
        <a:effectLst/>
      </p:bgPr>
    </p:bg>
    <p:spTree>
      <p:nvGrpSpPr>
        <p:cNvPr id="1" name=""/>
        <p:cNvGrpSpPr/>
        <p:nvPr/>
      </p:nvGrpSpPr>
      <p:grpSpPr>
        <a:xfrm>
          <a:off x="0" y="0"/>
          <a:ext cx="0" cy="0"/>
          <a:chOff x="0" y="0"/>
          <a:chExt cx="0" cy="0"/>
        </a:xfrm>
      </p:grpSpPr>
      <p:grpSp>
        <p:nvGrpSpPr>
          <p:cNvPr id="2" name="Group 2"/>
          <p:cNvGrpSpPr/>
          <p:nvPr/>
        </p:nvGrpSpPr>
        <p:grpSpPr>
          <a:xfrm>
            <a:off x="651750" y="651750"/>
            <a:ext cx="16984499" cy="8983499"/>
            <a:chOff x="0" y="0"/>
            <a:chExt cx="5745374" cy="3038863"/>
          </a:xfrm>
        </p:grpSpPr>
        <p:sp>
          <p:nvSpPr>
            <p:cNvPr id="3" name="Freeform 3"/>
            <p:cNvSpPr/>
            <p:nvPr/>
          </p:nvSpPr>
          <p:spPr>
            <a:xfrm>
              <a:off x="0" y="0"/>
              <a:ext cx="5745374" cy="3038863"/>
            </a:xfrm>
            <a:custGeom>
              <a:avLst/>
              <a:gdLst/>
              <a:ahLst/>
              <a:cxnLst/>
              <a:rect l="l" t="t" r="r" b="b"/>
              <a:pathLst>
                <a:path w="5745374" h="3038863">
                  <a:moveTo>
                    <a:pt x="5620914" y="3038863"/>
                  </a:moveTo>
                  <a:lnTo>
                    <a:pt x="124460" y="3038863"/>
                  </a:lnTo>
                  <a:cubicBezTo>
                    <a:pt x="55880" y="3038863"/>
                    <a:pt x="0" y="2982983"/>
                    <a:pt x="0" y="2914403"/>
                  </a:cubicBezTo>
                  <a:lnTo>
                    <a:pt x="0" y="124460"/>
                  </a:lnTo>
                  <a:cubicBezTo>
                    <a:pt x="0" y="55880"/>
                    <a:pt x="55880" y="0"/>
                    <a:pt x="124460" y="0"/>
                  </a:cubicBezTo>
                  <a:lnTo>
                    <a:pt x="5620914" y="0"/>
                  </a:lnTo>
                  <a:cubicBezTo>
                    <a:pt x="5689494" y="0"/>
                    <a:pt x="5745374" y="55880"/>
                    <a:pt x="5745374" y="124460"/>
                  </a:cubicBezTo>
                  <a:lnTo>
                    <a:pt x="5745374" y="2914403"/>
                  </a:lnTo>
                  <a:cubicBezTo>
                    <a:pt x="5745374" y="2982983"/>
                    <a:pt x="5689494" y="3038863"/>
                    <a:pt x="5620914" y="3038863"/>
                  </a:cubicBezTo>
                  <a:close/>
                </a:path>
              </a:pathLst>
            </a:custGeom>
            <a:solidFill>
              <a:srgbClr val="FFFFFF"/>
            </a:solidFill>
          </p:spPr>
        </p:sp>
      </p:grpSp>
      <p:grpSp>
        <p:nvGrpSpPr>
          <p:cNvPr id="4" name="Group 4"/>
          <p:cNvGrpSpPr/>
          <p:nvPr/>
        </p:nvGrpSpPr>
        <p:grpSpPr>
          <a:xfrm rot="-10800000">
            <a:off x="1691836" y="1028700"/>
            <a:ext cx="217278" cy="217278"/>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id="6" name="Group 6"/>
          <p:cNvGrpSpPr/>
          <p:nvPr/>
        </p:nvGrpSpPr>
        <p:grpSpPr>
          <a:xfrm rot="-10800000">
            <a:off x="1431705" y="1028700"/>
            <a:ext cx="217278" cy="217278"/>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814B"/>
            </a:solidFill>
          </p:spPr>
        </p:sp>
      </p:grpSp>
      <p:grpSp>
        <p:nvGrpSpPr>
          <p:cNvPr id="8" name="Group 8"/>
          <p:cNvGrpSpPr/>
          <p:nvPr/>
        </p:nvGrpSpPr>
        <p:grpSpPr>
          <a:xfrm rot="-10800000">
            <a:off x="1171575" y="1028700"/>
            <a:ext cx="217278" cy="217278"/>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grpSp>
        <p:nvGrpSpPr>
          <p:cNvPr id="10" name="Group 10"/>
          <p:cNvGrpSpPr/>
          <p:nvPr/>
        </p:nvGrpSpPr>
        <p:grpSpPr>
          <a:xfrm>
            <a:off x="651750" y="1091951"/>
            <a:ext cx="16984499" cy="2574656"/>
            <a:chOff x="0" y="0"/>
            <a:chExt cx="22645999" cy="3432874"/>
          </a:xfrm>
        </p:grpSpPr>
        <p:sp>
          <p:nvSpPr>
            <p:cNvPr id="11" name="AutoShape 11"/>
            <p:cNvSpPr/>
            <p:nvPr/>
          </p:nvSpPr>
          <p:spPr>
            <a:xfrm>
              <a:off x="0" y="3420174"/>
              <a:ext cx="22645999" cy="0"/>
            </a:xfrm>
            <a:prstGeom prst="line">
              <a:avLst/>
            </a:prstGeom>
            <a:ln w="12700" cap="rnd">
              <a:solidFill>
                <a:srgbClr val="000000"/>
              </a:solidFill>
              <a:prstDash val="solid"/>
              <a:headEnd type="none" w="sm" len="sm"/>
              <a:tailEnd type="none" w="sm" len="sm"/>
            </a:ln>
          </p:spPr>
        </p:sp>
        <p:sp>
          <p:nvSpPr>
            <p:cNvPr id="12" name="TextBox 12"/>
            <p:cNvSpPr txBox="1"/>
            <p:nvPr/>
          </p:nvSpPr>
          <p:spPr>
            <a:xfrm>
              <a:off x="1719759" y="142875"/>
              <a:ext cx="18844514" cy="2762885"/>
            </a:xfrm>
            <a:prstGeom prst="rect">
              <a:avLst/>
            </a:prstGeom>
          </p:spPr>
          <p:txBody>
            <a:bodyPr lIns="0" tIns="0" rIns="0" bIns="0" rtlCol="0" anchor="t">
              <a:spAutoFit/>
            </a:bodyPr>
            <a:lstStyle/>
            <a:p>
              <a:pPr algn="ctr">
                <a:lnSpc>
                  <a:spcPts val="7800"/>
                </a:lnSpc>
              </a:pPr>
              <a:r>
                <a:rPr lang="en-US" sz="7800">
                  <a:solidFill>
                    <a:srgbClr val="171717"/>
                  </a:solidFill>
                  <a:latin typeface="Barlow Bold"/>
                </a:rPr>
                <a:t>Apa saja penyimpangan moral di lingkungan sekitar kita?</a:t>
              </a:r>
            </a:p>
          </p:txBody>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385758" y="2422818"/>
            <a:ext cx="1977954" cy="7064122"/>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648498" y="2972412"/>
            <a:ext cx="1966203" cy="65145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814B"/>
        </a:solidFill>
        <a:effectLst/>
      </p:bgPr>
    </p:bg>
    <p:spTree>
      <p:nvGrpSpPr>
        <p:cNvPr id="1" name=""/>
        <p:cNvGrpSpPr/>
        <p:nvPr/>
      </p:nvGrpSpPr>
      <p:grpSpPr>
        <a:xfrm>
          <a:off x="0" y="0"/>
          <a:ext cx="0" cy="0"/>
          <a:chOff x="0" y="0"/>
          <a:chExt cx="0" cy="0"/>
        </a:xfrm>
      </p:grpSpPr>
      <p:grpSp>
        <p:nvGrpSpPr>
          <p:cNvPr id="2" name="Group 2"/>
          <p:cNvGrpSpPr/>
          <p:nvPr/>
        </p:nvGrpSpPr>
        <p:grpSpPr>
          <a:xfrm>
            <a:off x="651750" y="651750"/>
            <a:ext cx="16984499" cy="8983499"/>
            <a:chOff x="0" y="0"/>
            <a:chExt cx="22645999" cy="11977999"/>
          </a:xfrm>
        </p:grpSpPr>
        <p:grpSp>
          <p:nvGrpSpPr>
            <p:cNvPr id="3" name="Group 3"/>
            <p:cNvGrpSpPr/>
            <p:nvPr/>
          </p:nvGrpSpPr>
          <p:grpSpPr>
            <a:xfrm>
              <a:off x="0" y="0"/>
              <a:ext cx="22645999" cy="11977999"/>
              <a:chOff x="0" y="0"/>
              <a:chExt cx="5745374" cy="3038863"/>
            </a:xfrm>
          </p:grpSpPr>
          <p:sp>
            <p:nvSpPr>
              <p:cNvPr id="4" name="Freeform 4"/>
              <p:cNvSpPr/>
              <p:nvPr/>
            </p:nvSpPr>
            <p:spPr>
              <a:xfrm>
                <a:off x="0" y="0"/>
                <a:ext cx="5745374" cy="3038863"/>
              </a:xfrm>
              <a:custGeom>
                <a:avLst/>
                <a:gdLst/>
                <a:ahLst/>
                <a:cxnLst/>
                <a:rect l="l" t="t" r="r" b="b"/>
                <a:pathLst>
                  <a:path w="5745374" h="3038863">
                    <a:moveTo>
                      <a:pt x="5620914" y="3038863"/>
                    </a:moveTo>
                    <a:lnTo>
                      <a:pt x="124460" y="3038863"/>
                    </a:lnTo>
                    <a:cubicBezTo>
                      <a:pt x="55880" y="3038863"/>
                      <a:pt x="0" y="2982983"/>
                      <a:pt x="0" y="2914403"/>
                    </a:cubicBezTo>
                    <a:lnTo>
                      <a:pt x="0" y="124460"/>
                    </a:lnTo>
                    <a:cubicBezTo>
                      <a:pt x="0" y="55880"/>
                      <a:pt x="55880" y="0"/>
                      <a:pt x="124460" y="0"/>
                    </a:cubicBezTo>
                    <a:lnTo>
                      <a:pt x="5620914" y="0"/>
                    </a:lnTo>
                    <a:cubicBezTo>
                      <a:pt x="5689494" y="0"/>
                      <a:pt x="5745374" y="55880"/>
                      <a:pt x="5745374" y="124460"/>
                    </a:cubicBezTo>
                    <a:lnTo>
                      <a:pt x="5745374" y="2914403"/>
                    </a:lnTo>
                    <a:cubicBezTo>
                      <a:pt x="5745374" y="2982983"/>
                      <a:pt x="5689494" y="3038863"/>
                      <a:pt x="5620914" y="3038863"/>
                    </a:cubicBezTo>
                    <a:close/>
                  </a:path>
                </a:pathLst>
              </a:custGeom>
              <a:solidFill>
                <a:srgbClr val="FFFFFF"/>
              </a:solidFill>
            </p:spPr>
          </p:sp>
        </p:grpSp>
        <p:sp>
          <p:nvSpPr>
            <p:cNvPr id="5" name="AutoShape 5"/>
            <p:cNvSpPr/>
            <p:nvPr/>
          </p:nvSpPr>
          <p:spPr>
            <a:xfrm>
              <a:off x="0" y="1266422"/>
              <a:ext cx="22645999" cy="0"/>
            </a:xfrm>
            <a:prstGeom prst="line">
              <a:avLst/>
            </a:prstGeom>
            <a:ln w="12700" cap="rnd">
              <a:solidFill>
                <a:srgbClr val="000000"/>
              </a:solidFill>
              <a:prstDash val="solid"/>
              <a:headEnd type="none" w="sm" len="sm"/>
              <a:tailEnd type="none" w="sm" len="sm"/>
            </a:ln>
          </p:spPr>
        </p:sp>
        <p:grpSp>
          <p:nvGrpSpPr>
            <p:cNvPr id="6" name="Group 6"/>
            <p:cNvGrpSpPr/>
            <p:nvPr/>
          </p:nvGrpSpPr>
          <p:grpSpPr>
            <a:xfrm rot="-10800000">
              <a:off x="1386781" y="502600"/>
              <a:ext cx="289704" cy="28970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id="8" name="Group 8"/>
            <p:cNvGrpSpPr/>
            <p:nvPr/>
          </p:nvGrpSpPr>
          <p:grpSpPr>
            <a:xfrm rot="-10800000">
              <a:off x="1039940" y="502600"/>
              <a:ext cx="289704" cy="28970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814B"/>
              </a:solidFill>
            </p:spPr>
          </p:sp>
        </p:grpSp>
        <p:grpSp>
          <p:nvGrpSpPr>
            <p:cNvPr id="10" name="Group 10"/>
            <p:cNvGrpSpPr/>
            <p:nvPr/>
          </p:nvGrpSpPr>
          <p:grpSpPr>
            <a:xfrm rot="-10800000">
              <a:off x="693100" y="502600"/>
              <a:ext cx="289704" cy="289704"/>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grpSp>
      <p:grpSp>
        <p:nvGrpSpPr>
          <p:cNvPr id="12" name="Group 12"/>
          <p:cNvGrpSpPr/>
          <p:nvPr/>
        </p:nvGrpSpPr>
        <p:grpSpPr>
          <a:xfrm>
            <a:off x="10210800" y="3769253"/>
            <a:ext cx="6820275" cy="2748492"/>
            <a:chOff x="0" y="0"/>
            <a:chExt cx="9093700" cy="3664656"/>
          </a:xfrm>
        </p:grpSpPr>
        <p:grpSp>
          <p:nvGrpSpPr>
            <p:cNvPr id="13" name="Group 13"/>
            <p:cNvGrpSpPr/>
            <p:nvPr/>
          </p:nvGrpSpPr>
          <p:grpSpPr>
            <a:xfrm>
              <a:off x="0" y="2262105"/>
              <a:ext cx="7899874" cy="1402551"/>
              <a:chOff x="0" y="0"/>
              <a:chExt cx="6230508" cy="1106170"/>
            </a:xfrm>
          </p:grpSpPr>
          <p:sp>
            <p:nvSpPr>
              <p:cNvPr id="14" name="Freeform 14"/>
              <p:cNvSpPr/>
              <p:nvPr/>
            </p:nvSpPr>
            <p:spPr>
              <a:xfrm>
                <a:off x="0" y="0"/>
                <a:ext cx="6231778" cy="1106170"/>
              </a:xfrm>
              <a:custGeom>
                <a:avLst/>
                <a:gdLst/>
                <a:ahLst/>
                <a:cxnLst/>
                <a:rect l="l" t="t" r="r" b="b"/>
                <a:pathLst>
                  <a:path w="6231778" h="1106170">
                    <a:moveTo>
                      <a:pt x="5678058" y="1106170"/>
                    </a:moveTo>
                    <a:lnTo>
                      <a:pt x="553720" y="1106170"/>
                    </a:lnTo>
                    <a:cubicBezTo>
                      <a:pt x="247650" y="1106170"/>
                      <a:pt x="0" y="858520"/>
                      <a:pt x="0" y="553720"/>
                    </a:cubicBezTo>
                    <a:cubicBezTo>
                      <a:pt x="0" y="247650"/>
                      <a:pt x="247650" y="0"/>
                      <a:pt x="553720" y="0"/>
                    </a:cubicBezTo>
                    <a:lnTo>
                      <a:pt x="5678058" y="0"/>
                    </a:lnTo>
                    <a:cubicBezTo>
                      <a:pt x="5984128" y="0"/>
                      <a:pt x="6231778" y="247650"/>
                      <a:pt x="6231778" y="553720"/>
                    </a:cubicBezTo>
                    <a:cubicBezTo>
                      <a:pt x="6230508" y="858520"/>
                      <a:pt x="5982858" y="1106170"/>
                      <a:pt x="5678058" y="1106170"/>
                    </a:cubicBezTo>
                    <a:close/>
                  </a:path>
                </a:pathLst>
              </a:custGeom>
              <a:solidFill>
                <a:srgbClr val="EDECED"/>
              </a:solidFill>
            </p:spPr>
          </p:sp>
        </p:grpSp>
        <p:sp>
          <p:nvSpPr>
            <p:cNvPr id="15" name="TextBox 15"/>
            <p:cNvSpPr txBox="1"/>
            <p:nvPr/>
          </p:nvSpPr>
          <p:spPr>
            <a:xfrm>
              <a:off x="0" y="133350"/>
              <a:ext cx="9093700" cy="1483783"/>
            </a:xfrm>
            <a:prstGeom prst="rect">
              <a:avLst/>
            </a:prstGeom>
          </p:spPr>
          <p:txBody>
            <a:bodyPr lIns="0" tIns="0" rIns="0" bIns="0" rtlCol="0" anchor="t">
              <a:spAutoFit/>
            </a:bodyPr>
            <a:lstStyle/>
            <a:p>
              <a:pPr>
                <a:lnSpc>
                  <a:spcPts val="8000"/>
                </a:lnSpc>
              </a:pPr>
              <a:r>
                <a:rPr lang="en-US" sz="8000">
                  <a:solidFill>
                    <a:srgbClr val="171717"/>
                  </a:solidFill>
                  <a:latin typeface="Barlow Bold Italics"/>
                </a:rPr>
                <a:t>Bullying</a:t>
              </a:r>
            </a:p>
          </p:txBody>
        </p:sp>
      </p:gr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750" y="3196861"/>
            <a:ext cx="8035050" cy="5356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65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970780" y="1203799"/>
            <a:ext cx="14346439" cy="80545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558"/>
        </a:solidFill>
        <a:effectLst/>
      </p:bgPr>
    </p:bg>
    <p:spTree>
      <p:nvGrpSpPr>
        <p:cNvPr id="1" name=""/>
        <p:cNvGrpSpPr/>
        <p:nvPr/>
      </p:nvGrpSpPr>
      <p:grpSpPr>
        <a:xfrm>
          <a:off x="0" y="0"/>
          <a:ext cx="0" cy="0"/>
          <a:chOff x="0" y="0"/>
          <a:chExt cx="0" cy="0"/>
        </a:xfrm>
      </p:grpSpPr>
      <p:grpSp>
        <p:nvGrpSpPr>
          <p:cNvPr id="2" name="Group 2"/>
          <p:cNvGrpSpPr/>
          <p:nvPr/>
        </p:nvGrpSpPr>
        <p:grpSpPr>
          <a:xfrm>
            <a:off x="7901209" y="1028700"/>
            <a:ext cx="9358091" cy="8229600"/>
            <a:chOff x="0" y="0"/>
            <a:chExt cx="12477455" cy="10972800"/>
          </a:xfrm>
        </p:grpSpPr>
        <p:grpSp>
          <p:nvGrpSpPr>
            <p:cNvPr id="3" name="Group 3"/>
            <p:cNvGrpSpPr/>
            <p:nvPr/>
          </p:nvGrpSpPr>
          <p:grpSpPr>
            <a:xfrm>
              <a:off x="0" y="0"/>
              <a:ext cx="12477455" cy="10972800"/>
              <a:chOff x="0" y="0"/>
              <a:chExt cx="3165576" cy="2783840"/>
            </a:xfrm>
          </p:grpSpPr>
          <p:sp>
            <p:nvSpPr>
              <p:cNvPr id="4" name="Freeform 4"/>
              <p:cNvSpPr/>
              <p:nvPr/>
            </p:nvSpPr>
            <p:spPr>
              <a:xfrm>
                <a:off x="0" y="0"/>
                <a:ext cx="3165577" cy="2783840"/>
              </a:xfrm>
              <a:custGeom>
                <a:avLst/>
                <a:gdLst/>
                <a:ahLst/>
                <a:cxnLst/>
                <a:rect l="l" t="t" r="r" b="b"/>
                <a:pathLst>
                  <a:path w="3165577" h="2783840">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7" y="0"/>
                      <a:pt x="3165577" y="55880"/>
                      <a:pt x="3165577" y="124460"/>
                    </a:cubicBezTo>
                    <a:lnTo>
                      <a:pt x="3165577" y="2659380"/>
                    </a:lnTo>
                    <a:cubicBezTo>
                      <a:pt x="3165577" y="2727960"/>
                      <a:pt x="3109697" y="2783840"/>
                      <a:pt x="3041117" y="2783840"/>
                    </a:cubicBezTo>
                    <a:close/>
                  </a:path>
                </a:pathLst>
              </a:custGeom>
              <a:solidFill>
                <a:srgbClr val="FFFFFF"/>
              </a:solidFill>
            </p:spPr>
          </p:sp>
        </p:grpSp>
        <p:grpSp>
          <p:nvGrpSpPr>
            <p:cNvPr id="5" name="Group 5"/>
            <p:cNvGrpSpPr/>
            <p:nvPr/>
          </p:nvGrpSpPr>
          <p:grpSpPr>
            <a:xfrm rot="-10800000">
              <a:off x="1386781" y="556357"/>
              <a:ext cx="289704" cy="28970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id="7" name="Group 7"/>
            <p:cNvGrpSpPr/>
            <p:nvPr/>
          </p:nvGrpSpPr>
          <p:grpSpPr>
            <a:xfrm rot="-10800000">
              <a:off x="1039940" y="556357"/>
              <a:ext cx="289704" cy="28970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558"/>
              </a:solidFill>
            </p:spPr>
          </p:sp>
        </p:grpSp>
        <p:grpSp>
          <p:nvGrpSpPr>
            <p:cNvPr id="9" name="Group 9"/>
            <p:cNvGrpSpPr/>
            <p:nvPr/>
          </p:nvGrpSpPr>
          <p:grpSpPr>
            <a:xfrm rot="-10800000">
              <a:off x="693100" y="556357"/>
              <a:ext cx="289704" cy="28970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sp>
          <p:nvSpPr>
            <p:cNvPr id="11" name="AutoShape 11"/>
            <p:cNvSpPr/>
            <p:nvPr/>
          </p:nvSpPr>
          <p:spPr>
            <a:xfrm>
              <a:off x="0" y="1320180"/>
              <a:ext cx="12477455" cy="0"/>
            </a:xfrm>
            <a:prstGeom prst="line">
              <a:avLst/>
            </a:prstGeom>
            <a:ln w="12700" cap="rnd">
              <a:solidFill>
                <a:srgbClr val="000000"/>
              </a:solidFill>
              <a:prstDash val="solid"/>
              <a:headEnd type="none" w="sm" len="sm"/>
              <a:tailEnd type="none" w="sm" len="sm"/>
            </a:ln>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81198" y="2996289"/>
            <a:ext cx="3244389" cy="7195217"/>
          </a:xfrm>
          <a:prstGeom prst="rect">
            <a:avLst/>
          </a:prstGeom>
        </p:spPr>
      </p:pic>
      <p:grpSp>
        <p:nvGrpSpPr>
          <p:cNvPr id="13" name="Group 13"/>
          <p:cNvGrpSpPr/>
          <p:nvPr/>
        </p:nvGrpSpPr>
        <p:grpSpPr>
          <a:xfrm>
            <a:off x="1296699" y="1028700"/>
            <a:ext cx="5115417" cy="2579243"/>
            <a:chOff x="0" y="0"/>
            <a:chExt cx="6820556" cy="3438991"/>
          </a:xfrm>
        </p:grpSpPr>
        <p:grpSp>
          <p:nvGrpSpPr>
            <p:cNvPr id="14" name="Group 14"/>
            <p:cNvGrpSpPr/>
            <p:nvPr/>
          </p:nvGrpSpPr>
          <p:grpSpPr>
            <a:xfrm>
              <a:off x="0" y="2218205"/>
              <a:ext cx="4512200" cy="1220786"/>
              <a:chOff x="0" y="0"/>
              <a:chExt cx="4088562" cy="1106170"/>
            </a:xfrm>
          </p:grpSpPr>
          <p:sp>
            <p:nvSpPr>
              <p:cNvPr id="15" name="Freeform 15"/>
              <p:cNvSpPr/>
              <p:nvPr/>
            </p:nvSpPr>
            <p:spPr>
              <a:xfrm>
                <a:off x="0" y="0"/>
                <a:ext cx="4089832" cy="1106170"/>
              </a:xfrm>
              <a:custGeom>
                <a:avLst/>
                <a:gdLst/>
                <a:ahLst/>
                <a:cxnLst/>
                <a:rect l="l" t="t" r="r" b="b"/>
                <a:pathLst>
                  <a:path w="4089832" h="1106170">
                    <a:moveTo>
                      <a:pt x="3536112" y="1106170"/>
                    </a:moveTo>
                    <a:lnTo>
                      <a:pt x="553720" y="1106170"/>
                    </a:lnTo>
                    <a:cubicBezTo>
                      <a:pt x="247650" y="1106170"/>
                      <a:pt x="0" y="858520"/>
                      <a:pt x="0" y="553720"/>
                    </a:cubicBezTo>
                    <a:cubicBezTo>
                      <a:pt x="0" y="247650"/>
                      <a:pt x="247650" y="0"/>
                      <a:pt x="553720" y="0"/>
                    </a:cubicBezTo>
                    <a:lnTo>
                      <a:pt x="3536112" y="0"/>
                    </a:lnTo>
                    <a:cubicBezTo>
                      <a:pt x="3842182" y="0"/>
                      <a:pt x="4089832" y="247650"/>
                      <a:pt x="4089832" y="553720"/>
                    </a:cubicBezTo>
                    <a:cubicBezTo>
                      <a:pt x="4088562" y="858520"/>
                      <a:pt x="3840912" y="1106170"/>
                      <a:pt x="3536112" y="1106170"/>
                    </a:cubicBezTo>
                    <a:close/>
                  </a:path>
                </a:pathLst>
              </a:custGeom>
              <a:solidFill>
                <a:srgbClr val="171717"/>
              </a:solidFill>
            </p:spPr>
          </p:sp>
        </p:grpSp>
        <p:sp>
          <p:nvSpPr>
            <p:cNvPr id="16" name="TextBox 16"/>
            <p:cNvSpPr txBox="1"/>
            <p:nvPr/>
          </p:nvSpPr>
          <p:spPr>
            <a:xfrm>
              <a:off x="526459" y="2561898"/>
              <a:ext cx="3459282" cy="571500"/>
            </a:xfrm>
            <a:prstGeom prst="rect">
              <a:avLst/>
            </a:prstGeom>
          </p:spPr>
          <p:txBody>
            <a:bodyPr lIns="0" tIns="0" rIns="0" bIns="0" rtlCol="0" anchor="t">
              <a:spAutoFit/>
            </a:bodyPr>
            <a:lstStyle/>
            <a:p>
              <a:pPr algn="ctr">
                <a:lnSpc>
                  <a:spcPts val="3000"/>
                </a:lnSpc>
              </a:pPr>
              <a:endParaRPr/>
            </a:p>
          </p:txBody>
        </p:sp>
        <p:sp>
          <p:nvSpPr>
            <p:cNvPr id="17" name="TextBox 17"/>
            <p:cNvSpPr txBox="1"/>
            <p:nvPr/>
          </p:nvSpPr>
          <p:spPr>
            <a:xfrm>
              <a:off x="0" y="133350"/>
              <a:ext cx="6820556" cy="1483783"/>
            </a:xfrm>
            <a:prstGeom prst="rect">
              <a:avLst/>
            </a:prstGeom>
          </p:spPr>
          <p:txBody>
            <a:bodyPr lIns="0" tIns="0" rIns="0" bIns="0" rtlCol="0" anchor="t">
              <a:spAutoFit/>
            </a:bodyPr>
            <a:lstStyle/>
            <a:p>
              <a:pPr>
                <a:lnSpc>
                  <a:spcPts val="8000"/>
                </a:lnSpc>
              </a:pPr>
              <a:r>
                <a:rPr lang="en-US" sz="8000">
                  <a:solidFill>
                    <a:srgbClr val="171717"/>
                  </a:solidFill>
                  <a:latin typeface="Barlow Bold Italics"/>
                </a:rPr>
                <a:t>Bullying</a:t>
              </a:r>
            </a:p>
          </p:txBody>
        </p:sp>
      </p:grpSp>
      <p:sp>
        <p:nvSpPr>
          <p:cNvPr id="18" name="TextBox 18"/>
          <p:cNvSpPr txBox="1"/>
          <p:nvPr/>
        </p:nvSpPr>
        <p:spPr>
          <a:xfrm>
            <a:off x="8935250" y="2528539"/>
            <a:ext cx="7290009" cy="5284780"/>
          </a:xfrm>
          <a:prstGeom prst="rect">
            <a:avLst/>
          </a:prstGeom>
        </p:spPr>
        <p:txBody>
          <a:bodyPr lIns="0" tIns="0" rIns="0" bIns="0" rtlCol="0" anchor="t">
            <a:spAutoFit/>
          </a:bodyPr>
          <a:lstStyle/>
          <a:p>
            <a:pPr algn="ctr">
              <a:lnSpc>
                <a:spcPts val="5179"/>
              </a:lnSpc>
            </a:pPr>
            <a:r>
              <a:rPr lang="en-US" sz="4800">
                <a:solidFill>
                  <a:srgbClr val="171717"/>
                </a:solidFill>
                <a:latin typeface="Cormorant Garamond Medium Bold"/>
              </a:rPr>
              <a:t>Bullying</a:t>
            </a:r>
            <a:r>
              <a:rPr lang="en-US" sz="3200">
                <a:solidFill>
                  <a:srgbClr val="171717"/>
                </a:solidFill>
                <a:latin typeface="Cormorant Garamond Medium Bold"/>
              </a:rPr>
              <a:t> (dalam bahasa Indonesia dikenal sebagai “penindasan/risak”) merupakan segala bentuk penindasan atau kekerasan yang dilakukan dengan sengaja oleh satu orang atau sekelompok orang yang lebih kuat atau berkuasa terhadap orang lain, dengan tujuan untuk menyakiti dan dilakukan secara terus menerus.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7098796" y="532384"/>
            <a:ext cx="10527852" cy="9258300"/>
            <a:chOff x="0" y="0"/>
            <a:chExt cx="14037137" cy="12344400"/>
          </a:xfrm>
        </p:grpSpPr>
        <p:grpSp>
          <p:nvGrpSpPr>
            <p:cNvPr id="3" name="Group 3"/>
            <p:cNvGrpSpPr/>
            <p:nvPr/>
          </p:nvGrpSpPr>
          <p:grpSpPr>
            <a:xfrm>
              <a:off x="0" y="0"/>
              <a:ext cx="14037137" cy="12344400"/>
              <a:chOff x="0" y="0"/>
              <a:chExt cx="3165576" cy="2783840"/>
            </a:xfrm>
          </p:grpSpPr>
          <p:sp>
            <p:nvSpPr>
              <p:cNvPr id="4" name="Freeform 4"/>
              <p:cNvSpPr/>
              <p:nvPr/>
            </p:nvSpPr>
            <p:spPr>
              <a:xfrm>
                <a:off x="0" y="0"/>
                <a:ext cx="3165577" cy="2783840"/>
              </a:xfrm>
              <a:custGeom>
                <a:avLst/>
                <a:gdLst/>
                <a:ahLst/>
                <a:cxnLst/>
                <a:rect l="l" t="t" r="r" b="b"/>
                <a:pathLst>
                  <a:path w="3165577" h="2783840">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7" y="0"/>
                      <a:pt x="3165577" y="55880"/>
                      <a:pt x="3165577" y="124460"/>
                    </a:cubicBezTo>
                    <a:lnTo>
                      <a:pt x="3165577" y="2659380"/>
                    </a:lnTo>
                    <a:cubicBezTo>
                      <a:pt x="3165577" y="2727960"/>
                      <a:pt x="3109697" y="2783840"/>
                      <a:pt x="3041117" y="2783840"/>
                    </a:cubicBezTo>
                    <a:close/>
                  </a:path>
                </a:pathLst>
              </a:custGeom>
              <a:solidFill>
                <a:srgbClr val="FFFFFF"/>
              </a:solidFill>
            </p:spPr>
          </p:sp>
        </p:grpSp>
        <p:grpSp>
          <p:nvGrpSpPr>
            <p:cNvPr id="5" name="Group 5"/>
            <p:cNvGrpSpPr/>
            <p:nvPr/>
          </p:nvGrpSpPr>
          <p:grpSpPr>
            <a:xfrm rot="-10800000">
              <a:off x="1560128" y="625902"/>
              <a:ext cx="325917" cy="32591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id="7" name="Group 7"/>
            <p:cNvGrpSpPr/>
            <p:nvPr/>
          </p:nvGrpSpPr>
          <p:grpSpPr>
            <a:xfrm rot="-10800000">
              <a:off x="1169933" y="625902"/>
              <a:ext cx="325917" cy="32591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558"/>
              </a:solidFill>
            </p:spPr>
          </p:sp>
        </p:grpSp>
        <p:grpSp>
          <p:nvGrpSpPr>
            <p:cNvPr id="9" name="Group 9"/>
            <p:cNvGrpSpPr/>
            <p:nvPr/>
          </p:nvGrpSpPr>
          <p:grpSpPr>
            <a:xfrm rot="-10800000">
              <a:off x="779737" y="625902"/>
              <a:ext cx="325917" cy="32591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sp>
          <p:nvSpPr>
            <p:cNvPr id="11" name="AutoShape 11"/>
            <p:cNvSpPr/>
            <p:nvPr/>
          </p:nvSpPr>
          <p:spPr>
            <a:xfrm>
              <a:off x="0" y="1485203"/>
              <a:ext cx="14037137" cy="0"/>
            </a:xfrm>
            <a:prstGeom prst="line">
              <a:avLst/>
            </a:prstGeom>
            <a:ln w="14288" cap="rnd">
              <a:solidFill>
                <a:srgbClr val="000000"/>
              </a:solidFill>
              <a:prstDash val="solid"/>
              <a:headEnd type="none" w="sm" len="sm"/>
              <a:tailEnd type="none" w="sm" len="sm"/>
            </a:ln>
          </p:spPr>
        </p:sp>
      </p:grpSp>
      <p:grpSp>
        <p:nvGrpSpPr>
          <p:cNvPr id="12" name="Group 12"/>
          <p:cNvGrpSpPr/>
          <p:nvPr/>
        </p:nvGrpSpPr>
        <p:grpSpPr>
          <a:xfrm>
            <a:off x="1028700" y="532384"/>
            <a:ext cx="5115417" cy="4369348"/>
            <a:chOff x="0" y="0"/>
            <a:chExt cx="6820556" cy="5825798"/>
          </a:xfrm>
        </p:grpSpPr>
        <p:sp>
          <p:nvSpPr>
            <p:cNvPr id="13" name="TextBox 13"/>
            <p:cNvSpPr txBox="1"/>
            <p:nvPr/>
          </p:nvSpPr>
          <p:spPr>
            <a:xfrm>
              <a:off x="526459" y="5254298"/>
              <a:ext cx="3459282" cy="571500"/>
            </a:xfrm>
            <a:prstGeom prst="rect">
              <a:avLst/>
            </a:prstGeom>
          </p:spPr>
          <p:txBody>
            <a:bodyPr lIns="0" tIns="0" rIns="0" bIns="0" rtlCol="0" anchor="t">
              <a:spAutoFit/>
            </a:bodyPr>
            <a:lstStyle/>
            <a:p>
              <a:pPr algn="ctr">
                <a:lnSpc>
                  <a:spcPts val="3000"/>
                </a:lnSpc>
              </a:pPr>
              <a:endParaRPr/>
            </a:p>
          </p:txBody>
        </p:sp>
        <p:sp>
          <p:nvSpPr>
            <p:cNvPr id="14" name="TextBox 14"/>
            <p:cNvSpPr txBox="1"/>
            <p:nvPr/>
          </p:nvSpPr>
          <p:spPr>
            <a:xfrm>
              <a:off x="0" y="133350"/>
              <a:ext cx="6820556" cy="4176183"/>
            </a:xfrm>
            <a:prstGeom prst="rect">
              <a:avLst/>
            </a:prstGeom>
          </p:spPr>
          <p:txBody>
            <a:bodyPr lIns="0" tIns="0" rIns="0" bIns="0" rtlCol="0" anchor="t">
              <a:spAutoFit/>
            </a:bodyPr>
            <a:lstStyle/>
            <a:p>
              <a:pPr algn="ctr">
                <a:lnSpc>
                  <a:spcPts val="8000"/>
                </a:lnSpc>
              </a:pPr>
              <a:r>
                <a:rPr lang="en-US" sz="8000">
                  <a:solidFill>
                    <a:srgbClr val="171717"/>
                  </a:solidFill>
                  <a:latin typeface="Barlow Bold"/>
                </a:rPr>
                <a:t>Tanggapan Tentang </a:t>
              </a:r>
              <a:r>
                <a:rPr lang="en-US" sz="8000">
                  <a:solidFill>
                    <a:srgbClr val="171717"/>
                  </a:solidFill>
                  <a:latin typeface="Barlow Bold Italics"/>
                </a:rPr>
                <a:t>Bullying</a:t>
              </a:r>
            </a:p>
          </p:txBody>
        </p:sp>
      </p:grpSp>
      <p:sp>
        <p:nvSpPr>
          <p:cNvPr id="15" name="TextBox 15"/>
          <p:cNvSpPr txBox="1"/>
          <p:nvPr/>
        </p:nvSpPr>
        <p:spPr>
          <a:xfrm>
            <a:off x="7536296" y="1641475"/>
            <a:ext cx="9652851" cy="8645525"/>
          </a:xfrm>
          <a:prstGeom prst="rect">
            <a:avLst/>
          </a:prstGeom>
        </p:spPr>
        <p:txBody>
          <a:bodyPr lIns="0" tIns="0" rIns="0" bIns="0" rtlCol="0" anchor="t">
            <a:spAutoFit/>
          </a:bodyPr>
          <a:lstStyle/>
          <a:p>
            <a:pPr algn="ctr">
              <a:lnSpc>
                <a:spcPts val="4900"/>
              </a:lnSpc>
            </a:pPr>
            <a:r>
              <a:rPr lang="en-US" sz="3500">
                <a:solidFill>
                  <a:srgbClr val="171717"/>
                </a:solidFill>
                <a:latin typeface="Cormorant Garamond Medium Bold"/>
              </a:rPr>
              <a:t>Bullying adalah tindakan kekerasan yang harus dijauhi oleh generasi penerus bangsa kaum milenial. Membully bagi seseorang mungkin hal yang membuat mereka menjadi keren, padahal big no! Dengan membully, kalian akan menjadi pribadi yang buruk dan tidak bermoral. Agama apapun mengajarkan dan memerintahkan kita agar berbuat baik kepada siapapun. Oleh karena itu, ayo bersama-sama kita hapus bullying! Kita harus memberi dukungan dan semangat kepada korban bullying agar ia tidak merasa dikucilkan atau diasingkan dan bagi si pelaku kita harus memberi nasehat dan sanksi agar ia tidak mengulangi lagi perbuatan tidak terpujinya.</a:t>
            </a:r>
          </a:p>
          <a:p>
            <a:pPr algn="ctr">
              <a:lnSpc>
                <a:spcPts val="4900"/>
              </a:lnSpc>
            </a:pPr>
            <a:endParaRPr lang="en-US" sz="3500">
              <a:solidFill>
                <a:srgbClr val="171717"/>
              </a:solidFill>
              <a:latin typeface="Cormorant Garamond Medium Bold"/>
            </a:endParaRPr>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53884" y="3764533"/>
            <a:ext cx="2733782" cy="6594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651750" y="651750"/>
            <a:ext cx="7510340" cy="8983499"/>
            <a:chOff x="0" y="0"/>
            <a:chExt cx="10013787" cy="11977999"/>
          </a:xfrm>
        </p:grpSpPr>
        <p:grpSp>
          <p:nvGrpSpPr>
            <p:cNvPr id="3" name="Group 3"/>
            <p:cNvGrpSpPr/>
            <p:nvPr/>
          </p:nvGrpSpPr>
          <p:grpSpPr>
            <a:xfrm>
              <a:off x="0" y="0"/>
              <a:ext cx="10013787" cy="11977999"/>
              <a:chOff x="0" y="0"/>
              <a:chExt cx="2540535" cy="3038863"/>
            </a:xfrm>
          </p:grpSpPr>
          <p:sp>
            <p:nvSpPr>
              <p:cNvPr id="4" name="Freeform 4"/>
              <p:cNvSpPr/>
              <p:nvPr/>
            </p:nvSpPr>
            <p:spPr>
              <a:xfrm>
                <a:off x="0" y="0"/>
                <a:ext cx="2540535" cy="3038863"/>
              </a:xfrm>
              <a:custGeom>
                <a:avLst/>
                <a:gdLst/>
                <a:ahLst/>
                <a:cxnLst/>
                <a:rect l="l" t="t" r="r" b="b"/>
                <a:pathLst>
                  <a:path w="2540535" h="3038863">
                    <a:moveTo>
                      <a:pt x="2416075" y="3038863"/>
                    </a:moveTo>
                    <a:lnTo>
                      <a:pt x="124460" y="3038863"/>
                    </a:lnTo>
                    <a:cubicBezTo>
                      <a:pt x="55880" y="3038863"/>
                      <a:pt x="0" y="2982983"/>
                      <a:pt x="0" y="2914403"/>
                    </a:cubicBezTo>
                    <a:lnTo>
                      <a:pt x="0" y="124460"/>
                    </a:lnTo>
                    <a:cubicBezTo>
                      <a:pt x="0" y="55880"/>
                      <a:pt x="55880" y="0"/>
                      <a:pt x="124460" y="0"/>
                    </a:cubicBezTo>
                    <a:lnTo>
                      <a:pt x="2416075" y="0"/>
                    </a:lnTo>
                    <a:cubicBezTo>
                      <a:pt x="2484655" y="0"/>
                      <a:pt x="2540535" y="55880"/>
                      <a:pt x="2540535" y="124460"/>
                    </a:cubicBezTo>
                    <a:lnTo>
                      <a:pt x="2540535" y="2914403"/>
                    </a:lnTo>
                    <a:cubicBezTo>
                      <a:pt x="2540535" y="2982983"/>
                      <a:pt x="2484655" y="3038863"/>
                      <a:pt x="2416075" y="3038863"/>
                    </a:cubicBezTo>
                    <a:close/>
                  </a:path>
                </a:pathLst>
              </a:custGeom>
              <a:solidFill>
                <a:srgbClr val="FFFFFF"/>
              </a:solidFill>
            </p:spPr>
          </p:sp>
        </p:grpSp>
        <p:sp>
          <p:nvSpPr>
            <p:cNvPr id="5" name="AutoShape 5"/>
            <p:cNvSpPr/>
            <p:nvPr/>
          </p:nvSpPr>
          <p:spPr>
            <a:xfrm>
              <a:off x="0" y="1266422"/>
              <a:ext cx="10013787" cy="0"/>
            </a:xfrm>
            <a:prstGeom prst="line">
              <a:avLst/>
            </a:prstGeom>
            <a:ln w="12700" cap="rnd">
              <a:solidFill>
                <a:srgbClr val="000000"/>
              </a:solidFill>
              <a:prstDash val="solid"/>
              <a:headEnd type="none" w="sm" len="sm"/>
              <a:tailEnd type="none" w="sm" len="sm"/>
            </a:ln>
          </p:spPr>
        </p:sp>
        <p:grpSp>
          <p:nvGrpSpPr>
            <p:cNvPr id="6" name="Group 6"/>
            <p:cNvGrpSpPr/>
            <p:nvPr/>
          </p:nvGrpSpPr>
          <p:grpSpPr>
            <a:xfrm rot="-10800000">
              <a:off x="1386781" y="502600"/>
              <a:ext cx="289704" cy="28970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id="8" name="Group 8"/>
            <p:cNvGrpSpPr/>
            <p:nvPr/>
          </p:nvGrpSpPr>
          <p:grpSpPr>
            <a:xfrm rot="-10800000">
              <a:off x="1039940" y="502600"/>
              <a:ext cx="289704" cy="28970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B6EEF"/>
              </a:solidFill>
            </p:spPr>
          </p:sp>
        </p:grpSp>
        <p:grpSp>
          <p:nvGrpSpPr>
            <p:cNvPr id="10" name="Group 10"/>
            <p:cNvGrpSpPr/>
            <p:nvPr/>
          </p:nvGrpSpPr>
          <p:grpSpPr>
            <a:xfrm rot="-10800000">
              <a:off x="693100" y="502600"/>
              <a:ext cx="289704" cy="289704"/>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grpSp>
      <p:grpSp>
        <p:nvGrpSpPr>
          <p:cNvPr id="12" name="Group 12"/>
          <p:cNvGrpSpPr/>
          <p:nvPr/>
        </p:nvGrpSpPr>
        <p:grpSpPr>
          <a:xfrm>
            <a:off x="8539040" y="651750"/>
            <a:ext cx="9097209" cy="8983499"/>
            <a:chOff x="0" y="0"/>
            <a:chExt cx="3077328" cy="3038863"/>
          </a:xfrm>
        </p:grpSpPr>
        <p:sp>
          <p:nvSpPr>
            <p:cNvPr id="13" name="Freeform 13"/>
            <p:cNvSpPr/>
            <p:nvPr/>
          </p:nvSpPr>
          <p:spPr>
            <a:xfrm>
              <a:off x="0" y="0"/>
              <a:ext cx="3077328" cy="3038863"/>
            </a:xfrm>
            <a:custGeom>
              <a:avLst/>
              <a:gdLst/>
              <a:ahLst/>
              <a:cxnLst/>
              <a:rect l="l" t="t" r="r" b="b"/>
              <a:pathLst>
                <a:path w="3077328" h="3038863">
                  <a:moveTo>
                    <a:pt x="2952867" y="3038863"/>
                  </a:moveTo>
                  <a:lnTo>
                    <a:pt x="124460" y="3038863"/>
                  </a:lnTo>
                  <a:cubicBezTo>
                    <a:pt x="55880" y="3038863"/>
                    <a:pt x="0" y="2982983"/>
                    <a:pt x="0" y="2914403"/>
                  </a:cubicBezTo>
                  <a:lnTo>
                    <a:pt x="0" y="124460"/>
                  </a:lnTo>
                  <a:cubicBezTo>
                    <a:pt x="0" y="55880"/>
                    <a:pt x="55880" y="0"/>
                    <a:pt x="124460" y="0"/>
                  </a:cubicBezTo>
                  <a:lnTo>
                    <a:pt x="2952868" y="0"/>
                  </a:lnTo>
                  <a:cubicBezTo>
                    <a:pt x="3021448" y="0"/>
                    <a:pt x="3077328" y="55880"/>
                    <a:pt x="3077328" y="124460"/>
                  </a:cubicBezTo>
                  <a:lnTo>
                    <a:pt x="3077328" y="2914403"/>
                  </a:lnTo>
                  <a:cubicBezTo>
                    <a:pt x="3077328" y="2982983"/>
                    <a:pt x="3021448" y="3038863"/>
                    <a:pt x="2952868" y="3038863"/>
                  </a:cubicBezTo>
                  <a:close/>
                </a:path>
              </a:pathLst>
            </a:custGeom>
            <a:solidFill>
              <a:srgbClr val="FFFFFF"/>
            </a:solidFill>
          </p:spPr>
        </p:sp>
      </p:grpSp>
      <p:grpSp>
        <p:nvGrpSpPr>
          <p:cNvPr id="14" name="Group 14"/>
          <p:cNvGrpSpPr/>
          <p:nvPr/>
        </p:nvGrpSpPr>
        <p:grpSpPr>
          <a:xfrm>
            <a:off x="1805235" y="3407992"/>
            <a:ext cx="5203371" cy="5600383"/>
            <a:chOff x="0" y="0"/>
            <a:chExt cx="6937828" cy="7467178"/>
          </a:xfrm>
        </p:grpSpPr>
        <p:sp>
          <p:nvSpPr>
            <p:cNvPr id="15" name="TextBox 15"/>
            <p:cNvSpPr txBox="1"/>
            <p:nvPr/>
          </p:nvSpPr>
          <p:spPr>
            <a:xfrm>
              <a:off x="0" y="133350"/>
              <a:ext cx="6937828" cy="4176183"/>
            </a:xfrm>
            <a:prstGeom prst="rect">
              <a:avLst/>
            </a:prstGeom>
          </p:spPr>
          <p:txBody>
            <a:bodyPr lIns="0" tIns="0" rIns="0" bIns="0" rtlCol="0" anchor="t">
              <a:spAutoFit/>
            </a:bodyPr>
            <a:lstStyle/>
            <a:p>
              <a:pPr algn="ctr">
                <a:lnSpc>
                  <a:spcPts val="8000"/>
                </a:lnSpc>
              </a:pPr>
              <a:r>
                <a:rPr lang="en-US" sz="8000">
                  <a:solidFill>
                    <a:srgbClr val="171717"/>
                  </a:solidFill>
                  <a:latin typeface="Barlow Bold"/>
                </a:rPr>
                <a:t>Faktor  Penyebab</a:t>
              </a:r>
            </a:p>
            <a:p>
              <a:pPr algn="ctr">
                <a:lnSpc>
                  <a:spcPts val="8000"/>
                </a:lnSpc>
              </a:pPr>
              <a:r>
                <a:rPr lang="en-US" sz="8000">
                  <a:solidFill>
                    <a:srgbClr val="171717"/>
                  </a:solidFill>
                  <a:latin typeface="Barlow Bold Italics"/>
                </a:rPr>
                <a:t>Bullying</a:t>
              </a:r>
            </a:p>
          </p:txBody>
        </p:sp>
        <p:sp>
          <p:nvSpPr>
            <p:cNvPr id="16" name="TextBox 16"/>
            <p:cNvSpPr txBox="1"/>
            <p:nvPr/>
          </p:nvSpPr>
          <p:spPr>
            <a:xfrm>
              <a:off x="696919" y="5298864"/>
              <a:ext cx="5543990" cy="636058"/>
            </a:xfrm>
            <a:prstGeom prst="rect">
              <a:avLst/>
            </a:prstGeom>
          </p:spPr>
          <p:txBody>
            <a:bodyPr lIns="0" tIns="0" rIns="0" bIns="0" rtlCol="0" anchor="t">
              <a:spAutoFit/>
            </a:bodyPr>
            <a:lstStyle/>
            <a:p>
              <a:pPr algn="ctr">
                <a:lnSpc>
                  <a:spcPts val="3500"/>
                </a:lnSpc>
              </a:pPr>
              <a:r>
                <a:rPr lang="en-US" sz="3500">
                  <a:solidFill>
                    <a:srgbClr val="FFFFFF"/>
                  </a:solidFill>
                  <a:latin typeface="Barlow Medium Bold"/>
                </a:rPr>
                <a:t>$50 gift certificate</a:t>
              </a:r>
            </a:p>
          </p:txBody>
        </p:sp>
        <p:sp>
          <p:nvSpPr>
            <p:cNvPr id="17" name="TextBox 17"/>
            <p:cNvSpPr txBox="1"/>
            <p:nvPr/>
          </p:nvSpPr>
          <p:spPr>
            <a:xfrm>
              <a:off x="0" y="6895678"/>
              <a:ext cx="6937828" cy="571500"/>
            </a:xfrm>
            <a:prstGeom prst="rect">
              <a:avLst/>
            </a:prstGeom>
          </p:spPr>
          <p:txBody>
            <a:bodyPr lIns="0" tIns="0" rIns="0" bIns="0" rtlCol="0" anchor="t">
              <a:spAutoFit/>
            </a:bodyPr>
            <a:lstStyle/>
            <a:p>
              <a:pPr algn="ctr">
                <a:lnSpc>
                  <a:spcPts val="3000"/>
                </a:lnSpc>
              </a:pPr>
              <a:endParaRPr/>
            </a:p>
          </p:txBody>
        </p:sp>
      </p:gr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5577" y="1511432"/>
            <a:ext cx="7264134" cy="72641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319530"/>
            <a:ext cx="12717138" cy="7647940"/>
            <a:chOff x="0" y="0"/>
            <a:chExt cx="16956184" cy="10197253"/>
          </a:xfrm>
        </p:grpSpPr>
        <p:grpSp>
          <p:nvGrpSpPr>
            <p:cNvPr id="3" name="Group 3"/>
            <p:cNvGrpSpPr/>
            <p:nvPr/>
          </p:nvGrpSpPr>
          <p:grpSpPr>
            <a:xfrm>
              <a:off x="0" y="0"/>
              <a:ext cx="16956184" cy="10197253"/>
              <a:chOff x="0" y="0"/>
              <a:chExt cx="4301847" cy="2587081"/>
            </a:xfrm>
          </p:grpSpPr>
          <p:sp>
            <p:nvSpPr>
              <p:cNvPr id="4" name="Freeform 4"/>
              <p:cNvSpPr/>
              <p:nvPr/>
            </p:nvSpPr>
            <p:spPr>
              <a:xfrm>
                <a:off x="0" y="0"/>
                <a:ext cx="4301847" cy="2587081"/>
              </a:xfrm>
              <a:custGeom>
                <a:avLst/>
                <a:gdLst/>
                <a:ahLst/>
                <a:cxnLst/>
                <a:rect l="l" t="t" r="r" b="b"/>
                <a:pathLst>
                  <a:path w="4301847" h="2587081">
                    <a:moveTo>
                      <a:pt x="4177387" y="2587081"/>
                    </a:moveTo>
                    <a:lnTo>
                      <a:pt x="124460" y="2587081"/>
                    </a:lnTo>
                    <a:cubicBezTo>
                      <a:pt x="55880" y="2587081"/>
                      <a:pt x="0" y="2531201"/>
                      <a:pt x="0" y="2462621"/>
                    </a:cubicBezTo>
                    <a:lnTo>
                      <a:pt x="0" y="124460"/>
                    </a:lnTo>
                    <a:cubicBezTo>
                      <a:pt x="0" y="55880"/>
                      <a:pt x="55880" y="0"/>
                      <a:pt x="124460" y="0"/>
                    </a:cubicBezTo>
                    <a:lnTo>
                      <a:pt x="4177387" y="0"/>
                    </a:lnTo>
                    <a:cubicBezTo>
                      <a:pt x="4245967" y="0"/>
                      <a:pt x="4301847" y="55880"/>
                      <a:pt x="4301847" y="124460"/>
                    </a:cubicBezTo>
                    <a:lnTo>
                      <a:pt x="4301847" y="2462621"/>
                    </a:lnTo>
                    <a:cubicBezTo>
                      <a:pt x="4301847" y="2531201"/>
                      <a:pt x="4245967" y="2587081"/>
                      <a:pt x="4177387" y="2587081"/>
                    </a:cubicBezTo>
                    <a:close/>
                  </a:path>
                </a:pathLst>
              </a:custGeom>
              <a:solidFill>
                <a:srgbClr val="FFFFFF"/>
              </a:solidFill>
            </p:spPr>
          </p:sp>
        </p:grpSp>
        <p:sp>
          <p:nvSpPr>
            <p:cNvPr id="5" name="AutoShape 5"/>
            <p:cNvSpPr/>
            <p:nvPr/>
          </p:nvSpPr>
          <p:spPr>
            <a:xfrm>
              <a:off x="0" y="1266422"/>
              <a:ext cx="16736288" cy="0"/>
            </a:xfrm>
            <a:prstGeom prst="line">
              <a:avLst/>
            </a:prstGeom>
            <a:ln w="12700" cap="rnd">
              <a:solidFill>
                <a:srgbClr val="000000"/>
              </a:solidFill>
              <a:prstDash val="solid"/>
              <a:headEnd type="none" w="sm" len="sm"/>
              <a:tailEnd type="none" w="sm" len="sm"/>
            </a:ln>
          </p:spPr>
        </p:sp>
        <p:grpSp>
          <p:nvGrpSpPr>
            <p:cNvPr id="6" name="Group 6"/>
            <p:cNvGrpSpPr/>
            <p:nvPr/>
          </p:nvGrpSpPr>
          <p:grpSpPr>
            <a:xfrm rot="-10800000">
              <a:off x="1386781" y="502600"/>
              <a:ext cx="289704" cy="28970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id="8" name="Group 8"/>
            <p:cNvGrpSpPr/>
            <p:nvPr/>
          </p:nvGrpSpPr>
          <p:grpSpPr>
            <a:xfrm rot="-10800000">
              <a:off x="1039940" y="502600"/>
              <a:ext cx="289704" cy="28970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558"/>
              </a:solidFill>
            </p:spPr>
          </p:sp>
        </p:grpSp>
        <p:grpSp>
          <p:nvGrpSpPr>
            <p:cNvPr id="10" name="Group 10"/>
            <p:cNvGrpSpPr/>
            <p:nvPr/>
          </p:nvGrpSpPr>
          <p:grpSpPr>
            <a:xfrm rot="-10800000">
              <a:off x="693100" y="502600"/>
              <a:ext cx="289704" cy="289704"/>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grpSp>
      <p:sp>
        <p:nvSpPr>
          <p:cNvPr id="12" name="TextBox 12"/>
          <p:cNvSpPr txBox="1"/>
          <p:nvPr/>
        </p:nvSpPr>
        <p:spPr>
          <a:xfrm>
            <a:off x="1869959" y="2663825"/>
            <a:ext cx="11034621" cy="6283771"/>
          </a:xfrm>
          <a:prstGeom prst="rect">
            <a:avLst/>
          </a:prstGeom>
        </p:spPr>
        <p:txBody>
          <a:bodyPr lIns="0" tIns="0" rIns="0" bIns="0" rtlCol="0" anchor="t">
            <a:spAutoFit/>
          </a:bodyPr>
          <a:lstStyle/>
          <a:p>
            <a:pPr algn="ctr">
              <a:lnSpc>
                <a:spcPts val="3500"/>
              </a:lnSpc>
            </a:pPr>
            <a:r>
              <a:rPr lang="en-US" sz="3500">
                <a:solidFill>
                  <a:srgbClr val="171717"/>
                </a:solidFill>
                <a:latin typeface="Cormorant Garamond Medium Bold"/>
              </a:rPr>
              <a:t>Faktor penyebab bullying bisa datang dari lingkungan sosial, keluarga, hingga diri sendiri. Sebelum terlambat, berikut adalah berbagai penyebab terjadinya bullying yang perlu kita</a:t>
            </a:r>
          </a:p>
          <a:p>
            <a:pPr algn="ctr">
              <a:lnSpc>
                <a:spcPts val="3500"/>
              </a:lnSpc>
            </a:pPr>
            <a:r>
              <a:rPr lang="en-US" sz="3500">
                <a:solidFill>
                  <a:srgbClr val="171717"/>
                </a:solidFill>
                <a:latin typeface="Cormorant Garamond Medium Bold"/>
              </a:rPr>
              <a:t>ketahui.</a:t>
            </a:r>
          </a:p>
          <a:p>
            <a:pPr algn="ctr">
              <a:lnSpc>
                <a:spcPts val="3500"/>
              </a:lnSpc>
            </a:pPr>
            <a:endParaRPr lang="en-US" sz="3500">
              <a:solidFill>
                <a:srgbClr val="171717"/>
              </a:solidFill>
              <a:latin typeface="Cormorant Garamond Medium Bold"/>
            </a:endParaRPr>
          </a:p>
          <a:p>
            <a:pPr algn="ctr">
              <a:lnSpc>
                <a:spcPts val="3500"/>
              </a:lnSpc>
            </a:pPr>
            <a:r>
              <a:rPr lang="en-US" sz="3500">
                <a:solidFill>
                  <a:srgbClr val="FF1616"/>
                </a:solidFill>
                <a:latin typeface="Cormorant Garamond Medium Bold"/>
              </a:rPr>
              <a:t>1. Pernah menyaksikan dan merasakan </a:t>
            </a:r>
            <a:r>
              <a:rPr lang="en-US" sz="3500" smtClean="0">
                <a:solidFill>
                  <a:srgbClr val="FF1616"/>
                </a:solidFill>
                <a:latin typeface="Cormorant Garamond Medium Bold"/>
              </a:rPr>
              <a:t>kekerasan</a:t>
            </a:r>
            <a:endParaRPr lang="en-US" sz="3500">
              <a:solidFill>
                <a:srgbClr val="FF1616"/>
              </a:solidFill>
              <a:latin typeface="Cormorant Garamond Medium Bold"/>
            </a:endParaRPr>
          </a:p>
          <a:p>
            <a:pPr algn="ctr">
              <a:lnSpc>
                <a:spcPts val="3500"/>
              </a:lnSpc>
            </a:pPr>
            <a:r>
              <a:rPr lang="en-US" sz="3500">
                <a:solidFill>
                  <a:srgbClr val="171717"/>
                </a:solidFill>
                <a:latin typeface="Cormorant Garamond Medium Bold"/>
              </a:rPr>
              <a:t>Orang yang pernah menyaksikan dan merasakan kekerasan di rumah lebih berisiko melakukan tindakan bully pada orang lain. Jika ada anak atau anggota keluarga yang melakukan bully terhadap orang lain, jangan buru-buru menghakiminya. Cari tahu apakah ia sedang memiliki masalah internal dengan keluarganya. Jika ini kasusnya, berikan ia dukungan dan bimbingan.</a:t>
            </a:r>
          </a:p>
          <a:p>
            <a:pPr algn="ctr">
              <a:lnSpc>
                <a:spcPts val="3500"/>
              </a:lnSpc>
            </a:pPr>
            <a:endParaRPr lang="en-US" sz="3500">
              <a:solidFill>
                <a:srgbClr val="171717"/>
              </a:solidFill>
              <a:latin typeface="Cormorant Garamond Medium Bold"/>
            </a:endParaRPr>
          </a:p>
        </p:txBody>
      </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745838" y="1319530"/>
            <a:ext cx="3980648" cy="76819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918</Words>
  <Application>Microsoft Office PowerPoint</Application>
  <PresentationFormat>Custom</PresentationFormat>
  <Paragraphs>72</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Barlow Bold</vt:lpstr>
      <vt:lpstr>Barlow Bold Italics</vt:lpstr>
      <vt:lpstr>Barlow Bold Bold</vt:lpstr>
      <vt:lpstr>Arimo Bold</vt:lpstr>
      <vt:lpstr>Cormorant Garamond Medium Bold</vt:lpstr>
      <vt:lpstr>Calibri</vt:lpstr>
      <vt:lpstr>Barlow Medium Bold</vt:lpstr>
      <vt:lpstr>Barlow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Masker Wajah:</dc:title>
  <cp:lastModifiedBy>Windows User</cp:lastModifiedBy>
  <cp:revision>13</cp:revision>
  <dcterms:created xsi:type="dcterms:W3CDTF">2006-08-16T00:00:00Z</dcterms:created>
  <dcterms:modified xsi:type="dcterms:W3CDTF">2021-09-20T06:26:49Z</dcterms:modified>
  <dc:identifier>DAEqgA-QCOs</dc:identifier>
</cp:coreProperties>
</file>