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Muli Bold Bold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091"/>
    <a:srgbClr val="F7E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7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0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7944" y="495300"/>
            <a:ext cx="6226912" cy="9791700"/>
            <a:chOff x="0" y="0"/>
            <a:chExt cx="1569364" cy="2592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9364" cy="2592625"/>
            </a:xfrm>
            <a:custGeom>
              <a:avLst/>
              <a:gdLst/>
              <a:ahLst/>
              <a:cxnLst/>
              <a:rect l="l" t="t" r="r" b="b"/>
              <a:pathLst>
                <a:path w="1569364" h="2592625">
                  <a:moveTo>
                    <a:pt x="1444904" y="2592625"/>
                  </a:moveTo>
                  <a:lnTo>
                    <a:pt x="124460" y="2592625"/>
                  </a:lnTo>
                  <a:cubicBezTo>
                    <a:pt x="55880" y="2592625"/>
                    <a:pt x="0" y="2536745"/>
                    <a:pt x="0" y="24681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4904" y="0"/>
                  </a:lnTo>
                  <a:cubicBezTo>
                    <a:pt x="1513484" y="0"/>
                    <a:pt x="1569364" y="55880"/>
                    <a:pt x="1569364" y="124460"/>
                  </a:cubicBezTo>
                  <a:lnTo>
                    <a:pt x="1569364" y="2468165"/>
                  </a:lnTo>
                  <a:cubicBezTo>
                    <a:pt x="1569364" y="2536745"/>
                    <a:pt x="1513484" y="2592625"/>
                    <a:pt x="1444904" y="25926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041385" y="952500"/>
            <a:ext cx="6363458" cy="8963594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12641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84734" y="7645070"/>
            <a:ext cx="5866604" cy="1952277"/>
            <a:chOff x="0" y="0"/>
            <a:chExt cx="236497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4975" cy="660400"/>
            </a:xfrm>
            <a:custGeom>
              <a:avLst/>
              <a:gdLst/>
              <a:ahLst/>
              <a:cxnLst/>
              <a:rect l="l" t="t" r="r" b="b"/>
              <a:pathLst>
                <a:path w="2364975" h="660400">
                  <a:moveTo>
                    <a:pt x="224051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0515" y="0"/>
                  </a:lnTo>
                  <a:cubicBezTo>
                    <a:pt x="2309095" y="0"/>
                    <a:pt x="2364975" y="55880"/>
                    <a:pt x="2364975" y="124460"/>
                  </a:cubicBezTo>
                  <a:lnTo>
                    <a:pt x="2364975" y="535940"/>
                  </a:lnTo>
                  <a:cubicBezTo>
                    <a:pt x="2364975" y="604520"/>
                    <a:pt x="2309095" y="660400"/>
                    <a:pt x="2240515" y="660400"/>
                  </a:cubicBezTo>
                  <a:close/>
                </a:path>
              </a:pathLst>
            </a:cu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966159">
            <a:off x="12273422" y="88062"/>
            <a:ext cx="935395" cy="23384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1171" y="2104152"/>
            <a:ext cx="11429500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40"/>
              </a:lnSpc>
            </a:pPr>
            <a:r>
              <a:rPr lang="en-US" sz="6600" b="1" spc="-164" dirty="0">
                <a:solidFill>
                  <a:srgbClr val="191919"/>
                </a:solidFill>
              </a:rPr>
              <a:t>KUIS 1 </a:t>
            </a:r>
          </a:p>
          <a:p>
            <a:pPr>
              <a:lnSpc>
                <a:spcPts val="9840"/>
              </a:lnSpc>
            </a:pPr>
            <a:r>
              <a:rPr lang="en-US" sz="6600" b="1" spc="-164" dirty="0" err="1">
                <a:solidFill>
                  <a:srgbClr val="191919"/>
                </a:solidFill>
              </a:rPr>
              <a:t>Pendidikan</a:t>
            </a:r>
            <a:r>
              <a:rPr lang="en-US" sz="6600" b="1" spc="-164" dirty="0">
                <a:solidFill>
                  <a:srgbClr val="191919"/>
                </a:solidFill>
              </a:rPr>
              <a:t> </a:t>
            </a:r>
            <a:r>
              <a:rPr lang="en-US" sz="6600" b="1" spc="-164" dirty="0" err="1">
                <a:solidFill>
                  <a:srgbClr val="191919"/>
                </a:solidFill>
              </a:rPr>
              <a:t>Nilai</a:t>
            </a:r>
            <a:r>
              <a:rPr lang="en-US" sz="6600" b="1" spc="-164" dirty="0">
                <a:solidFill>
                  <a:srgbClr val="191919"/>
                </a:solidFill>
              </a:rPr>
              <a:t> </a:t>
            </a:r>
            <a:r>
              <a:rPr lang="en-US" sz="6600" b="1" spc="-164" dirty="0" err="1">
                <a:solidFill>
                  <a:srgbClr val="191919"/>
                </a:solidFill>
              </a:rPr>
              <a:t>dan</a:t>
            </a:r>
            <a:r>
              <a:rPr lang="en-US" sz="6600" b="1" spc="-164" dirty="0">
                <a:solidFill>
                  <a:srgbClr val="191919"/>
                </a:solidFill>
              </a:rPr>
              <a:t> Moral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4008" y="7924614"/>
            <a:ext cx="5148055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3000" b="1" spc="-83" dirty="0" err="1" smtClean="0">
                <a:solidFill>
                  <a:srgbClr val="191919"/>
                </a:solidFill>
              </a:rPr>
              <a:t>Nama</a:t>
            </a:r>
            <a:r>
              <a:rPr lang="en-US" sz="3000" b="1" spc="-83" dirty="0" smtClean="0">
                <a:solidFill>
                  <a:srgbClr val="191919"/>
                </a:solidFill>
              </a:rPr>
              <a:t>	: Dimas </a:t>
            </a:r>
            <a:r>
              <a:rPr lang="en-US" sz="3000" b="1" spc="-83" dirty="0" err="1" smtClean="0">
                <a:solidFill>
                  <a:srgbClr val="191919"/>
                </a:solidFill>
              </a:rPr>
              <a:t>Aris</a:t>
            </a:r>
            <a:r>
              <a:rPr lang="en-US" sz="3000" b="1" spc="-83" dirty="0" smtClean="0">
                <a:solidFill>
                  <a:srgbClr val="191919"/>
                </a:solidFill>
              </a:rPr>
              <a:t> </a:t>
            </a:r>
            <a:r>
              <a:rPr lang="en-US" sz="3000" b="1" spc="-83" dirty="0" err="1" smtClean="0">
                <a:solidFill>
                  <a:srgbClr val="191919"/>
                </a:solidFill>
              </a:rPr>
              <a:t>Setiawan</a:t>
            </a:r>
            <a:endParaRPr lang="en-US" sz="3000" b="1" spc="-83" dirty="0" smtClean="0">
              <a:solidFill>
                <a:srgbClr val="191919"/>
              </a:solidFill>
            </a:endParaRPr>
          </a:p>
          <a:p>
            <a:pPr>
              <a:lnSpc>
                <a:spcPts val="3639"/>
              </a:lnSpc>
            </a:pPr>
            <a:r>
              <a:rPr lang="en-US" sz="3000" b="1" spc="-83" dirty="0" smtClean="0">
                <a:solidFill>
                  <a:srgbClr val="191919"/>
                </a:solidFill>
              </a:rPr>
              <a:t>NPM	: 2013053066</a:t>
            </a:r>
          </a:p>
          <a:p>
            <a:pPr>
              <a:lnSpc>
                <a:spcPts val="3639"/>
              </a:lnSpc>
            </a:pPr>
            <a:r>
              <a:rPr lang="en-US" sz="3000" b="1" spc="-83" dirty="0" err="1" smtClean="0">
                <a:solidFill>
                  <a:srgbClr val="191919"/>
                </a:solidFill>
              </a:rPr>
              <a:t>Kelas</a:t>
            </a:r>
            <a:r>
              <a:rPr lang="en-US" sz="3000" b="1" spc="-83" dirty="0" smtClean="0">
                <a:solidFill>
                  <a:srgbClr val="191919"/>
                </a:solidFill>
              </a:rPr>
              <a:t>	: 3B</a:t>
            </a:r>
            <a:endParaRPr lang="en-US" sz="3000" b="1" spc="-83" dirty="0">
              <a:solidFill>
                <a:srgbClr val="191919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52740" y="4998085"/>
            <a:ext cx="67147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</a:pPr>
            <a:r>
              <a:rPr lang="en-US" sz="2799" b="1" spc="-83" dirty="0" err="1">
                <a:solidFill>
                  <a:srgbClr val="191919"/>
                </a:solidFill>
              </a:rPr>
              <a:t>Permasalahan</a:t>
            </a:r>
            <a:r>
              <a:rPr lang="en-US" sz="2799" b="1" spc="-83" dirty="0">
                <a:solidFill>
                  <a:srgbClr val="191919"/>
                </a:solidFill>
              </a:rPr>
              <a:t> Moral yang </a:t>
            </a:r>
            <a:r>
              <a:rPr lang="en-US" sz="2799" b="1" spc="-83" dirty="0" err="1">
                <a:solidFill>
                  <a:srgbClr val="191919"/>
                </a:solidFill>
              </a:rPr>
              <a:t>terjadi</a:t>
            </a:r>
            <a:r>
              <a:rPr lang="en-US" sz="2799" b="1" spc="-83" dirty="0">
                <a:solidFill>
                  <a:srgbClr val="191919"/>
                </a:solidFill>
              </a:rPr>
              <a:t> di </a:t>
            </a:r>
            <a:r>
              <a:rPr lang="en-US" sz="2799" b="1" spc="-83" dirty="0" err="1">
                <a:solidFill>
                  <a:srgbClr val="191919"/>
                </a:solidFill>
              </a:rPr>
              <a:t>lingkungan</a:t>
            </a:r>
            <a:r>
              <a:rPr lang="en-US" sz="2799" b="1" spc="-83" dirty="0">
                <a:solidFill>
                  <a:srgbClr val="191919"/>
                </a:solidFill>
              </a:rPr>
              <a:t> </a:t>
            </a:r>
            <a:r>
              <a:rPr lang="en-US" sz="2799" b="1" spc="-83" dirty="0" err="1">
                <a:solidFill>
                  <a:srgbClr val="191919"/>
                </a:solidFill>
              </a:rPr>
              <a:t>sekitar</a:t>
            </a:r>
            <a:r>
              <a:rPr lang="en-US" sz="2799" b="1" spc="-83" dirty="0">
                <a:solidFill>
                  <a:srgbClr val="191919"/>
                </a:solidFill>
              </a:rPr>
              <a:t> </a:t>
            </a:r>
            <a:r>
              <a:rPr lang="en-US" sz="2799" b="1" spc="-83" dirty="0" err="1">
                <a:solidFill>
                  <a:srgbClr val="191919"/>
                </a:solidFill>
              </a:rPr>
              <a:t>atau</a:t>
            </a:r>
            <a:r>
              <a:rPr lang="en-US" sz="2799" b="1" spc="-83" dirty="0">
                <a:solidFill>
                  <a:srgbClr val="191919"/>
                </a:solidFill>
              </a:rPr>
              <a:t> yang </a:t>
            </a:r>
            <a:r>
              <a:rPr lang="en-US" sz="2799" b="1" spc="-83" dirty="0" err="1">
                <a:solidFill>
                  <a:srgbClr val="191919"/>
                </a:solidFill>
              </a:rPr>
              <a:t>sedang</a:t>
            </a:r>
            <a:r>
              <a:rPr lang="en-US" sz="2799" b="1" spc="-83" dirty="0">
                <a:solidFill>
                  <a:srgbClr val="191919"/>
                </a:solidFill>
              </a:rPr>
              <a:t> </a:t>
            </a:r>
            <a:r>
              <a:rPr lang="en-US" sz="2799" b="1" spc="-83" dirty="0" err="1">
                <a:solidFill>
                  <a:srgbClr val="191919"/>
                </a:solidFill>
              </a:rPr>
              <a:t>marak</a:t>
            </a:r>
            <a:r>
              <a:rPr lang="en-US" sz="2799" b="1" spc="-83" dirty="0">
                <a:solidFill>
                  <a:srgbClr val="191919"/>
                </a:solidFill>
              </a:rPr>
              <a:t> </a:t>
            </a:r>
            <a:r>
              <a:rPr lang="en-US" sz="2799" b="1" spc="-83" dirty="0" err="1">
                <a:solidFill>
                  <a:srgbClr val="191919"/>
                </a:solidFill>
              </a:rPr>
              <a:t>terjadi</a:t>
            </a:r>
            <a:endParaRPr lang="en-US" sz="2799" b="1" spc="-83" dirty="0">
              <a:solidFill>
                <a:srgbClr val="19191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52740" y="4783829"/>
            <a:ext cx="111786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3774" y="6705600"/>
            <a:ext cx="10980452" cy="2539328"/>
            <a:chOff x="0" y="0"/>
            <a:chExt cx="3714375" cy="858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4375" cy="858983"/>
            </a:xfrm>
            <a:custGeom>
              <a:avLst/>
              <a:gdLst/>
              <a:ahLst/>
              <a:cxnLst/>
              <a:rect l="l" t="t" r="r" b="b"/>
              <a:pathLst>
                <a:path w="3714375" h="858983">
                  <a:moveTo>
                    <a:pt x="3589915" y="858983"/>
                  </a:moveTo>
                  <a:lnTo>
                    <a:pt x="124460" y="858983"/>
                  </a:lnTo>
                  <a:cubicBezTo>
                    <a:pt x="55880" y="858983"/>
                    <a:pt x="0" y="803103"/>
                    <a:pt x="0" y="7345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89915" y="0"/>
                  </a:lnTo>
                  <a:cubicBezTo>
                    <a:pt x="3658495" y="0"/>
                    <a:pt x="3714375" y="55880"/>
                    <a:pt x="3714375" y="124460"/>
                  </a:cubicBezTo>
                  <a:lnTo>
                    <a:pt x="3714375" y="734523"/>
                  </a:lnTo>
                  <a:cubicBezTo>
                    <a:pt x="3714375" y="803103"/>
                    <a:pt x="3658495" y="858983"/>
                    <a:pt x="3589915" y="8589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56246" y="1028700"/>
            <a:ext cx="4375507" cy="411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49341" y="4541871"/>
            <a:ext cx="8789318" cy="2539328"/>
            <a:chOff x="0" y="0"/>
            <a:chExt cx="2973177" cy="8589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177" cy="858983"/>
            </a:xfrm>
            <a:custGeom>
              <a:avLst/>
              <a:gdLst/>
              <a:ahLst/>
              <a:cxnLst/>
              <a:rect l="l" t="t" r="r" b="b"/>
              <a:pathLst>
                <a:path w="2973177" h="858983">
                  <a:moveTo>
                    <a:pt x="2848716" y="858983"/>
                  </a:moveTo>
                  <a:lnTo>
                    <a:pt x="124460" y="858983"/>
                  </a:lnTo>
                  <a:cubicBezTo>
                    <a:pt x="55880" y="858983"/>
                    <a:pt x="0" y="803103"/>
                    <a:pt x="0" y="7345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8717" y="0"/>
                  </a:lnTo>
                  <a:cubicBezTo>
                    <a:pt x="2917297" y="0"/>
                    <a:pt x="2973177" y="55880"/>
                    <a:pt x="2973177" y="124460"/>
                  </a:cubicBezTo>
                  <a:lnTo>
                    <a:pt x="2973177" y="734523"/>
                  </a:lnTo>
                  <a:cubicBezTo>
                    <a:pt x="2973177" y="803103"/>
                    <a:pt x="2917297" y="858983"/>
                    <a:pt x="2848717" y="858983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826960" y="7356139"/>
            <a:ext cx="1063408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8000" spc="-160">
                <a:solidFill>
                  <a:srgbClr val="191919"/>
                </a:solidFill>
                <a:latin typeface="Muli Bold Bold"/>
              </a:rPr>
              <a:t>Semoga Bermanfaat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64823" y="5135260"/>
            <a:ext cx="7385167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599" spc="-151">
                <a:solidFill>
                  <a:srgbClr val="FFFFFF"/>
                </a:solidFill>
                <a:latin typeface="Muli Bold Bold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4700" y="2059593"/>
            <a:ext cx="7391842" cy="6167814"/>
            <a:chOff x="0" y="0"/>
            <a:chExt cx="1532331" cy="1278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2331" cy="1278589"/>
            </a:xfrm>
            <a:custGeom>
              <a:avLst/>
              <a:gdLst/>
              <a:ahLst/>
              <a:cxnLst/>
              <a:rect l="l" t="t" r="r" b="b"/>
              <a:pathLst>
                <a:path w="1532331" h="1278589">
                  <a:moveTo>
                    <a:pt x="1407871" y="1278589"/>
                  </a:moveTo>
                  <a:lnTo>
                    <a:pt x="124460" y="1278589"/>
                  </a:lnTo>
                  <a:cubicBezTo>
                    <a:pt x="55880" y="1278589"/>
                    <a:pt x="0" y="1222709"/>
                    <a:pt x="0" y="11541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7871" y="0"/>
                  </a:lnTo>
                  <a:cubicBezTo>
                    <a:pt x="1476451" y="0"/>
                    <a:pt x="1532331" y="55880"/>
                    <a:pt x="1532331" y="124460"/>
                  </a:cubicBezTo>
                  <a:lnTo>
                    <a:pt x="1532331" y="1154129"/>
                  </a:lnTo>
                  <a:cubicBezTo>
                    <a:pt x="1532331" y="1222709"/>
                    <a:pt x="1476451" y="1278589"/>
                    <a:pt x="1407871" y="1278589"/>
                  </a:cubicBezTo>
                  <a:close/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6800" y="2475096"/>
            <a:ext cx="6038820" cy="53368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413109" y="1750518"/>
            <a:ext cx="950467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b="1" spc="-160" dirty="0" err="1">
                <a:solidFill>
                  <a:srgbClr val="191919"/>
                </a:solidFill>
              </a:rPr>
              <a:t>Perilaku</a:t>
            </a:r>
            <a:r>
              <a:rPr lang="en-US" sz="8000" b="1" spc="-160" dirty="0">
                <a:solidFill>
                  <a:srgbClr val="191919"/>
                </a:solidFill>
              </a:rPr>
              <a:t> Bullying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13108" y="3429000"/>
            <a:ext cx="7665091" cy="4596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91919"/>
                </a:solidFill>
              </a:rPr>
              <a:t>Menurut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saya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Perilaku</a:t>
            </a:r>
            <a:r>
              <a:rPr lang="en-US" sz="2800" dirty="0">
                <a:solidFill>
                  <a:srgbClr val="191919"/>
                </a:solidFill>
              </a:rPr>
              <a:t> bullying </a:t>
            </a:r>
            <a:r>
              <a:rPr lang="en-US" sz="2800" dirty="0" err="1">
                <a:solidFill>
                  <a:srgbClr val="191919"/>
                </a:solidFill>
              </a:rPr>
              <a:t>merupakan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salah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satu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permasalahan</a:t>
            </a:r>
            <a:r>
              <a:rPr lang="en-US" sz="2800" dirty="0">
                <a:solidFill>
                  <a:srgbClr val="191919"/>
                </a:solidFill>
              </a:rPr>
              <a:t> moral yang </a:t>
            </a:r>
            <a:r>
              <a:rPr lang="en-US" sz="2800" dirty="0" err="1">
                <a:solidFill>
                  <a:srgbClr val="191919"/>
                </a:solidFill>
              </a:rPr>
              <a:t>serius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karena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perilaku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tersebut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berbentuk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penindasan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terhadap</a:t>
            </a:r>
            <a:r>
              <a:rPr lang="en-US" sz="2800" dirty="0">
                <a:solidFill>
                  <a:srgbClr val="191919"/>
                </a:solidFill>
              </a:rPr>
              <a:t> orang lain yang </a:t>
            </a:r>
            <a:r>
              <a:rPr lang="en-US" sz="2800" dirty="0" err="1">
                <a:solidFill>
                  <a:srgbClr val="191919"/>
                </a:solidFill>
              </a:rPr>
              <a:t>lebih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lemah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dianggap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tidak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berdaya</a:t>
            </a:r>
            <a:r>
              <a:rPr lang="en-US" sz="2800" dirty="0">
                <a:solidFill>
                  <a:srgbClr val="191919"/>
                </a:solidFill>
              </a:rPr>
              <a:t> yang </a:t>
            </a:r>
            <a:r>
              <a:rPr lang="en-US" sz="2800" dirty="0" err="1">
                <a:solidFill>
                  <a:srgbClr val="191919"/>
                </a:solidFill>
              </a:rPr>
              <a:t>dapat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berupa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kekerasan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fisik</a:t>
            </a:r>
            <a:r>
              <a:rPr lang="en-US" sz="2800" dirty="0">
                <a:solidFill>
                  <a:srgbClr val="191919"/>
                </a:solidFill>
              </a:rPr>
              <a:t>, verbal </a:t>
            </a:r>
            <a:r>
              <a:rPr lang="en-US" sz="2800" dirty="0" err="1">
                <a:solidFill>
                  <a:srgbClr val="191919"/>
                </a:solidFill>
              </a:rPr>
              <a:t>seperti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pencemoohan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 smtClean="0">
                <a:solidFill>
                  <a:srgbClr val="191919"/>
                </a:solidFill>
              </a:rPr>
              <a:t>pengucilan</a:t>
            </a:r>
            <a:r>
              <a:rPr lang="en-US" sz="2800" dirty="0" smtClean="0">
                <a:solidFill>
                  <a:srgbClr val="191919"/>
                </a:solidFill>
              </a:rPr>
              <a:t>. </a:t>
            </a:r>
            <a:r>
              <a:rPr lang="en-US" sz="2800" dirty="0" err="1">
                <a:solidFill>
                  <a:srgbClr val="191919"/>
                </a:solidFill>
              </a:rPr>
              <a:t>Tindakan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menyimpang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seperti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ini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tidak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seharusnya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terjadi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karena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sebagai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sesama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manusia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harus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saling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memiliki</a:t>
            </a:r>
            <a:r>
              <a:rPr lang="en-US" sz="2800" dirty="0">
                <a:solidFill>
                  <a:srgbClr val="191919"/>
                </a:solidFill>
              </a:rPr>
              <a:t> rasa </a:t>
            </a:r>
            <a:r>
              <a:rPr lang="en-US" sz="2800" dirty="0" err="1">
                <a:solidFill>
                  <a:srgbClr val="191919"/>
                </a:solidFill>
              </a:rPr>
              <a:t>kepedulian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kasih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sayang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tolong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menolong</a:t>
            </a:r>
            <a:r>
              <a:rPr lang="en-US" sz="2800" dirty="0">
                <a:solidFill>
                  <a:srgbClr val="191919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8496300"/>
            <a:ext cx="5181600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800" b="1" dirty="0" err="1" smtClean="0">
                <a:solidFill>
                  <a:srgbClr val="191919"/>
                </a:solidFill>
              </a:rPr>
              <a:t>Gambar</a:t>
            </a:r>
            <a:r>
              <a:rPr lang="en-US" sz="2800" b="1" dirty="0" smtClean="0">
                <a:solidFill>
                  <a:srgbClr val="191919"/>
                </a:solidFill>
              </a:rPr>
              <a:t> </a:t>
            </a:r>
            <a:r>
              <a:rPr lang="en-US" sz="2800" b="1" dirty="0" err="1" smtClean="0">
                <a:solidFill>
                  <a:srgbClr val="191919"/>
                </a:solidFill>
              </a:rPr>
              <a:t>Perilaku</a:t>
            </a:r>
            <a:r>
              <a:rPr lang="en-US" sz="2800" b="1" dirty="0" smtClean="0">
                <a:solidFill>
                  <a:srgbClr val="191919"/>
                </a:solidFill>
              </a:rPr>
              <a:t> Bullying</a:t>
            </a:r>
            <a:endParaRPr lang="en-US" sz="2800" b="1" dirty="0">
              <a:solidFill>
                <a:srgbClr val="1919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49559"/>
            <a:ext cx="5162513" cy="5832541"/>
            <a:chOff x="0" y="0"/>
            <a:chExt cx="1746332" cy="1753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6332" cy="1753015"/>
            </a:xfrm>
            <a:custGeom>
              <a:avLst/>
              <a:gdLst/>
              <a:ahLst/>
              <a:cxnLst/>
              <a:rect l="l" t="t" r="r" b="b"/>
              <a:pathLst>
                <a:path w="1746332" h="1753015">
                  <a:moveTo>
                    <a:pt x="1621872" y="1753015"/>
                  </a:moveTo>
                  <a:lnTo>
                    <a:pt x="124460" y="1753015"/>
                  </a:lnTo>
                  <a:cubicBezTo>
                    <a:pt x="55880" y="1753015"/>
                    <a:pt x="0" y="1697135"/>
                    <a:pt x="0" y="16285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1628555"/>
                  </a:lnTo>
                  <a:cubicBezTo>
                    <a:pt x="1746332" y="1697135"/>
                    <a:pt x="1690452" y="1753015"/>
                    <a:pt x="1621872" y="175301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562743" y="3349559"/>
            <a:ext cx="5162513" cy="5832541"/>
            <a:chOff x="0" y="0"/>
            <a:chExt cx="1746332" cy="1672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46332" cy="1672464"/>
            </a:xfrm>
            <a:custGeom>
              <a:avLst/>
              <a:gdLst/>
              <a:ahLst/>
              <a:cxnLst/>
              <a:rect l="l" t="t" r="r" b="b"/>
              <a:pathLst>
                <a:path w="1746332" h="1672464">
                  <a:moveTo>
                    <a:pt x="1621872" y="1672464"/>
                  </a:moveTo>
                  <a:lnTo>
                    <a:pt x="124460" y="1672464"/>
                  </a:lnTo>
                  <a:cubicBezTo>
                    <a:pt x="55880" y="1672464"/>
                    <a:pt x="0" y="1616584"/>
                    <a:pt x="0" y="15480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1548004"/>
                  </a:lnTo>
                  <a:cubicBezTo>
                    <a:pt x="1746332" y="1616584"/>
                    <a:pt x="1690452" y="1672464"/>
                    <a:pt x="1621872" y="16724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96787" y="3349559"/>
            <a:ext cx="5162513" cy="5832541"/>
            <a:chOff x="0" y="0"/>
            <a:chExt cx="1746332" cy="1672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6332" cy="1672464"/>
            </a:xfrm>
            <a:custGeom>
              <a:avLst/>
              <a:gdLst/>
              <a:ahLst/>
              <a:cxnLst/>
              <a:rect l="l" t="t" r="r" b="b"/>
              <a:pathLst>
                <a:path w="1746332" h="1672464">
                  <a:moveTo>
                    <a:pt x="1621872" y="1672464"/>
                  </a:moveTo>
                  <a:lnTo>
                    <a:pt x="124460" y="1672464"/>
                  </a:lnTo>
                  <a:cubicBezTo>
                    <a:pt x="55880" y="1672464"/>
                    <a:pt x="0" y="1616584"/>
                    <a:pt x="0" y="15480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1548004"/>
                  </a:lnTo>
                  <a:cubicBezTo>
                    <a:pt x="1746332" y="1616584"/>
                    <a:pt x="1690452" y="1672464"/>
                    <a:pt x="1621872" y="16724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1238250"/>
            <a:ext cx="8545051" cy="1660337"/>
            <a:chOff x="0" y="0"/>
            <a:chExt cx="6305928" cy="12328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05927" cy="1232855"/>
            </a:xfrm>
            <a:custGeom>
              <a:avLst/>
              <a:gdLst/>
              <a:ahLst/>
              <a:cxnLst/>
              <a:rect l="l" t="t" r="r" b="b"/>
              <a:pathLst>
                <a:path w="6305927" h="1232855">
                  <a:moveTo>
                    <a:pt x="6181468" y="1232854"/>
                  </a:moveTo>
                  <a:lnTo>
                    <a:pt x="124460" y="1232854"/>
                  </a:lnTo>
                  <a:cubicBezTo>
                    <a:pt x="55880" y="1232854"/>
                    <a:pt x="0" y="1176974"/>
                    <a:pt x="0" y="11083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81468" y="0"/>
                  </a:lnTo>
                  <a:cubicBezTo>
                    <a:pt x="6250048" y="0"/>
                    <a:pt x="6305927" y="55880"/>
                    <a:pt x="6305927" y="124460"/>
                  </a:cubicBezTo>
                  <a:lnTo>
                    <a:pt x="6305927" y="1108395"/>
                  </a:lnTo>
                  <a:cubicBezTo>
                    <a:pt x="6305927" y="1176975"/>
                    <a:pt x="6250048" y="1232855"/>
                    <a:pt x="6181468" y="1232855"/>
                  </a:cubicBezTo>
                  <a:close/>
                </a:path>
              </a:pathLst>
            </a:custGeom>
            <a:solidFill>
              <a:srgbClr val="05E0E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02318" y="1238250"/>
            <a:ext cx="2577585" cy="187841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09974" y="1594389"/>
            <a:ext cx="679234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</a:pPr>
            <a:r>
              <a:rPr lang="en-US" sz="3400" b="1" spc="29" dirty="0">
                <a:solidFill>
                  <a:srgbClr val="191919"/>
                </a:solidFill>
              </a:rPr>
              <a:t>FAKTOR YANG MENYEBABKAN TERJADINYA PERILAKU BULLYING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09974" y="3665916"/>
            <a:ext cx="4083865" cy="2672067"/>
            <a:chOff x="0" y="-29422"/>
            <a:chExt cx="5445153" cy="356275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9422"/>
              <a:ext cx="5445153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2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200" b="1" spc="-80" dirty="0">
                  <a:solidFill>
                    <a:srgbClr val="191919"/>
                  </a:solidFill>
                </a:rPr>
                <a:t> </a:t>
              </a:r>
              <a:r>
                <a:rPr lang="en-US" sz="3200" b="1" spc="-80" dirty="0" err="1">
                  <a:solidFill>
                    <a:srgbClr val="191919"/>
                  </a:solidFill>
                </a:rPr>
                <a:t>Pribadi</a:t>
              </a:r>
              <a:endParaRPr lang="en-US" sz="32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26555"/>
              <a:ext cx="5445153" cy="29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Kurangnya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Pendidikan</a:t>
              </a:r>
              <a:r>
                <a:rPr lang="en-US" sz="2500" dirty="0">
                  <a:solidFill>
                    <a:srgbClr val="191919"/>
                  </a:solidFill>
                </a:rPr>
                <a:t> Moral, Tingkat </a:t>
              </a:r>
              <a:r>
                <a:rPr lang="en-US" sz="2500" dirty="0" err="1">
                  <a:solidFill>
                    <a:srgbClr val="191919"/>
                  </a:solidFill>
                </a:rPr>
                <a:t>Emosi</a:t>
              </a:r>
              <a:r>
                <a:rPr lang="en-US" sz="2500" dirty="0">
                  <a:solidFill>
                    <a:srgbClr val="191919"/>
                  </a:solidFill>
                </a:rPr>
                <a:t> yang </a:t>
              </a:r>
              <a:r>
                <a:rPr lang="en-US" sz="2500" dirty="0" err="1">
                  <a:solidFill>
                    <a:srgbClr val="191919"/>
                  </a:solidFill>
                </a:rPr>
                <a:t>masih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labil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Keinginan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untuk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populer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dengan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tindakan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smtClean="0">
                  <a:solidFill>
                    <a:srgbClr val="191919"/>
                  </a:solidFill>
                </a:rPr>
                <a:t>Bully, </a:t>
              </a:r>
              <a:r>
                <a:rPr lang="en-US" sz="2500" dirty="0" err="1" smtClean="0">
                  <a:solidFill>
                    <a:srgbClr val="191919"/>
                  </a:solidFill>
                </a:rPr>
                <a:t>dan</a:t>
              </a:r>
              <a:r>
                <a:rPr lang="en-US" sz="2500" dirty="0" smtClean="0">
                  <a:solidFill>
                    <a:srgbClr val="191919"/>
                  </a:solidFill>
                </a:rPr>
                <a:t> Ego yang </a:t>
              </a:r>
              <a:r>
                <a:rPr lang="en-US" sz="2500" dirty="0" err="1" smtClean="0">
                  <a:solidFill>
                    <a:srgbClr val="191919"/>
                  </a:solidFill>
                </a:rPr>
                <a:t>tinggi</a:t>
              </a:r>
              <a:r>
                <a:rPr lang="en-US" sz="2500" dirty="0" smtClean="0">
                  <a:solidFill>
                    <a:srgbClr val="191919"/>
                  </a:solidFill>
                </a:rPr>
                <a:t>.</a:t>
              </a:r>
              <a:endParaRPr lang="en-US" sz="2500" dirty="0">
                <a:solidFill>
                  <a:srgbClr val="191919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2796" y="3665916"/>
            <a:ext cx="4722408" cy="3083719"/>
            <a:chOff x="0" y="-29423"/>
            <a:chExt cx="6296544" cy="411162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9423"/>
              <a:ext cx="6296544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2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200" b="1" spc="-80" dirty="0">
                  <a:solidFill>
                    <a:srgbClr val="191919"/>
                  </a:solidFill>
                </a:rPr>
                <a:t> </a:t>
              </a:r>
              <a:r>
                <a:rPr lang="en-US" sz="3200" b="1" spc="-80" dirty="0" err="1">
                  <a:solidFill>
                    <a:srgbClr val="191919"/>
                  </a:solidFill>
                </a:rPr>
                <a:t>Keluarga</a:t>
              </a:r>
              <a:endParaRPr lang="en-US" sz="32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26556"/>
              <a:ext cx="6296544" cy="3455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Kurangnya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pengawasan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dari</a:t>
              </a:r>
              <a:r>
                <a:rPr lang="en-US" sz="2500" dirty="0">
                  <a:solidFill>
                    <a:srgbClr val="191919"/>
                  </a:solidFill>
                </a:rPr>
                <a:t> orang </a:t>
              </a:r>
              <a:r>
                <a:rPr lang="en-US" sz="2500" dirty="0" err="1">
                  <a:solidFill>
                    <a:srgbClr val="191919"/>
                  </a:solidFill>
                </a:rPr>
                <a:t>tua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memiliki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Keluarga</a:t>
              </a:r>
              <a:r>
                <a:rPr lang="en-US" sz="2500" dirty="0">
                  <a:solidFill>
                    <a:srgbClr val="191919"/>
                  </a:solidFill>
                </a:rPr>
                <a:t> Broken Home, </a:t>
              </a:r>
              <a:r>
                <a:rPr lang="en-US" sz="2500" dirty="0" err="1">
                  <a:solidFill>
                    <a:srgbClr val="191919"/>
                  </a:solidFill>
                </a:rPr>
                <a:t>faktor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didikan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menggunakan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kekerasan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dalam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keluarga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kurang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adanya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komunikasi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dengan</a:t>
              </a:r>
              <a:r>
                <a:rPr lang="en-US" sz="2500" dirty="0">
                  <a:solidFill>
                    <a:srgbClr val="191919"/>
                  </a:solidFill>
                </a:rPr>
                <a:t> orang </a:t>
              </a:r>
              <a:r>
                <a:rPr lang="en-US" sz="2500" dirty="0" err="1">
                  <a:solidFill>
                    <a:srgbClr val="191919"/>
                  </a:solidFill>
                </a:rPr>
                <a:t>tua</a:t>
              </a:r>
              <a:r>
                <a:rPr lang="en-US" sz="2500" dirty="0">
                  <a:solidFill>
                    <a:srgbClr val="191919"/>
                  </a:solidFill>
                </a:rPr>
                <a:t>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44297" y="3544842"/>
            <a:ext cx="4763069" cy="4416134"/>
            <a:chOff x="197051" y="-29422"/>
            <a:chExt cx="6350759" cy="5888177"/>
          </a:xfrm>
        </p:grpSpPr>
        <p:sp>
          <p:nvSpPr>
            <p:cNvPr id="19" name="TextBox 19"/>
            <p:cNvSpPr txBox="1"/>
            <p:nvPr/>
          </p:nvSpPr>
          <p:spPr>
            <a:xfrm>
              <a:off x="197051" y="-29422"/>
              <a:ext cx="6350759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2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200" b="1" spc="-80" dirty="0">
                  <a:solidFill>
                    <a:srgbClr val="191919"/>
                  </a:solidFill>
                </a:rPr>
                <a:t> </a:t>
              </a:r>
              <a:r>
                <a:rPr lang="en-US" sz="3200" b="1" spc="-80" dirty="0" err="1">
                  <a:solidFill>
                    <a:srgbClr val="191919"/>
                  </a:solidFill>
                </a:rPr>
                <a:t>Pergaulan</a:t>
              </a:r>
              <a:endParaRPr lang="en-US" sz="32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7051" y="626555"/>
              <a:ext cx="5956655" cy="5232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Pembuktikan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diri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sebagai</a:t>
              </a:r>
              <a:r>
                <a:rPr lang="en-US" sz="2500" dirty="0">
                  <a:solidFill>
                    <a:srgbClr val="191919"/>
                  </a:solidFill>
                </a:rPr>
                <a:t> orang yang </a:t>
              </a:r>
              <a:r>
                <a:rPr lang="en-US" sz="2500" dirty="0" err="1">
                  <a:solidFill>
                    <a:srgbClr val="191919"/>
                  </a:solidFill>
                </a:rPr>
                <a:t>kuat</a:t>
              </a:r>
              <a:r>
                <a:rPr lang="en-US" sz="2500" dirty="0">
                  <a:solidFill>
                    <a:srgbClr val="191919"/>
                  </a:solidFill>
                </a:rPr>
                <a:t> agar </a:t>
              </a:r>
              <a:r>
                <a:rPr lang="en-US" sz="2500" dirty="0" err="1">
                  <a:solidFill>
                    <a:srgbClr val="191919"/>
                  </a:solidFill>
                </a:rPr>
                <a:t>tidak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dianggap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remeh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payah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oleh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teman-temannya</a:t>
              </a:r>
              <a:r>
                <a:rPr lang="en-US" sz="2500" dirty="0">
                  <a:solidFill>
                    <a:srgbClr val="191919"/>
                  </a:solidFill>
                </a:rPr>
                <a:t>. Hal </a:t>
              </a:r>
              <a:r>
                <a:rPr lang="en-US" sz="2500" dirty="0" err="1">
                  <a:solidFill>
                    <a:srgbClr val="191919"/>
                  </a:solidFill>
                </a:rPr>
                <a:t>ini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biasa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dilakukan</a:t>
              </a:r>
              <a:r>
                <a:rPr lang="en-US" sz="2500" dirty="0">
                  <a:solidFill>
                    <a:srgbClr val="191919"/>
                  </a:solidFill>
                </a:rPr>
                <a:t> agar </a:t>
              </a:r>
              <a:r>
                <a:rPr lang="en-US" sz="2500" dirty="0" err="1">
                  <a:solidFill>
                    <a:srgbClr val="191919"/>
                  </a:solidFill>
                </a:rPr>
                <a:t>dapat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diterima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dalam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suatu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kelompok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pertemanan</a:t>
              </a:r>
              <a:r>
                <a:rPr lang="en-US" sz="2500" dirty="0">
                  <a:solidFill>
                    <a:srgbClr val="191919"/>
                  </a:solidFill>
                </a:rPr>
                <a:t>. </a:t>
              </a:r>
              <a:r>
                <a:rPr lang="en-US" sz="2500" dirty="0" err="1">
                  <a:solidFill>
                    <a:srgbClr val="191919"/>
                  </a:solidFill>
                </a:rPr>
                <a:t>Lalu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lingkungan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pertemanan</a:t>
              </a:r>
              <a:r>
                <a:rPr lang="en-US" sz="2500" dirty="0">
                  <a:solidFill>
                    <a:srgbClr val="191919"/>
                  </a:solidFill>
                </a:rPr>
                <a:t> yang </a:t>
              </a:r>
              <a:r>
                <a:rPr lang="en-US" sz="2500" dirty="0" err="1">
                  <a:solidFill>
                    <a:srgbClr val="191919"/>
                  </a:solidFill>
                </a:rPr>
                <a:t>salah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dapat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menarik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seseorang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dalam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melakukan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tindakan</a:t>
              </a:r>
              <a:r>
                <a:rPr lang="en-US" sz="2500" dirty="0">
                  <a:solidFill>
                    <a:srgbClr val="191919"/>
                  </a:solidFill>
                </a:rPr>
                <a:t> bully.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57224"/>
            <a:ext cx="8545051" cy="2047875"/>
            <a:chOff x="0" y="0"/>
            <a:chExt cx="6305928" cy="13324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05927" cy="1332411"/>
            </a:xfrm>
            <a:custGeom>
              <a:avLst/>
              <a:gdLst/>
              <a:ahLst/>
              <a:cxnLst/>
              <a:rect l="l" t="t" r="r" b="b"/>
              <a:pathLst>
                <a:path w="6305927" h="1332411">
                  <a:moveTo>
                    <a:pt x="6181468" y="1332411"/>
                  </a:moveTo>
                  <a:lnTo>
                    <a:pt x="124460" y="1332411"/>
                  </a:lnTo>
                  <a:cubicBezTo>
                    <a:pt x="55880" y="1332411"/>
                    <a:pt x="0" y="1276531"/>
                    <a:pt x="0" y="12079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81468" y="0"/>
                  </a:lnTo>
                  <a:cubicBezTo>
                    <a:pt x="6250048" y="0"/>
                    <a:pt x="6305927" y="55880"/>
                    <a:pt x="6305927" y="124460"/>
                  </a:cubicBezTo>
                  <a:lnTo>
                    <a:pt x="6305927" y="1207951"/>
                  </a:lnTo>
                  <a:cubicBezTo>
                    <a:pt x="6305927" y="1276531"/>
                    <a:pt x="6250048" y="1332411"/>
                    <a:pt x="6181468" y="1332411"/>
                  </a:cubicBezTo>
                  <a:close/>
                </a:path>
              </a:pathLst>
            </a:custGeom>
            <a:solidFill>
              <a:srgbClr val="05E0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09974" y="2852479"/>
            <a:ext cx="6576845" cy="3129221"/>
            <a:chOff x="0" y="0"/>
            <a:chExt cx="2224760" cy="9855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4760" cy="985558"/>
            </a:xfrm>
            <a:custGeom>
              <a:avLst/>
              <a:gdLst/>
              <a:ahLst/>
              <a:cxnLst/>
              <a:rect l="l" t="t" r="r" b="b"/>
              <a:pathLst>
                <a:path w="2224760" h="985558">
                  <a:moveTo>
                    <a:pt x="2100300" y="985558"/>
                  </a:moveTo>
                  <a:lnTo>
                    <a:pt x="124460" y="985558"/>
                  </a:lnTo>
                  <a:cubicBezTo>
                    <a:pt x="55880" y="985558"/>
                    <a:pt x="0" y="929678"/>
                    <a:pt x="0" y="8610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0300" y="0"/>
                  </a:lnTo>
                  <a:cubicBezTo>
                    <a:pt x="2168880" y="0"/>
                    <a:pt x="2224760" y="55880"/>
                    <a:pt x="2224760" y="124460"/>
                  </a:cubicBezTo>
                  <a:lnTo>
                    <a:pt x="2224760" y="861098"/>
                  </a:lnTo>
                  <a:cubicBezTo>
                    <a:pt x="2224760" y="929678"/>
                    <a:pt x="2168880" y="985558"/>
                    <a:pt x="2100300" y="9855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573751" y="2852479"/>
            <a:ext cx="6928817" cy="3129221"/>
            <a:chOff x="0" y="0"/>
            <a:chExt cx="2343822" cy="9855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43822" cy="985558"/>
            </a:xfrm>
            <a:custGeom>
              <a:avLst/>
              <a:gdLst/>
              <a:ahLst/>
              <a:cxnLst/>
              <a:rect l="l" t="t" r="r" b="b"/>
              <a:pathLst>
                <a:path w="2343822" h="985558">
                  <a:moveTo>
                    <a:pt x="2219362" y="985558"/>
                  </a:moveTo>
                  <a:lnTo>
                    <a:pt x="124460" y="985558"/>
                  </a:lnTo>
                  <a:cubicBezTo>
                    <a:pt x="55880" y="985558"/>
                    <a:pt x="0" y="929678"/>
                    <a:pt x="0" y="8610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19362" y="0"/>
                  </a:lnTo>
                  <a:cubicBezTo>
                    <a:pt x="2287942" y="0"/>
                    <a:pt x="2343822" y="55880"/>
                    <a:pt x="2343822" y="124460"/>
                  </a:cubicBezTo>
                  <a:lnTo>
                    <a:pt x="2343822" y="861098"/>
                  </a:lnTo>
                  <a:cubicBezTo>
                    <a:pt x="2343822" y="929678"/>
                    <a:pt x="2287942" y="985558"/>
                    <a:pt x="2219362" y="9855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59720" y="6265413"/>
            <a:ext cx="4369822" cy="334837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108432" y="6265413"/>
            <a:ext cx="9651288" cy="3348376"/>
            <a:chOff x="0" y="0"/>
            <a:chExt cx="3264757" cy="10124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64757" cy="1012409"/>
            </a:xfrm>
            <a:custGeom>
              <a:avLst/>
              <a:gdLst/>
              <a:ahLst/>
              <a:cxnLst/>
              <a:rect l="l" t="t" r="r" b="b"/>
              <a:pathLst>
                <a:path w="3264757" h="1012409">
                  <a:moveTo>
                    <a:pt x="3140296" y="1012409"/>
                  </a:moveTo>
                  <a:lnTo>
                    <a:pt x="124460" y="1012409"/>
                  </a:lnTo>
                  <a:cubicBezTo>
                    <a:pt x="55880" y="1012409"/>
                    <a:pt x="0" y="956529"/>
                    <a:pt x="0" y="887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40297" y="0"/>
                  </a:lnTo>
                  <a:cubicBezTo>
                    <a:pt x="3208877" y="0"/>
                    <a:pt x="3264757" y="55880"/>
                    <a:pt x="3264757" y="124460"/>
                  </a:cubicBezTo>
                  <a:lnTo>
                    <a:pt x="3264757" y="887949"/>
                  </a:lnTo>
                  <a:cubicBezTo>
                    <a:pt x="3264757" y="956529"/>
                    <a:pt x="3208877" y="1012409"/>
                    <a:pt x="3140297" y="10124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416483" y="107265"/>
            <a:ext cx="2314537" cy="234437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09974" y="825769"/>
            <a:ext cx="6792344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</a:pPr>
            <a:r>
              <a:rPr lang="en-US" sz="3200" b="1" spc="29" dirty="0">
                <a:solidFill>
                  <a:srgbClr val="191919"/>
                </a:solidFill>
              </a:rPr>
              <a:t>FAKTOR YANG MENYEBABKAN TERJADINYA PERILAKU BULLYING (LANJUTAN)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854437" y="3017918"/>
            <a:ext cx="5945052" cy="2236049"/>
            <a:chOff x="0" y="-29422"/>
            <a:chExt cx="7926736" cy="298139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9422"/>
              <a:ext cx="7926736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0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Sekolah</a:t>
              </a:r>
              <a:endParaRPr lang="en-US" sz="30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26554"/>
              <a:ext cx="7926736" cy="2325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K</a:t>
              </a:r>
              <a:r>
                <a:rPr lang="en-US" sz="2500" dirty="0" err="1" smtClean="0">
                  <a:solidFill>
                    <a:srgbClr val="191919"/>
                  </a:solidFill>
                </a:rPr>
                <a:t>urangnya</a:t>
              </a:r>
              <a:r>
                <a:rPr lang="en-US" sz="2500" dirty="0" smtClean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tanggung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jawab</a:t>
              </a:r>
              <a:r>
                <a:rPr lang="en-US" sz="2500" dirty="0">
                  <a:solidFill>
                    <a:srgbClr val="191919"/>
                  </a:solidFill>
                </a:rPr>
                <a:t> guru </a:t>
              </a:r>
              <a:r>
                <a:rPr lang="en-US" sz="2500" dirty="0" err="1">
                  <a:solidFill>
                    <a:srgbClr val="191919"/>
                  </a:solidFill>
                </a:rPr>
                <a:t>sebagai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pendidik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serta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lemahnya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pengawasan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dari</a:t>
              </a:r>
              <a:r>
                <a:rPr lang="en-US" sz="2500" dirty="0">
                  <a:solidFill>
                    <a:srgbClr val="191919"/>
                  </a:solidFill>
                </a:rPr>
                <a:t> guru </a:t>
              </a:r>
              <a:r>
                <a:rPr lang="en-US" sz="2500" dirty="0" err="1">
                  <a:solidFill>
                    <a:srgbClr val="191919"/>
                  </a:solidFill>
                </a:rPr>
                <a:t>juga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bisa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membuat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siswa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mudah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melakukan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tindakan</a:t>
              </a:r>
              <a:r>
                <a:rPr lang="en-US" sz="2500" dirty="0">
                  <a:solidFill>
                    <a:srgbClr val="191919"/>
                  </a:solidFill>
                </a:rPr>
                <a:t> bullying </a:t>
              </a:r>
              <a:r>
                <a:rPr lang="en-US" sz="2500" dirty="0" err="1">
                  <a:solidFill>
                    <a:srgbClr val="191919"/>
                  </a:solidFill>
                </a:rPr>
                <a:t>pada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temannya</a:t>
              </a:r>
              <a:r>
                <a:rPr lang="en-US" sz="2500" dirty="0">
                  <a:solidFill>
                    <a:srgbClr val="191919"/>
                  </a:solidFill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34075" y="3017918"/>
            <a:ext cx="6448925" cy="2236049"/>
            <a:chOff x="0" y="-29422"/>
            <a:chExt cx="8757991" cy="298139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9422"/>
              <a:ext cx="8757991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0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000" b="1" spc="-80" dirty="0">
                  <a:solidFill>
                    <a:srgbClr val="191919"/>
                  </a:solidFill>
                </a:rPr>
                <a:t> Spiritual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26554"/>
              <a:ext cx="8757991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K</a:t>
              </a:r>
              <a:r>
                <a:rPr lang="en-US" sz="2500" dirty="0" err="1" smtClean="0">
                  <a:solidFill>
                    <a:srgbClr val="191919"/>
                  </a:solidFill>
                </a:rPr>
                <a:t>urangnya</a:t>
              </a:r>
              <a:r>
                <a:rPr lang="en-US" sz="2500" dirty="0" smtClean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didikan</a:t>
              </a:r>
              <a:r>
                <a:rPr lang="en-US" sz="2500" dirty="0">
                  <a:solidFill>
                    <a:srgbClr val="191919"/>
                  </a:solidFill>
                </a:rPr>
                <a:t> agama </a:t>
              </a:r>
              <a:r>
                <a:rPr lang="en-US" sz="2500" dirty="0" err="1">
                  <a:solidFill>
                    <a:srgbClr val="191919"/>
                  </a:solidFill>
                </a:rPr>
                <a:t>dapat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menyebabkan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tindakan</a:t>
              </a:r>
              <a:r>
                <a:rPr lang="en-US" sz="2500" dirty="0">
                  <a:solidFill>
                    <a:srgbClr val="191919"/>
                  </a:solidFill>
                </a:rPr>
                <a:t> bully. </a:t>
              </a:r>
              <a:r>
                <a:rPr lang="en-US" sz="2500" dirty="0" err="1">
                  <a:solidFill>
                    <a:srgbClr val="191919"/>
                  </a:solidFill>
                </a:rPr>
                <a:t>karena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dalam</a:t>
              </a:r>
              <a:r>
                <a:rPr lang="en-US" sz="2500" dirty="0">
                  <a:solidFill>
                    <a:srgbClr val="191919"/>
                  </a:solidFill>
                </a:rPr>
                <a:t> agama </a:t>
              </a:r>
              <a:r>
                <a:rPr lang="en-US" sz="2500" dirty="0" err="1">
                  <a:solidFill>
                    <a:srgbClr val="191919"/>
                  </a:solidFill>
                </a:rPr>
                <a:t>terdapat</a:t>
              </a:r>
              <a:r>
                <a:rPr lang="en-US" sz="2500" dirty="0">
                  <a:solidFill>
                    <a:srgbClr val="191919"/>
                  </a:solidFill>
                </a:rPr>
                <a:t>  </a:t>
              </a:r>
              <a:r>
                <a:rPr lang="en-US" sz="2500" dirty="0" err="1">
                  <a:solidFill>
                    <a:srgbClr val="191919"/>
                  </a:solidFill>
                </a:rPr>
                <a:t>nilai</a:t>
              </a:r>
              <a:r>
                <a:rPr lang="en-US" sz="2500" dirty="0">
                  <a:solidFill>
                    <a:srgbClr val="191919"/>
                  </a:solidFill>
                </a:rPr>
                <a:t> yang </a:t>
              </a:r>
              <a:r>
                <a:rPr lang="en-US" sz="2500" dirty="0" err="1">
                  <a:solidFill>
                    <a:srgbClr val="191919"/>
                  </a:solidFill>
                </a:rPr>
                <a:t>mengatur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kehidupan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moralitas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oleh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karena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itu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pendidikan</a:t>
              </a:r>
              <a:r>
                <a:rPr lang="en-US" sz="2500" dirty="0">
                  <a:solidFill>
                    <a:srgbClr val="191919"/>
                  </a:solidFill>
                </a:rPr>
                <a:t> agama </a:t>
              </a:r>
              <a:r>
                <a:rPr lang="en-US" sz="2500" dirty="0" err="1">
                  <a:solidFill>
                    <a:srgbClr val="191919"/>
                  </a:solidFill>
                </a:rPr>
                <a:t>sangat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perlu</a:t>
              </a:r>
              <a:r>
                <a:rPr lang="en-US" sz="2500" dirty="0">
                  <a:solidFill>
                    <a:srgbClr val="191919"/>
                  </a:solidFill>
                </a:rPr>
                <a:t>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497355" y="6692626"/>
            <a:ext cx="9171247" cy="2236051"/>
            <a:chOff x="0" y="-29423"/>
            <a:chExt cx="12228329" cy="298140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9423"/>
              <a:ext cx="11948430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0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 smtClean="0">
                  <a:solidFill>
                    <a:srgbClr val="191919"/>
                  </a:solidFill>
                </a:rPr>
                <a:t>Lingkungan</a:t>
              </a:r>
              <a:endParaRPr lang="en-US" sz="30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26555"/>
              <a:ext cx="12228329" cy="23254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Kondisi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lingkungan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dapat</a:t>
              </a:r>
              <a:r>
                <a:rPr lang="en-US" sz="2500" dirty="0">
                  <a:solidFill>
                    <a:srgbClr val="191919"/>
                  </a:solidFill>
                </a:rPr>
                <a:t> pula </a:t>
              </a:r>
              <a:r>
                <a:rPr lang="en-US" sz="2500" dirty="0" err="1">
                  <a:solidFill>
                    <a:srgbClr val="191919"/>
                  </a:solidFill>
                </a:rPr>
                <a:t>menjadi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penyebab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timbulnya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perilaku</a:t>
              </a:r>
              <a:r>
                <a:rPr lang="en-US" sz="2500" dirty="0">
                  <a:solidFill>
                    <a:srgbClr val="191919"/>
                  </a:solidFill>
                </a:rPr>
                <a:t> bullying </a:t>
              </a:r>
              <a:r>
                <a:rPr lang="en-US" sz="2500" dirty="0" err="1">
                  <a:solidFill>
                    <a:srgbClr val="191919"/>
                  </a:solidFill>
                </a:rPr>
                <a:t>contohnya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kemiskinan</a:t>
              </a:r>
              <a:r>
                <a:rPr lang="en-US" sz="2500" dirty="0">
                  <a:solidFill>
                    <a:srgbClr val="191919"/>
                  </a:solidFill>
                </a:rPr>
                <a:t>. </a:t>
              </a:r>
              <a:r>
                <a:rPr lang="en-US" sz="2500" dirty="0" err="1">
                  <a:solidFill>
                    <a:srgbClr val="191919"/>
                  </a:solidFill>
                </a:rPr>
                <a:t>Mereka</a:t>
              </a:r>
              <a:r>
                <a:rPr lang="en-US" sz="2500" dirty="0">
                  <a:solidFill>
                    <a:srgbClr val="191919"/>
                  </a:solidFill>
                </a:rPr>
                <a:t> yang </a:t>
              </a:r>
              <a:r>
                <a:rPr lang="en-US" sz="2500" dirty="0" err="1">
                  <a:solidFill>
                    <a:srgbClr val="191919"/>
                  </a:solidFill>
                </a:rPr>
                <a:t>hidup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dalam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kemiskinan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akan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berbuat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apa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saja</a:t>
              </a:r>
              <a:r>
                <a:rPr lang="en-US" sz="2500" dirty="0">
                  <a:solidFill>
                    <a:srgbClr val="191919"/>
                  </a:solidFill>
                </a:rPr>
                <a:t> demi </a:t>
              </a:r>
              <a:r>
                <a:rPr lang="en-US" sz="2500" dirty="0" err="1">
                  <a:solidFill>
                    <a:srgbClr val="191919"/>
                  </a:solidFill>
                </a:rPr>
                <a:t>memenuhi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kebutuhan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hidupnya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sehingga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tidak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heran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jika</a:t>
              </a:r>
              <a:r>
                <a:rPr lang="en-US" sz="2500" dirty="0">
                  <a:solidFill>
                    <a:srgbClr val="191919"/>
                  </a:solidFill>
                </a:rPr>
                <a:t> di </a:t>
              </a:r>
              <a:r>
                <a:rPr lang="en-US" sz="2500" dirty="0" err="1">
                  <a:solidFill>
                    <a:srgbClr val="191919"/>
                  </a:solidFill>
                </a:rPr>
                <a:t>lingkungan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sekolah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sering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terjadi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pemalakan</a:t>
              </a:r>
              <a:r>
                <a:rPr lang="en-US" sz="2500" dirty="0">
                  <a:solidFill>
                    <a:srgbClr val="191919"/>
                  </a:solidFill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947" y="317477"/>
            <a:ext cx="10902362" cy="1422445"/>
            <a:chOff x="0" y="0"/>
            <a:chExt cx="5061651" cy="660400"/>
          </a:xfrm>
          <a:solidFill>
            <a:schemeClr val="accent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061651" cy="660400"/>
            </a:xfrm>
            <a:custGeom>
              <a:avLst/>
              <a:gdLst/>
              <a:ahLst/>
              <a:cxnLst/>
              <a:rect l="l" t="t" r="r" b="b"/>
              <a:pathLst>
                <a:path w="5061651" h="660400">
                  <a:moveTo>
                    <a:pt x="493719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37190" y="0"/>
                  </a:lnTo>
                  <a:cubicBezTo>
                    <a:pt x="5005771" y="0"/>
                    <a:pt x="5061651" y="55880"/>
                    <a:pt x="5061651" y="124460"/>
                  </a:cubicBezTo>
                  <a:lnTo>
                    <a:pt x="5061651" y="535940"/>
                  </a:lnTo>
                  <a:cubicBezTo>
                    <a:pt x="5061651" y="604520"/>
                    <a:pt x="5005771" y="660400"/>
                    <a:pt x="4937190" y="6604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711197" y="3072272"/>
            <a:ext cx="16230600" cy="6838807"/>
            <a:chOff x="0" y="0"/>
            <a:chExt cx="5490351" cy="22249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0351" cy="2224940"/>
            </a:xfrm>
            <a:custGeom>
              <a:avLst/>
              <a:gdLst/>
              <a:ahLst/>
              <a:cxnLst/>
              <a:rect l="l" t="t" r="r" b="b"/>
              <a:pathLst>
                <a:path w="5490351" h="2224940">
                  <a:moveTo>
                    <a:pt x="5365891" y="2224940"/>
                  </a:moveTo>
                  <a:lnTo>
                    <a:pt x="124460" y="2224940"/>
                  </a:lnTo>
                  <a:cubicBezTo>
                    <a:pt x="55880" y="2224940"/>
                    <a:pt x="0" y="2169060"/>
                    <a:pt x="0" y="2100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100480"/>
                  </a:lnTo>
                  <a:cubicBezTo>
                    <a:pt x="5490351" y="2169060"/>
                    <a:pt x="5434471" y="2224940"/>
                    <a:pt x="5365891" y="2224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53059" y="7991904"/>
            <a:ext cx="2284733" cy="191917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1197" y="579241"/>
            <a:ext cx="1040819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59"/>
              </a:lnSpc>
            </a:pPr>
            <a:r>
              <a:rPr lang="en-US" sz="4800" b="1" spc="-96" dirty="0">
                <a:solidFill>
                  <a:srgbClr val="191919"/>
                </a:solidFill>
              </a:rPr>
              <a:t>Cara </a:t>
            </a:r>
            <a:r>
              <a:rPr lang="en-US" sz="4800" b="1" spc="-96" dirty="0" err="1">
                <a:solidFill>
                  <a:srgbClr val="191919"/>
                </a:solidFill>
              </a:rPr>
              <a:t>Penanganan</a:t>
            </a:r>
            <a:r>
              <a:rPr lang="en-US" sz="4800" b="1" spc="-96" dirty="0">
                <a:solidFill>
                  <a:srgbClr val="191919"/>
                </a:solidFill>
              </a:rPr>
              <a:t> </a:t>
            </a:r>
            <a:r>
              <a:rPr lang="en-US" sz="4800" b="1" spc="-96" dirty="0" err="1">
                <a:solidFill>
                  <a:srgbClr val="191919"/>
                </a:solidFill>
              </a:rPr>
              <a:t>Perilaku</a:t>
            </a:r>
            <a:r>
              <a:rPr lang="en-US" sz="4800" b="1" spc="-96" dirty="0">
                <a:solidFill>
                  <a:srgbClr val="191919"/>
                </a:solidFill>
              </a:rPr>
              <a:t> Bullying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16648"/>
            <a:ext cx="14859883" cy="596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191919"/>
                </a:solidFill>
              </a:rPr>
              <a:t>Pihak</a:t>
            </a:r>
            <a:r>
              <a:rPr lang="en-US" sz="2800" dirty="0" smtClean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keluarga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memberikan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pendidikan</a:t>
            </a:r>
            <a:r>
              <a:rPr lang="en-US" sz="2800" dirty="0">
                <a:solidFill>
                  <a:srgbClr val="191919"/>
                </a:solidFill>
              </a:rPr>
              <a:t> spiritual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moral </a:t>
            </a:r>
            <a:r>
              <a:rPr lang="en-US" sz="2800" dirty="0" err="1">
                <a:solidFill>
                  <a:srgbClr val="191919"/>
                </a:solidFill>
              </a:rPr>
              <a:t>kepada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anak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memberikan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pengawasan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terhadap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anak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memperetat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komunikasi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dalam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keluarga</a:t>
            </a:r>
            <a:r>
              <a:rPr lang="en-US" sz="2800" dirty="0">
                <a:solidFill>
                  <a:srgbClr val="191919"/>
                </a:solidFill>
              </a:rPr>
              <a:t>.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Pihak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sekolah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dapat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lebih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memberikan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pengawasan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kepada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peserta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didiknya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memberikan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pengetauan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tentang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pendidikan</a:t>
            </a:r>
            <a:r>
              <a:rPr lang="en-US" sz="2800" dirty="0">
                <a:solidFill>
                  <a:srgbClr val="191919"/>
                </a:solidFill>
              </a:rPr>
              <a:t> moral.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Membantu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pelaku</a:t>
            </a:r>
            <a:r>
              <a:rPr lang="en-US" sz="2800" dirty="0">
                <a:solidFill>
                  <a:srgbClr val="191919"/>
                </a:solidFill>
              </a:rPr>
              <a:t> bullying </a:t>
            </a:r>
            <a:r>
              <a:rPr lang="en-US" sz="2800" dirty="0" err="1">
                <a:solidFill>
                  <a:srgbClr val="191919"/>
                </a:solidFill>
              </a:rPr>
              <a:t>untuk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menghentikan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perilaku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buruknya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yaitu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dengan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memberikan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arahan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didikan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hukuman</a:t>
            </a:r>
            <a:r>
              <a:rPr lang="en-US" sz="2800" dirty="0">
                <a:solidFill>
                  <a:srgbClr val="191919"/>
                </a:solidFill>
              </a:rPr>
              <a:t> (</a:t>
            </a:r>
            <a:r>
              <a:rPr lang="en-US" sz="2800" dirty="0" err="1">
                <a:solidFill>
                  <a:srgbClr val="191919"/>
                </a:solidFill>
              </a:rPr>
              <a:t>jika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diperlukan</a:t>
            </a:r>
            <a:r>
              <a:rPr lang="en-US" sz="2800" dirty="0">
                <a:solidFill>
                  <a:srgbClr val="191919"/>
                </a:solidFill>
              </a:rPr>
              <a:t>) agar </a:t>
            </a:r>
            <a:r>
              <a:rPr lang="en-US" sz="2800" dirty="0" err="1">
                <a:solidFill>
                  <a:srgbClr val="191919"/>
                </a:solidFill>
              </a:rPr>
              <a:t>pelaku</a:t>
            </a:r>
            <a:r>
              <a:rPr lang="en-US" sz="2800" dirty="0">
                <a:solidFill>
                  <a:srgbClr val="191919"/>
                </a:solidFill>
              </a:rPr>
              <a:t> bullying </a:t>
            </a:r>
            <a:r>
              <a:rPr lang="en-US" sz="2800" dirty="0" err="1">
                <a:solidFill>
                  <a:srgbClr val="191919"/>
                </a:solidFill>
              </a:rPr>
              <a:t>dapat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berubah</a:t>
            </a:r>
            <a:r>
              <a:rPr lang="en-US" sz="2800" dirty="0">
                <a:solidFill>
                  <a:srgbClr val="191919"/>
                </a:solidFill>
              </a:rPr>
              <a:t>.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Sebagai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korban</a:t>
            </a:r>
            <a:r>
              <a:rPr lang="en-US" sz="2800" dirty="0">
                <a:solidFill>
                  <a:srgbClr val="191919"/>
                </a:solidFill>
              </a:rPr>
              <a:t> bully </a:t>
            </a:r>
            <a:r>
              <a:rPr lang="en-US" sz="2800" dirty="0" err="1">
                <a:solidFill>
                  <a:srgbClr val="191919"/>
                </a:solidFill>
              </a:rPr>
              <a:t>Jangan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pernah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takut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untuk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berbicara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atau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melaporkan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meskipun</a:t>
            </a:r>
            <a:r>
              <a:rPr lang="en-US" sz="2800" dirty="0">
                <a:solidFill>
                  <a:srgbClr val="191919"/>
                </a:solidFill>
              </a:rPr>
              <a:t> kalian </a:t>
            </a:r>
            <a:r>
              <a:rPr lang="en-US" sz="2800" dirty="0" err="1">
                <a:solidFill>
                  <a:srgbClr val="191919"/>
                </a:solidFill>
              </a:rPr>
              <a:t>diancam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oleh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pelaku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karena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mengancam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juga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merupakan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tindakan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kriminal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simpanlah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bukti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bahwa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terjadi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perilaku</a:t>
            </a:r>
            <a:r>
              <a:rPr lang="en-US" sz="2800" dirty="0">
                <a:solidFill>
                  <a:srgbClr val="191919"/>
                </a:solidFill>
              </a:rPr>
              <a:t> bully.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Sebagai</a:t>
            </a:r>
            <a:r>
              <a:rPr lang="en-US" sz="2800" dirty="0">
                <a:solidFill>
                  <a:srgbClr val="191919"/>
                </a:solidFill>
              </a:rPr>
              <a:t> yang </a:t>
            </a:r>
            <a:r>
              <a:rPr lang="en-US" sz="2800" dirty="0" err="1">
                <a:solidFill>
                  <a:srgbClr val="191919"/>
                </a:solidFill>
              </a:rPr>
              <a:t>melihat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tindakan</a:t>
            </a:r>
            <a:r>
              <a:rPr lang="en-US" sz="2800" dirty="0">
                <a:solidFill>
                  <a:srgbClr val="191919"/>
                </a:solidFill>
              </a:rPr>
              <a:t> bullying </a:t>
            </a:r>
            <a:r>
              <a:rPr lang="en-US" sz="2800" dirty="0" err="1">
                <a:solidFill>
                  <a:srgbClr val="191919"/>
                </a:solidFill>
              </a:rPr>
              <a:t>harus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mendukung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korban</a:t>
            </a:r>
            <a:r>
              <a:rPr lang="en-US" sz="2800" dirty="0">
                <a:solidFill>
                  <a:srgbClr val="191919"/>
                </a:solidFill>
              </a:rPr>
              <a:t> bullying agar </a:t>
            </a:r>
            <a:r>
              <a:rPr lang="en-US" sz="2800" dirty="0" err="1">
                <a:solidFill>
                  <a:srgbClr val="191919"/>
                </a:solidFill>
              </a:rPr>
              <a:t>dapat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memulihkan</a:t>
            </a:r>
            <a:r>
              <a:rPr lang="en-US" sz="2800" dirty="0">
                <a:solidFill>
                  <a:srgbClr val="191919"/>
                </a:solidFill>
              </a:rPr>
              <a:t> rasa </a:t>
            </a:r>
            <a:r>
              <a:rPr lang="en-US" sz="2800" dirty="0" err="1">
                <a:solidFill>
                  <a:srgbClr val="191919"/>
                </a:solidFill>
              </a:rPr>
              <a:t>percaya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dirinya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berbicara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dengan</a:t>
            </a:r>
            <a:r>
              <a:rPr lang="en-US" sz="2800" dirty="0">
                <a:solidFill>
                  <a:srgbClr val="191919"/>
                </a:solidFill>
              </a:rPr>
              <a:t> orang </a:t>
            </a:r>
            <a:r>
              <a:rPr lang="en-US" sz="2800" dirty="0" err="1">
                <a:solidFill>
                  <a:srgbClr val="191919"/>
                </a:solidFill>
              </a:rPr>
              <a:t>terdekat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pelaku</a:t>
            </a:r>
            <a:r>
              <a:rPr lang="en-US" sz="2800" dirty="0">
                <a:solidFill>
                  <a:srgbClr val="191919"/>
                </a:solidFill>
              </a:rPr>
              <a:t> bullying </a:t>
            </a:r>
            <a:r>
              <a:rPr lang="en-US" sz="2800" dirty="0" err="1">
                <a:solidFill>
                  <a:srgbClr val="191919"/>
                </a:solidFill>
              </a:rPr>
              <a:t>serta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membantu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melaporkan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ke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pihak</a:t>
            </a:r>
            <a:r>
              <a:rPr lang="en-US" sz="2800" dirty="0">
                <a:solidFill>
                  <a:srgbClr val="191919"/>
                </a:solidFill>
              </a:rPr>
              <a:t> yang </a:t>
            </a:r>
            <a:r>
              <a:rPr lang="en-US" sz="2800" dirty="0" err="1">
                <a:solidFill>
                  <a:srgbClr val="191919"/>
                </a:solidFill>
              </a:rPr>
              <a:t>berwenang</a:t>
            </a:r>
            <a:r>
              <a:rPr lang="en-US" sz="2800" dirty="0">
                <a:solidFill>
                  <a:srgbClr val="191919"/>
                </a:solidFill>
              </a:rPr>
              <a:t>.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191919"/>
              </a:solidFill>
              <a:latin typeface="Muli Regular Semi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1197" y="1980517"/>
            <a:ext cx="15177386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>
                <a:solidFill>
                  <a:srgbClr val="191919"/>
                </a:solidFill>
              </a:rPr>
              <a:t>Bullying </a:t>
            </a:r>
            <a:r>
              <a:rPr lang="en-US" sz="2800" dirty="0" err="1">
                <a:solidFill>
                  <a:srgbClr val="191919"/>
                </a:solidFill>
              </a:rPr>
              <a:t>dapat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dicegah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jika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anak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orangtua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pihak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sekolah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mau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bekerjasama</a:t>
            </a:r>
            <a:r>
              <a:rPr lang="en-US" sz="2800" dirty="0">
                <a:solidFill>
                  <a:srgbClr val="191919"/>
                </a:solidFill>
              </a:rPr>
              <a:t>. </a:t>
            </a:r>
            <a:r>
              <a:rPr lang="en-US" sz="2800" dirty="0" err="1">
                <a:solidFill>
                  <a:srgbClr val="191919"/>
                </a:solidFill>
              </a:rPr>
              <a:t>Adapun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beberapa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hal</a:t>
            </a:r>
            <a:r>
              <a:rPr lang="en-US" sz="2800" dirty="0">
                <a:solidFill>
                  <a:srgbClr val="191919"/>
                </a:solidFill>
              </a:rPr>
              <a:t> yang </a:t>
            </a:r>
            <a:r>
              <a:rPr lang="en-US" sz="2800" dirty="0" err="1">
                <a:solidFill>
                  <a:srgbClr val="191919"/>
                </a:solidFill>
              </a:rPr>
              <a:t>dapat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dilakukan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yaitu</a:t>
            </a:r>
            <a:r>
              <a:rPr lang="en-US" sz="2800" dirty="0">
                <a:solidFill>
                  <a:srgbClr val="191919"/>
                </a:solidFill>
              </a:rPr>
              <a:t> :</a:t>
            </a:r>
          </a:p>
          <a:p>
            <a:pPr>
              <a:lnSpc>
                <a:spcPts val="3640"/>
              </a:lnSpc>
            </a:pPr>
            <a:endParaRPr lang="en-US" sz="2800" dirty="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5949" y="1819264"/>
            <a:ext cx="7391842" cy="5532810"/>
            <a:chOff x="0" y="0"/>
            <a:chExt cx="1532331" cy="11469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2331" cy="1146953"/>
            </a:xfrm>
            <a:custGeom>
              <a:avLst/>
              <a:gdLst/>
              <a:ahLst/>
              <a:cxnLst/>
              <a:rect l="l" t="t" r="r" b="b"/>
              <a:pathLst>
                <a:path w="1532331" h="1146953">
                  <a:moveTo>
                    <a:pt x="1407871" y="1146953"/>
                  </a:moveTo>
                  <a:lnTo>
                    <a:pt x="124460" y="1146953"/>
                  </a:lnTo>
                  <a:cubicBezTo>
                    <a:pt x="55880" y="1146953"/>
                    <a:pt x="0" y="1091073"/>
                    <a:pt x="0" y="10224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7871" y="0"/>
                  </a:lnTo>
                  <a:cubicBezTo>
                    <a:pt x="1476451" y="0"/>
                    <a:pt x="1532331" y="55880"/>
                    <a:pt x="1532331" y="124460"/>
                  </a:cubicBezTo>
                  <a:lnTo>
                    <a:pt x="1532331" y="1022493"/>
                  </a:lnTo>
                  <a:cubicBezTo>
                    <a:pt x="1532331" y="1091073"/>
                    <a:pt x="1476451" y="1146953"/>
                    <a:pt x="1407871" y="1146953"/>
                  </a:cubicBezTo>
                  <a:close/>
                </a:path>
              </a:pathLst>
            </a:cu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140" y="2267463"/>
            <a:ext cx="6817236" cy="45448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235593" y="1200139"/>
            <a:ext cx="613121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b="1" spc="-160" dirty="0" err="1">
                <a:solidFill>
                  <a:srgbClr val="191919"/>
                </a:solidFill>
              </a:rPr>
              <a:t>Korupsi</a:t>
            </a:r>
            <a:endParaRPr lang="en-US" sz="8000" b="1" spc="-160" dirty="0">
              <a:solidFill>
                <a:srgbClr val="191919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35593" y="3003243"/>
            <a:ext cx="8223607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91919"/>
                </a:solidFill>
              </a:rPr>
              <a:t>Menurut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saya</a:t>
            </a:r>
            <a:r>
              <a:rPr lang="en-US" sz="2800" dirty="0">
                <a:solidFill>
                  <a:srgbClr val="191919"/>
                </a:solidFill>
              </a:rPr>
              <a:t>, </a:t>
            </a:r>
            <a:r>
              <a:rPr lang="en-US" sz="2800" dirty="0" err="1">
                <a:solidFill>
                  <a:srgbClr val="191919"/>
                </a:solidFill>
              </a:rPr>
              <a:t>Korupsi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merupakan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tindakan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pelanggaran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nilai</a:t>
            </a:r>
            <a:r>
              <a:rPr lang="en-US" sz="2800" dirty="0">
                <a:solidFill>
                  <a:srgbClr val="191919"/>
                </a:solidFill>
              </a:rPr>
              <a:t> moral yang </a:t>
            </a:r>
            <a:r>
              <a:rPr lang="en-US" sz="2800" dirty="0" err="1">
                <a:solidFill>
                  <a:srgbClr val="191919"/>
                </a:solidFill>
              </a:rPr>
              <a:t>sangat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buruk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merupakan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kejahatan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karena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terjadi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penyalahgunaan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wewenang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kekuasaan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untuk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memperkaya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diri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sendiri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maupun</a:t>
            </a:r>
            <a:r>
              <a:rPr lang="en-US" sz="2800" dirty="0">
                <a:solidFill>
                  <a:srgbClr val="191919"/>
                </a:solidFill>
              </a:rPr>
              <a:t> orang lain yang </a:t>
            </a:r>
            <a:r>
              <a:rPr lang="en-US" sz="2800" dirty="0" err="1">
                <a:solidFill>
                  <a:srgbClr val="191919"/>
                </a:solidFill>
              </a:rPr>
              <a:t>dilakukan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secara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melawan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hukum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akibat</a:t>
            </a:r>
            <a:r>
              <a:rPr lang="en-US" sz="2800" dirty="0">
                <a:solidFill>
                  <a:srgbClr val="191919"/>
                </a:solidFill>
              </a:rPr>
              <a:t> rasa </a:t>
            </a:r>
            <a:r>
              <a:rPr lang="en-US" sz="2800" dirty="0" err="1">
                <a:solidFill>
                  <a:srgbClr val="191919"/>
                </a:solidFill>
              </a:rPr>
              <a:t>ketidakpuasaan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hal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tersebut</a:t>
            </a:r>
            <a:r>
              <a:rPr lang="en-US" sz="2800" dirty="0">
                <a:solidFill>
                  <a:srgbClr val="191919"/>
                </a:solidFill>
              </a:rPr>
              <a:t>  </a:t>
            </a:r>
            <a:r>
              <a:rPr lang="en-US" sz="2800" dirty="0" err="1">
                <a:solidFill>
                  <a:srgbClr val="191919"/>
                </a:solidFill>
              </a:rPr>
              <a:t>merusak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menghancurkan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semangat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pembangunan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bangsa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serta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menyesengsarakan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rakyat</a:t>
            </a:r>
            <a:r>
              <a:rPr lang="en-US" sz="2800" dirty="0">
                <a:solidFill>
                  <a:srgbClr val="191919"/>
                </a:solidFill>
              </a:rPr>
              <a:t>. </a:t>
            </a:r>
            <a:r>
              <a:rPr lang="en-US" sz="2800" dirty="0" err="1">
                <a:solidFill>
                  <a:srgbClr val="191919"/>
                </a:solidFill>
              </a:rPr>
              <a:t>Maka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seharusnya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seseorang</a:t>
            </a:r>
            <a:r>
              <a:rPr lang="en-US" sz="2800" dirty="0">
                <a:solidFill>
                  <a:srgbClr val="191919"/>
                </a:solidFill>
              </a:rPr>
              <a:t>  yang </a:t>
            </a:r>
            <a:r>
              <a:rPr lang="en-US" sz="2800" dirty="0" err="1">
                <a:solidFill>
                  <a:srgbClr val="191919"/>
                </a:solidFill>
              </a:rPr>
              <a:t>melakukan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tindakan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korupsi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harus</a:t>
            </a:r>
            <a:r>
              <a:rPr lang="en-US" sz="2800" dirty="0">
                <a:solidFill>
                  <a:srgbClr val="191919"/>
                </a:solidFill>
              </a:rPr>
              <a:t> di </a:t>
            </a:r>
            <a:r>
              <a:rPr lang="en-US" sz="2800" dirty="0" err="1">
                <a:solidFill>
                  <a:srgbClr val="191919"/>
                </a:solidFill>
              </a:rPr>
              <a:t>beri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hukuman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seberat-beratnya</a:t>
            </a:r>
            <a:r>
              <a:rPr lang="en-US" sz="2800" dirty="0">
                <a:solidFill>
                  <a:srgbClr val="191919"/>
                </a:solidFill>
              </a:rPr>
              <a:t> agar </a:t>
            </a:r>
            <a:r>
              <a:rPr lang="en-US" sz="2800" dirty="0" err="1">
                <a:solidFill>
                  <a:srgbClr val="191919"/>
                </a:solidFill>
              </a:rPr>
              <a:t>dapat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memberikan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efek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jera</a:t>
            </a:r>
            <a:r>
              <a:rPr lang="en-US" sz="2800" dirty="0">
                <a:solidFill>
                  <a:srgbClr val="191919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7588680"/>
            <a:ext cx="5181600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800" b="1" dirty="0" err="1" smtClean="0">
                <a:solidFill>
                  <a:srgbClr val="191919"/>
                </a:solidFill>
              </a:rPr>
              <a:t>Gambar</a:t>
            </a:r>
            <a:r>
              <a:rPr lang="en-US" sz="2800" b="1" dirty="0" smtClean="0">
                <a:solidFill>
                  <a:srgbClr val="191919"/>
                </a:solidFill>
              </a:rPr>
              <a:t> </a:t>
            </a:r>
            <a:r>
              <a:rPr lang="en-US" sz="2800" b="1" dirty="0" err="1" smtClean="0">
                <a:solidFill>
                  <a:srgbClr val="191919"/>
                </a:solidFill>
              </a:rPr>
              <a:t>Tindakan</a:t>
            </a:r>
            <a:r>
              <a:rPr lang="en-US" sz="2800" b="1" dirty="0" smtClean="0">
                <a:solidFill>
                  <a:srgbClr val="191919"/>
                </a:solidFill>
              </a:rPr>
              <a:t> </a:t>
            </a:r>
            <a:r>
              <a:rPr lang="en-US" sz="2800" b="1" dirty="0" err="1" smtClean="0">
                <a:solidFill>
                  <a:srgbClr val="191919"/>
                </a:solidFill>
              </a:rPr>
              <a:t>Korupsi</a:t>
            </a:r>
            <a:endParaRPr lang="en-US" sz="2800" b="1" dirty="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49559"/>
            <a:ext cx="5162513" cy="5182271"/>
            <a:chOff x="0" y="0"/>
            <a:chExt cx="1746332" cy="1753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6332" cy="1753015"/>
            </a:xfrm>
            <a:custGeom>
              <a:avLst/>
              <a:gdLst/>
              <a:ahLst/>
              <a:cxnLst/>
              <a:rect l="l" t="t" r="r" b="b"/>
              <a:pathLst>
                <a:path w="1746332" h="1753015">
                  <a:moveTo>
                    <a:pt x="1621872" y="1753015"/>
                  </a:moveTo>
                  <a:lnTo>
                    <a:pt x="124460" y="1753015"/>
                  </a:lnTo>
                  <a:cubicBezTo>
                    <a:pt x="55880" y="1753015"/>
                    <a:pt x="0" y="1697135"/>
                    <a:pt x="0" y="16285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1628555"/>
                  </a:lnTo>
                  <a:cubicBezTo>
                    <a:pt x="1746332" y="1697135"/>
                    <a:pt x="1690452" y="1753015"/>
                    <a:pt x="1621872" y="175301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562743" y="3349559"/>
            <a:ext cx="5162513" cy="4944145"/>
            <a:chOff x="0" y="0"/>
            <a:chExt cx="1746332" cy="1672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46332" cy="1672464"/>
            </a:xfrm>
            <a:custGeom>
              <a:avLst/>
              <a:gdLst/>
              <a:ahLst/>
              <a:cxnLst/>
              <a:rect l="l" t="t" r="r" b="b"/>
              <a:pathLst>
                <a:path w="1746332" h="1672464">
                  <a:moveTo>
                    <a:pt x="1621872" y="1672464"/>
                  </a:moveTo>
                  <a:lnTo>
                    <a:pt x="124460" y="1672464"/>
                  </a:lnTo>
                  <a:cubicBezTo>
                    <a:pt x="55880" y="1672464"/>
                    <a:pt x="0" y="1616584"/>
                    <a:pt x="0" y="15480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1548004"/>
                  </a:lnTo>
                  <a:cubicBezTo>
                    <a:pt x="1746332" y="1616584"/>
                    <a:pt x="1690452" y="1672464"/>
                    <a:pt x="1621872" y="16724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96787" y="3349559"/>
            <a:ext cx="5505413" cy="4944145"/>
            <a:chOff x="0" y="0"/>
            <a:chExt cx="1746332" cy="1672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6332" cy="1672464"/>
            </a:xfrm>
            <a:custGeom>
              <a:avLst/>
              <a:gdLst/>
              <a:ahLst/>
              <a:cxnLst/>
              <a:rect l="l" t="t" r="r" b="b"/>
              <a:pathLst>
                <a:path w="1746332" h="1672464">
                  <a:moveTo>
                    <a:pt x="1621872" y="1672464"/>
                  </a:moveTo>
                  <a:lnTo>
                    <a:pt x="124460" y="1672464"/>
                  </a:lnTo>
                  <a:cubicBezTo>
                    <a:pt x="55880" y="1672464"/>
                    <a:pt x="0" y="1616584"/>
                    <a:pt x="0" y="15480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1548004"/>
                  </a:lnTo>
                  <a:cubicBezTo>
                    <a:pt x="1746332" y="1616584"/>
                    <a:pt x="1690452" y="1672464"/>
                    <a:pt x="1621872" y="16724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1238250"/>
            <a:ext cx="8545051" cy="1660337"/>
            <a:chOff x="0" y="0"/>
            <a:chExt cx="6305928" cy="12328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05927" cy="1232855"/>
            </a:xfrm>
            <a:custGeom>
              <a:avLst/>
              <a:gdLst/>
              <a:ahLst/>
              <a:cxnLst/>
              <a:rect l="l" t="t" r="r" b="b"/>
              <a:pathLst>
                <a:path w="6305927" h="1232855">
                  <a:moveTo>
                    <a:pt x="6181468" y="1232854"/>
                  </a:moveTo>
                  <a:lnTo>
                    <a:pt x="124460" y="1232854"/>
                  </a:lnTo>
                  <a:cubicBezTo>
                    <a:pt x="55880" y="1232854"/>
                    <a:pt x="0" y="1176974"/>
                    <a:pt x="0" y="11083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81468" y="0"/>
                  </a:lnTo>
                  <a:cubicBezTo>
                    <a:pt x="6250048" y="0"/>
                    <a:pt x="6305927" y="55880"/>
                    <a:pt x="6305927" y="124460"/>
                  </a:cubicBezTo>
                  <a:lnTo>
                    <a:pt x="6305927" y="1108395"/>
                  </a:lnTo>
                  <a:cubicBezTo>
                    <a:pt x="6305927" y="1176975"/>
                    <a:pt x="6250048" y="1232855"/>
                    <a:pt x="6181468" y="1232855"/>
                  </a:cubicBezTo>
                  <a:close/>
                </a:path>
              </a:pathLst>
            </a:custGeom>
            <a:solidFill>
              <a:srgbClr val="05E0E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02318" y="1046456"/>
            <a:ext cx="2363508" cy="185213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09974" y="1594389"/>
            <a:ext cx="679234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</a:pPr>
            <a:r>
              <a:rPr lang="en-US" sz="3600" b="1" spc="29" dirty="0">
                <a:solidFill>
                  <a:srgbClr val="191919"/>
                </a:solidFill>
              </a:rPr>
              <a:t>FAKTOR YANG MENYEBABKAN TERJADINYA TINDAKAN KORUPSI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29117" y="3665916"/>
            <a:ext cx="4361679" cy="3196562"/>
            <a:chOff x="0" y="-29423"/>
            <a:chExt cx="5815572" cy="426208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9423"/>
              <a:ext cx="5815572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0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000" b="1" spc="-80" dirty="0">
                  <a:solidFill>
                    <a:srgbClr val="191919"/>
                  </a:solidFill>
                </a:rPr>
                <a:t> Internal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Individu</a:t>
              </a:r>
              <a:endParaRPr lang="en-US" sz="30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44523"/>
              <a:ext cx="5815572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Faktor</a:t>
              </a:r>
              <a:r>
                <a:rPr lang="en-US" sz="2500" dirty="0">
                  <a:solidFill>
                    <a:srgbClr val="191919"/>
                  </a:solidFill>
                </a:rPr>
                <a:t> yang </a:t>
              </a:r>
              <a:r>
                <a:rPr lang="en-US" sz="2500" dirty="0" err="1">
                  <a:solidFill>
                    <a:srgbClr val="191919"/>
                  </a:solidFill>
                </a:rPr>
                <a:t>berasal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dari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diri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individu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terdiri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dari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Lemahnya</a:t>
              </a:r>
              <a:r>
                <a:rPr lang="en-US" sz="2500" dirty="0">
                  <a:solidFill>
                    <a:srgbClr val="191919"/>
                  </a:solidFill>
                </a:rPr>
                <a:t> moral </a:t>
              </a:r>
              <a:r>
                <a:rPr lang="en-US" sz="2500" dirty="0" err="1">
                  <a:solidFill>
                    <a:srgbClr val="191919"/>
                  </a:solidFill>
                </a:rPr>
                <a:t>dan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etika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dalam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diri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seseorang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gaya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hidup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mewah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persepsi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tentang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korupsi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terbatas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permisif</a:t>
              </a:r>
              <a:r>
                <a:rPr lang="en-US" sz="2500" dirty="0">
                  <a:solidFill>
                    <a:srgbClr val="191919"/>
                  </a:solidFill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2796" y="3650254"/>
            <a:ext cx="4722408" cy="3804547"/>
            <a:chOff x="0" y="-155574"/>
            <a:chExt cx="6296544" cy="507272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55574"/>
              <a:ext cx="6296544" cy="1196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000" b="1" spc="-80" dirty="0" err="1" smtClean="0">
                  <a:solidFill>
                    <a:srgbClr val="191919"/>
                  </a:solidFill>
                </a:rPr>
                <a:t>Faktor</a:t>
              </a:r>
              <a:r>
                <a:rPr lang="en-US" sz="3000" b="1" spc="-80" dirty="0" smtClean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 smtClean="0">
                  <a:solidFill>
                    <a:srgbClr val="191919"/>
                  </a:solidFill>
                </a:rPr>
                <a:t>Sistem</a:t>
              </a:r>
              <a:r>
                <a:rPr lang="en-US" sz="3000" b="1" spc="-80" dirty="0" smtClean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 smtClean="0">
                  <a:solidFill>
                    <a:srgbClr val="191919"/>
                  </a:solidFill>
                </a:rPr>
                <a:t>pada</a:t>
              </a:r>
              <a:r>
                <a:rPr lang="en-US" sz="3000" b="1" spc="-80" dirty="0" smtClean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 smtClean="0">
                  <a:solidFill>
                    <a:srgbClr val="191919"/>
                  </a:solidFill>
                </a:rPr>
                <a:t>Lingkungan</a:t>
              </a:r>
              <a:r>
                <a:rPr lang="en-US" sz="3000" b="1" spc="-80" dirty="0" smtClean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 smtClean="0">
                  <a:solidFill>
                    <a:srgbClr val="191919"/>
                  </a:solidFill>
                </a:rPr>
                <a:t>Kerja</a:t>
              </a:r>
              <a:endParaRPr lang="en-US" sz="30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29020"/>
              <a:ext cx="6296544" cy="3488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Faktor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tersebut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terdiri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dari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Regulasi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lemah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kompensasi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belum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memadai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ruang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diskresi</a:t>
              </a:r>
              <a:r>
                <a:rPr lang="en-US" sz="2500" dirty="0">
                  <a:solidFill>
                    <a:srgbClr val="191919"/>
                  </a:solidFill>
                </a:rPr>
                <a:t>  </a:t>
              </a:r>
              <a:r>
                <a:rPr lang="en-US" sz="2500" dirty="0" err="1">
                  <a:solidFill>
                    <a:srgbClr val="191919"/>
                  </a:solidFill>
                </a:rPr>
                <a:t>terlalu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tinggi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mekanisme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pengawasan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lemah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minimnya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transparansi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minimnya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akuntabilitas</a:t>
              </a:r>
              <a:r>
                <a:rPr lang="en-US" sz="2500" dirty="0">
                  <a:solidFill>
                    <a:srgbClr val="191919"/>
                  </a:solidFill>
                </a:rPr>
                <a:t>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96509" y="3754392"/>
            <a:ext cx="5000891" cy="3673365"/>
            <a:chOff x="0" y="-29423"/>
            <a:chExt cx="6667855" cy="489781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9423"/>
              <a:ext cx="6350759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0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kepemimpinan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lemah</a:t>
              </a:r>
              <a:endParaRPr lang="en-US" sz="30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98905"/>
              <a:ext cx="6667855" cy="40694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Kepemimpinan</a:t>
              </a:r>
              <a:r>
                <a:rPr lang="en-US" sz="2500" dirty="0">
                  <a:solidFill>
                    <a:srgbClr val="191919"/>
                  </a:solidFill>
                </a:rPr>
                <a:t> yang </a:t>
              </a:r>
              <a:r>
                <a:rPr lang="en-US" sz="2500" dirty="0" err="1">
                  <a:solidFill>
                    <a:srgbClr val="191919"/>
                  </a:solidFill>
                </a:rPr>
                <a:t>lemah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dapat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menyebabkan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terjadinya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korupsi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baik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itu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kepemimpinan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pada</a:t>
              </a:r>
              <a:r>
                <a:rPr lang="en-US" sz="2500" dirty="0">
                  <a:solidFill>
                    <a:srgbClr val="191919"/>
                  </a:solidFill>
                </a:rPr>
                <a:t> level Negara </a:t>
              </a:r>
              <a:r>
                <a:rPr lang="en-US" sz="2500" dirty="0" err="1">
                  <a:solidFill>
                    <a:srgbClr val="191919"/>
                  </a:solidFill>
                </a:rPr>
                <a:t>tidak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memberikan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keteladanan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maupun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kepemimpinan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pada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organisasi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dari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mulai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kepemimpinan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puncak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hingga</a:t>
              </a:r>
              <a:r>
                <a:rPr lang="en-US" sz="2500" dirty="0">
                  <a:solidFill>
                    <a:srgbClr val="191919"/>
                  </a:solidFill>
                </a:rPr>
                <a:t> level  </a:t>
              </a:r>
              <a:r>
                <a:rPr lang="en-US" sz="2500" dirty="0" err="1">
                  <a:solidFill>
                    <a:srgbClr val="191919"/>
                  </a:solidFill>
                </a:rPr>
                <a:t>terendah</a:t>
              </a:r>
              <a:r>
                <a:rPr lang="en-US" sz="2500" dirty="0">
                  <a:solidFill>
                    <a:srgbClr val="191919"/>
                  </a:solidFill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57224"/>
            <a:ext cx="8545051" cy="1971675"/>
            <a:chOff x="0" y="0"/>
            <a:chExt cx="6305928" cy="13324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05927" cy="1332411"/>
            </a:xfrm>
            <a:custGeom>
              <a:avLst/>
              <a:gdLst/>
              <a:ahLst/>
              <a:cxnLst/>
              <a:rect l="l" t="t" r="r" b="b"/>
              <a:pathLst>
                <a:path w="6305927" h="1332411">
                  <a:moveTo>
                    <a:pt x="6181468" y="1332411"/>
                  </a:moveTo>
                  <a:lnTo>
                    <a:pt x="124460" y="1332411"/>
                  </a:lnTo>
                  <a:cubicBezTo>
                    <a:pt x="55880" y="1332411"/>
                    <a:pt x="0" y="1276531"/>
                    <a:pt x="0" y="12079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81468" y="0"/>
                  </a:lnTo>
                  <a:cubicBezTo>
                    <a:pt x="6250048" y="0"/>
                    <a:pt x="6305927" y="55880"/>
                    <a:pt x="6305927" y="124460"/>
                  </a:cubicBezTo>
                  <a:lnTo>
                    <a:pt x="6305927" y="1207951"/>
                  </a:lnTo>
                  <a:cubicBezTo>
                    <a:pt x="6305927" y="1276531"/>
                    <a:pt x="6250048" y="1332411"/>
                    <a:pt x="6181468" y="1332411"/>
                  </a:cubicBezTo>
                  <a:close/>
                </a:path>
              </a:pathLst>
            </a:custGeom>
            <a:solidFill>
              <a:srgbClr val="05E0E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509974" y="825769"/>
            <a:ext cx="6792344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</a:pPr>
            <a:r>
              <a:rPr lang="en-US" sz="3200" b="1" spc="29" dirty="0">
                <a:solidFill>
                  <a:srgbClr val="191919"/>
                </a:solidFill>
              </a:rPr>
              <a:t>FAKTOR YANG MENYEBABKAN TERJADINYA TINDAKAN KORUPSI (LANJUTAN)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09974" y="2852479"/>
            <a:ext cx="6576845" cy="2913511"/>
            <a:chOff x="0" y="0"/>
            <a:chExt cx="2224760" cy="9855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24760" cy="985558"/>
            </a:xfrm>
            <a:custGeom>
              <a:avLst/>
              <a:gdLst/>
              <a:ahLst/>
              <a:cxnLst/>
              <a:rect l="l" t="t" r="r" b="b"/>
              <a:pathLst>
                <a:path w="2224760" h="985558">
                  <a:moveTo>
                    <a:pt x="2100300" y="985558"/>
                  </a:moveTo>
                  <a:lnTo>
                    <a:pt x="124460" y="985558"/>
                  </a:lnTo>
                  <a:cubicBezTo>
                    <a:pt x="55880" y="985558"/>
                    <a:pt x="0" y="929678"/>
                    <a:pt x="0" y="8610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0300" y="0"/>
                  </a:lnTo>
                  <a:cubicBezTo>
                    <a:pt x="2168880" y="0"/>
                    <a:pt x="2224760" y="55880"/>
                    <a:pt x="2224760" y="124460"/>
                  </a:cubicBezTo>
                  <a:lnTo>
                    <a:pt x="2224760" y="861098"/>
                  </a:lnTo>
                  <a:cubicBezTo>
                    <a:pt x="2224760" y="929678"/>
                    <a:pt x="2168880" y="985558"/>
                    <a:pt x="2100300" y="9855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854437" y="3166479"/>
            <a:ext cx="5945052" cy="2297040"/>
            <a:chOff x="0" y="-110742"/>
            <a:chExt cx="7926736" cy="3062719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0742"/>
              <a:ext cx="7926736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0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sistem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politik</a:t>
              </a:r>
              <a:endParaRPr lang="en-US" sz="30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26555"/>
              <a:ext cx="7926736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kondisi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perpolitikan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tidak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berintegritas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sehingga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menyebabkan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terpilihnya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pemimpinjuga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tidak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berintegritas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dapat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memicu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terjadinya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tindakan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korupsi</a:t>
              </a:r>
              <a:r>
                <a:rPr lang="en-US" sz="2500" dirty="0">
                  <a:solidFill>
                    <a:srgbClr val="191919"/>
                  </a:solidFill>
                </a:rPr>
                <a:t>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73751" y="2852479"/>
            <a:ext cx="6928817" cy="3205421"/>
            <a:chOff x="0" y="0"/>
            <a:chExt cx="2343822" cy="9855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43822" cy="985558"/>
            </a:xfrm>
            <a:custGeom>
              <a:avLst/>
              <a:gdLst/>
              <a:ahLst/>
              <a:cxnLst/>
              <a:rect l="l" t="t" r="r" b="b"/>
              <a:pathLst>
                <a:path w="2343822" h="985558">
                  <a:moveTo>
                    <a:pt x="2219362" y="985558"/>
                  </a:moveTo>
                  <a:lnTo>
                    <a:pt x="124460" y="985558"/>
                  </a:lnTo>
                  <a:cubicBezTo>
                    <a:pt x="55880" y="985558"/>
                    <a:pt x="0" y="929678"/>
                    <a:pt x="0" y="8610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19362" y="0"/>
                  </a:lnTo>
                  <a:cubicBezTo>
                    <a:pt x="2287942" y="0"/>
                    <a:pt x="2343822" y="55880"/>
                    <a:pt x="2343822" y="124460"/>
                  </a:cubicBezTo>
                  <a:lnTo>
                    <a:pt x="2343822" y="861098"/>
                  </a:lnTo>
                  <a:cubicBezTo>
                    <a:pt x="2343822" y="929678"/>
                    <a:pt x="2287942" y="985558"/>
                    <a:pt x="2219362" y="9855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934075" y="2942059"/>
            <a:ext cx="6211303" cy="2747927"/>
            <a:chOff x="0" y="-130568"/>
            <a:chExt cx="8281738" cy="366390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30568"/>
              <a:ext cx="8281738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0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penegakan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hukum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lemah</a:t>
              </a:r>
              <a:endParaRPr lang="en-US" sz="30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26555"/>
              <a:ext cx="8281738" cy="29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500" dirty="0" err="1">
                  <a:solidFill>
                    <a:srgbClr val="191919"/>
                  </a:solidFill>
                </a:rPr>
                <a:t>Lemahnya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penegakan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hukum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terhadap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koruptor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seperti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terjadinya</a:t>
              </a:r>
              <a:r>
                <a:rPr lang="en-US" sz="2500" dirty="0">
                  <a:solidFill>
                    <a:srgbClr val="191919"/>
                  </a:solidFill>
                </a:rPr>
                <a:t> proses </a:t>
              </a:r>
              <a:r>
                <a:rPr lang="en-US" sz="2500" dirty="0" err="1">
                  <a:solidFill>
                    <a:srgbClr val="191919"/>
                  </a:solidFill>
                </a:rPr>
                <a:t>hukum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tebang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pilih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dan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hukuman</a:t>
              </a:r>
              <a:r>
                <a:rPr lang="en-US" sz="2500" dirty="0">
                  <a:solidFill>
                    <a:srgbClr val="191919"/>
                  </a:solidFill>
                </a:rPr>
                <a:t> yang </a:t>
              </a:r>
              <a:r>
                <a:rPr lang="en-US" sz="2500" dirty="0" err="1">
                  <a:solidFill>
                    <a:srgbClr val="191919"/>
                  </a:solidFill>
                </a:rPr>
                <a:t>kurang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memberikan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efek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jera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bagi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para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koruptor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akan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menyebabkan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korupsi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terus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terjadi</a:t>
              </a:r>
              <a:r>
                <a:rPr lang="en-US" sz="2500" dirty="0">
                  <a:solidFill>
                    <a:srgbClr val="191919"/>
                  </a:solidFill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18356" y="6265413"/>
            <a:ext cx="9651288" cy="2992887"/>
            <a:chOff x="0" y="0"/>
            <a:chExt cx="3264757" cy="10124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64757" cy="1012409"/>
            </a:xfrm>
            <a:custGeom>
              <a:avLst/>
              <a:gdLst/>
              <a:ahLst/>
              <a:cxnLst/>
              <a:rect l="l" t="t" r="r" b="b"/>
              <a:pathLst>
                <a:path w="3264757" h="1012409">
                  <a:moveTo>
                    <a:pt x="3140296" y="1012409"/>
                  </a:moveTo>
                  <a:lnTo>
                    <a:pt x="124460" y="1012409"/>
                  </a:lnTo>
                  <a:cubicBezTo>
                    <a:pt x="55880" y="1012409"/>
                    <a:pt x="0" y="956529"/>
                    <a:pt x="0" y="887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40297" y="0"/>
                  </a:lnTo>
                  <a:cubicBezTo>
                    <a:pt x="3208877" y="0"/>
                    <a:pt x="3264757" y="55880"/>
                    <a:pt x="3264757" y="124460"/>
                  </a:cubicBezTo>
                  <a:lnTo>
                    <a:pt x="3264757" y="887949"/>
                  </a:lnTo>
                  <a:cubicBezTo>
                    <a:pt x="3264757" y="956529"/>
                    <a:pt x="3208877" y="1012409"/>
                    <a:pt x="3140297" y="10124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663339" y="6491875"/>
            <a:ext cx="8961323" cy="2424265"/>
            <a:chOff x="0" y="-280375"/>
            <a:chExt cx="11948430" cy="323235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0375"/>
              <a:ext cx="11948430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9"/>
                </a:lnSpc>
              </a:pPr>
              <a:r>
                <a:rPr lang="en-US" sz="3000" b="1" spc="-80" dirty="0" err="1">
                  <a:solidFill>
                    <a:srgbClr val="191919"/>
                  </a:solidFill>
                </a:rPr>
                <a:t>Faktor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budaya</a:t>
              </a:r>
              <a:r>
                <a:rPr lang="en-US" sz="3000" b="1" spc="-80" dirty="0">
                  <a:solidFill>
                    <a:srgbClr val="191919"/>
                  </a:solidFill>
                </a:rPr>
                <a:t> </a:t>
              </a:r>
              <a:r>
                <a:rPr lang="en-US" sz="3000" b="1" spc="-80" dirty="0" err="1">
                  <a:solidFill>
                    <a:srgbClr val="191919"/>
                  </a:solidFill>
                </a:rPr>
                <a:t>perilaku</a:t>
              </a:r>
              <a:endParaRPr lang="en-US" sz="3000" b="1" spc="-80" dirty="0">
                <a:solidFill>
                  <a:srgbClr val="191919"/>
                </a:solidFill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26555"/>
              <a:ext cx="11948430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500" dirty="0" err="1">
                  <a:solidFill>
                    <a:srgbClr val="191919"/>
                  </a:solidFill>
                </a:rPr>
                <a:t>Faktor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budaya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dapat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menyebabkan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terjadinya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tindakan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korupsi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salah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satunya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yaitu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budaya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permisif</a:t>
              </a:r>
              <a:r>
                <a:rPr lang="en-US" sz="2500" dirty="0">
                  <a:solidFill>
                    <a:srgbClr val="191919"/>
                  </a:solidFill>
                </a:rPr>
                <a:t>, </a:t>
              </a:r>
              <a:r>
                <a:rPr lang="en-US" sz="2500" dirty="0" err="1">
                  <a:solidFill>
                    <a:srgbClr val="191919"/>
                  </a:solidFill>
                </a:rPr>
                <a:t>mendahulukan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kepentingan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golongan</a:t>
              </a:r>
              <a:r>
                <a:rPr lang="en-US" sz="2500" dirty="0">
                  <a:solidFill>
                    <a:srgbClr val="191919"/>
                  </a:solidFill>
                </a:rPr>
                <a:t> (</a:t>
              </a:r>
              <a:r>
                <a:rPr lang="en-US" sz="2500" dirty="0" err="1">
                  <a:solidFill>
                    <a:srgbClr val="191919"/>
                  </a:solidFill>
                </a:rPr>
                <a:t>solidaritas</a:t>
              </a:r>
              <a:r>
                <a:rPr lang="en-US" sz="2500" dirty="0">
                  <a:solidFill>
                    <a:srgbClr val="191919"/>
                  </a:solidFill>
                </a:rPr>
                <a:t> </a:t>
              </a:r>
              <a:r>
                <a:rPr lang="en-US" sz="2500" dirty="0" err="1">
                  <a:solidFill>
                    <a:srgbClr val="191919"/>
                  </a:solidFill>
                </a:rPr>
                <a:t>buta</a:t>
              </a:r>
              <a:r>
                <a:rPr lang="en-US" sz="2500" dirty="0">
                  <a:solidFill>
                    <a:srgbClr val="191919"/>
                  </a:solidFill>
                </a:rPr>
                <a:t>).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191919"/>
                </a:solidFill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12068" y="5905499"/>
            <a:ext cx="4466619" cy="39752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947" y="317477"/>
            <a:ext cx="11259552" cy="1422445"/>
            <a:chOff x="0" y="0"/>
            <a:chExt cx="5227483" cy="660400"/>
          </a:xfrm>
          <a:solidFill>
            <a:schemeClr val="accent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227484" cy="660400"/>
            </a:xfrm>
            <a:custGeom>
              <a:avLst/>
              <a:gdLst/>
              <a:ahLst/>
              <a:cxnLst/>
              <a:rect l="l" t="t" r="r" b="b"/>
              <a:pathLst>
                <a:path w="5227484" h="660400">
                  <a:moveTo>
                    <a:pt x="51030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03023" y="0"/>
                  </a:lnTo>
                  <a:cubicBezTo>
                    <a:pt x="5171604" y="0"/>
                    <a:pt x="5227484" y="55880"/>
                    <a:pt x="5227484" y="124460"/>
                  </a:cubicBezTo>
                  <a:lnTo>
                    <a:pt x="5227484" y="535940"/>
                  </a:lnTo>
                  <a:cubicBezTo>
                    <a:pt x="5227484" y="604520"/>
                    <a:pt x="5171604" y="660400"/>
                    <a:pt x="5103023" y="6604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711197" y="3333702"/>
            <a:ext cx="16230600" cy="6577378"/>
            <a:chOff x="0" y="0"/>
            <a:chExt cx="5490351" cy="22249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0351" cy="2224940"/>
            </a:xfrm>
            <a:custGeom>
              <a:avLst/>
              <a:gdLst/>
              <a:ahLst/>
              <a:cxnLst/>
              <a:rect l="l" t="t" r="r" b="b"/>
              <a:pathLst>
                <a:path w="5490351" h="2224940">
                  <a:moveTo>
                    <a:pt x="5365891" y="2224940"/>
                  </a:moveTo>
                  <a:lnTo>
                    <a:pt x="124460" y="2224940"/>
                  </a:lnTo>
                  <a:cubicBezTo>
                    <a:pt x="55880" y="2224940"/>
                    <a:pt x="0" y="2169060"/>
                    <a:pt x="0" y="2100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100480"/>
                  </a:lnTo>
                  <a:cubicBezTo>
                    <a:pt x="5490351" y="2169060"/>
                    <a:pt x="5434471" y="2224940"/>
                    <a:pt x="5365891" y="2224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42491" y="7323587"/>
            <a:ext cx="2234653" cy="25874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1197" y="579241"/>
            <a:ext cx="1061511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59"/>
              </a:lnSpc>
            </a:pPr>
            <a:r>
              <a:rPr lang="en-US" sz="4800" b="1" spc="-96" dirty="0">
                <a:solidFill>
                  <a:srgbClr val="191919"/>
                </a:solidFill>
              </a:rPr>
              <a:t>Cara </a:t>
            </a:r>
            <a:r>
              <a:rPr lang="en-US" sz="4800" b="1" spc="-96" dirty="0" err="1">
                <a:solidFill>
                  <a:srgbClr val="191919"/>
                </a:solidFill>
              </a:rPr>
              <a:t>Penanganan</a:t>
            </a:r>
            <a:r>
              <a:rPr lang="en-US" sz="4800" b="1" spc="-96" dirty="0">
                <a:solidFill>
                  <a:srgbClr val="191919"/>
                </a:solidFill>
              </a:rPr>
              <a:t> </a:t>
            </a:r>
            <a:r>
              <a:rPr lang="en-US" sz="4800" b="1" spc="-96" dirty="0" err="1">
                <a:solidFill>
                  <a:srgbClr val="191919"/>
                </a:solidFill>
              </a:rPr>
              <a:t>Tindakan</a:t>
            </a:r>
            <a:r>
              <a:rPr lang="en-US" sz="4800" b="1" spc="-96" dirty="0">
                <a:solidFill>
                  <a:srgbClr val="191919"/>
                </a:solidFill>
              </a:rPr>
              <a:t> </a:t>
            </a:r>
            <a:r>
              <a:rPr lang="en-US" sz="4800" b="1" spc="-96" dirty="0" err="1">
                <a:solidFill>
                  <a:srgbClr val="191919"/>
                </a:solidFill>
              </a:rPr>
              <a:t>Korupsi</a:t>
            </a:r>
            <a:endParaRPr lang="en-US" sz="4800" b="1" spc="-96" dirty="0">
              <a:solidFill>
                <a:srgbClr val="191919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3769413"/>
            <a:ext cx="14859883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Harus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ada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gerakan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bersama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masyarakat</a:t>
            </a:r>
            <a:r>
              <a:rPr lang="en-US" sz="2800" dirty="0">
                <a:solidFill>
                  <a:srgbClr val="191919"/>
                </a:solidFill>
              </a:rPr>
              <a:t> (social movement) </a:t>
            </a:r>
            <a:r>
              <a:rPr lang="en-US" sz="2800" dirty="0" err="1">
                <a:solidFill>
                  <a:srgbClr val="191919"/>
                </a:solidFill>
              </a:rPr>
              <a:t>untuk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memberantas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korupsi</a:t>
            </a:r>
            <a:endParaRPr lang="en-US" sz="2800" dirty="0">
              <a:solidFill>
                <a:srgbClr val="191919"/>
              </a:solidFill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Menjalin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kerja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sama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politik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lebih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erat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dalam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menguatkan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orientasi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politik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antikorupsi</a:t>
            </a:r>
            <a:endParaRPr lang="en-US" sz="2800" dirty="0">
              <a:solidFill>
                <a:srgbClr val="191919"/>
              </a:solidFill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Diperlukan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partai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politik</a:t>
            </a:r>
            <a:r>
              <a:rPr lang="en-US" sz="2800" dirty="0">
                <a:solidFill>
                  <a:srgbClr val="191919"/>
                </a:solidFill>
              </a:rPr>
              <a:t>  </a:t>
            </a:r>
            <a:r>
              <a:rPr lang="en-US" sz="2800" dirty="0" err="1">
                <a:solidFill>
                  <a:srgbClr val="191919"/>
                </a:solidFill>
              </a:rPr>
              <a:t>berkomitmen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dalam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pemberantasan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korupsi</a:t>
            </a:r>
            <a:r>
              <a:rPr lang="en-US" sz="2800" dirty="0">
                <a:solidFill>
                  <a:srgbClr val="191919"/>
                </a:solidFill>
              </a:rPr>
              <a:t>; 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Perlu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adanya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penanaman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nilai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moral </a:t>
            </a:r>
            <a:r>
              <a:rPr lang="en-US" sz="2800" dirty="0" err="1">
                <a:solidFill>
                  <a:srgbClr val="191919"/>
                </a:solidFill>
              </a:rPr>
              <a:t>serta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kesadaran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dalam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mengimplementasikannya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dalam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pemerintahan</a:t>
            </a:r>
            <a:r>
              <a:rPr lang="en-US" sz="2800" dirty="0">
                <a:solidFill>
                  <a:srgbClr val="191919"/>
                </a:solidFill>
              </a:rPr>
              <a:t>.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Mengadakan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reformasi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terhadap</a:t>
            </a:r>
            <a:r>
              <a:rPr lang="en-US" sz="2800" dirty="0">
                <a:solidFill>
                  <a:srgbClr val="191919"/>
                </a:solidFill>
              </a:rPr>
              <a:t> UU </a:t>
            </a:r>
            <a:r>
              <a:rPr lang="en-US" sz="2800" dirty="0" err="1">
                <a:solidFill>
                  <a:srgbClr val="191919"/>
                </a:solidFill>
              </a:rPr>
              <a:t>antikorupsi</a:t>
            </a:r>
            <a:r>
              <a:rPr lang="en-US" sz="2800" dirty="0">
                <a:solidFill>
                  <a:srgbClr val="191919"/>
                </a:solidFill>
              </a:rPr>
              <a:t> agar </a:t>
            </a:r>
            <a:r>
              <a:rPr lang="en-US" sz="2800" dirty="0" err="1">
                <a:solidFill>
                  <a:srgbClr val="191919"/>
                </a:solidFill>
              </a:rPr>
              <a:t>sanksi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pidana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dapat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mencegah</a:t>
            </a:r>
            <a:r>
              <a:rPr lang="en-US" sz="2800" dirty="0">
                <a:solidFill>
                  <a:srgbClr val="191919"/>
                </a:solidFill>
              </a:rPr>
              <a:t> orang </a:t>
            </a:r>
            <a:r>
              <a:rPr lang="en-US" sz="2800" dirty="0" err="1">
                <a:solidFill>
                  <a:srgbClr val="191919"/>
                </a:solidFill>
              </a:rPr>
              <a:t>melakukan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tindak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pidana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korupsi</a:t>
            </a:r>
            <a:endParaRPr lang="en-US" sz="2800" dirty="0">
              <a:solidFill>
                <a:srgbClr val="191919"/>
              </a:solidFill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Kerja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sama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antara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aparat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penegak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hukum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dalam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melakukan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penyidikan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penuntutan</a:t>
            </a:r>
            <a:r>
              <a:rPr lang="en-US" sz="2800" dirty="0">
                <a:solidFill>
                  <a:srgbClr val="191919"/>
                </a:solidFill>
              </a:rPr>
              <a:t> alas </a:t>
            </a:r>
            <a:r>
              <a:rPr lang="en-US" sz="2800" dirty="0" err="1">
                <a:solidFill>
                  <a:srgbClr val="191919"/>
                </a:solidFill>
              </a:rPr>
              <a:t>suatu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tindak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pidana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korupsi</a:t>
            </a:r>
            <a:endParaRPr lang="en-US" sz="2800" dirty="0">
              <a:solidFill>
                <a:srgbClr val="191919"/>
              </a:solidFill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Peningkatan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pengawasan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masyarakat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terhadap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aparat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negara</a:t>
            </a:r>
            <a:endParaRPr lang="en-US" sz="2800" dirty="0">
              <a:solidFill>
                <a:srgbClr val="191919"/>
              </a:solidFill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91919"/>
                </a:solidFill>
              </a:rPr>
              <a:t>Peningkatan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pelayanan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publik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penyelenggaraan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pemerintahan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baik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bersih</a:t>
            </a:r>
            <a:r>
              <a:rPr lang="en-US" sz="2800" dirty="0">
                <a:solidFill>
                  <a:srgbClr val="191919"/>
                </a:solidFill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1197" y="2209117"/>
            <a:ext cx="15177386" cy="90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 err="1">
                <a:solidFill>
                  <a:srgbClr val="191919"/>
                </a:solidFill>
              </a:rPr>
              <a:t>Berikut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ini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hal-hal</a:t>
            </a:r>
            <a:r>
              <a:rPr lang="en-US" sz="2800" dirty="0">
                <a:solidFill>
                  <a:srgbClr val="191919"/>
                </a:solidFill>
              </a:rPr>
              <a:t> yang </a:t>
            </a:r>
            <a:r>
              <a:rPr lang="en-US" sz="2800" dirty="0" err="1">
                <a:solidFill>
                  <a:srgbClr val="191919"/>
                </a:solidFill>
              </a:rPr>
              <a:t>dapat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dilakukan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untuk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mencegah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dan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meminimalisir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terjadinya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tindakan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korupsi</a:t>
            </a:r>
            <a:r>
              <a:rPr lang="en-US" sz="2800" dirty="0">
                <a:solidFill>
                  <a:srgbClr val="191919"/>
                </a:solidFill>
              </a:rPr>
              <a:t> </a:t>
            </a:r>
            <a:r>
              <a:rPr lang="en-US" sz="2800" dirty="0" err="1">
                <a:solidFill>
                  <a:srgbClr val="191919"/>
                </a:solidFill>
              </a:rPr>
              <a:t>yaitu</a:t>
            </a:r>
            <a:r>
              <a:rPr lang="en-US" sz="2800" dirty="0">
                <a:solidFill>
                  <a:srgbClr val="191919"/>
                </a:solidFill>
              </a:rPr>
              <a:t> 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810</Words>
  <Application>Microsoft Office PowerPoint</Application>
  <PresentationFormat>Custom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Muli Regular Semi-Bold</vt:lpstr>
      <vt:lpstr>Muli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KUIS 1 Pendidikan Nilai dan Moral</dc:title>
  <cp:lastModifiedBy>ismail - [2010]</cp:lastModifiedBy>
  <cp:revision>8</cp:revision>
  <dcterms:created xsi:type="dcterms:W3CDTF">2006-08-16T00:00:00Z</dcterms:created>
  <dcterms:modified xsi:type="dcterms:W3CDTF">2021-09-20T05:09:26Z</dcterms:modified>
  <dc:identifier>DAEqgMzlsFU</dc:identifier>
</cp:coreProperties>
</file>