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59" r:id="rId10"/>
    <p:sldId id="260" r:id="rId11"/>
    <p:sldId id="271" r:id="rId12"/>
    <p:sldId id="261" r:id="rId13"/>
    <p:sldId id="272" r:id="rId14"/>
    <p:sldId id="273" r:id="rId15"/>
    <p:sldId id="274" r:id="rId16"/>
    <p:sldId id="275" r:id="rId17"/>
    <p:sldId id="263" r:id="rId18"/>
    <p:sldId id="264" r:id="rId19"/>
  </p:sldIdLst>
  <p:sldSz cx="18288000" cy="10287000"/>
  <p:notesSz cx="6858000" cy="9144000"/>
  <p:embeddedFontLst>
    <p:embeddedFont>
      <p:font typeface="Poppins" charset="0"/>
      <p:bold r:id="rId21"/>
      <p:boldItalic r:id="rId22"/>
    </p:embeddedFont>
    <p:embeddedFont>
      <p:font typeface="Poppins Medium" charset="0"/>
      <p:regular r:id="rId23"/>
      <p:bold r:id="rId24"/>
      <p:italic r:id="rId25"/>
      <p:boldItalic r:id="rId26"/>
    </p:embeddedFont>
    <p:embeddedFont>
      <p:font typeface="Arimo" charset="0"/>
      <p:regular r:id="rId27"/>
      <p:bold r:id="rId28"/>
      <p:italic r:id="rId29"/>
      <p:boldItalic r:id="rId30"/>
    </p:embeddedFont>
    <p:embeddedFont>
      <p:font typeface="Calibri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hcIUr5LoZmdrt3006VtRroVWo3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-3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6.jpeg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6.jpeg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jpeg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jpeg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jpeg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jpeg"/><Relationship Id="rId4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jpeg"/><Relationship Id="rId4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6.jpeg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8.gif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8.gi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8.gif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8.gi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8.gi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8.gif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8.gif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/>
          <p:nvPr/>
        </p:nvSpPr>
        <p:spPr>
          <a:xfrm>
            <a:off x="2658499" y="2161727"/>
            <a:ext cx="12688445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err="1" smtClea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Contoh</a:t>
            </a:r>
            <a:r>
              <a:rPr lang="en-US" sz="5400" b="1" i="0" u="none" strike="noStrike" cap="none" dirty="0" smtClea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5400" b="1" i="0" u="none" strike="noStrike" cap="none" dirty="0" err="1" smtClea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Permasalahan</a:t>
            </a:r>
            <a:r>
              <a:rPr lang="en-US" sz="5400" b="1" i="0" u="none" strike="noStrike" cap="none" dirty="0" smtClea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Moral Yang </a:t>
            </a:r>
            <a:r>
              <a:rPr lang="en-US" sz="5400" b="1" i="0" u="none" strike="noStrike" cap="none" dirty="0" err="1" smtClea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Terjadi</a:t>
            </a:r>
            <a:r>
              <a:rPr lang="en-US" sz="5400" b="1" i="0" u="none" strike="noStrike" cap="none" dirty="0" smtClea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5400" b="1" i="0" u="none" strike="noStrike" cap="none" dirty="0" err="1" smtClea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</a:t>
            </a:r>
            <a:r>
              <a:rPr lang="en-US" sz="5400" b="1" i="0" u="none" strike="noStrike" cap="none" dirty="0" smtClea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5400" b="1" i="0" u="none" strike="noStrike" cap="none" dirty="0" err="1" smtClea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Lingkungan</a:t>
            </a:r>
            <a:r>
              <a:rPr lang="en-US" sz="5400" b="1" i="0" u="none" strike="noStrike" cap="none" dirty="0" smtClea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5400" b="1" i="0" u="none" strike="noStrike" cap="none" dirty="0" err="1" smtClea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Sekitar</a:t>
            </a:r>
            <a:r>
              <a:rPr lang="en-US" sz="5400" b="1" i="0" u="none" strike="noStrike" cap="none" dirty="0" smtClea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5400" b="1" i="0" u="none" strike="noStrike" cap="none" dirty="0" err="1" smtClea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dan</a:t>
            </a:r>
            <a:r>
              <a:rPr lang="en-US" sz="5400" b="1" i="0" u="none" strike="noStrike" cap="none" dirty="0" smtClea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Yang </a:t>
            </a:r>
            <a:r>
              <a:rPr lang="en-US" sz="5400" b="1" i="0" u="none" strike="noStrike" cap="none" dirty="0" err="1" smtClea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Sering</a:t>
            </a:r>
            <a:r>
              <a:rPr lang="en-US" sz="5400" b="1" i="0" u="none" strike="noStrike" cap="none" dirty="0" smtClea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5400" b="1" i="0" u="none" strike="noStrike" cap="none" dirty="0" err="1" smtClea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Terjadi</a:t>
            </a:r>
            <a:r>
              <a:rPr lang="en-US" sz="5400" b="1" i="0" u="none" strike="noStrike" cap="none" dirty="0" smtClea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050"/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44140">
            <a:off x="14893191" y="4677456"/>
            <a:ext cx="936290" cy="1342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93655">
            <a:off x="15735948" y="3879105"/>
            <a:ext cx="687043" cy="98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4713871" y="4802538"/>
            <a:ext cx="2731198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2891976" y="5000381"/>
            <a:ext cx="12391610" cy="79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99" b="0" i="0" u="none" strike="noStrike" cap="none" dirty="0" smtClean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Mata </a:t>
            </a:r>
            <a:r>
              <a:rPr lang="en-US" sz="3699" b="0" i="0" u="none" strike="noStrike" cap="none" dirty="0" err="1" smtClean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Kuliah:Pendidikan</a:t>
            </a:r>
            <a:r>
              <a:rPr lang="en-US" sz="3699" b="0" i="0" u="none" strike="noStrike" cap="none" dirty="0" smtClean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3699" b="0" i="0" u="none" strike="noStrike" cap="none" dirty="0" err="1" smtClean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Nilai</a:t>
            </a:r>
            <a:r>
              <a:rPr lang="en-US" sz="3699" b="0" i="0" u="none" strike="noStrike" cap="none" dirty="0" smtClean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3699" b="0" i="0" u="none" strike="noStrike" cap="none" dirty="0" err="1" smtClean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dan</a:t>
            </a:r>
            <a:r>
              <a:rPr lang="en-US" sz="3699" b="0" i="0" u="none" strike="noStrike" cap="none" dirty="0" smtClean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Moral</a:t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1393207" y="7169458"/>
            <a:ext cx="6924005" cy="219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0" i="0" u="none" strike="noStrike" cap="none" dirty="0" err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Nama</a:t>
            </a:r>
            <a:r>
              <a:rPr lang="en-US" sz="3400" b="0" i="0" u="none" strike="noStrike" cap="none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3400" b="0" i="0" u="none" strike="noStrike" cap="none" dirty="0" smtClean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:Mira </a:t>
            </a:r>
            <a:r>
              <a:rPr lang="en-US" sz="3400" b="0" i="0" u="none" strike="noStrike" cap="none" dirty="0" err="1" smtClean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Desrina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NPM    : </a:t>
            </a:r>
            <a:r>
              <a:rPr lang="en-US" sz="3400" b="0" i="0" u="none" strike="noStrike" cap="none" dirty="0" smtClean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2013053059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0" i="0" u="none" strike="noStrike" cap="none" dirty="0" err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Kelas</a:t>
            </a:r>
            <a:r>
              <a:rPr lang="en-US" sz="3400" b="0" i="0" u="none" strike="noStrike" cap="none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 : 3B</a:t>
            </a:r>
            <a:endParaRPr/>
          </a:p>
        </p:txBody>
      </p:sp>
      <p:pic>
        <p:nvPicPr>
          <p:cNvPr id="97" name="Google Shape;97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-1837679" y="7904967"/>
            <a:ext cx="4729655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WhatsApp Image 2020-11-05 at 12.36.40.jpe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212215" y="0"/>
            <a:ext cx="1459097" cy="1439728"/>
          </a:xfrm>
          <a:prstGeom prst="rect">
            <a:avLst/>
          </a:prstGeom>
        </p:spPr>
      </p:pic>
      <p:pic>
        <p:nvPicPr>
          <p:cNvPr id="17" name="Google Shape;107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607904" y="6884835"/>
            <a:ext cx="2390552" cy="2854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pancasila gif 1.gif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18822" y="0"/>
            <a:ext cx="1679121" cy="1679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916E-6 C 0.16676 -0.03067 0.33351 -0.06135 0.23689 -0.19238 C 0.14028 -0.32341 -0.56467 -0.81948 -0.57977 -0.78634 C -0.59488 -0.75319 0.02544 -0.12579 0.14644 0.00632 " pathEditMode="relative" ptsTypes="aa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60922E-6 C 0.11381 0.05657 0.22761 0.11315 0.08933 0.10991 C -0.04895 0.10667 -0.43932 0.04378 -0.82968 -0.01912 " pathEditMode="relative" ptsTypes="aaA">
                                      <p:cBhvr>
                                        <p:cTn id="2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/>
          <p:nvPr/>
        </p:nvSpPr>
        <p:spPr>
          <a:xfrm>
            <a:off x="4274289" y="404037"/>
            <a:ext cx="9590568" cy="1169581"/>
          </a:xfrm>
          <a:custGeom>
            <a:avLst/>
            <a:gdLst/>
            <a:ahLst/>
            <a:cxnLst/>
            <a:rect l="l" t="t" r="r" b="b"/>
            <a:pathLst>
              <a:path w="4980021" h="3780880" extrusionOk="0">
                <a:moveTo>
                  <a:pt x="278431" y="16918"/>
                </a:moveTo>
                <a:cubicBezTo>
                  <a:pt x="278431" y="16918"/>
                  <a:pt x="604014" y="12258"/>
                  <a:pt x="958762" y="12454"/>
                </a:cubicBezTo>
                <a:cubicBezTo>
                  <a:pt x="3711740" y="12671"/>
                  <a:pt x="4705953" y="0"/>
                  <a:pt x="4705953" y="0"/>
                </a:cubicBezTo>
                <a:cubicBezTo>
                  <a:pt x="4773416" y="0"/>
                  <a:pt x="4849353" y="0"/>
                  <a:pt x="4928126" y="85073"/>
                </a:cubicBezTo>
                <a:cubicBezTo>
                  <a:pt x="4971104" y="131488"/>
                  <a:pt x="4972173" y="240224"/>
                  <a:pt x="4972578" y="320281"/>
                </a:cubicBezTo>
                <a:cubicBezTo>
                  <a:pt x="4972578" y="320281"/>
                  <a:pt x="4970873" y="2505772"/>
                  <a:pt x="4970873" y="3018296"/>
                </a:cubicBezTo>
                <a:cubicBezTo>
                  <a:pt x="4970873" y="3232454"/>
                  <a:pt x="4980021" y="3531634"/>
                  <a:pt x="4980021" y="3531634"/>
                </a:cubicBezTo>
                <a:cubicBezTo>
                  <a:pt x="4980021" y="3660302"/>
                  <a:pt x="4975852" y="3780880"/>
                  <a:pt x="4723014" y="3772746"/>
                </a:cubicBezTo>
                <a:cubicBezTo>
                  <a:pt x="4723014" y="3772746"/>
                  <a:pt x="4346541" y="3752447"/>
                  <a:pt x="3810332" y="3760046"/>
                </a:cubicBezTo>
                <a:cubicBezTo>
                  <a:pt x="1485931" y="3768180"/>
                  <a:pt x="304023" y="3780880"/>
                  <a:pt x="304023" y="3780880"/>
                </a:cubicBezTo>
                <a:cubicBezTo>
                  <a:pt x="132548" y="3780880"/>
                  <a:pt x="4213" y="3679811"/>
                  <a:pt x="8532" y="3477264"/>
                </a:cubicBezTo>
                <a:cubicBezTo>
                  <a:pt x="8532" y="3477264"/>
                  <a:pt x="9630" y="2978722"/>
                  <a:pt x="4815" y="1200494"/>
                </a:cubicBezTo>
                <a:cubicBezTo>
                  <a:pt x="0" y="663668"/>
                  <a:pt x="25592" y="330596"/>
                  <a:pt x="25592" y="330596"/>
                </a:cubicBezTo>
                <a:cubicBezTo>
                  <a:pt x="27224" y="150571"/>
                  <a:pt x="143504" y="16918"/>
                  <a:pt x="278431" y="16918"/>
                </a:cubicBezTo>
                <a:close/>
              </a:path>
            </a:pathLst>
          </a:custGeom>
          <a:solidFill>
            <a:srgbClr val="F69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"/>
          <p:cNvSpPr txBox="1"/>
          <p:nvPr/>
        </p:nvSpPr>
        <p:spPr>
          <a:xfrm>
            <a:off x="4959457" y="329371"/>
            <a:ext cx="8714011" cy="118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dirty="0" err="1" smtClean="0">
                <a:latin typeface="Poppins"/>
                <a:ea typeface="Poppins"/>
                <a:cs typeface="Poppins"/>
                <a:sym typeface="Poppins"/>
              </a:rPr>
              <a:t>Faktor</a:t>
            </a:r>
            <a:r>
              <a:rPr lang="en-US" sz="3200" b="1" dirty="0" smtClean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b="1" dirty="0" err="1" smtClean="0">
                <a:latin typeface="Poppins"/>
                <a:ea typeface="Poppins"/>
                <a:cs typeface="Poppins"/>
                <a:sym typeface="Poppins"/>
              </a:rPr>
              <a:t>penyebab</a:t>
            </a:r>
            <a:r>
              <a:rPr lang="en-US" sz="3200" b="1" dirty="0" smtClean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b="1" dirty="0" err="1" smtClean="0">
                <a:latin typeface="Poppins"/>
                <a:ea typeface="Poppins"/>
                <a:cs typeface="Poppins"/>
                <a:sym typeface="Poppins"/>
              </a:rPr>
              <a:t>permasalahan</a:t>
            </a:r>
            <a:r>
              <a:rPr lang="en-US" sz="3200" b="1" dirty="0" smtClean="0">
                <a:latin typeface="Poppins"/>
                <a:ea typeface="Poppins"/>
                <a:cs typeface="Poppins"/>
                <a:sym typeface="Poppins"/>
              </a:rPr>
              <a:t> moral </a:t>
            </a:r>
            <a:r>
              <a:rPr lang="en-US" sz="3200" b="1" dirty="0" err="1" smtClean="0">
                <a:latin typeface="Poppins"/>
                <a:ea typeface="Poppins"/>
                <a:cs typeface="Poppins"/>
                <a:sym typeface="Poppins"/>
              </a:rPr>
              <a:t>tersebut</a:t>
            </a:r>
            <a:r>
              <a:rPr lang="en-US" sz="3200" b="1" dirty="0" smtClean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b="1" dirty="0" err="1" smtClean="0">
                <a:latin typeface="Poppins"/>
                <a:ea typeface="Poppins"/>
                <a:cs typeface="Poppins"/>
                <a:sym typeface="Poppins"/>
              </a:rPr>
              <a:t>dan</a:t>
            </a:r>
            <a:r>
              <a:rPr lang="en-US" sz="3200" b="1" dirty="0" smtClean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b="1" dirty="0" err="1" smtClean="0">
                <a:latin typeface="Poppins"/>
                <a:ea typeface="Poppins"/>
                <a:cs typeface="Poppins"/>
                <a:sym typeface="Poppins"/>
              </a:rPr>
              <a:t>cara</a:t>
            </a:r>
            <a:r>
              <a:rPr lang="en-US" sz="3200" b="1" dirty="0" smtClean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b="1" dirty="0" err="1" smtClean="0">
                <a:latin typeface="Poppins"/>
                <a:ea typeface="Poppins"/>
                <a:cs typeface="Poppins"/>
                <a:sym typeface="Poppins"/>
              </a:rPr>
              <a:t>mengatasinya</a:t>
            </a:r>
            <a:endParaRPr lang="en-US" sz="1050" dirty="0" smtClean="0"/>
          </a:p>
        </p:txBody>
      </p:sp>
      <p:sp>
        <p:nvSpPr>
          <p:cNvPr id="144" name="Google Shape;144;p5"/>
          <p:cNvSpPr/>
          <p:nvPr/>
        </p:nvSpPr>
        <p:spPr>
          <a:xfrm>
            <a:off x="1023407" y="2009422"/>
            <a:ext cx="9205114" cy="7302795"/>
          </a:xfrm>
          <a:custGeom>
            <a:avLst/>
            <a:gdLst/>
            <a:ahLst/>
            <a:cxnLst/>
            <a:rect l="l" t="t" r="r" b="b"/>
            <a:pathLst>
              <a:path w="5291683" h="4184983" extrusionOk="0">
                <a:moveTo>
                  <a:pt x="278431" y="16918"/>
                </a:moveTo>
                <a:cubicBezTo>
                  <a:pt x="278431" y="16918"/>
                  <a:pt x="604014" y="12258"/>
                  <a:pt x="964311" y="12454"/>
                </a:cubicBezTo>
                <a:cubicBezTo>
                  <a:pt x="3983982" y="12671"/>
                  <a:pt x="5017615" y="0"/>
                  <a:pt x="5017615" y="0"/>
                </a:cubicBezTo>
                <a:cubicBezTo>
                  <a:pt x="5085078" y="0"/>
                  <a:pt x="5161015" y="0"/>
                  <a:pt x="5239788" y="85073"/>
                </a:cubicBezTo>
                <a:cubicBezTo>
                  <a:pt x="5282766" y="131488"/>
                  <a:pt x="5283835" y="240224"/>
                  <a:pt x="5284240" y="320281"/>
                </a:cubicBezTo>
                <a:cubicBezTo>
                  <a:pt x="5284240" y="320281"/>
                  <a:pt x="5282535" y="2840119"/>
                  <a:pt x="5282535" y="3422398"/>
                </a:cubicBezTo>
                <a:cubicBezTo>
                  <a:pt x="5282535" y="3636557"/>
                  <a:pt x="5291683" y="3935736"/>
                  <a:pt x="5291683" y="3935736"/>
                </a:cubicBezTo>
                <a:cubicBezTo>
                  <a:pt x="5291683" y="4064405"/>
                  <a:pt x="5287514" y="4184983"/>
                  <a:pt x="5034676" y="4176848"/>
                </a:cubicBezTo>
                <a:cubicBezTo>
                  <a:pt x="5034676" y="4176848"/>
                  <a:pt x="4658203" y="4156550"/>
                  <a:pt x="4092125" y="4164148"/>
                </a:cubicBezTo>
                <a:cubicBezTo>
                  <a:pt x="1542549" y="4172283"/>
                  <a:pt x="304023" y="4184983"/>
                  <a:pt x="304023" y="4184983"/>
                </a:cubicBezTo>
                <a:cubicBezTo>
                  <a:pt x="132548" y="4184983"/>
                  <a:pt x="4213" y="4083914"/>
                  <a:pt x="8532" y="3881366"/>
                </a:cubicBezTo>
                <a:cubicBezTo>
                  <a:pt x="8532" y="3881366"/>
                  <a:pt x="9630" y="3382825"/>
                  <a:pt x="4815" y="1257428"/>
                </a:cubicBezTo>
                <a:cubicBezTo>
                  <a:pt x="0" y="663668"/>
                  <a:pt x="25592" y="330596"/>
                  <a:pt x="25592" y="330596"/>
                </a:cubicBezTo>
                <a:cubicBezTo>
                  <a:pt x="27224" y="150571"/>
                  <a:pt x="143504" y="16918"/>
                  <a:pt x="278431" y="16918"/>
                </a:cubicBezTo>
                <a:close/>
              </a:path>
            </a:pathLst>
          </a:custGeom>
          <a:solidFill>
            <a:srgbClr val="7ED9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"/>
          <p:cNvSpPr txBox="1"/>
          <p:nvPr/>
        </p:nvSpPr>
        <p:spPr>
          <a:xfrm>
            <a:off x="1268174" y="2419053"/>
            <a:ext cx="8768961" cy="6199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0009"/>
              </a:lnSpc>
            </a:pPr>
            <a:r>
              <a:rPr lang="en-US" sz="3099" dirty="0" err="1" smtClean="0">
                <a:latin typeface="+mn-lt"/>
                <a:ea typeface="Poppins Medium"/>
                <a:cs typeface="Poppins Medium"/>
                <a:sym typeface="Poppins Medium"/>
              </a:rPr>
              <a:t>Faktor</a:t>
            </a:r>
            <a:r>
              <a:rPr lang="en-US" sz="3099" dirty="0" smtClean="0">
                <a:latin typeface="+mn-lt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3099" dirty="0" err="1" smtClean="0">
                <a:latin typeface="+mn-lt"/>
                <a:ea typeface="Poppins Medium"/>
                <a:cs typeface="Poppins Medium"/>
                <a:sym typeface="Poppins Medium"/>
              </a:rPr>
              <a:t>penyebab</a:t>
            </a:r>
            <a:r>
              <a:rPr lang="en-US" sz="3099" dirty="0" smtClean="0">
                <a:latin typeface="+mn-lt"/>
                <a:ea typeface="Poppins Medium"/>
                <a:cs typeface="Poppins Medium"/>
                <a:sym typeface="Poppins Medium"/>
              </a:rPr>
              <a:t> bullying </a:t>
            </a:r>
            <a:r>
              <a:rPr lang="en-US" sz="3099" dirty="0" err="1" smtClean="0">
                <a:latin typeface="+mn-lt"/>
                <a:ea typeface="Poppins Medium"/>
                <a:cs typeface="Poppins Medium"/>
                <a:sym typeface="Poppins Medium"/>
              </a:rPr>
              <a:t>adalah</a:t>
            </a:r>
            <a:r>
              <a:rPr lang="en-US" sz="3099" dirty="0" smtClean="0">
                <a:latin typeface="+mn-lt"/>
                <a:ea typeface="Poppins Medium"/>
                <a:cs typeface="Poppins Medium"/>
                <a:sym typeface="Poppins Medium"/>
              </a:rPr>
              <a:t>:</a:t>
            </a:r>
          </a:p>
          <a:p>
            <a:pPr lvl="0">
              <a:lnSpc>
                <a:spcPct val="130009"/>
              </a:lnSpc>
            </a:pPr>
            <a:r>
              <a:rPr lang="en-US" sz="3099" dirty="0" smtClean="0">
                <a:latin typeface="+mn-lt"/>
                <a:ea typeface="Poppins Medium"/>
                <a:cs typeface="Poppins Medium"/>
                <a:sym typeface="Poppins Medium"/>
              </a:rPr>
              <a:t>1.Masalah </a:t>
            </a:r>
            <a:r>
              <a:rPr lang="en-US" sz="3099" dirty="0" err="1" smtClean="0">
                <a:latin typeface="+mn-lt"/>
                <a:ea typeface="Poppins Medium"/>
                <a:cs typeface="Poppins Medium"/>
                <a:sym typeface="Poppins Medium"/>
              </a:rPr>
              <a:t>pribadi</a:t>
            </a:r>
            <a:endParaRPr lang="en-US" sz="3099" dirty="0" smtClean="0">
              <a:latin typeface="+mn-lt"/>
              <a:ea typeface="Poppins Medium"/>
              <a:cs typeface="Poppins Medium"/>
              <a:sym typeface="Poppins Medium"/>
            </a:endParaRPr>
          </a:p>
          <a:p>
            <a:pPr lvl="0">
              <a:lnSpc>
                <a:spcPct val="130009"/>
              </a:lnSpc>
            </a:pPr>
            <a:r>
              <a:rPr lang="en-US" sz="3099" dirty="0" smtClean="0">
                <a:latin typeface="+mn-lt"/>
                <a:ea typeface="Poppins Medium"/>
                <a:cs typeface="Poppins Medium"/>
                <a:sym typeface="Poppins Medium"/>
              </a:rPr>
              <a:t>2.Pernah </a:t>
            </a:r>
            <a:r>
              <a:rPr lang="en-US" sz="3099" dirty="0" err="1" smtClean="0">
                <a:latin typeface="+mn-lt"/>
                <a:ea typeface="Poppins Medium"/>
                <a:cs typeface="Poppins Medium"/>
                <a:sym typeface="Poppins Medium"/>
              </a:rPr>
              <a:t>menjadi</a:t>
            </a:r>
            <a:r>
              <a:rPr lang="en-US" sz="3099" dirty="0" smtClean="0">
                <a:latin typeface="+mn-lt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3099" dirty="0" err="1" smtClean="0">
                <a:latin typeface="+mn-lt"/>
                <a:ea typeface="Poppins Medium"/>
                <a:cs typeface="Poppins Medium"/>
                <a:sym typeface="Poppins Medium"/>
              </a:rPr>
              <a:t>korban</a:t>
            </a:r>
            <a:r>
              <a:rPr lang="en-US" sz="3099" dirty="0" smtClean="0">
                <a:latin typeface="+mn-lt"/>
                <a:ea typeface="Poppins Medium"/>
                <a:cs typeface="Poppins Medium"/>
                <a:sym typeface="Poppins Medium"/>
              </a:rPr>
              <a:t> bullying</a:t>
            </a:r>
          </a:p>
          <a:p>
            <a:pPr lvl="0">
              <a:lnSpc>
                <a:spcPct val="130009"/>
              </a:lnSpc>
            </a:pPr>
            <a:r>
              <a:rPr lang="en-US" sz="3099" dirty="0" smtClean="0">
                <a:latin typeface="+mn-lt"/>
                <a:ea typeface="Poppins Medium"/>
                <a:cs typeface="Poppins Medium"/>
                <a:sym typeface="Poppins Medium"/>
              </a:rPr>
              <a:t>3.Rasa </a:t>
            </a:r>
            <a:r>
              <a:rPr lang="en-US" sz="3099" dirty="0" err="1" smtClean="0">
                <a:latin typeface="+mn-lt"/>
                <a:ea typeface="Poppins Medium"/>
                <a:cs typeface="Poppins Medium"/>
                <a:sym typeface="Poppins Medium"/>
              </a:rPr>
              <a:t>iri</a:t>
            </a:r>
            <a:endParaRPr lang="en-US" sz="3099" dirty="0" smtClean="0">
              <a:latin typeface="+mn-lt"/>
              <a:ea typeface="Poppins Medium"/>
              <a:cs typeface="Poppins Medium"/>
              <a:sym typeface="Poppins Medium"/>
            </a:endParaRPr>
          </a:p>
          <a:p>
            <a:pPr lvl="0">
              <a:lnSpc>
                <a:spcPct val="130009"/>
              </a:lnSpc>
            </a:pPr>
            <a:r>
              <a:rPr lang="en-US" sz="3099" dirty="0" smtClean="0">
                <a:latin typeface="+mn-lt"/>
                <a:ea typeface="Poppins Medium"/>
                <a:cs typeface="Poppins Medium"/>
                <a:sym typeface="Poppins Medium"/>
              </a:rPr>
              <a:t>4.Kurangnya rasa </a:t>
            </a:r>
            <a:r>
              <a:rPr lang="en-US" sz="3099" dirty="0" err="1" smtClean="0">
                <a:latin typeface="+mn-lt"/>
                <a:ea typeface="Poppins Medium"/>
                <a:cs typeface="Poppins Medium"/>
                <a:sym typeface="Poppins Medium"/>
              </a:rPr>
              <a:t>empati</a:t>
            </a:r>
            <a:endParaRPr lang="en-US" sz="3099" dirty="0" smtClean="0">
              <a:latin typeface="+mn-lt"/>
              <a:ea typeface="Poppins Medium"/>
              <a:cs typeface="Poppins Medium"/>
              <a:sym typeface="Poppins Medium"/>
            </a:endParaRPr>
          </a:p>
          <a:p>
            <a:pPr lvl="0">
              <a:lnSpc>
                <a:spcPct val="130009"/>
              </a:lnSpc>
            </a:pPr>
            <a:r>
              <a:rPr lang="en-US" sz="3099" dirty="0" smtClean="0">
                <a:latin typeface="+mn-lt"/>
                <a:ea typeface="Poppins Medium"/>
                <a:cs typeface="Poppins Medium"/>
                <a:sym typeface="Poppins Medium"/>
              </a:rPr>
              <a:t>5.Mencari </a:t>
            </a:r>
            <a:r>
              <a:rPr lang="en-US" sz="3099" dirty="0" err="1" smtClean="0">
                <a:latin typeface="+mn-lt"/>
                <a:ea typeface="Poppins Medium"/>
                <a:cs typeface="Poppins Medium"/>
                <a:sym typeface="Poppins Medium"/>
              </a:rPr>
              <a:t>perhatian</a:t>
            </a:r>
            <a:endParaRPr lang="en-US" sz="3099" dirty="0" smtClean="0">
              <a:latin typeface="+mn-lt"/>
              <a:ea typeface="Poppins Medium"/>
              <a:cs typeface="Poppins Medium"/>
              <a:sym typeface="Poppins Medium"/>
            </a:endParaRPr>
          </a:p>
          <a:p>
            <a:pPr lvl="0">
              <a:lnSpc>
                <a:spcPct val="130009"/>
              </a:lnSpc>
            </a:pPr>
            <a:r>
              <a:rPr lang="en-US" sz="3099" dirty="0" smtClean="0">
                <a:latin typeface="+mn-lt"/>
                <a:ea typeface="Poppins Medium"/>
                <a:cs typeface="Poppins Medium"/>
                <a:sym typeface="Poppins Medium"/>
              </a:rPr>
              <a:t>6.Kesulitan </a:t>
            </a:r>
            <a:r>
              <a:rPr lang="en-US" sz="3099" dirty="0" err="1" smtClean="0">
                <a:latin typeface="+mn-lt"/>
                <a:ea typeface="Poppins Medium"/>
                <a:cs typeface="Poppins Medium"/>
                <a:sym typeface="Poppins Medium"/>
              </a:rPr>
              <a:t>mengendalikan</a:t>
            </a:r>
            <a:r>
              <a:rPr lang="en-US" sz="3099" dirty="0" smtClean="0">
                <a:latin typeface="+mn-lt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3099" dirty="0" err="1" smtClean="0">
                <a:latin typeface="+mn-lt"/>
                <a:ea typeface="Poppins Medium"/>
                <a:cs typeface="Poppins Medium"/>
                <a:sym typeface="Poppins Medium"/>
              </a:rPr>
              <a:t>emosi</a:t>
            </a:r>
            <a:endParaRPr lang="en-US" sz="3099" dirty="0" smtClean="0">
              <a:latin typeface="+mn-lt"/>
              <a:ea typeface="Poppins Medium"/>
              <a:cs typeface="Poppins Medium"/>
              <a:sym typeface="Poppins Medium"/>
            </a:endParaRPr>
          </a:p>
          <a:p>
            <a:pPr lvl="0">
              <a:lnSpc>
                <a:spcPct val="130009"/>
              </a:lnSpc>
            </a:pPr>
            <a:r>
              <a:rPr lang="en-US" sz="3099" dirty="0" smtClean="0">
                <a:latin typeface="+mn-lt"/>
                <a:ea typeface="Poppins Medium"/>
                <a:cs typeface="Poppins Medium"/>
                <a:sym typeface="Poppins Medium"/>
              </a:rPr>
              <a:t>7.Masalah </a:t>
            </a:r>
            <a:r>
              <a:rPr lang="en-US" sz="3099" dirty="0" err="1" smtClean="0">
                <a:latin typeface="+mn-lt"/>
                <a:ea typeface="Poppins Medium"/>
                <a:cs typeface="Poppins Medium"/>
                <a:sym typeface="Poppins Medium"/>
              </a:rPr>
              <a:t>psokologis</a:t>
            </a:r>
            <a:endParaRPr lang="en-US" sz="3099" dirty="0" smtClean="0">
              <a:latin typeface="+mn-lt"/>
              <a:ea typeface="Poppins Medium"/>
              <a:cs typeface="Poppins Medium"/>
              <a:sym typeface="Poppins Medium"/>
            </a:endParaRPr>
          </a:p>
          <a:p>
            <a:pPr lvl="0">
              <a:lnSpc>
                <a:spcPct val="130009"/>
              </a:lnSpc>
            </a:pPr>
            <a:r>
              <a:rPr lang="en-US" sz="3099" dirty="0" smtClean="0">
                <a:latin typeface="+mn-lt"/>
                <a:ea typeface="Poppins Medium"/>
                <a:cs typeface="Poppins Medium"/>
                <a:sym typeface="Poppins Medium"/>
              </a:rPr>
              <a:t>8.Gangguan </a:t>
            </a:r>
            <a:r>
              <a:rPr lang="en-US" sz="3099" smtClean="0">
                <a:latin typeface="+mn-lt"/>
                <a:ea typeface="Poppins Medium"/>
                <a:cs typeface="Poppins Medium"/>
                <a:sym typeface="Poppins Medium"/>
              </a:rPr>
              <a:t>tidur</a:t>
            </a:r>
            <a:endParaRPr lang="en-US" sz="3099" dirty="0" smtClean="0">
              <a:latin typeface="+mn-lt"/>
              <a:ea typeface="Poppins Medium"/>
              <a:cs typeface="Poppins Medium"/>
              <a:sym typeface="Poppins Medium"/>
            </a:endParaRPr>
          </a:p>
          <a:p>
            <a:pPr lvl="0">
              <a:lnSpc>
                <a:spcPct val="130009"/>
              </a:lnSpc>
            </a:pPr>
            <a:endParaRPr sz="3099" b="0" i="0" u="none" strike="noStrike" cap="non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47" name="Google Shape;14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741856"/>
            <a:ext cx="2185409" cy="1545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pancasila gif 1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18822" y="0"/>
            <a:ext cx="1679121" cy="1679121"/>
          </a:xfrm>
          <a:prstGeom prst="rect">
            <a:avLst/>
          </a:prstGeom>
        </p:spPr>
      </p:pic>
      <p:pic>
        <p:nvPicPr>
          <p:cNvPr id="10" name="Picture 9" descr="WhatsApp Image 2020-11-05 at 12.36.40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35350" y="0"/>
            <a:ext cx="1663552" cy="1641469"/>
          </a:xfrm>
          <a:prstGeom prst="rect">
            <a:avLst/>
          </a:prstGeom>
        </p:spPr>
      </p:pic>
      <p:pic>
        <p:nvPicPr>
          <p:cNvPr id="12" name="Picture 11" descr="WhatsApp Image 2021-09-20 at 09.17.07 (2).jpeg"/>
          <p:cNvPicPr>
            <a:picLocks noChangeAspect="1"/>
          </p:cNvPicPr>
          <p:nvPr/>
        </p:nvPicPr>
        <p:blipFill>
          <a:blip r:embed="rId6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11293" y="1736430"/>
            <a:ext cx="6988691" cy="4346625"/>
          </a:xfrm>
          <a:prstGeom prst="rect">
            <a:avLst/>
          </a:prstGeom>
        </p:spPr>
      </p:pic>
      <p:sp>
        <p:nvSpPr>
          <p:cNvPr id="13" name="Multiply 12"/>
          <p:cNvSpPr/>
          <p:nvPr/>
        </p:nvSpPr>
        <p:spPr>
          <a:xfrm>
            <a:off x="12333766" y="7889357"/>
            <a:ext cx="2424223" cy="1956391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WhatsApp Image 2021-04-22 at 19.43.32 (1).jpe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59342" y="6741484"/>
            <a:ext cx="2551371" cy="2551371"/>
          </a:xfrm>
          <a:prstGeom prst="rect">
            <a:avLst/>
          </a:prstGeom>
        </p:spPr>
      </p:pic>
      <p:cxnSp>
        <p:nvCxnSpPr>
          <p:cNvPr id="15" name="Curved Connector 14"/>
          <p:cNvCxnSpPr/>
          <p:nvPr/>
        </p:nvCxnSpPr>
        <p:spPr>
          <a:xfrm rot="10800000">
            <a:off x="13269433" y="6507127"/>
            <a:ext cx="956932" cy="74428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  <p:bldP spid="145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/>
          <p:nvPr/>
        </p:nvSpPr>
        <p:spPr>
          <a:xfrm>
            <a:off x="4274289" y="404037"/>
            <a:ext cx="9590568" cy="1169581"/>
          </a:xfrm>
          <a:custGeom>
            <a:avLst/>
            <a:gdLst/>
            <a:ahLst/>
            <a:cxnLst/>
            <a:rect l="l" t="t" r="r" b="b"/>
            <a:pathLst>
              <a:path w="4980021" h="3780880" extrusionOk="0">
                <a:moveTo>
                  <a:pt x="278431" y="16918"/>
                </a:moveTo>
                <a:cubicBezTo>
                  <a:pt x="278431" y="16918"/>
                  <a:pt x="604014" y="12258"/>
                  <a:pt x="958762" y="12454"/>
                </a:cubicBezTo>
                <a:cubicBezTo>
                  <a:pt x="3711740" y="12671"/>
                  <a:pt x="4705953" y="0"/>
                  <a:pt x="4705953" y="0"/>
                </a:cubicBezTo>
                <a:cubicBezTo>
                  <a:pt x="4773416" y="0"/>
                  <a:pt x="4849353" y="0"/>
                  <a:pt x="4928126" y="85073"/>
                </a:cubicBezTo>
                <a:cubicBezTo>
                  <a:pt x="4971104" y="131488"/>
                  <a:pt x="4972173" y="240224"/>
                  <a:pt x="4972578" y="320281"/>
                </a:cubicBezTo>
                <a:cubicBezTo>
                  <a:pt x="4972578" y="320281"/>
                  <a:pt x="4970873" y="2505772"/>
                  <a:pt x="4970873" y="3018296"/>
                </a:cubicBezTo>
                <a:cubicBezTo>
                  <a:pt x="4970873" y="3232454"/>
                  <a:pt x="4980021" y="3531634"/>
                  <a:pt x="4980021" y="3531634"/>
                </a:cubicBezTo>
                <a:cubicBezTo>
                  <a:pt x="4980021" y="3660302"/>
                  <a:pt x="4975852" y="3780880"/>
                  <a:pt x="4723014" y="3772746"/>
                </a:cubicBezTo>
                <a:cubicBezTo>
                  <a:pt x="4723014" y="3772746"/>
                  <a:pt x="4346541" y="3752447"/>
                  <a:pt x="3810332" y="3760046"/>
                </a:cubicBezTo>
                <a:cubicBezTo>
                  <a:pt x="1485931" y="3768180"/>
                  <a:pt x="304023" y="3780880"/>
                  <a:pt x="304023" y="3780880"/>
                </a:cubicBezTo>
                <a:cubicBezTo>
                  <a:pt x="132548" y="3780880"/>
                  <a:pt x="4213" y="3679811"/>
                  <a:pt x="8532" y="3477264"/>
                </a:cubicBezTo>
                <a:cubicBezTo>
                  <a:pt x="8532" y="3477264"/>
                  <a:pt x="9630" y="2978722"/>
                  <a:pt x="4815" y="1200494"/>
                </a:cubicBezTo>
                <a:cubicBezTo>
                  <a:pt x="0" y="663668"/>
                  <a:pt x="25592" y="330596"/>
                  <a:pt x="25592" y="330596"/>
                </a:cubicBezTo>
                <a:cubicBezTo>
                  <a:pt x="27224" y="150571"/>
                  <a:pt x="143504" y="16918"/>
                  <a:pt x="278431" y="16918"/>
                </a:cubicBezTo>
                <a:close/>
              </a:path>
            </a:pathLst>
          </a:custGeom>
          <a:solidFill>
            <a:srgbClr val="F69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"/>
          <p:cNvSpPr txBox="1"/>
          <p:nvPr/>
        </p:nvSpPr>
        <p:spPr>
          <a:xfrm>
            <a:off x="4959457" y="329371"/>
            <a:ext cx="8714011" cy="118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dirty="0" err="1" smtClean="0">
                <a:latin typeface="Poppins"/>
                <a:ea typeface="Poppins"/>
                <a:cs typeface="Poppins"/>
                <a:sym typeface="Poppins"/>
              </a:rPr>
              <a:t>cara</a:t>
            </a:r>
            <a:r>
              <a:rPr lang="en-US" sz="3200" b="1" dirty="0" smtClean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b="1" dirty="0" err="1" smtClean="0">
                <a:latin typeface="Poppins"/>
                <a:ea typeface="Poppins"/>
                <a:cs typeface="Poppins"/>
                <a:sym typeface="Poppins"/>
              </a:rPr>
              <a:t>mencegah</a:t>
            </a:r>
            <a:r>
              <a:rPr lang="en-US" sz="3200" b="1" dirty="0" smtClean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b="1" dirty="0" err="1" smtClean="0">
                <a:latin typeface="Poppins"/>
                <a:ea typeface="Poppins"/>
                <a:cs typeface="Poppins"/>
                <a:sym typeface="Poppins"/>
              </a:rPr>
              <a:t>dan</a:t>
            </a:r>
            <a:r>
              <a:rPr lang="en-US" sz="3200" b="1" dirty="0" smtClean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b="1" dirty="0" err="1" smtClean="0">
                <a:latin typeface="Poppins"/>
                <a:ea typeface="Poppins"/>
                <a:cs typeface="Poppins"/>
                <a:sym typeface="Poppins"/>
              </a:rPr>
              <a:t>mengatasi</a:t>
            </a:r>
            <a:r>
              <a:rPr lang="en-US" sz="3200" b="1" dirty="0" smtClean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b="1" dirty="0" err="1" smtClean="0">
                <a:latin typeface="Poppins"/>
                <a:ea typeface="Poppins"/>
                <a:cs typeface="Poppins"/>
                <a:sym typeface="Poppins"/>
              </a:rPr>
              <a:t>terjadinya</a:t>
            </a:r>
            <a:r>
              <a:rPr lang="en-US" sz="3200" b="1" dirty="0" smtClean="0">
                <a:latin typeface="Poppins"/>
                <a:ea typeface="Poppins"/>
                <a:cs typeface="Poppins"/>
                <a:sym typeface="Poppins"/>
              </a:rPr>
              <a:t> bullying</a:t>
            </a:r>
            <a:endParaRPr lang="en-US" sz="1050" dirty="0" smtClean="0"/>
          </a:p>
        </p:txBody>
      </p:sp>
      <p:sp>
        <p:nvSpPr>
          <p:cNvPr id="144" name="Google Shape;144;p5"/>
          <p:cNvSpPr/>
          <p:nvPr/>
        </p:nvSpPr>
        <p:spPr>
          <a:xfrm>
            <a:off x="1023407" y="2009422"/>
            <a:ext cx="9205114" cy="7302795"/>
          </a:xfrm>
          <a:custGeom>
            <a:avLst/>
            <a:gdLst/>
            <a:ahLst/>
            <a:cxnLst/>
            <a:rect l="l" t="t" r="r" b="b"/>
            <a:pathLst>
              <a:path w="5291683" h="4184983" extrusionOk="0">
                <a:moveTo>
                  <a:pt x="278431" y="16918"/>
                </a:moveTo>
                <a:cubicBezTo>
                  <a:pt x="278431" y="16918"/>
                  <a:pt x="604014" y="12258"/>
                  <a:pt x="964311" y="12454"/>
                </a:cubicBezTo>
                <a:cubicBezTo>
                  <a:pt x="3983982" y="12671"/>
                  <a:pt x="5017615" y="0"/>
                  <a:pt x="5017615" y="0"/>
                </a:cubicBezTo>
                <a:cubicBezTo>
                  <a:pt x="5085078" y="0"/>
                  <a:pt x="5161015" y="0"/>
                  <a:pt x="5239788" y="85073"/>
                </a:cubicBezTo>
                <a:cubicBezTo>
                  <a:pt x="5282766" y="131488"/>
                  <a:pt x="5283835" y="240224"/>
                  <a:pt x="5284240" y="320281"/>
                </a:cubicBezTo>
                <a:cubicBezTo>
                  <a:pt x="5284240" y="320281"/>
                  <a:pt x="5282535" y="2840119"/>
                  <a:pt x="5282535" y="3422398"/>
                </a:cubicBezTo>
                <a:cubicBezTo>
                  <a:pt x="5282535" y="3636557"/>
                  <a:pt x="5291683" y="3935736"/>
                  <a:pt x="5291683" y="3935736"/>
                </a:cubicBezTo>
                <a:cubicBezTo>
                  <a:pt x="5291683" y="4064405"/>
                  <a:pt x="5287514" y="4184983"/>
                  <a:pt x="5034676" y="4176848"/>
                </a:cubicBezTo>
                <a:cubicBezTo>
                  <a:pt x="5034676" y="4176848"/>
                  <a:pt x="4658203" y="4156550"/>
                  <a:pt x="4092125" y="4164148"/>
                </a:cubicBezTo>
                <a:cubicBezTo>
                  <a:pt x="1542549" y="4172283"/>
                  <a:pt x="304023" y="4184983"/>
                  <a:pt x="304023" y="4184983"/>
                </a:cubicBezTo>
                <a:cubicBezTo>
                  <a:pt x="132548" y="4184983"/>
                  <a:pt x="4213" y="4083914"/>
                  <a:pt x="8532" y="3881366"/>
                </a:cubicBezTo>
                <a:cubicBezTo>
                  <a:pt x="8532" y="3881366"/>
                  <a:pt x="9630" y="3382825"/>
                  <a:pt x="4815" y="1257428"/>
                </a:cubicBezTo>
                <a:cubicBezTo>
                  <a:pt x="0" y="663668"/>
                  <a:pt x="25592" y="330596"/>
                  <a:pt x="25592" y="330596"/>
                </a:cubicBezTo>
                <a:cubicBezTo>
                  <a:pt x="27224" y="150571"/>
                  <a:pt x="143504" y="16918"/>
                  <a:pt x="278431" y="16918"/>
                </a:cubicBezTo>
                <a:close/>
              </a:path>
            </a:pathLst>
          </a:custGeom>
          <a:solidFill>
            <a:srgbClr val="7ED9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"/>
          <p:cNvSpPr txBox="1"/>
          <p:nvPr/>
        </p:nvSpPr>
        <p:spPr>
          <a:xfrm>
            <a:off x="1268174" y="2419053"/>
            <a:ext cx="8768961" cy="678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0009"/>
              </a:lnSpc>
            </a:pP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1.Temui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seseorang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 yang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kamu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percaya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dan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beri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tahu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pada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mereka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apa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 yang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terjadi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padamu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.</a:t>
            </a:r>
          </a:p>
          <a:p>
            <a:pPr lvl="0">
              <a:lnSpc>
                <a:spcPct val="130009"/>
              </a:lnSpc>
            </a:pP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2.Kalau 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bullying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terjadi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di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sekolah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,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beri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tahu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seorang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 guru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atau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penasihat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sekolah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dan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tanyakan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apa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 yang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bisa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dilakukan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untuk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menindaklanjuti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hal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itu.Bisa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jadi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sekolahmu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punya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kebijakan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tentang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 bullying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dan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ada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langkah-langkah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untuk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menanganinya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.</a:t>
            </a:r>
          </a:p>
          <a:p>
            <a:pPr lvl="0">
              <a:lnSpc>
                <a:spcPct val="130009"/>
              </a:lnSpc>
            </a:pP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3.Jangan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takut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untuk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melaporkan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tindakan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 bullying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pada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pihak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 yang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punya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wewenang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.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Kalau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kamu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berani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,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tandanya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kamu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menyelamatkan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dirimu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sendiri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dan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korban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 bullying </a:t>
            </a:r>
            <a:r>
              <a:rPr lang="en-US" sz="2800" dirty="0" err="1" smtClean="0">
                <a:latin typeface="+mn-lt"/>
                <a:ea typeface="Poppins Medium"/>
                <a:cs typeface="Poppins Medium"/>
                <a:sym typeface="Poppins Medium"/>
              </a:rPr>
              <a:t>lainnya</a:t>
            </a:r>
            <a:r>
              <a:rPr lang="en-US" sz="2800" dirty="0" smtClean="0">
                <a:latin typeface="+mn-lt"/>
                <a:ea typeface="Poppins Medium"/>
                <a:cs typeface="Poppins Medium"/>
                <a:sym typeface="Poppins Medium"/>
              </a:rPr>
              <a:t>.</a:t>
            </a:r>
            <a:endParaRPr lang="en-US" sz="2800" dirty="0" smtClean="0">
              <a:latin typeface="+mn-lt"/>
              <a:ea typeface="Poppins Medium"/>
              <a:cs typeface="Poppins Medium"/>
              <a:sym typeface="Poppins Medium"/>
            </a:endParaRPr>
          </a:p>
          <a:p>
            <a:pPr lvl="0">
              <a:lnSpc>
                <a:spcPct val="130009"/>
              </a:lnSpc>
            </a:pPr>
            <a:endParaRPr sz="3099" b="0" i="0" u="none" strike="noStrike" cap="non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47" name="Google Shape;14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741856"/>
            <a:ext cx="2185409" cy="1545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pancasila gif 1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18822" y="0"/>
            <a:ext cx="1679121" cy="1679121"/>
          </a:xfrm>
          <a:prstGeom prst="rect">
            <a:avLst/>
          </a:prstGeom>
        </p:spPr>
      </p:pic>
      <p:pic>
        <p:nvPicPr>
          <p:cNvPr id="10" name="Picture 9" descr="WhatsApp Image 2020-11-05 at 12.36.40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35350" y="0"/>
            <a:ext cx="1663552" cy="1641469"/>
          </a:xfrm>
          <a:prstGeom prst="rect">
            <a:avLst/>
          </a:prstGeom>
        </p:spPr>
      </p:pic>
      <p:pic>
        <p:nvPicPr>
          <p:cNvPr id="12" name="Picture 11" descr="WhatsApp Image 2021-09-20 at 09.17.07 (2).jpeg"/>
          <p:cNvPicPr>
            <a:picLocks noChangeAspect="1"/>
          </p:cNvPicPr>
          <p:nvPr/>
        </p:nvPicPr>
        <p:blipFill>
          <a:blip r:embed="rId6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11293" y="1736430"/>
            <a:ext cx="6988691" cy="4346625"/>
          </a:xfrm>
          <a:prstGeom prst="rect">
            <a:avLst/>
          </a:prstGeom>
        </p:spPr>
      </p:pic>
      <p:sp>
        <p:nvSpPr>
          <p:cNvPr id="13" name="Multiply 12"/>
          <p:cNvSpPr/>
          <p:nvPr/>
        </p:nvSpPr>
        <p:spPr>
          <a:xfrm>
            <a:off x="12333766" y="7889357"/>
            <a:ext cx="2424223" cy="1956391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WhatsApp Image 2021-04-22 at 19.43.32 (1).jpe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59342" y="6741484"/>
            <a:ext cx="2551371" cy="2551371"/>
          </a:xfrm>
          <a:prstGeom prst="rect">
            <a:avLst/>
          </a:prstGeom>
        </p:spPr>
      </p:pic>
      <p:cxnSp>
        <p:nvCxnSpPr>
          <p:cNvPr id="15" name="Curved Connector 14"/>
          <p:cNvCxnSpPr/>
          <p:nvPr/>
        </p:nvCxnSpPr>
        <p:spPr>
          <a:xfrm rot="10800000">
            <a:off x="13269433" y="6507127"/>
            <a:ext cx="956932" cy="74428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  <p:bldP spid="145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/>
          <p:nvPr/>
        </p:nvSpPr>
        <p:spPr>
          <a:xfrm>
            <a:off x="4405520" y="389662"/>
            <a:ext cx="9482026" cy="1700585"/>
          </a:xfrm>
          <a:custGeom>
            <a:avLst/>
            <a:gdLst/>
            <a:ahLst/>
            <a:cxnLst/>
            <a:rect l="l" t="t" r="r" b="b"/>
            <a:pathLst>
              <a:path w="11959314" h="2144883" extrusionOk="0">
                <a:moveTo>
                  <a:pt x="11331537" y="2090405"/>
                </a:moveTo>
                <a:cubicBezTo>
                  <a:pt x="11331537" y="2090405"/>
                  <a:pt x="10600662" y="2144883"/>
                  <a:pt x="8983549" y="2142261"/>
                </a:cubicBezTo>
                <a:cubicBezTo>
                  <a:pt x="4416811" y="2140099"/>
                  <a:pt x="1057074" y="2132274"/>
                  <a:pt x="1057074" y="2132274"/>
                </a:cubicBezTo>
                <a:cubicBezTo>
                  <a:pt x="812932" y="2123440"/>
                  <a:pt x="449110" y="2102209"/>
                  <a:pt x="282371" y="2044032"/>
                </a:cubicBezTo>
                <a:cubicBezTo>
                  <a:pt x="4469" y="1947069"/>
                  <a:pt x="0" y="1773790"/>
                  <a:pt x="0" y="1409542"/>
                </a:cubicBezTo>
                <a:lnTo>
                  <a:pt x="0" y="1409531"/>
                </a:lnTo>
                <a:cubicBezTo>
                  <a:pt x="8536" y="491230"/>
                  <a:pt x="0" y="345608"/>
                  <a:pt x="77597" y="223930"/>
                </a:cubicBezTo>
                <a:cubicBezTo>
                  <a:pt x="217372" y="4759"/>
                  <a:pt x="519255" y="4073"/>
                  <a:pt x="937909" y="4073"/>
                </a:cubicBezTo>
                <a:cubicBezTo>
                  <a:pt x="937909" y="4073"/>
                  <a:pt x="2500654" y="15681"/>
                  <a:pt x="7299640" y="7673"/>
                </a:cubicBezTo>
                <a:cubicBezTo>
                  <a:pt x="10381735" y="0"/>
                  <a:pt x="11098468" y="6979"/>
                  <a:pt x="11098468" y="6979"/>
                </a:cubicBezTo>
                <a:cubicBezTo>
                  <a:pt x="11466775" y="14458"/>
                  <a:pt x="11605035" y="42638"/>
                  <a:pt x="11802775" y="165219"/>
                </a:cubicBezTo>
                <a:cubicBezTo>
                  <a:pt x="11953792" y="258836"/>
                  <a:pt x="11959314" y="476157"/>
                  <a:pt x="11950174" y="1409531"/>
                </a:cubicBezTo>
                <a:lnTo>
                  <a:pt x="11950174" y="1409542"/>
                </a:lnTo>
                <a:cubicBezTo>
                  <a:pt x="11950173" y="1891755"/>
                  <a:pt x="11907389" y="2040343"/>
                  <a:pt x="11331537" y="2090405"/>
                </a:cubicBezTo>
                <a:close/>
              </a:path>
            </a:pathLst>
          </a:custGeom>
          <a:solidFill>
            <a:srgbClr val="AD3E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446569" y="2351999"/>
            <a:ext cx="10760147" cy="7600075"/>
          </a:xfrm>
          <a:custGeom>
            <a:avLst/>
            <a:gdLst/>
            <a:ahLst/>
            <a:cxnLst/>
            <a:rect l="l" t="t" r="r" b="b"/>
            <a:pathLst>
              <a:path w="6421163" h="4250553" extrusionOk="0">
                <a:moveTo>
                  <a:pt x="5915703" y="4228963"/>
                </a:moveTo>
                <a:cubicBezTo>
                  <a:pt x="5909353" y="4235313"/>
                  <a:pt x="5897923" y="4236583"/>
                  <a:pt x="5890303" y="4235313"/>
                </a:cubicBezTo>
                <a:cubicBezTo>
                  <a:pt x="5834423" y="4232773"/>
                  <a:pt x="5779813" y="4232773"/>
                  <a:pt x="5723933" y="4231503"/>
                </a:cubicBezTo>
                <a:cubicBezTo>
                  <a:pt x="5528353" y="4230233"/>
                  <a:pt x="5332773" y="4239123"/>
                  <a:pt x="5137193" y="4241663"/>
                </a:cubicBezTo>
                <a:cubicBezTo>
                  <a:pt x="4973363" y="4244203"/>
                  <a:pt x="4808263" y="4245473"/>
                  <a:pt x="4644433" y="4246743"/>
                </a:cubicBezTo>
                <a:cubicBezTo>
                  <a:pt x="3493392" y="4248013"/>
                  <a:pt x="1945679" y="4249283"/>
                  <a:pt x="1555750" y="4249283"/>
                </a:cubicBezTo>
                <a:cubicBezTo>
                  <a:pt x="1362710" y="4249283"/>
                  <a:pt x="1168400" y="4250553"/>
                  <a:pt x="975360" y="4250553"/>
                </a:cubicBezTo>
                <a:cubicBezTo>
                  <a:pt x="844550" y="4250553"/>
                  <a:pt x="712470" y="4250553"/>
                  <a:pt x="581660" y="4250553"/>
                </a:cubicBezTo>
                <a:cubicBezTo>
                  <a:pt x="449580" y="4250553"/>
                  <a:pt x="317500" y="4248013"/>
                  <a:pt x="194310" y="4192133"/>
                </a:cubicBezTo>
                <a:cubicBezTo>
                  <a:pt x="109220" y="4152763"/>
                  <a:pt x="33020" y="4086723"/>
                  <a:pt x="29210" y="3987663"/>
                </a:cubicBezTo>
                <a:cubicBezTo>
                  <a:pt x="27940" y="3948293"/>
                  <a:pt x="26670" y="3907653"/>
                  <a:pt x="25400" y="3868283"/>
                </a:cubicBezTo>
                <a:cubicBezTo>
                  <a:pt x="21590" y="3680322"/>
                  <a:pt x="15240" y="3491093"/>
                  <a:pt x="10160" y="3301863"/>
                </a:cubicBezTo>
                <a:cubicBezTo>
                  <a:pt x="5080" y="3136763"/>
                  <a:pt x="0" y="1510407"/>
                  <a:pt x="0" y="626110"/>
                </a:cubicBezTo>
                <a:cubicBezTo>
                  <a:pt x="0" y="509270"/>
                  <a:pt x="3810" y="391160"/>
                  <a:pt x="15240" y="274320"/>
                </a:cubicBezTo>
                <a:cubicBezTo>
                  <a:pt x="19050" y="231140"/>
                  <a:pt x="12700" y="186690"/>
                  <a:pt x="27940" y="144780"/>
                </a:cubicBezTo>
                <a:cubicBezTo>
                  <a:pt x="50800" y="83820"/>
                  <a:pt x="115570" y="54610"/>
                  <a:pt x="175260" y="38100"/>
                </a:cubicBezTo>
                <a:cubicBezTo>
                  <a:pt x="278130" y="10160"/>
                  <a:pt x="389890" y="8890"/>
                  <a:pt x="495300" y="11430"/>
                </a:cubicBezTo>
                <a:cubicBezTo>
                  <a:pt x="678180" y="16510"/>
                  <a:pt x="5822993" y="0"/>
                  <a:pt x="5930943" y="5080"/>
                </a:cubicBezTo>
                <a:cubicBezTo>
                  <a:pt x="6055403" y="11430"/>
                  <a:pt x="6191293" y="31750"/>
                  <a:pt x="6296703" y="102870"/>
                </a:cubicBezTo>
                <a:cubicBezTo>
                  <a:pt x="6336073" y="129540"/>
                  <a:pt x="6370363" y="163830"/>
                  <a:pt x="6390683" y="207010"/>
                </a:cubicBezTo>
                <a:cubicBezTo>
                  <a:pt x="6407193" y="241300"/>
                  <a:pt x="6411003" y="276860"/>
                  <a:pt x="6411003" y="314960"/>
                </a:cubicBezTo>
                <a:cubicBezTo>
                  <a:pt x="6408463" y="515620"/>
                  <a:pt x="6421163" y="3384413"/>
                  <a:pt x="6414813" y="3527922"/>
                </a:cubicBezTo>
                <a:cubicBezTo>
                  <a:pt x="6408463" y="3647303"/>
                  <a:pt x="6398303" y="3766683"/>
                  <a:pt x="6383063" y="3884793"/>
                </a:cubicBezTo>
                <a:cubicBezTo>
                  <a:pt x="6379253" y="3915272"/>
                  <a:pt x="6377983" y="3947022"/>
                  <a:pt x="6369093" y="3976233"/>
                </a:cubicBezTo>
                <a:cubicBezTo>
                  <a:pt x="6352583" y="4029572"/>
                  <a:pt x="6317023" y="4075293"/>
                  <a:pt x="6275113" y="4110853"/>
                </a:cubicBezTo>
                <a:cubicBezTo>
                  <a:pt x="6170973" y="4198483"/>
                  <a:pt x="6027463" y="4235313"/>
                  <a:pt x="5894113" y="4236583"/>
                </a:cubicBezTo>
                <a:cubicBezTo>
                  <a:pt x="5869983" y="4236583"/>
                  <a:pt x="5897923" y="4220072"/>
                  <a:pt x="5909353" y="4220072"/>
                </a:cubicBezTo>
                <a:cubicBezTo>
                  <a:pt x="6037623" y="4220072"/>
                  <a:pt x="6177323" y="4183243"/>
                  <a:pt x="6268763" y="4087993"/>
                </a:cubicBezTo>
                <a:cubicBezTo>
                  <a:pt x="6306863" y="4047353"/>
                  <a:pt x="6334803" y="3996553"/>
                  <a:pt x="6341153" y="3940672"/>
                </a:cubicBezTo>
                <a:cubicBezTo>
                  <a:pt x="6343693" y="3915272"/>
                  <a:pt x="6346233" y="3891143"/>
                  <a:pt x="6348773" y="3865743"/>
                </a:cubicBezTo>
                <a:cubicBezTo>
                  <a:pt x="6417353" y="3305672"/>
                  <a:pt x="6374173" y="382270"/>
                  <a:pt x="6374173" y="320040"/>
                </a:cubicBezTo>
                <a:cubicBezTo>
                  <a:pt x="6374173" y="275590"/>
                  <a:pt x="6366553" y="233680"/>
                  <a:pt x="6343693" y="195580"/>
                </a:cubicBezTo>
                <a:cubicBezTo>
                  <a:pt x="6318293" y="153670"/>
                  <a:pt x="6277653" y="121920"/>
                  <a:pt x="6234473" y="97790"/>
                </a:cubicBezTo>
                <a:cubicBezTo>
                  <a:pt x="6092233" y="19050"/>
                  <a:pt x="5924593" y="19050"/>
                  <a:pt x="5765843" y="20320"/>
                </a:cubicBezTo>
                <a:cubicBezTo>
                  <a:pt x="5595663" y="21590"/>
                  <a:pt x="1653540" y="41910"/>
                  <a:pt x="1437640" y="41910"/>
                </a:cubicBezTo>
                <a:cubicBezTo>
                  <a:pt x="1176020" y="41910"/>
                  <a:pt x="915670" y="38100"/>
                  <a:pt x="654050" y="31750"/>
                </a:cubicBezTo>
                <a:cubicBezTo>
                  <a:pt x="593090" y="31750"/>
                  <a:pt x="533400" y="29210"/>
                  <a:pt x="472440" y="27940"/>
                </a:cubicBezTo>
                <a:cubicBezTo>
                  <a:pt x="372110" y="25400"/>
                  <a:pt x="261620" y="24130"/>
                  <a:pt x="165100" y="55880"/>
                </a:cubicBezTo>
                <a:cubicBezTo>
                  <a:pt x="111760" y="73660"/>
                  <a:pt x="69850" y="106680"/>
                  <a:pt x="57150" y="163830"/>
                </a:cubicBezTo>
                <a:cubicBezTo>
                  <a:pt x="48260" y="205740"/>
                  <a:pt x="52070" y="251460"/>
                  <a:pt x="48260" y="294640"/>
                </a:cubicBezTo>
                <a:cubicBezTo>
                  <a:pt x="33020" y="482600"/>
                  <a:pt x="35560" y="671830"/>
                  <a:pt x="40640" y="2410521"/>
                </a:cubicBezTo>
                <a:cubicBezTo>
                  <a:pt x="45720" y="3240903"/>
                  <a:pt x="52070" y="3442833"/>
                  <a:pt x="57150" y="3643493"/>
                </a:cubicBezTo>
                <a:cubicBezTo>
                  <a:pt x="60960" y="3756522"/>
                  <a:pt x="63500" y="3869553"/>
                  <a:pt x="67310" y="3982583"/>
                </a:cubicBezTo>
                <a:cubicBezTo>
                  <a:pt x="71120" y="4098153"/>
                  <a:pt x="176530" y="4165463"/>
                  <a:pt x="275590" y="4199753"/>
                </a:cubicBezTo>
                <a:cubicBezTo>
                  <a:pt x="356870" y="4227693"/>
                  <a:pt x="441960" y="4236583"/>
                  <a:pt x="527050" y="4236583"/>
                </a:cubicBezTo>
                <a:cubicBezTo>
                  <a:pt x="615950" y="4236583"/>
                  <a:pt x="703580" y="4236583"/>
                  <a:pt x="792480" y="4236583"/>
                </a:cubicBezTo>
                <a:cubicBezTo>
                  <a:pt x="962660" y="4236583"/>
                  <a:pt x="1131570" y="4236583"/>
                  <a:pt x="1301750" y="4235313"/>
                </a:cubicBezTo>
                <a:cubicBezTo>
                  <a:pt x="1504950" y="4235313"/>
                  <a:pt x="1708150" y="4234043"/>
                  <a:pt x="3080028" y="4232772"/>
                </a:cubicBezTo>
                <a:cubicBezTo>
                  <a:pt x="4493158" y="4231503"/>
                  <a:pt x="4758733" y="4230233"/>
                  <a:pt x="4944153" y="4228963"/>
                </a:cubicBezTo>
                <a:cubicBezTo>
                  <a:pt x="5064803" y="4227693"/>
                  <a:pt x="5185453" y="4226422"/>
                  <a:pt x="5306103" y="4222613"/>
                </a:cubicBezTo>
                <a:cubicBezTo>
                  <a:pt x="5508033" y="4214993"/>
                  <a:pt x="5711233" y="4211183"/>
                  <a:pt x="5913163" y="4218803"/>
                </a:cubicBezTo>
                <a:cubicBezTo>
                  <a:pt x="5922053" y="4220072"/>
                  <a:pt x="5920783" y="4223883"/>
                  <a:pt x="5915703" y="4228963"/>
                </a:cubicBezTo>
                <a:close/>
              </a:path>
            </a:pathLst>
          </a:custGeom>
          <a:solidFill>
            <a:srgbClr val="AD3E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/>
          <p:nvPr/>
        </p:nvSpPr>
        <p:spPr>
          <a:xfrm>
            <a:off x="744280" y="2509281"/>
            <a:ext cx="9888278" cy="5761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0010"/>
              </a:lnSpc>
            </a:pPr>
            <a:r>
              <a:rPr lang="en-US" sz="36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masih</a:t>
            </a:r>
            <a:r>
              <a:rPr lang="en-US" sz="36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36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banyaknya</a:t>
            </a:r>
            <a:r>
              <a:rPr lang="en-US" sz="36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36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aksi</a:t>
            </a:r>
            <a:r>
              <a:rPr lang="en-US" sz="36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36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korupsi</a:t>
            </a:r>
            <a:r>
              <a:rPr lang="en-US" sz="36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36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di</a:t>
            </a:r>
            <a:r>
              <a:rPr lang="en-US" sz="36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Indonesia </a:t>
            </a:r>
            <a:r>
              <a:rPr lang="en-US" sz="36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bukan</a:t>
            </a:r>
            <a:r>
              <a:rPr lang="en-US" sz="36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36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disebabkan</a:t>
            </a:r>
            <a:r>
              <a:rPr lang="en-US" sz="36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36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karena</a:t>
            </a:r>
            <a:r>
              <a:rPr lang="en-US" sz="36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36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tidak</a:t>
            </a:r>
            <a:r>
              <a:rPr lang="en-US" sz="36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36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cakapnya</a:t>
            </a:r>
            <a:r>
              <a:rPr lang="en-US" sz="36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36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aparat</a:t>
            </a:r>
            <a:r>
              <a:rPr lang="en-US" sz="36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36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penegak</a:t>
            </a:r>
            <a:r>
              <a:rPr lang="en-US" sz="36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36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hukum</a:t>
            </a:r>
            <a:r>
              <a:rPr lang="en-US" sz="36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36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dalam</a:t>
            </a:r>
            <a:r>
              <a:rPr lang="en-US" sz="36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36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menangani</a:t>
            </a:r>
            <a:r>
              <a:rPr lang="en-US" sz="36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36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kasus</a:t>
            </a:r>
            <a:r>
              <a:rPr lang="en-US" sz="36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36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tersebut</a:t>
            </a:r>
            <a:r>
              <a:rPr lang="en-US" sz="36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. </a:t>
            </a:r>
            <a:r>
              <a:rPr lang="en-US" sz="36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Namun</a:t>
            </a:r>
            <a:r>
              <a:rPr lang="en-US" sz="36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, </a:t>
            </a:r>
            <a:r>
              <a:rPr lang="en-US" sz="36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korupsi</a:t>
            </a:r>
            <a:r>
              <a:rPr lang="en-US" sz="36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36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masih</a:t>
            </a:r>
            <a:r>
              <a:rPr lang="en-US" sz="36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36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ada</a:t>
            </a:r>
            <a:r>
              <a:rPr lang="en-US" sz="36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36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karena</a:t>
            </a:r>
            <a:r>
              <a:rPr lang="en-US" sz="36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36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buruknya</a:t>
            </a:r>
            <a:r>
              <a:rPr lang="en-US" sz="36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36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sifat</a:t>
            </a:r>
            <a:r>
              <a:rPr lang="en-US" sz="36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36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individu</a:t>
            </a:r>
            <a:r>
              <a:rPr lang="en-US" sz="36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36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itu</a:t>
            </a:r>
            <a:r>
              <a:rPr lang="en-US" sz="36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36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sendiri</a:t>
            </a:r>
            <a:r>
              <a:rPr lang="en-US" sz="36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. “</a:t>
            </a:r>
            <a:r>
              <a:rPr lang="en-US" sz="36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Korupsi</a:t>
            </a:r>
            <a:r>
              <a:rPr lang="en-US" sz="36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36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disebabkan</a:t>
            </a:r>
            <a:r>
              <a:rPr lang="en-US" sz="36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36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adanya</a:t>
            </a:r>
            <a:r>
              <a:rPr lang="en-US" sz="36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36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karakter</a:t>
            </a:r>
            <a:r>
              <a:rPr lang="en-US" sz="36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36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atau</a:t>
            </a:r>
            <a:r>
              <a:rPr lang="en-US" sz="36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moral </a:t>
            </a:r>
            <a:r>
              <a:rPr lang="en-US" sz="36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buruk</a:t>
            </a:r>
            <a:r>
              <a:rPr lang="en-US" sz="36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36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dari</a:t>
            </a:r>
            <a:r>
              <a:rPr lang="en-US" sz="36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36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individu</a:t>
            </a:r>
            <a:r>
              <a:rPr lang="en-US" sz="36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yang </a:t>
            </a:r>
            <a:r>
              <a:rPr lang="en-US" sz="36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berada</a:t>
            </a:r>
            <a:r>
              <a:rPr lang="en-US" sz="36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36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dalam</a:t>
            </a:r>
            <a:r>
              <a:rPr lang="en-US" sz="36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36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organisasi</a:t>
            </a:r>
            <a:r>
              <a:rPr lang="en-US" sz="36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”.</a:t>
            </a:r>
            <a:endParaRPr sz="3600" b="0" i="0" u="none" strike="noStrike" cap="none">
              <a:solidFill>
                <a:srgbClr val="000000"/>
              </a:solidFill>
              <a:latin typeface="Poppins Medium" charset="0"/>
              <a:ea typeface="Arimo"/>
              <a:cs typeface="Poppins Medium" charset="0"/>
              <a:sym typeface="Arimo"/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4933507" y="616687"/>
            <a:ext cx="859110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-US" sz="3600" b="1" dirty="0" err="1" smtClean="0">
                <a:latin typeface="Poppins"/>
                <a:ea typeface="Poppins"/>
                <a:cs typeface="Poppins"/>
                <a:sym typeface="Poppins"/>
              </a:rPr>
              <a:t>Adapun</a:t>
            </a:r>
            <a:r>
              <a:rPr lang="en-US" sz="3600" b="1" dirty="0" smtClean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b="1" dirty="0" err="1" smtClean="0">
                <a:latin typeface="Poppins"/>
                <a:ea typeface="Poppins"/>
                <a:cs typeface="Poppins"/>
                <a:sym typeface="Poppins"/>
              </a:rPr>
              <a:t>Permasalahan</a:t>
            </a:r>
            <a:r>
              <a:rPr lang="en-US" sz="3600" b="1" dirty="0" smtClean="0">
                <a:latin typeface="Poppins"/>
                <a:ea typeface="Poppins"/>
                <a:cs typeface="Poppins"/>
                <a:sym typeface="Poppins"/>
              </a:rPr>
              <a:t> Moral Yang </a:t>
            </a:r>
            <a:r>
              <a:rPr lang="en-US" sz="3600" b="1" dirty="0" err="1" smtClean="0">
                <a:latin typeface="Poppins"/>
                <a:ea typeface="Poppins"/>
                <a:cs typeface="Poppins"/>
                <a:sym typeface="Poppins"/>
              </a:rPr>
              <a:t>Terjadi</a:t>
            </a:r>
            <a:r>
              <a:rPr lang="en-US" sz="3600" b="1" dirty="0" smtClean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b="1" dirty="0" err="1" smtClean="0">
                <a:latin typeface="Poppins"/>
                <a:ea typeface="Poppins"/>
                <a:cs typeface="Poppins"/>
                <a:sym typeface="Poppins"/>
              </a:rPr>
              <a:t>di</a:t>
            </a:r>
            <a:r>
              <a:rPr lang="en-US" sz="3600" b="1" dirty="0" smtClean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b="1" dirty="0" err="1" smtClean="0">
                <a:latin typeface="Poppins"/>
                <a:ea typeface="Poppins"/>
                <a:cs typeface="Poppins"/>
                <a:sym typeface="Poppins"/>
              </a:rPr>
              <a:t>Lingkungan</a:t>
            </a:r>
            <a:r>
              <a:rPr lang="en-US" sz="3600" b="1" dirty="0" smtClean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b="1" dirty="0" err="1" smtClean="0">
                <a:latin typeface="Poppins"/>
                <a:ea typeface="Poppins"/>
                <a:cs typeface="Poppins"/>
                <a:sym typeface="Poppins"/>
              </a:rPr>
              <a:t>Sekitar</a:t>
            </a:r>
            <a:endParaRPr sz="3600"/>
          </a:p>
        </p:txBody>
      </p:sp>
      <p:pic>
        <p:nvPicPr>
          <p:cNvPr id="19" name="Picture 18" descr="pancasila gif 1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18822" y="0"/>
            <a:ext cx="1679121" cy="1679121"/>
          </a:xfrm>
          <a:prstGeom prst="rect">
            <a:avLst/>
          </a:prstGeom>
        </p:spPr>
      </p:pic>
      <p:pic>
        <p:nvPicPr>
          <p:cNvPr id="20" name="Picture 19" descr="WhatsApp Image 2020-11-05 at 12.36.40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35350" y="0"/>
            <a:ext cx="1663552" cy="1641469"/>
          </a:xfrm>
          <a:prstGeom prst="rect">
            <a:avLst/>
          </a:prstGeom>
        </p:spPr>
      </p:pic>
      <p:pic>
        <p:nvPicPr>
          <p:cNvPr id="21" name="Google Shape;120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1536500"/>
            <a:ext cx="1626807" cy="972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WhatsApp Image 2021-09-20 at 10.16.36 (1).jpeg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81810" y="2451692"/>
            <a:ext cx="5842000" cy="3810000"/>
          </a:xfrm>
          <a:prstGeom prst="rect">
            <a:avLst/>
          </a:prstGeom>
        </p:spPr>
      </p:pic>
      <p:sp>
        <p:nvSpPr>
          <p:cNvPr id="11" name="Google Shape;161;p6"/>
          <p:cNvSpPr txBox="1"/>
          <p:nvPr/>
        </p:nvSpPr>
        <p:spPr>
          <a:xfrm>
            <a:off x="13358039" y="2193849"/>
            <a:ext cx="2144231" cy="64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0010"/>
              </a:lnSpc>
            </a:pPr>
            <a:r>
              <a:rPr lang="en-US" sz="3200" b="1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Gambar</a:t>
            </a:r>
            <a:r>
              <a:rPr lang="en-US" sz="3200" b="1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3200" b="1" dirty="0" smtClean="0">
                <a:latin typeface="Poppins Medium" charset="0"/>
                <a:ea typeface="Arimo"/>
                <a:cs typeface="Poppins Medium" charset="0"/>
                <a:sym typeface="Arimo"/>
              </a:rPr>
              <a:t>3</a:t>
            </a:r>
            <a:endParaRPr sz="3200" b="1" i="0" u="none" strike="noStrike" cap="none">
              <a:solidFill>
                <a:srgbClr val="000000"/>
              </a:solidFill>
              <a:latin typeface="Poppins Medium" charset="0"/>
              <a:ea typeface="Arimo"/>
              <a:cs typeface="Poppins Medium" charset="0"/>
              <a:sym typeface="Arim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  <p:bldP spid="1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/>
          <p:nvPr/>
        </p:nvSpPr>
        <p:spPr>
          <a:xfrm>
            <a:off x="4040372" y="389662"/>
            <a:ext cx="10017295" cy="1700585"/>
          </a:xfrm>
          <a:custGeom>
            <a:avLst/>
            <a:gdLst/>
            <a:ahLst/>
            <a:cxnLst/>
            <a:rect l="l" t="t" r="r" b="b"/>
            <a:pathLst>
              <a:path w="11959314" h="2144883" extrusionOk="0">
                <a:moveTo>
                  <a:pt x="11331537" y="2090405"/>
                </a:moveTo>
                <a:cubicBezTo>
                  <a:pt x="11331537" y="2090405"/>
                  <a:pt x="10600662" y="2144883"/>
                  <a:pt x="8983549" y="2142261"/>
                </a:cubicBezTo>
                <a:cubicBezTo>
                  <a:pt x="4416811" y="2140099"/>
                  <a:pt x="1057074" y="2132274"/>
                  <a:pt x="1057074" y="2132274"/>
                </a:cubicBezTo>
                <a:cubicBezTo>
                  <a:pt x="812932" y="2123440"/>
                  <a:pt x="449110" y="2102209"/>
                  <a:pt x="282371" y="2044032"/>
                </a:cubicBezTo>
                <a:cubicBezTo>
                  <a:pt x="4469" y="1947069"/>
                  <a:pt x="0" y="1773790"/>
                  <a:pt x="0" y="1409542"/>
                </a:cubicBezTo>
                <a:lnTo>
                  <a:pt x="0" y="1409531"/>
                </a:lnTo>
                <a:cubicBezTo>
                  <a:pt x="8536" y="491230"/>
                  <a:pt x="0" y="345608"/>
                  <a:pt x="77597" y="223930"/>
                </a:cubicBezTo>
                <a:cubicBezTo>
                  <a:pt x="217372" y="4759"/>
                  <a:pt x="519255" y="4073"/>
                  <a:pt x="937909" y="4073"/>
                </a:cubicBezTo>
                <a:cubicBezTo>
                  <a:pt x="937909" y="4073"/>
                  <a:pt x="2500654" y="15681"/>
                  <a:pt x="7299640" y="7673"/>
                </a:cubicBezTo>
                <a:cubicBezTo>
                  <a:pt x="10381735" y="0"/>
                  <a:pt x="11098468" y="6979"/>
                  <a:pt x="11098468" y="6979"/>
                </a:cubicBezTo>
                <a:cubicBezTo>
                  <a:pt x="11466775" y="14458"/>
                  <a:pt x="11605035" y="42638"/>
                  <a:pt x="11802775" y="165219"/>
                </a:cubicBezTo>
                <a:cubicBezTo>
                  <a:pt x="11953792" y="258836"/>
                  <a:pt x="11959314" y="476157"/>
                  <a:pt x="11950174" y="1409531"/>
                </a:cubicBezTo>
                <a:lnTo>
                  <a:pt x="11950174" y="1409542"/>
                </a:lnTo>
                <a:cubicBezTo>
                  <a:pt x="11950173" y="1891755"/>
                  <a:pt x="11907389" y="2040343"/>
                  <a:pt x="11331537" y="2090405"/>
                </a:cubicBezTo>
                <a:close/>
              </a:path>
            </a:pathLst>
          </a:custGeom>
          <a:solidFill>
            <a:srgbClr val="AD3E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489100" y="2160613"/>
            <a:ext cx="10760147" cy="7600075"/>
          </a:xfrm>
          <a:custGeom>
            <a:avLst/>
            <a:gdLst/>
            <a:ahLst/>
            <a:cxnLst/>
            <a:rect l="l" t="t" r="r" b="b"/>
            <a:pathLst>
              <a:path w="6421163" h="4250553" extrusionOk="0">
                <a:moveTo>
                  <a:pt x="5915703" y="4228963"/>
                </a:moveTo>
                <a:cubicBezTo>
                  <a:pt x="5909353" y="4235313"/>
                  <a:pt x="5897923" y="4236583"/>
                  <a:pt x="5890303" y="4235313"/>
                </a:cubicBezTo>
                <a:cubicBezTo>
                  <a:pt x="5834423" y="4232773"/>
                  <a:pt x="5779813" y="4232773"/>
                  <a:pt x="5723933" y="4231503"/>
                </a:cubicBezTo>
                <a:cubicBezTo>
                  <a:pt x="5528353" y="4230233"/>
                  <a:pt x="5332773" y="4239123"/>
                  <a:pt x="5137193" y="4241663"/>
                </a:cubicBezTo>
                <a:cubicBezTo>
                  <a:pt x="4973363" y="4244203"/>
                  <a:pt x="4808263" y="4245473"/>
                  <a:pt x="4644433" y="4246743"/>
                </a:cubicBezTo>
                <a:cubicBezTo>
                  <a:pt x="3493392" y="4248013"/>
                  <a:pt x="1945679" y="4249283"/>
                  <a:pt x="1555750" y="4249283"/>
                </a:cubicBezTo>
                <a:cubicBezTo>
                  <a:pt x="1362710" y="4249283"/>
                  <a:pt x="1168400" y="4250553"/>
                  <a:pt x="975360" y="4250553"/>
                </a:cubicBezTo>
                <a:cubicBezTo>
                  <a:pt x="844550" y="4250553"/>
                  <a:pt x="712470" y="4250553"/>
                  <a:pt x="581660" y="4250553"/>
                </a:cubicBezTo>
                <a:cubicBezTo>
                  <a:pt x="449580" y="4250553"/>
                  <a:pt x="317500" y="4248013"/>
                  <a:pt x="194310" y="4192133"/>
                </a:cubicBezTo>
                <a:cubicBezTo>
                  <a:pt x="109220" y="4152763"/>
                  <a:pt x="33020" y="4086723"/>
                  <a:pt x="29210" y="3987663"/>
                </a:cubicBezTo>
                <a:cubicBezTo>
                  <a:pt x="27940" y="3948293"/>
                  <a:pt x="26670" y="3907653"/>
                  <a:pt x="25400" y="3868283"/>
                </a:cubicBezTo>
                <a:cubicBezTo>
                  <a:pt x="21590" y="3680322"/>
                  <a:pt x="15240" y="3491093"/>
                  <a:pt x="10160" y="3301863"/>
                </a:cubicBezTo>
                <a:cubicBezTo>
                  <a:pt x="5080" y="3136763"/>
                  <a:pt x="0" y="1510407"/>
                  <a:pt x="0" y="626110"/>
                </a:cubicBezTo>
                <a:cubicBezTo>
                  <a:pt x="0" y="509270"/>
                  <a:pt x="3810" y="391160"/>
                  <a:pt x="15240" y="274320"/>
                </a:cubicBezTo>
                <a:cubicBezTo>
                  <a:pt x="19050" y="231140"/>
                  <a:pt x="12700" y="186690"/>
                  <a:pt x="27940" y="144780"/>
                </a:cubicBezTo>
                <a:cubicBezTo>
                  <a:pt x="50800" y="83820"/>
                  <a:pt x="115570" y="54610"/>
                  <a:pt x="175260" y="38100"/>
                </a:cubicBezTo>
                <a:cubicBezTo>
                  <a:pt x="278130" y="10160"/>
                  <a:pt x="389890" y="8890"/>
                  <a:pt x="495300" y="11430"/>
                </a:cubicBezTo>
                <a:cubicBezTo>
                  <a:pt x="678180" y="16510"/>
                  <a:pt x="5822993" y="0"/>
                  <a:pt x="5930943" y="5080"/>
                </a:cubicBezTo>
                <a:cubicBezTo>
                  <a:pt x="6055403" y="11430"/>
                  <a:pt x="6191293" y="31750"/>
                  <a:pt x="6296703" y="102870"/>
                </a:cubicBezTo>
                <a:cubicBezTo>
                  <a:pt x="6336073" y="129540"/>
                  <a:pt x="6370363" y="163830"/>
                  <a:pt x="6390683" y="207010"/>
                </a:cubicBezTo>
                <a:cubicBezTo>
                  <a:pt x="6407193" y="241300"/>
                  <a:pt x="6411003" y="276860"/>
                  <a:pt x="6411003" y="314960"/>
                </a:cubicBezTo>
                <a:cubicBezTo>
                  <a:pt x="6408463" y="515620"/>
                  <a:pt x="6421163" y="3384413"/>
                  <a:pt x="6414813" y="3527922"/>
                </a:cubicBezTo>
                <a:cubicBezTo>
                  <a:pt x="6408463" y="3647303"/>
                  <a:pt x="6398303" y="3766683"/>
                  <a:pt x="6383063" y="3884793"/>
                </a:cubicBezTo>
                <a:cubicBezTo>
                  <a:pt x="6379253" y="3915272"/>
                  <a:pt x="6377983" y="3947022"/>
                  <a:pt x="6369093" y="3976233"/>
                </a:cubicBezTo>
                <a:cubicBezTo>
                  <a:pt x="6352583" y="4029572"/>
                  <a:pt x="6317023" y="4075293"/>
                  <a:pt x="6275113" y="4110853"/>
                </a:cubicBezTo>
                <a:cubicBezTo>
                  <a:pt x="6170973" y="4198483"/>
                  <a:pt x="6027463" y="4235313"/>
                  <a:pt x="5894113" y="4236583"/>
                </a:cubicBezTo>
                <a:cubicBezTo>
                  <a:pt x="5869983" y="4236583"/>
                  <a:pt x="5897923" y="4220072"/>
                  <a:pt x="5909353" y="4220072"/>
                </a:cubicBezTo>
                <a:cubicBezTo>
                  <a:pt x="6037623" y="4220072"/>
                  <a:pt x="6177323" y="4183243"/>
                  <a:pt x="6268763" y="4087993"/>
                </a:cubicBezTo>
                <a:cubicBezTo>
                  <a:pt x="6306863" y="4047353"/>
                  <a:pt x="6334803" y="3996553"/>
                  <a:pt x="6341153" y="3940672"/>
                </a:cubicBezTo>
                <a:cubicBezTo>
                  <a:pt x="6343693" y="3915272"/>
                  <a:pt x="6346233" y="3891143"/>
                  <a:pt x="6348773" y="3865743"/>
                </a:cubicBezTo>
                <a:cubicBezTo>
                  <a:pt x="6417353" y="3305672"/>
                  <a:pt x="6374173" y="382270"/>
                  <a:pt x="6374173" y="320040"/>
                </a:cubicBezTo>
                <a:cubicBezTo>
                  <a:pt x="6374173" y="275590"/>
                  <a:pt x="6366553" y="233680"/>
                  <a:pt x="6343693" y="195580"/>
                </a:cubicBezTo>
                <a:cubicBezTo>
                  <a:pt x="6318293" y="153670"/>
                  <a:pt x="6277653" y="121920"/>
                  <a:pt x="6234473" y="97790"/>
                </a:cubicBezTo>
                <a:cubicBezTo>
                  <a:pt x="6092233" y="19050"/>
                  <a:pt x="5924593" y="19050"/>
                  <a:pt x="5765843" y="20320"/>
                </a:cubicBezTo>
                <a:cubicBezTo>
                  <a:pt x="5595663" y="21590"/>
                  <a:pt x="1653540" y="41910"/>
                  <a:pt x="1437640" y="41910"/>
                </a:cubicBezTo>
                <a:cubicBezTo>
                  <a:pt x="1176020" y="41910"/>
                  <a:pt x="915670" y="38100"/>
                  <a:pt x="654050" y="31750"/>
                </a:cubicBezTo>
                <a:cubicBezTo>
                  <a:pt x="593090" y="31750"/>
                  <a:pt x="533400" y="29210"/>
                  <a:pt x="472440" y="27940"/>
                </a:cubicBezTo>
                <a:cubicBezTo>
                  <a:pt x="372110" y="25400"/>
                  <a:pt x="261620" y="24130"/>
                  <a:pt x="165100" y="55880"/>
                </a:cubicBezTo>
                <a:cubicBezTo>
                  <a:pt x="111760" y="73660"/>
                  <a:pt x="69850" y="106680"/>
                  <a:pt x="57150" y="163830"/>
                </a:cubicBezTo>
                <a:cubicBezTo>
                  <a:pt x="48260" y="205740"/>
                  <a:pt x="52070" y="251460"/>
                  <a:pt x="48260" y="294640"/>
                </a:cubicBezTo>
                <a:cubicBezTo>
                  <a:pt x="33020" y="482600"/>
                  <a:pt x="35560" y="671830"/>
                  <a:pt x="40640" y="2410521"/>
                </a:cubicBezTo>
                <a:cubicBezTo>
                  <a:pt x="45720" y="3240903"/>
                  <a:pt x="52070" y="3442833"/>
                  <a:pt x="57150" y="3643493"/>
                </a:cubicBezTo>
                <a:cubicBezTo>
                  <a:pt x="60960" y="3756522"/>
                  <a:pt x="63500" y="3869553"/>
                  <a:pt x="67310" y="3982583"/>
                </a:cubicBezTo>
                <a:cubicBezTo>
                  <a:pt x="71120" y="4098153"/>
                  <a:pt x="176530" y="4165463"/>
                  <a:pt x="275590" y="4199753"/>
                </a:cubicBezTo>
                <a:cubicBezTo>
                  <a:pt x="356870" y="4227693"/>
                  <a:pt x="441960" y="4236583"/>
                  <a:pt x="527050" y="4236583"/>
                </a:cubicBezTo>
                <a:cubicBezTo>
                  <a:pt x="615950" y="4236583"/>
                  <a:pt x="703580" y="4236583"/>
                  <a:pt x="792480" y="4236583"/>
                </a:cubicBezTo>
                <a:cubicBezTo>
                  <a:pt x="962660" y="4236583"/>
                  <a:pt x="1131570" y="4236583"/>
                  <a:pt x="1301750" y="4235313"/>
                </a:cubicBezTo>
                <a:cubicBezTo>
                  <a:pt x="1504950" y="4235313"/>
                  <a:pt x="1708150" y="4234043"/>
                  <a:pt x="3080028" y="4232772"/>
                </a:cubicBezTo>
                <a:cubicBezTo>
                  <a:pt x="4493158" y="4231503"/>
                  <a:pt x="4758733" y="4230233"/>
                  <a:pt x="4944153" y="4228963"/>
                </a:cubicBezTo>
                <a:cubicBezTo>
                  <a:pt x="5064803" y="4227693"/>
                  <a:pt x="5185453" y="4226422"/>
                  <a:pt x="5306103" y="4222613"/>
                </a:cubicBezTo>
                <a:cubicBezTo>
                  <a:pt x="5508033" y="4214993"/>
                  <a:pt x="5711233" y="4211183"/>
                  <a:pt x="5913163" y="4218803"/>
                </a:cubicBezTo>
                <a:cubicBezTo>
                  <a:pt x="5922053" y="4220072"/>
                  <a:pt x="5920783" y="4223883"/>
                  <a:pt x="5915703" y="4228963"/>
                </a:cubicBezTo>
                <a:close/>
              </a:path>
            </a:pathLst>
          </a:custGeom>
          <a:solidFill>
            <a:srgbClr val="AD3E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/>
          <p:nvPr/>
        </p:nvSpPr>
        <p:spPr>
          <a:xfrm>
            <a:off x="935666" y="2190304"/>
            <a:ext cx="9888278" cy="600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0010"/>
              </a:lnSpc>
            </a:pP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Faktor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penyebab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adalah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.</a:t>
            </a:r>
          </a:p>
          <a:p>
            <a:pPr marL="457200" lvl="0" indent="-457200">
              <a:lnSpc>
                <a:spcPct val="130010"/>
              </a:lnSpc>
              <a:buAutoNum type="arabicPeriod"/>
            </a:pP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Sistem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Penyelenggaraan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Negara yang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Keliru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–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Sebagai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negara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yang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berkembang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seharusnya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pemerintah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memperioritaskan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pembangunan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di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bidang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pendidikan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.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Tetapi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selama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puluhan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tahun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mulai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dari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Orde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Lama,Orde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Baru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sampai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dengan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era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Reformasi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,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pembangunan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difokuskan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di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bidang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ekonomi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.</a:t>
            </a:r>
          </a:p>
          <a:p>
            <a:pPr marL="457200" lvl="0" indent="-457200">
              <a:lnSpc>
                <a:spcPct val="130010"/>
              </a:lnSpc>
              <a:buAutoNum type="arabicPeriod"/>
            </a:pP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Kompensasi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PNS yang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Rendah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–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Karena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gaji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yang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rendah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,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banyak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anggota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PNS yang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melakukan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tindakan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korupsi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.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Rendahnya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gaji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tindak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diimbangi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dengan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pola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hidup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yang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sederhana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,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karena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sebagian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besar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pegawai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memiliki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gaya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hidup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yang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konsumtif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.</a:t>
            </a:r>
          </a:p>
          <a:p>
            <a:pPr marL="457200" lvl="0" indent="-457200">
              <a:lnSpc>
                <a:spcPct val="130010"/>
              </a:lnSpc>
              <a:buAutoNum type="arabicPeriod"/>
            </a:pPr>
            <a:r>
              <a:rPr lang="en-US" sz="2000" b="0" i="0" u="none" strike="noStrike" cap="none" dirty="0" smtClean="0">
                <a:solidFill>
                  <a:srgbClr val="000000"/>
                </a:solidFill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Pejabat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yang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Serakah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–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karena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memiliki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pola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hidup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yang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konsumtif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,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timbul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keinginan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dalam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diri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pejabat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untuk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memperkaya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diri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secara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instan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.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Kemudian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lahirlah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sikap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serakah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dimana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pejabat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menyalahgunakan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wewenang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dan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jabatannya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dan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menjadi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penyebab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terciptaanya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masyarakat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majemuk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dan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0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multikultural</a:t>
            </a:r>
            <a:r>
              <a:rPr lang="en-US" sz="20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.</a:t>
            </a:r>
          </a:p>
        </p:txBody>
      </p:sp>
      <p:sp>
        <p:nvSpPr>
          <p:cNvPr id="162" name="Google Shape;162;p6"/>
          <p:cNvSpPr txBox="1"/>
          <p:nvPr/>
        </p:nvSpPr>
        <p:spPr>
          <a:xfrm>
            <a:off x="4061637" y="616687"/>
            <a:ext cx="946297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-US" sz="3600" b="1" dirty="0" err="1" smtClean="0">
                <a:latin typeface="Poppins"/>
                <a:ea typeface="Poppins"/>
                <a:cs typeface="Poppins"/>
                <a:sym typeface="Poppins"/>
              </a:rPr>
              <a:t>Faktor</a:t>
            </a:r>
            <a:r>
              <a:rPr lang="en-US" sz="3600" b="1" dirty="0" smtClean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b="1" dirty="0" err="1" smtClean="0">
                <a:latin typeface="Poppins"/>
                <a:ea typeface="Poppins"/>
                <a:cs typeface="Poppins"/>
                <a:sym typeface="Poppins"/>
              </a:rPr>
              <a:t>penyebab</a:t>
            </a:r>
            <a:r>
              <a:rPr lang="en-US" sz="3600" b="1" dirty="0" smtClean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b="1" dirty="0" err="1" smtClean="0">
                <a:latin typeface="Poppins"/>
                <a:ea typeface="Poppins"/>
                <a:cs typeface="Poppins"/>
                <a:sym typeface="Poppins"/>
              </a:rPr>
              <a:t>permasalahan</a:t>
            </a:r>
            <a:r>
              <a:rPr lang="en-US" sz="3600" b="1" dirty="0" smtClean="0">
                <a:latin typeface="Poppins"/>
                <a:ea typeface="Poppins"/>
                <a:cs typeface="Poppins"/>
                <a:sym typeface="Poppins"/>
              </a:rPr>
              <a:t> moral </a:t>
            </a:r>
            <a:r>
              <a:rPr lang="en-US" sz="3600" b="1" dirty="0" err="1" smtClean="0">
                <a:latin typeface="Poppins"/>
                <a:ea typeface="Poppins"/>
                <a:cs typeface="Poppins"/>
                <a:sym typeface="Poppins"/>
              </a:rPr>
              <a:t>tersebut</a:t>
            </a:r>
            <a:r>
              <a:rPr lang="en-US" sz="3600" b="1" dirty="0" smtClean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b="1" dirty="0" err="1" smtClean="0">
                <a:latin typeface="Poppins"/>
                <a:ea typeface="Poppins"/>
                <a:cs typeface="Poppins"/>
                <a:sym typeface="Poppins"/>
              </a:rPr>
              <a:t>dan</a:t>
            </a:r>
            <a:r>
              <a:rPr lang="en-US" sz="3600" b="1" dirty="0" smtClean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b="1" dirty="0" err="1" smtClean="0">
                <a:latin typeface="Poppins"/>
                <a:ea typeface="Poppins"/>
                <a:cs typeface="Poppins"/>
                <a:sym typeface="Poppins"/>
              </a:rPr>
              <a:t>cara</a:t>
            </a:r>
            <a:r>
              <a:rPr lang="en-US" sz="3600" b="1" dirty="0" smtClean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b="1" dirty="0" err="1" smtClean="0">
                <a:latin typeface="Poppins"/>
                <a:ea typeface="Poppins"/>
                <a:cs typeface="Poppins"/>
                <a:sym typeface="Poppins"/>
              </a:rPr>
              <a:t>mengatasinya</a:t>
            </a:r>
            <a:endParaRPr sz="3600"/>
          </a:p>
        </p:txBody>
      </p:sp>
      <p:pic>
        <p:nvPicPr>
          <p:cNvPr id="19" name="Picture 18" descr="pancasila gif 1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18822" y="0"/>
            <a:ext cx="1679121" cy="1679121"/>
          </a:xfrm>
          <a:prstGeom prst="rect">
            <a:avLst/>
          </a:prstGeom>
        </p:spPr>
      </p:pic>
      <p:pic>
        <p:nvPicPr>
          <p:cNvPr id="20" name="Picture 19" descr="WhatsApp Image 2020-11-05 at 12.36.40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35350" y="0"/>
            <a:ext cx="1663552" cy="1641469"/>
          </a:xfrm>
          <a:prstGeom prst="rect">
            <a:avLst/>
          </a:prstGeom>
        </p:spPr>
      </p:pic>
      <p:pic>
        <p:nvPicPr>
          <p:cNvPr id="21" name="Google Shape;120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1536500"/>
            <a:ext cx="1626807" cy="972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WhatsApp Image 2021-09-20 at 10.16.36 (1).jpeg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81810" y="2451692"/>
            <a:ext cx="5842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  <p:bldP spid="1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/>
          <p:nvPr/>
        </p:nvSpPr>
        <p:spPr>
          <a:xfrm>
            <a:off x="4040372" y="389662"/>
            <a:ext cx="10017295" cy="1700585"/>
          </a:xfrm>
          <a:custGeom>
            <a:avLst/>
            <a:gdLst/>
            <a:ahLst/>
            <a:cxnLst/>
            <a:rect l="l" t="t" r="r" b="b"/>
            <a:pathLst>
              <a:path w="11959314" h="2144883" extrusionOk="0">
                <a:moveTo>
                  <a:pt x="11331537" y="2090405"/>
                </a:moveTo>
                <a:cubicBezTo>
                  <a:pt x="11331537" y="2090405"/>
                  <a:pt x="10600662" y="2144883"/>
                  <a:pt x="8983549" y="2142261"/>
                </a:cubicBezTo>
                <a:cubicBezTo>
                  <a:pt x="4416811" y="2140099"/>
                  <a:pt x="1057074" y="2132274"/>
                  <a:pt x="1057074" y="2132274"/>
                </a:cubicBezTo>
                <a:cubicBezTo>
                  <a:pt x="812932" y="2123440"/>
                  <a:pt x="449110" y="2102209"/>
                  <a:pt x="282371" y="2044032"/>
                </a:cubicBezTo>
                <a:cubicBezTo>
                  <a:pt x="4469" y="1947069"/>
                  <a:pt x="0" y="1773790"/>
                  <a:pt x="0" y="1409542"/>
                </a:cubicBezTo>
                <a:lnTo>
                  <a:pt x="0" y="1409531"/>
                </a:lnTo>
                <a:cubicBezTo>
                  <a:pt x="8536" y="491230"/>
                  <a:pt x="0" y="345608"/>
                  <a:pt x="77597" y="223930"/>
                </a:cubicBezTo>
                <a:cubicBezTo>
                  <a:pt x="217372" y="4759"/>
                  <a:pt x="519255" y="4073"/>
                  <a:pt x="937909" y="4073"/>
                </a:cubicBezTo>
                <a:cubicBezTo>
                  <a:pt x="937909" y="4073"/>
                  <a:pt x="2500654" y="15681"/>
                  <a:pt x="7299640" y="7673"/>
                </a:cubicBezTo>
                <a:cubicBezTo>
                  <a:pt x="10381735" y="0"/>
                  <a:pt x="11098468" y="6979"/>
                  <a:pt x="11098468" y="6979"/>
                </a:cubicBezTo>
                <a:cubicBezTo>
                  <a:pt x="11466775" y="14458"/>
                  <a:pt x="11605035" y="42638"/>
                  <a:pt x="11802775" y="165219"/>
                </a:cubicBezTo>
                <a:cubicBezTo>
                  <a:pt x="11953792" y="258836"/>
                  <a:pt x="11959314" y="476157"/>
                  <a:pt x="11950174" y="1409531"/>
                </a:cubicBezTo>
                <a:lnTo>
                  <a:pt x="11950174" y="1409542"/>
                </a:lnTo>
                <a:cubicBezTo>
                  <a:pt x="11950173" y="1891755"/>
                  <a:pt x="11907389" y="2040343"/>
                  <a:pt x="11331537" y="2090405"/>
                </a:cubicBezTo>
                <a:close/>
              </a:path>
            </a:pathLst>
          </a:custGeom>
          <a:solidFill>
            <a:srgbClr val="AD3E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489100" y="2160613"/>
            <a:ext cx="10760147" cy="7600075"/>
          </a:xfrm>
          <a:custGeom>
            <a:avLst/>
            <a:gdLst/>
            <a:ahLst/>
            <a:cxnLst/>
            <a:rect l="l" t="t" r="r" b="b"/>
            <a:pathLst>
              <a:path w="6421163" h="4250553" extrusionOk="0">
                <a:moveTo>
                  <a:pt x="5915703" y="4228963"/>
                </a:moveTo>
                <a:cubicBezTo>
                  <a:pt x="5909353" y="4235313"/>
                  <a:pt x="5897923" y="4236583"/>
                  <a:pt x="5890303" y="4235313"/>
                </a:cubicBezTo>
                <a:cubicBezTo>
                  <a:pt x="5834423" y="4232773"/>
                  <a:pt x="5779813" y="4232773"/>
                  <a:pt x="5723933" y="4231503"/>
                </a:cubicBezTo>
                <a:cubicBezTo>
                  <a:pt x="5528353" y="4230233"/>
                  <a:pt x="5332773" y="4239123"/>
                  <a:pt x="5137193" y="4241663"/>
                </a:cubicBezTo>
                <a:cubicBezTo>
                  <a:pt x="4973363" y="4244203"/>
                  <a:pt x="4808263" y="4245473"/>
                  <a:pt x="4644433" y="4246743"/>
                </a:cubicBezTo>
                <a:cubicBezTo>
                  <a:pt x="3493392" y="4248013"/>
                  <a:pt x="1945679" y="4249283"/>
                  <a:pt x="1555750" y="4249283"/>
                </a:cubicBezTo>
                <a:cubicBezTo>
                  <a:pt x="1362710" y="4249283"/>
                  <a:pt x="1168400" y="4250553"/>
                  <a:pt x="975360" y="4250553"/>
                </a:cubicBezTo>
                <a:cubicBezTo>
                  <a:pt x="844550" y="4250553"/>
                  <a:pt x="712470" y="4250553"/>
                  <a:pt x="581660" y="4250553"/>
                </a:cubicBezTo>
                <a:cubicBezTo>
                  <a:pt x="449580" y="4250553"/>
                  <a:pt x="317500" y="4248013"/>
                  <a:pt x="194310" y="4192133"/>
                </a:cubicBezTo>
                <a:cubicBezTo>
                  <a:pt x="109220" y="4152763"/>
                  <a:pt x="33020" y="4086723"/>
                  <a:pt x="29210" y="3987663"/>
                </a:cubicBezTo>
                <a:cubicBezTo>
                  <a:pt x="27940" y="3948293"/>
                  <a:pt x="26670" y="3907653"/>
                  <a:pt x="25400" y="3868283"/>
                </a:cubicBezTo>
                <a:cubicBezTo>
                  <a:pt x="21590" y="3680322"/>
                  <a:pt x="15240" y="3491093"/>
                  <a:pt x="10160" y="3301863"/>
                </a:cubicBezTo>
                <a:cubicBezTo>
                  <a:pt x="5080" y="3136763"/>
                  <a:pt x="0" y="1510407"/>
                  <a:pt x="0" y="626110"/>
                </a:cubicBezTo>
                <a:cubicBezTo>
                  <a:pt x="0" y="509270"/>
                  <a:pt x="3810" y="391160"/>
                  <a:pt x="15240" y="274320"/>
                </a:cubicBezTo>
                <a:cubicBezTo>
                  <a:pt x="19050" y="231140"/>
                  <a:pt x="12700" y="186690"/>
                  <a:pt x="27940" y="144780"/>
                </a:cubicBezTo>
                <a:cubicBezTo>
                  <a:pt x="50800" y="83820"/>
                  <a:pt x="115570" y="54610"/>
                  <a:pt x="175260" y="38100"/>
                </a:cubicBezTo>
                <a:cubicBezTo>
                  <a:pt x="278130" y="10160"/>
                  <a:pt x="389890" y="8890"/>
                  <a:pt x="495300" y="11430"/>
                </a:cubicBezTo>
                <a:cubicBezTo>
                  <a:pt x="678180" y="16510"/>
                  <a:pt x="5822993" y="0"/>
                  <a:pt x="5930943" y="5080"/>
                </a:cubicBezTo>
                <a:cubicBezTo>
                  <a:pt x="6055403" y="11430"/>
                  <a:pt x="6191293" y="31750"/>
                  <a:pt x="6296703" y="102870"/>
                </a:cubicBezTo>
                <a:cubicBezTo>
                  <a:pt x="6336073" y="129540"/>
                  <a:pt x="6370363" y="163830"/>
                  <a:pt x="6390683" y="207010"/>
                </a:cubicBezTo>
                <a:cubicBezTo>
                  <a:pt x="6407193" y="241300"/>
                  <a:pt x="6411003" y="276860"/>
                  <a:pt x="6411003" y="314960"/>
                </a:cubicBezTo>
                <a:cubicBezTo>
                  <a:pt x="6408463" y="515620"/>
                  <a:pt x="6421163" y="3384413"/>
                  <a:pt x="6414813" y="3527922"/>
                </a:cubicBezTo>
                <a:cubicBezTo>
                  <a:pt x="6408463" y="3647303"/>
                  <a:pt x="6398303" y="3766683"/>
                  <a:pt x="6383063" y="3884793"/>
                </a:cubicBezTo>
                <a:cubicBezTo>
                  <a:pt x="6379253" y="3915272"/>
                  <a:pt x="6377983" y="3947022"/>
                  <a:pt x="6369093" y="3976233"/>
                </a:cubicBezTo>
                <a:cubicBezTo>
                  <a:pt x="6352583" y="4029572"/>
                  <a:pt x="6317023" y="4075293"/>
                  <a:pt x="6275113" y="4110853"/>
                </a:cubicBezTo>
                <a:cubicBezTo>
                  <a:pt x="6170973" y="4198483"/>
                  <a:pt x="6027463" y="4235313"/>
                  <a:pt x="5894113" y="4236583"/>
                </a:cubicBezTo>
                <a:cubicBezTo>
                  <a:pt x="5869983" y="4236583"/>
                  <a:pt x="5897923" y="4220072"/>
                  <a:pt x="5909353" y="4220072"/>
                </a:cubicBezTo>
                <a:cubicBezTo>
                  <a:pt x="6037623" y="4220072"/>
                  <a:pt x="6177323" y="4183243"/>
                  <a:pt x="6268763" y="4087993"/>
                </a:cubicBezTo>
                <a:cubicBezTo>
                  <a:pt x="6306863" y="4047353"/>
                  <a:pt x="6334803" y="3996553"/>
                  <a:pt x="6341153" y="3940672"/>
                </a:cubicBezTo>
                <a:cubicBezTo>
                  <a:pt x="6343693" y="3915272"/>
                  <a:pt x="6346233" y="3891143"/>
                  <a:pt x="6348773" y="3865743"/>
                </a:cubicBezTo>
                <a:cubicBezTo>
                  <a:pt x="6417353" y="3305672"/>
                  <a:pt x="6374173" y="382270"/>
                  <a:pt x="6374173" y="320040"/>
                </a:cubicBezTo>
                <a:cubicBezTo>
                  <a:pt x="6374173" y="275590"/>
                  <a:pt x="6366553" y="233680"/>
                  <a:pt x="6343693" y="195580"/>
                </a:cubicBezTo>
                <a:cubicBezTo>
                  <a:pt x="6318293" y="153670"/>
                  <a:pt x="6277653" y="121920"/>
                  <a:pt x="6234473" y="97790"/>
                </a:cubicBezTo>
                <a:cubicBezTo>
                  <a:pt x="6092233" y="19050"/>
                  <a:pt x="5924593" y="19050"/>
                  <a:pt x="5765843" y="20320"/>
                </a:cubicBezTo>
                <a:cubicBezTo>
                  <a:pt x="5595663" y="21590"/>
                  <a:pt x="1653540" y="41910"/>
                  <a:pt x="1437640" y="41910"/>
                </a:cubicBezTo>
                <a:cubicBezTo>
                  <a:pt x="1176020" y="41910"/>
                  <a:pt x="915670" y="38100"/>
                  <a:pt x="654050" y="31750"/>
                </a:cubicBezTo>
                <a:cubicBezTo>
                  <a:pt x="593090" y="31750"/>
                  <a:pt x="533400" y="29210"/>
                  <a:pt x="472440" y="27940"/>
                </a:cubicBezTo>
                <a:cubicBezTo>
                  <a:pt x="372110" y="25400"/>
                  <a:pt x="261620" y="24130"/>
                  <a:pt x="165100" y="55880"/>
                </a:cubicBezTo>
                <a:cubicBezTo>
                  <a:pt x="111760" y="73660"/>
                  <a:pt x="69850" y="106680"/>
                  <a:pt x="57150" y="163830"/>
                </a:cubicBezTo>
                <a:cubicBezTo>
                  <a:pt x="48260" y="205740"/>
                  <a:pt x="52070" y="251460"/>
                  <a:pt x="48260" y="294640"/>
                </a:cubicBezTo>
                <a:cubicBezTo>
                  <a:pt x="33020" y="482600"/>
                  <a:pt x="35560" y="671830"/>
                  <a:pt x="40640" y="2410521"/>
                </a:cubicBezTo>
                <a:cubicBezTo>
                  <a:pt x="45720" y="3240903"/>
                  <a:pt x="52070" y="3442833"/>
                  <a:pt x="57150" y="3643493"/>
                </a:cubicBezTo>
                <a:cubicBezTo>
                  <a:pt x="60960" y="3756522"/>
                  <a:pt x="63500" y="3869553"/>
                  <a:pt x="67310" y="3982583"/>
                </a:cubicBezTo>
                <a:cubicBezTo>
                  <a:pt x="71120" y="4098153"/>
                  <a:pt x="176530" y="4165463"/>
                  <a:pt x="275590" y="4199753"/>
                </a:cubicBezTo>
                <a:cubicBezTo>
                  <a:pt x="356870" y="4227693"/>
                  <a:pt x="441960" y="4236583"/>
                  <a:pt x="527050" y="4236583"/>
                </a:cubicBezTo>
                <a:cubicBezTo>
                  <a:pt x="615950" y="4236583"/>
                  <a:pt x="703580" y="4236583"/>
                  <a:pt x="792480" y="4236583"/>
                </a:cubicBezTo>
                <a:cubicBezTo>
                  <a:pt x="962660" y="4236583"/>
                  <a:pt x="1131570" y="4236583"/>
                  <a:pt x="1301750" y="4235313"/>
                </a:cubicBezTo>
                <a:cubicBezTo>
                  <a:pt x="1504950" y="4235313"/>
                  <a:pt x="1708150" y="4234043"/>
                  <a:pt x="3080028" y="4232772"/>
                </a:cubicBezTo>
                <a:cubicBezTo>
                  <a:pt x="4493158" y="4231503"/>
                  <a:pt x="4758733" y="4230233"/>
                  <a:pt x="4944153" y="4228963"/>
                </a:cubicBezTo>
                <a:cubicBezTo>
                  <a:pt x="5064803" y="4227693"/>
                  <a:pt x="5185453" y="4226422"/>
                  <a:pt x="5306103" y="4222613"/>
                </a:cubicBezTo>
                <a:cubicBezTo>
                  <a:pt x="5508033" y="4214993"/>
                  <a:pt x="5711233" y="4211183"/>
                  <a:pt x="5913163" y="4218803"/>
                </a:cubicBezTo>
                <a:cubicBezTo>
                  <a:pt x="5922053" y="4220072"/>
                  <a:pt x="5920783" y="4223883"/>
                  <a:pt x="5915703" y="4228963"/>
                </a:cubicBezTo>
                <a:close/>
              </a:path>
            </a:pathLst>
          </a:custGeom>
          <a:solidFill>
            <a:srgbClr val="AD3E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/>
          <p:nvPr/>
        </p:nvSpPr>
        <p:spPr>
          <a:xfrm>
            <a:off x="935666" y="2190304"/>
            <a:ext cx="9888278" cy="712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0010"/>
              </a:lnSpc>
            </a:pP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Faktor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penyebab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adalah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.</a:t>
            </a:r>
          </a:p>
          <a:p>
            <a:pPr marL="457200" lvl="0" indent="-457200">
              <a:lnSpc>
                <a:spcPct val="130010"/>
              </a:lnSpc>
            </a:pP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4.   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Hukuman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yang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RinganTerhadap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Koruptor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–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Karena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para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koruptor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mendapat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hukuman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yang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ringan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,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maka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tidak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menimbulkan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efek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jera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bagi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mereka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yang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melakukan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korupsi</a:t>
            </a:r>
            <a:endParaRPr lang="en-US" sz="2400" dirty="0" smtClean="0">
              <a:latin typeface="Poppins Medium" charset="0"/>
              <a:ea typeface="Arimo"/>
              <a:cs typeface="Poppins Medium" charset="0"/>
              <a:sym typeface="Arimo"/>
            </a:endParaRPr>
          </a:p>
          <a:p>
            <a:pPr marL="457200" lvl="0" indent="-457200">
              <a:lnSpc>
                <a:spcPct val="130010"/>
              </a:lnSpc>
            </a:pP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5.   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Tidak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Ada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Keteladanan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Pemimpin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–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Minimnya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pemimpin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yang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dapat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dijadikan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teladan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,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menyebabkan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Indonesia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sulit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untuk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terbebas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dari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jerat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korupsi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. Hal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ini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menyebabkan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kehidupan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berbangsa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dan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bernegara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mendekati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jurang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kehancurannya.Pengawasan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yang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Tidak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Efektif</a:t>
            </a:r>
            <a:endParaRPr lang="en-US" sz="2400" dirty="0" smtClean="0">
              <a:latin typeface="Poppins Medium" charset="0"/>
              <a:ea typeface="Arimo"/>
              <a:cs typeface="Poppins Medium" charset="0"/>
              <a:sym typeface="Arimo"/>
            </a:endParaRPr>
          </a:p>
          <a:p>
            <a:pPr marL="457200" indent="-457200">
              <a:lnSpc>
                <a:spcPct val="130010"/>
              </a:lnSpc>
            </a:pP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6.    Law 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Enforcement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Tidak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Berjalan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–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Penegakkan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hukum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di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Indonesia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sangatlah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bobrok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.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penegakkan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hukum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tidak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berjalan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hampir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di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seluruh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lini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kehidupan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,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baik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di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instasi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pemerintahan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maupun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di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lembaga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kemasyarakatan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karena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segala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sesuatu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diukur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dengan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uang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.</a:t>
            </a:r>
          </a:p>
          <a:p>
            <a:pPr marL="457200" lvl="0" indent="-457200">
              <a:lnSpc>
                <a:spcPct val="130010"/>
              </a:lnSpc>
              <a:buAutoNum type="arabicPeriod"/>
            </a:pPr>
            <a:endParaRPr lang="en-US" sz="2000" dirty="0" smtClean="0">
              <a:latin typeface="Poppins Medium" charset="0"/>
              <a:ea typeface="Arimo"/>
              <a:cs typeface="Poppins Medium" charset="0"/>
              <a:sym typeface="Arimo"/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4061637" y="616687"/>
            <a:ext cx="946297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-US" sz="3600" b="1" dirty="0" err="1" smtClean="0">
                <a:latin typeface="Poppins"/>
                <a:ea typeface="Poppins"/>
                <a:cs typeface="Poppins"/>
                <a:sym typeface="Poppins"/>
              </a:rPr>
              <a:t>Lanjutan</a:t>
            </a:r>
            <a:endParaRPr sz="3600"/>
          </a:p>
        </p:txBody>
      </p:sp>
      <p:pic>
        <p:nvPicPr>
          <p:cNvPr id="19" name="Picture 18" descr="pancasila gif 1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18822" y="0"/>
            <a:ext cx="1679121" cy="1679121"/>
          </a:xfrm>
          <a:prstGeom prst="rect">
            <a:avLst/>
          </a:prstGeom>
        </p:spPr>
      </p:pic>
      <p:pic>
        <p:nvPicPr>
          <p:cNvPr id="20" name="Picture 19" descr="WhatsApp Image 2020-11-05 at 12.36.40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35350" y="0"/>
            <a:ext cx="1663552" cy="1641469"/>
          </a:xfrm>
          <a:prstGeom prst="rect">
            <a:avLst/>
          </a:prstGeom>
        </p:spPr>
      </p:pic>
      <p:pic>
        <p:nvPicPr>
          <p:cNvPr id="21" name="Google Shape;120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1536500"/>
            <a:ext cx="1626807" cy="972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WhatsApp Image 2021-09-20 at 10.16.36 (1).jpeg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81810" y="2451692"/>
            <a:ext cx="5842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  <p:bldP spid="1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/>
          <p:nvPr/>
        </p:nvSpPr>
        <p:spPr>
          <a:xfrm>
            <a:off x="4040372" y="389662"/>
            <a:ext cx="10017295" cy="1700585"/>
          </a:xfrm>
          <a:custGeom>
            <a:avLst/>
            <a:gdLst/>
            <a:ahLst/>
            <a:cxnLst/>
            <a:rect l="l" t="t" r="r" b="b"/>
            <a:pathLst>
              <a:path w="11959314" h="2144883" extrusionOk="0">
                <a:moveTo>
                  <a:pt x="11331537" y="2090405"/>
                </a:moveTo>
                <a:cubicBezTo>
                  <a:pt x="11331537" y="2090405"/>
                  <a:pt x="10600662" y="2144883"/>
                  <a:pt x="8983549" y="2142261"/>
                </a:cubicBezTo>
                <a:cubicBezTo>
                  <a:pt x="4416811" y="2140099"/>
                  <a:pt x="1057074" y="2132274"/>
                  <a:pt x="1057074" y="2132274"/>
                </a:cubicBezTo>
                <a:cubicBezTo>
                  <a:pt x="812932" y="2123440"/>
                  <a:pt x="449110" y="2102209"/>
                  <a:pt x="282371" y="2044032"/>
                </a:cubicBezTo>
                <a:cubicBezTo>
                  <a:pt x="4469" y="1947069"/>
                  <a:pt x="0" y="1773790"/>
                  <a:pt x="0" y="1409542"/>
                </a:cubicBezTo>
                <a:lnTo>
                  <a:pt x="0" y="1409531"/>
                </a:lnTo>
                <a:cubicBezTo>
                  <a:pt x="8536" y="491230"/>
                  <a:pt x="0" y="345608"/>
                  <a:pt x="77597" y="223930"/>
                </a:cubicBezTo>
                <a:cubicBezTo>
                  <a:pt x="217372" y="4759"/>
                  <a:pt x="519255" y="4073"/>
                  <a:pt x="937909" y="4073"/>
                </a:cubicBezTo>
                <a:cubicBezTo>
                  <a:pt x="937909" y="4073"/>
                  <a:pt x="2500654" y="15681"/>
                  <a:pt x="7299640" y="7673"/>
                </a:cubicBezTo>
                <a:cubicBezTo>
                  <a:pt x="10381735" y="0"/>
                  <a:pt x="11098468" y="6979"/>
                  <a:pt x="11098468" y="6979"/>
                </a:cubicBezTo>
                <a:cubicBezTo>
                  <a:pt x="11466775" y="14458"/>
                  <a:pt x="11605035" y="42638"/>
                  <a:pt x="11802775" y="165219"/>
                </a:cubicBezTo>
                <a:cubicBezTo>
                  <a:pt x="11953792" y="258836"/>
                  <a:pt x="11959314" y="476157"/>
                  <a:pt x="11950174" y="1409531"/>
                </a:cubicBezTo>
                <a:lnTo>
                  <a:pt x="11950174" y="1409542"/>
                </a:lnTo>
                <a:cubicBezTo>
                  <a:pt x="11950173" y="1891755"/>
                  <a:pt x="11907389" y="2040343"/>
                  <a:pt x="11331537" y="2090405"/>
                </a:cubicBezTo>
                <a:close/>
              </a:path>
            </a:pathLst>
          </a:custGeom>
          <a:solidFill>
            <a:srgbClr val="AD3E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489100" y="2160613"/>
            <a:ext cx="10760147" cy="7600075"/>
          </a:xfrm>
          <a:custGeom>
            <a:avLst/>
            <a:gdLst/>
            <a:ahLst/>
            <a:cxnLst/>
            <a:rect l="l" t="t" r="r" b="b"/>
            <a:pathLst>
              <a:path w="6421163" h="4250553" extrusionOk="0">
                <a:moveTo>
                  <a:pt x="5915703" y="4228963"/>
                </a:moveTo>
                <a:cubicBezTo>
                  <a:pt x="5909353" y="4235313"/>
                  <a:pt x="5897923" y="4236583"/>
                  <a:pt x="5890303" y="4235313"/>
                </a:cubicBezTo>
                <a:cubicBezTo>
                  <a:pt x="5834423" y="4232773"/>
                  <a:pt x="5779813" y="4232773"/>
                  <a:pt x="5723933" y="4231503"/>
                </a:cubicBezTo>
                <a:cubicBezTo>
                  <a:pt x="5528353" y="4230233"/>
                  <a:pt x="5332773" y="4239123"/>
                  <a:pt x="5137193" y="4241663"/>
                </a:cubicBezTo>
                <a:cubicBezTo>
                  <a:pt x="4973363" y="4244203"/>
                  <a:pt x="4808263" y="4245473"/>
                  <a:pt x="4644433" y="4246743"/>
                </a:cubicBezTo>
                <a:cubicBezTo>
                  <a:pt x="3493392" y="4248013"/>
                  <a:pt x="1945679" y="4249283"/>
                  <a:pt x="1555750" y="4249283"/>
                </a:cubicBezTo>
                <a:cubicBezTo>
                  <a:pt x="1362710" y="4249283"/>
                  <a:pt x="1168400" y="4250553"/>
                  <a:pt x="975360" y="4250553"/>
                </a:cubicBezTo>
                <a:cubicBezTo>
                  <a:pt x="844550" y="4250553"/>
                  <a:pt x="712470" y="4250553"/>
                  <a:pt x="581660" y="4250553"/>
                </a:cubicBezTo>
                <a:cubicBezTo>
                  <a:pt x="449580" y="4250553"/>
                  <a:pt x="317500" y="4248013"/>
                  <a:pt x="194310" y="4192133"/>
                </a:cubicBezTo>
                <a:cubicBezTo>
                  <a:pt x="109220" y="4152763"/>
                  <a:pt x="33020" y="4086723"/>
                  <a:pt x="29210" y="3987663"/>
                </a:cubicBezTo>
                <a:cubicBezTo>
                  <a:pt x="27940" y="3948293"/>
                  <a:pt x="26670" y="3907653"/>
                  <a:pt x="25400" y="3868283"/>
                </a:cubicBezTo>
                <a:cubicBezTo>
                  <a:pt x="21590" y="3680322"/>
                  <a:pt x="15240" y="3491093"/>
                  <a:pt x="10160" y="3301863"/>
                </a:cubicBezTo>
                <a:cubicBezTo>
                  <a:pt x="5080" y="3136763"/>
                  <a:pt x="0" y="1510407"/>
                  <a:pt x="0" y="626110"/>
                </a:cubicBezTo>
                <a:cubicBezTo>
                  <a:pt x="0" y="509270"/>
                  <a:pt x="3810" y="391160"/>
                  <a:pt x="15240" y="274320"/>
                </a:cubicBezTo>
                <a:cubicBezTo>
                  <a:pt x="19050" y="231140"/>
                  <a:pt x="12700" y="186690"/>
                  <a:pt x="27940" y="144780"/>
                </a:cubicBezTo>
                <a:cubicBezTo>
                  <a:pt x="50800" y="83820"/>
                  <a:pt x="115570" y="54610"/>
                  <a:pt x="175260" y="38100"/>
                </a:cubicBezTo>
                <a:cubicBezTo>
                  <a:pt x="278130" y="10160"/>
                  <a:pt x="389890" y="8890"/>
                  <a:pt x="495300" y="11430"/>
                </a:cubicBezTo>
                <a:cubicBezTo>
                  <a:pt x="678180" y="16510"/>
                  <a:pt x="5822993" y="0"/>
                  <a:pt x="5930943" y="5080"/>
                </a:cubicBezTo>
                <a:cubicBezTo>
                  <a:pt x="6055403" y="11430"/>
                  <a:pt x="6191293" y="31750"/>
                  <a:pt x="6296703" y="102870"/>
                </a:cubicBezTo>
                <a:cubicBezTo>
                  <a:pt x="6336073" y="129540"/>
                  <a:pt x="6370363" y="163830"/>
                  <a:pt x="6390683" y="207010"/>
                </a:cubicBezTo>
                <a:cubicBezTo>
                  <a:pt x="6407193" y="241300"/>
                  <a:pt x="6411003" y="276860"/>
                  <a:pt x="6411003" y="314960"/>
                </a:cubicBezTo>
                <a:cubicBezTo>
                  <a:pt x="6408463" y="515620"/>
                  <a:pt x="6421163" y="3384413"/>
                  <a:pt x="6414813" y="3527922"/>
                </a:cubicBezTo>
                <a:cubicBezTo>
                  <a:pt x="6408463" y="3647303"/>
                  <a:pt x="6398303" y="3766683"/>
                  <a:pt x="6383063" y="3884793"/>
                </a:cubicBezTo>
                <a:cubicBezTo>
                  <a:pt x="6379253" y="3915272"/>
                  <a:pt x="6377983" y="3947022"/>
                  <a:pt x="6369093" y="3976233"/>
                </a:cubicBezTo>
                <a:cubicBezTo>
                  <a:pt x="6352583" y="4029572"/>
                  <a:pt x="6317023" y="4075293"/>
                  <a:pt x="6275113" y="4110853"/>
                </a:cubicBezTo>
                <a:cubicBezTo>
                  <a:pt x="6170973" y="4198483"/>
                  <a:pt x="6027463" y="4235313"/>
                  <a:pt x="5894113" y="4236583"/>
                </a:cubicBezTo>
                <a:cubicBezTo>
                  <a:pt x="5869983" y="4236583"/>
                  <a:pt x="5897923" y="4220072"/>
                  <a:pt x="5909353" y="4220072"/>
                </a:cubicBezTo>
                <a:cubicBezTo>
                  <a:pt x="6037623" y="4220072"/>
                  <a:pt x="6177323" y="4183243"/>
                  <a:pt x="6268763" y="4087993"/>
                </a:cubicBezTo>
                <a:cubicBezTo>
                  <a:pt x="6306863" y="4047353"/>
                  <a:pt x="6334803" y="3996553"/>
                  <a:pt x="6341153" y="3940672"/>
                </a:cubicBezTo>
                <a:cubicBezTo>
                  <a:pt x="6343693" y="3915272"/>
                  <a:pt x="6346233" y="3891143"/>
                  <a:pt x="6348773" y="3865743"/>
                </a:cubicBezTo>
                <a:cubicBezTo>
                  <a:pt x="6417353" y="3305672"/>
                  <a:pt x="6374173" y="382270"/>
                  <a:pt x="6374173" y="320040"/>
                </a:cubicBezTo>
                <a:cubicBezTo>
                  <a:pt x="6374173" y="275590"/>
                  <a:pt x="6366553" y="233680"/>
                  <a:pt x="6343693" y="195580"/>
                </a:cubicBezTo>
                <a:cubicBezTo>
                  <a:pt x="6318293" y="153670"/>
                  <a:pt x="6277653" y="121920"/>
                  <a:pt x="6234473" y="97790"/>
                </a:cubicBezTo>
                <a:cubicBezTo>
                  <a:pt x="6092233" y="19050"/>
                  <a:pt x="5924593" y="19050"/>
                  <a:pt x="5765843" y="20320"/>
                </a:cubicBezTo>
                <a:cubicBezTo>
                  <a:pt x="5595663" y="21590"/>
                  <a:pt x="1653540" y="41910"/>
                  <a:pt x="1437640" y="41910"/>
                </a:cubicBezTo>
                <a:cubicBezTo>
                  <a:pt x="1176020" y="41910"/>
                  <a:pt x="915670" y="38100"/>
                  <a:pt x="654050" y="31750"/>
                </a:cubicBezTo>
                <a:cubicBezTo>
                  <a:pt x="593090" y="31750"/>
                  <a:pt x="533400" y="29210"/>
                  <a:pt x="472440" y="27940"/>
                </a:cubicBezTo>
                <a:cubicBezTo>
                  <a:pt x="372110" y="25400"/>
                  <a:pt x="261620" y="24130"/>
                  <a:pt x="165100" y="55880"/>
                </a:cubicBezTo>
                <a:cubicBezTo>
                  <a:pt x="111760" y="73660"/>
                  <a:pt x="69850" y="106680"/>
                  <a:pt x="57150" y="163830"/>
                </a:cubicBezTo>
                <a:cubicBezTo>
                  <a:pt x="48260" y="205740"/>
                  <a:pt x="52070" y="251460"/>
                  <a:pt x="48260" y="294640"/>
                </a:cubicBezTo>
                <a:cubicBezTo>
                  <a:pt x="33020" y="482600"/>
                  <a:pt x="35560" y="671830"/>
                  <a:pt x="40640" y="2410521"/>
                </a:cubicBezTo>
                <a:cubicBezTo>
                  <a:pt x="45720" y="3240903"/>
                  <a:pt x="52070" y="3442833"/>
                  <a:pt x="57150" y="3643493"/>
                </a:cubicBezTo>
                <a:cubicBezTo>
                  <a:pt x="60960" y="3756522"/>
                  <a:pt x="63500" y="3869553"/>
                  <a:pt x="67310" y="3982583"/>
                </a:cubicBezTo>
                <a:cubicBezTo>
                  <a:pt x="71120" y="4098153"/>
                  <a:pt x="176530" y="4165463"/>
                  <a:pt x="275590" y="4199753"/>
                </a:cubicBezTo>
                <a:cubicBezTo>
                  <a:pt x="356870" y="4227693"/>
                  <a:pt x="441960" y="4236583"/>
                  <a:pt x="527050" y="4236583"/>
                </a:cubicBezTo>
                <a:cubicBezTo>
                  <a:pt x="615950" y="4236583"/>
                  <a:pt x="703580" y="4236583"/>
                  <a:pt x="792480" y="4236583"/>
                </a:cubicBezTo>
                <a:cubicBezTo>
                  <a:pt x="962660" y="4236583"/>
                  <a:pt x="1131570" y="4236583"/>
                  <a:pt x="1301750" y="4235313"/>
                </a:cubicBezTo>
                <a:cubicBezTo>
                  <a:pt x="1504950" y="4235313"/>
                  <a:pt x="1708150" y="4234043"/>
                  <a:pt x="3080028" y="4232772"/>
                </a:cubicBezTo>
                <a:cubicBezTo>
                  <a:pt x="4493158" y="4231503"/>
                  <a:pt x="4758733" y="4230233"/>
                  <a:pt x="4944153" y="4228963"/>
                </a:cubicBezTo>
                <a:cubicBezTo>
                  <a:pt x="5064803" y="4227693"/>
                  <a:pt x="5185453" y="4226422"/>
                  <a:pt x="5306103" y="4222613"/>
                </a:cubicBezTo>
                <a:cubicBezTo>
                  <a:pt x="5508033" y="4214993"/>
                  <a:pt x="5711233" y="4211183"/>
                  <a:pt x="5913163" y="4218803"/>
                </a:cubicBezTo>
                <a:cubicBezTo>
                  <a:pt x="5922053" y="4220072"/>
                  <a:pt x="5920783" y="4223883"/>
                  <a:pt x="5915703" y="4228963"/>
                </a:cubicBezTo>
                <a:close/>
              </a:path>
            </a:pathLst>
          </a:custGeom>
          <a:solidFill>
            <a:srgbClr val="AD3E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/>
          <p:nvPr/>
        </p:nvSpPr>
        <p:spPr>
          <a:xfrm>
            <a:off x="935666" y="2466750"/>
            <a:ext cx="9888278" cy="712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0010"/>
              </a:lnSpc>
            </a:pP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1.Membangun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Supremasi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Hukum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dengan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Kuat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–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Hukum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adalah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pilar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keadilan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.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Ketika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hukum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tak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sanggup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lagi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menegakkan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sendi-sendi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keadilan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,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maka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runtuhlah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kepercayaan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publik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pada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institusi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ini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. </a:t>
            </a:r>
            <a:endParaRPr lang="en-US" sz="2800" dirty="0" smtClean="0">
              <a:latin typeface="Poppins Medium" charset="0"/>
              <a:ea typeface="Arimo"/>
              <a:cs typeface="Poppins Medium" charset="0"/>
              <a:sym typeface="Arimo"/>
            </a:endParaRPr>
          </a:p>
          <a:p>
            <a:pPr lvl="0">
              <a:lnSpc>
                <a:spcPct val="130010"/>
              </a:lnSpc>
            </a:pP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2.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Menciptakan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Kondisifitas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Nyata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di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Semua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Daerah –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Salah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satu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rangsangan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tumbuhnya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tipikor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dengan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subur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adalah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kondisifitas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semu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di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suatu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wilayah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otonom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.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Kondusifitas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yang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selama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ini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dielu-elukan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adalah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kondusifitas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semu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belaka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.</a:t>
            </a:r>
          </a:p>
          <a:p>
            <a:pPr lvl="0">
              <a:lnSpc>
                <a:spcPct val="130010"/>
              </a:lnSpc>
            </a:pP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3.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Eksistensi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Para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Aktivis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–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para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aktifis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seperti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LSM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harus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gencar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menyerukan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suaranya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untuk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melawan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korupsi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.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Disini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,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peran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aktif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para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aktifis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sangat</a:t>
            </a:r>
            <a:r>
              <a:rPr lang="en-US" sz="28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8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diharapkan</a:t>
            </a:r>
            <a:endParaRPr lang="en-US" sz="2800" dirty="0" smtClean="0">
              <a:latin typeface="Poppins Medium" charset="0"/>
              <a:ea typeface="Arimo"/>
              <a:cs typeface="Poppins Medium" charset="0"/>
              <a:sym typeface="Arimo"/>
            </a:endParaRPr>
          </a:p>
          <a:p>
            <a:pPr lvl="0">
              <a:lnSpc>
                <a:spcPct val="130010"/>
              </a:lnSpc>
            </a:pPr>
            <a:endParaRPr lang="en-US" sz="2000" dirty="0" smtClean="0">
              <a:latin typeface="Poppins Medium" charset="0"/>
              <a:ea typeface="Arimo"/>
              <a:cs typeface="Poppins Medium" charset="0"/>
              <a:sym typeface="Arimo"/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4061637" y="616687"/>
            <a:ext cx="946297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-US" sz="3600" b="1" dirty="0" smtClean="0">
                <a:latin typeface="Poppins"/>
                <a:ea typeface="Poppins"/>
                <a:cs typeface="Poppins"/>
                <a:sym typeface="Poppins"/>
              </a:rPr>
              <a:t>Cara </a:t>
            </a:r>
            <a:r>
              <a:rPr lang="en-US" sz="3600" b="1" dirty="0" err="1" smtClean="0">
                <a:latin typeface="Poppins"/>
                <a:ea typeface="Poppins"/>
                <a:cs typeface="Poppins"/>
                <a:sym typeface="Poppins"/>
              </a:rPr>
              <a:t>mengatasi</a:t>
            </a:r>
            <a:r>
              <a:rPr lang="en-US" sz="3600" b="1" dirty="0" smtClean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b="1" dirty="0" err="1" smtClean="0">
                <a:latin typeface="Poppins"/>
                <a:ea typeface="Poppins"/>
                <a:cs typeface="Poppins"/>
                <a:sym typeface="Poppins"/>
              </a:rPr>
              <a:t>permasalahan</a:t>
            </a:r>
            <a:r>
              <a:rPr lang="en-US" sz="3600" b="1" dirty="0" smtClean="0">
                <a:latin typeface="Poppins"/>
                <a:ea typeface="Poppins"/>
                <a:cs typeface="Poppins"/>
                <a:sym typeface="Poppins"/>
              </a:rPr>
              <a:t> moral </a:t>
            </a:r>
            <a:r>
              <a:rPr lang="en-US" sz="3600" b="1" dirty="0" err="1" smtClean="0">
                <a:latin typeface="Poppins"/>
                <a:ea typeface="Poppins"/>
                <a:cs typeface="Poppins"/>
                <a:sym typeface="Poppins"/>
              </a:rPr>
              <a:t>tersebut</a:t>
            </a:r>
            <a:r>
              <a:rPr lang="en-US" sz="3600" b="1" dirty="0" smtClean="0">
                <a:latin typeface="Poppins"/>
                <a:ea typeface="Poppins"/>
                <a:cs typeface="Poppins"/>
                <a:sym typeface="Poppins"/>
              </a:rPr>
              <a:t>.</a:t>
            </a:r>
            <a:endParaRPr sz="3600"/>
          </a:p>
        </p:txBody>
      </p:sp>
      <p:pic>
        <p:nvPicPr>
          <p:cNvPr id="19" name="Picture 18" descr="pancasila gif 1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18822" y="0"/>
            <a:ext cx="1679121" cy="1679121"/>
          </a:xfrm>
          <a:prstGeom prst="rect">
            <a:avLst/>
          </a:prstGeom>
        </p:spPr>
      </p:pic>
      <p:pic>
        <p:nvPicPr>
          <p:cNvPr id="20" name="Picture 19" descr="WhatsApp Image 2020-11-05 at 12.36.40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35350" y="0"/>
            <a:ext cx="1663552" cy="1641469"/>
          </a:xfrm>
          <a:prstGeom prst="rect">
            <a:avLst/>
          </a:prstGeom>
        </p:spPr>
      </p:pic>
      <p:pic>
        <p:nvPicPr>
          <p:cNvPr id="21" name="Google Shape;120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1536500"/>
            <a:ext cx="1626807" cy="972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WhatsApp Image 2021-09-20 at 10.16.36 (1).jpeg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81810" y="2451692"/>
            <a:ext cx="5842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  <p:bldP spid="1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/>
          <p:nvPr/>
        </p:nvSpPr>
        <p:spPr>
          <a:xfrm>
            <a:off x="4040372" y="389662"/>
            <a:ext cx="10017295" cy="1700585"/>
          </a:xfrm>
          <a:custGeom>
            <a:avLst/>
            <a:gdLst/>
            <a:ahLst/>
            <a:cxnLst/>
            <a:rect l="l" t="t" r="r" b="b"/>
            <a:pathLst>
              <a:path w="11959314" h="2144883" extrusionOk="0">
                <a:moveTo>
                  <a:pt x="11331537" y="2090405"/>
                </a:moveTo>
                <a:cubicBezTo>
                  <a:pt x="11331537" y="2090405"/>
                  <a:pt x="10600662" y="2144883"/>
                  <a:pt x="8983549" y="2142261"/>
                </a:cubicBezTo>
                <a:cubicBezTo>
                  <a:pt x="4416811" y="2140099"/>
                  <a:pt x="1057074" y="2132274"/>
                  <a:pt x="1057074" y="2132274"/>
                </a:cubicBezTo>
                <a:cubicBezTo>
                  <a:pt x="812932" y="2123440"/>
                  <a:pt x="449110" y="2102209"/>
                  <a:pt x="282371" y="2044032"/>
                </a:cubicBezTo>
                <a:cubicBezTo>
                  <a:pt x="4469" y="1947069"/>
                  <a:pt x="0" y="1773790"/>
                  <a:pt x="0" y="1409542"/>
                </a:cubicBezTo>
                <a:lnTo>
                  <a:pt x="0" y="1409531"/>
                </a:lnTo>
                <a:cubicBezTo>
                  <a:pt x="8536" y="491230"/>
                  <a:pt x="0" y="345608"/>
                  <a:pt x="77597" y="223930"/>
                </a:cubicBezTo>
                <a:cubicBezTo>
                  <a:pt x="217372" y="4759"/>
                  <a:pt x="519255" y="4073"/>
                  <a:pt x="937909" y="4073"/>
                </a:cubicBezTo>
                <a:cubicBezTo>
                  <a:pt x="937909" y="4073"/>
                  <a:pt x="2500654" y="15681"/>
                  <a:pt x="7299640" y="7673"/>
                </a:cubicBezTo>
                <a:cubicBezTo>
                  <a:pt x="10381735" y="0"/>
                  <a:pt x="11098468" y="6979"/>
                  <a:pt x="11098468" y="6979"/>
                </a:cubicBezTo>
                <a:cubicBezTo>
                  <a:pt x="11466775" y="14458"/>
                  <a:pt x="11605035" y="42638"/>
                  <a:pt x="11802775" y="165219"/>
                </a:cubicBezTo>
                <a:cubicBezTo>
                  <a:pt x="11953792" y="258836"/>
                  <a:pt x="11959314" y="476157"/>
                  <a:pt x="11950174" y="1409531"/>
                </a:cubicBezTo>
                <a:lnTo>
                  <a:pt x="11950174" y="1409542"/>
                </a:lnTo>
                <a:cubicBezTo>
                  <a:pt x="11950173" y="1891755"/>
                  <a:pt x="11907389" y="2040343"/>
                  <a:pt x="11331537" y="2090405"/>
                </a:cubicBezTo>
                <a:close/>
              </a:path>
            </a:pathLst>
          </a:custGeom>
          <a:solidFill>
            <a:srgbClr val="AD3E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489100" y="2160613"/>
            <a:ext cx="10760147" cy="7600075"/>
          </a:xfrm>
          <a:custGeom>
            <a:avLst/>
            <a:gdLst/>
            <a:ahLst/>
            <a:cxnLst/>
            <a:rect l="l" t="t" r="r" b="b"/>
            <a:pathLst>
              <a:path w="6421163" h="4250553" extrusionOk="0">
                <a:moveTo>
                  <a:pt x="5915703" y="4228963"/>
                </a:moveTo>
                <a:cubicBezTo>
                  <a:pt x="5909353" y="4235313"/>
                  <a:pt x="5897923" y="4236583"/>
                  <a:pt x="5890303" y="4235313"/>
                </a:cubicBezTo>
                <a:cubicBezTo>
                  <a:pt x="5834423" y="4232773"/>
                  <a:pt x="5779813" y="4232773"/>
                  <a:pt x="5723933" y="4231503"/>
                </a:cubicBezTo>
                <a:cubicBezTo>
                  <a:pt x="5528353" y="4230233"/>
                  <a:pt x="5332773" y="4239123"/>
                  <a:pt x="5137193" y="4241663"/>
                </a:cubicBezTo>
                <a:cubicBezTo>
                  <a:pt x="4973363" y="4244203"/>
                  <a:pt x="4808263" y="4245473"/>
                  <a:pt x="4644433" y="4246743"/>
                </a:cubicBezTo>
                <a:cubicBezTo>
                  <a:pt x="3493392" y="4248013"/>
                  <a:pt x="1945679" y="4249283"/>
                  <a:pt x="1555750" y="4249283"/>
                </a:cubicBezTo>
                <a:cubicBezTo>
                  <a:pt x="1362710" y="4249283"/>
                  <a:pt x="1168400" y="4250553"/>
                  <a:pt x="975360" y="4250553"/>
                </a:cubicBezTo>
                <a:cubicBezTo>
                  <a:pt x="844550" y="4250553"/>
                  <a:pt x="712470" y="4250553"/>
                  <a:pt x="581660" y="4250553"/>
                </a:cubicBezTo>
                <a:cubicBezTo>
                  <a:pt x="449580" y="4250553"/>
                  <a:pt x="317500" y="4248013"/>
                  <a:pt x="194310" y="4192133"/>
                </a:cubicBezTo>
                <a:cubicBezTo>
                  <a:pt x="109220" y="4152763"/>
                  <a:pt x="33020" y="4086723"/>
                  <a:pt x="29210" y="3987663"/>
                </a:cubicBezTo>
                <a:cubicBezTo>
                  <a:pt x="27940" y="3948293"/>
                  <a:pt x="26670" y="3907653"/>
                  <a:pt x="25400" y="3868283"/>
                </a:cubicBezTo>
                <a:cubicBezTo>
                  <a:pt x="21590" y="3680322"/>
                  <a:pt x="15240" y="3491093"/>
                  <a:pt x="10160" y="3301863"/>
                </a:cubicBezTo>
                <a:cubicBezTo>
                  <a:pt x="5080" y="3136763"/>
                  <a:pt x="0" y="1510407"/>
                  <a:pt x="0" y="626110"/>
                </a:cubicBezTo>
                <a:cubicBezTo>
                  <a:pt x="0" y="509270"/>
                  <a:pt x="3810" y="391160"/>
                  <a:pt x="15240" y="274320"/>
                </a:cubicBezTo>
                <a:cubicBezTo>
                  <a:pt x="19050" y="231140"/>
                  <a:pt x="12700" y="186690"/>
                  <a:pt x="27940" y="144780"/>
                </a:cubicBezTo>
                <a:cubicBezTo>
                  <a:pt x="50800" y="83820"/>
                  <a:pt x="115570" y="54610"/>
                  <a:pt x="175260" y="38100"/>
                </a:cubicBezTo>
                <a:cubicBezTo>
                  <a:pt x="278130" y="10160"/>
                  <a:pt x="389890" y="8890"/>
                  <a:pt x="495300" y="11430"/>
                </a:cubicBezTo>
                <a:cubicBezTo>
                  <a:pt x="678180" y="16510"/>
                  <a:pt x="5822993" y="0"/>
                  <a:pt x="5930943" y="5080"/>
                </a:cubicBezTo>
                <a:cubicBezTo>
                  <a:pt x="6055403" y="11430"/>
                  <a:pt x="6191293" y="31750"/>
                  <a:pt x="6296703" y="102870"/>
                </a:cubicBezTo>
                <a:cubicBezTo>
                  <a:pt x="6336073" y="129540"/>
                  <a:pt x="6370363" y="163830"/>
                  <a:pt x="6390683" y="207010"/>
                </a:cubicBezTo>
                <a:cubicBezTo>
                  <a:pt x="6407193" y="241300"/>
                  <a:pt x="6411003" y="276860"/>
                  <a:pt x="6411003" y="314960"/>
                </a:cubicBezTo>
                <a:cubicBezTo>
                  <a:pt x="6408463" y="515620"/>
                  <a:pt x="6421163" y="3384413"/>
                  <a:pt x="6414813" y="3527922"/>
                </a:cubicBezTo>
                <a:cubicBezTo>
                  <a:pt x="6408463" y="3647303"/>
                  <a:pt x="6398303" y="3766683"/>
                  <a:pt x="6383063" y="3884793"/>
                </a:cubicBezTo>
                <a:cubicBezTo>
                  <a:pt x="6379253" y="3915272"/>
                  <a:pt x="6377983" y="3947022"/>
                  <a:pt x="6369093" y="3976233"/>
                </a:cubicBezTo>
                <a:cubicBezTo>
                  <a:pt x="6352583" y="4029572"/>
                  <a:pt x="6317023" y="4075293"/>
                  <a:pt x="6275113" y="4110853"/>
                </a:cubicBezTo>
                <a:cubicBezTo>
                  <a:pt x="6170973" y="4198483"/>
                  <a:pt x="6027463" y="4235313"/>
                  <a:pt x="5894113" y="4236583"/>
                </a:cubicBezTo>
                <a:cubicBezTo>
                  <a:pt x="5869983" y="4236583"/>
                  <a:pt x="5897923" y="4220072"/>
                  <a:pt x="5909353" y="4220072"/>
                </a:cubicBezTo>
                <a:cubicBezTo>
                  <a:pt x="6037623" y="4220072"/>
                  <a:pt x="6177323" y="4183243"/>
                  <a:pt x="6268763" y="4087993"/>
                </a:cubicBezTo>
                <a:cubicBezTo>
                  <a:pt x="6306863" y="4047353"/>
                  <a:pt x="6334803" y="3996553"/>
                  <a:pt x="6341153" y="3940672"/>
                </a:cubicBezTo>
                <a:cubicBezTo>
                  <a:pt x="6343693" y="3915272"/>
                  <a:pt x="6346233" y="3891143"/>
                  <a:pt x="6348773" y="3865743"/>
                </a:cubicBezTo>
                <a:cubicBezTo>
                  <a:pt x="6417353" y="3305672"/>
                  <a:pt x="6374173" y="382270"/>
                  <a:pt x="6374173" y="320040"/>
                </a:cubicBezTo>
                <a:cubicBezTo>
                  <a:pt x="6374173" y="275590"/>
                  <a:pt x="6366553" y="233680"/>
                  <a:pt x="6343693" y="195580"/>
                </a:cubicBezTo>
                <a:cubicBezTo>
                  <a:pt x="6318293" y="153670"/>
                  <a:pt x="6277653" y="121920"/>
                  <a:pt x="6234473" y="97790"/>
                </a:cubicBezTo>
                <a:cubicBezTo>
                  <a:pt x="6092233" y="19050"/>
                  <a:pt x="5924593" y="19050"/>
                  <a:pt x="5765843" y="20320"/>
                </a:cubicBezTo>
                <a:cubicBezTo>
                  <a:pt x="5595663" y="21590"/>
                  <a:pt x="1653540" y="41910"/>
                  <a:pt x="1437640" y="41910"/>
                </a:cubicBezTo>
                <a:cubicBezTo>
                  <a:pt x="1176020" y="41910"/>
                  <a:pt x="915670" y="38100"/>
                  <a:pt x="654050" y="31750"/>
                </a:cubicBezTo>
                <a:cubicBezTo>
                  <a:pt x="593090" y="31750"/>
                  <a:pt x="533400" y="29210"/>
                  <a:pt x="472440" y="27940"/>
                </a:cubicBezTo>
                <a:cubicBezTo>
                  <a:pt x="372110" y="25400"/>
                  <a:pt x="261620" y="24130"/>
                  <a:pt x="165100" y="55880"/>
                </a:cubicBezTo>
                <a:cubicBezTo>
                  <a:pt x="111760" y="73660"/>
                  <a:pt x="69850" y="106680"/>
                  <a:pt x="57150" y="163830"/>
                </a:cubicBezTo>
                <a:cubicBezTo>
                  <a:pt x="48260" y="205740"/>
                  <a:pt x="52070" y="251460"/>
                  <a:pt x="48260" y="294640"/>
                </a:cubicBezTo>
                <a:cubicBezTo>
                  <a:pt x="33020" y="482600"/>
                  <a:pt x="35560" y="671830"/>
                  <a:pt x="40640" y="2410521"/>
                </a:cubicBezTo>
                <a:cubicBezTo>
                  <a:pt x="45720" y="3240903"/>
                  <a:pt x="52070" y="3442833"/>
                  <a:pt x="57150" y="3643493"/>
                </a:cubicBezTo>
                <a:cubicBezTo>
                  <a:pt x="60960" y="3756522"/>
                  <a:pt x="63500" y="3869553"/>
                  <a:pt x="67310" y="3982583"/>
                </a:cubicBezTo>
                <a:cubicBezTo>
                  <a:pt x="71120" y="4098153"/>
                  <a:pt x="176530" y="4165463"/>
                  <a:pt x="275590" y="4199753"/>
                </a:cubicBezTo>
                <a:cubicBezTo>
                  <a:pt x="356870" y="4227693"/>
                  <a:pt x="441960" y="4236583"/>
                  <a:pt x="527050" y="4236583"/>
                </a:cubicBezTo>
                <a:cubicBezTo>
                  <a:pt x="615950" y="4236583"/>
                  <a:pt x="703580" y="4236583"/>
                  <a:pt x="792480" y="4236583"/>
                </a:cubicBezTo>
                <a:cubicBezTo>
                  <a:pt x="962660" y="4236583"/>
                  <a:pt x="1131570" y="4236583"/>
                  <a:pt x="1301750" y="4235313"/>
                </a:cubicBezTo>
                <a:cubicBezTo>
                  <a:pt x="1504950" y="4235313"/>
                  <a:pt x="1708150" y="4234043"/>
                  <a:pt x="3080028" y="4232772"/>
                </a:cubicBezTo>
                <a:cubicBezTo>
                  <a:pt x="4493158" y="4231503"/>
                  <a:pt x="4758733" y="4230233"/>
                  <a:pt x="4944153" y="4228963"/>
                </a:cubicBezTo>
                <a:cubicBezTo>
                  <a:pt x="5064803" y="4227693"/>
                  <a:pt x="5185453" y="4226422"/>
                  <a:pt x="5306103" y="4222613"/>
                </a:cubicBezTo>
                <a:cubicBezTo>
                  <a:pt x="5508033" y="4214993"/>
                  <a:pt x="5711233" y="4211183"/>
                  <a:pt x="5913163" y="4218803"/>
                </a:cubicBezTo>
                <a:cubicBezTo>
                  <a:pt x="5922053" y="4220072"/>
                  <a:pt x="5920783" y="4223883"/>
                  <a:pt x="5915703" y="4228963"/>
                </a:cubicBezTo>
                <a:close/>
              </a:path>
            </a:pathLst>
          </a:custGeom>
          <a:solidFill>
            <a:srgbClr val="AD3E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/>
          <p:nvPr/>
        </p:nvSpPr>
        <p:spPr>
          <a:xfrm>
            <a:off x="935666" y="2466750"/>
            <a:ext cx="9888278" cy="6241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0010"/>
              </a:lnSpc>
            </a:pP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4.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Menciptakan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Pendidikan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Anti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Korupsi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–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Upaya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pemberantasan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korupsi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melalui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jalur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pendidikan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harus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dilaksanakan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karena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tidak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bisa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dipungkiri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bahwa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pendidikan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merupakan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wahana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yang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sangat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startegis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untuk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membina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generasi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muda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agar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menanamkan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nilai-nilai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kehidupan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termasuk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antikorupsi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.</a:t>
            </a:r>
          </a:p>
          <a:p>
            <a:pPr lvl="0">
              <a:lnSpc>
                <a:spcPct val="130010"/>
              </a:lnSpc>
            </a:pP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5.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Membangun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Pendidikan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Moral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Sedini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Mungkin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–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Mengapa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banyak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pejabat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Negara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ini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yang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korupsi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?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Salah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satu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jawabannya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karena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mereka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bermoral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miskin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,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bertabiat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penjahat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dan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tidak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bermartabat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. </a:t>
            </a:r>
            <a:endParaRPr lang="en-US" sz="2400" dirty="0" smtClean="0">
              <a:latin typeface="Poppins Medium" charset="0"/>
              <a:ea typeface="Arimo"/>
              <a:cs typeface="Poppins Medium" charset="0"/>
              <a:sym typeface="Arimo"/>
            </a:endParaRPr>
          </a:p>
          <a:p>
            <a:pPr lvl="0">
              <a:lnSpc>
                <a:spcPct val="130010"/>
              </a:lnSpc>
            </a:pP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6.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Pembekalan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pendidikan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Religi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yang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Intensif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–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Semua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agama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mengajarkan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pada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kebaikan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.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Tidak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ada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satupun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agama yang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menyuruh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kita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berbuat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untuk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merugikan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orang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lin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,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seperti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400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korupsi</a:t>
            </a:r>
            <a:r>
              <a:rPr lang="en-US" sz="2400" dirty="0" smtClean="0">
                <a:latin typeface="Poppins Medium" charset="0"/>
                <a:ea typeface="Arimo"/>
                <a:cs typeface="Poppins Medium" charset="0"/>
                <a:sym typeface="Arimo"/>
              </a:rPr>
              <a:t>.</a:t>
            </a:r>
            <a:endParaRPr lang="en-US" sz="2400" dirty="0" smtClean="0">
              <a:latin typeface="Poppins Medium" charset="0"/>
              <a:ea typeface="Arimo"/>
              <a:cs typeface="Poppins Medium" charset="0"/>
              <a:sym typeface="Arimo"/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4061637" y="616687"/>
            <a:ext cx="946297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-US" sz="3600" b="1" dirty="0" err="1" smtClean="0">
                <a:latin typeface="Poppins"/>
                <a:ea typeface="Poppins"/>
                <a:cs typeface="Poppins"/>
                <a:sym typeface="Poppins"/>
              </a:rPr>
              <a:t>Lanjutan</a:t>
            </a:r>
            <a:r>
              <a:rPr lang="en-US" sz="3600" b="1" dirty="0" smtClean="0">
                <a:latin typeface="Poppins"/>
                <a:ea typeface="Poppins"/>
                <a:cs typeface="Poppins"/>
                <a:sym typeface="Poppins"/>
              </a:rPr>
              <a:t>.</a:t>
            </a:r>
            <a:endParaRPr sz="3600"/>
          </a:p>
        </p:txBody>
      </p:sp>
      <p:pic>
        <p:nvPicPr>
          <p:cNvPr id="19" name="Picture 18" descr="pancasila gif 1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18822" y="0"/>
            <a:ext cx="1679121" cy="1679121"/>
          </a:xfrm>
          <a:prstGeom prst="rect">
            <a:avLst/>
          </a:prstGeom>
        </p:spPr>
      </p:pic>
      <p:pic>
        <p:nvPicPr>
          <p:cNvPr id="20" name="Picture 19" descr="WhatsApp Image 2020-11-05 at 12.36.40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35350" y="0"/>
            <a:ext cx="1663552" cy="1641469"/>
          </a:xfrm>
          <a:prstGeom prst="rect">
            <a:avLst/>
          </a:prstGeom>
        </p:spPr>
      </p:pic>
      <p:pic>
        <p:nvPicPr>
          <p:cNvPr id="21" name="Google Shape;120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1536500"/>
            <a:ext cx="1626807" cy="972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WhatsApp Image 2021-09-20 at 10.16.36 (1).jpeg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81810" y="2451692"/>
            <a:ext cx="5842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  <p:bldP spid="1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 flipH="1">
            <a:off x="7164248" y="-938408"/>
            <a:ext cx="8670854" cy="115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339325" y="2099487"/>
            <a:ext cx="8111674" cy="7057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415196" y="1916565"/>
            <a:ext cx="3163742" cy="8579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551170" y="6381404"/>
            <a:ext cx="41148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8"/>
          <p:cNvSpPr txBox="1"/>
          <p:nvPr/>
        </p:nvSpPr>
        <p:spPr>
          <a:xfrm>
            <a:off x="5740050" y="2953145"/>
            <a:ext cx="11802756" cy="2859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42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Terima</a:t>
            </a:r>
            <a:r>
              <a:rPr lang="en-US" sz="10142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142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Kasih</a:t>
            </a:r>
            <a:endParaRPr/>
          </a:p>
          <a:p>
            <a:pPr marL="0" marR="0" lvl="0" indent="0" algn="ctr" rtl="0">
              <a:lnSpc>
                <a:spcPct val="10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42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Semoga</a:t>
            </a:r>
            <a:r>
              <a:rPr lang="en-US" sz="10142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142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Bermanfaat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 flipH="1">
            <a:off x="7164248" y="-938408"/>
            <a:ext cx="8670854" cy="115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339325" y="2099487"/>
            <a:ext cx="8111674" cy="7057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51170" y="6381404"/>
            <a:ext cx="41148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8"/>
          <p:cNvSpPr txBox="1"/>
          <p:nvPr/>
        </p:nvSpPr>
        <p:spPr>
          <a:xfrm>
            <a:off x="5740050" y="2953145"/>
            <a:ext cx="11802756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 smtClean="0"/>
              <a:t>Wassalamu’alaikum</a:t>
            </a:r>
            <a:r>
              <a:rPr lang="en-US" sz="6000" dirty="0" smtClean="0"/>
              <a:t> </a:t>
            </a:r>
            <a:r>
              <a:rPr lang="en-US" sz="6000" dirty="0" err="1" smtClean="0"/>
              <a:t>warahmatullahi</a:t>
            </a:r>
            <a:r>
              <a:rPr lang="en-US" sz="6000" dirty="0" smtClean="0"/>
              <a:t> </a:t>
            </a:r>
            <a:r>
              <a:rPr lang="en-US" sz="6000" dirty="0" err="1" smtClean="0"/>
              <a:t>wabarakatuh</a:t>
            </a:r>
            <a:endParaRPr sz="6000"/>
          </a:p>
        </p:txBody>
      </p:sp>
      <p:pic>
        <p:nvPicPr>
          <p:cNvPr id="7" name="Picture 6" descr="WhatsApp Image 2021-09-13 at 19.39.52.jpeg"/>
          <p:cNvPicPr>
            <a:picLocks noChangeAspect="1"/>
          </p:cNvPicPr>
          <p:nvPr/>
        </p:nvPicPr>
        <p:blipFill>
          <a:blip r:embed="rId6">
            <a:clrChange>
              <a:clrFrom>
                <a:srgbClr val="FAFCF9"/>
              </a:clrFrom>
              <a:clrTo>
                <a:srgbClr val="FAFC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156609" y="1371599"/>
            <a:ext cx="9713971" cy="7859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46185E-6 C 0.02231 0.01449 0.04436 0.02867 0.06667 0.04224 C 0.07318 0.04625 0.0796 0.0538 0.08568 0.05919 C 0.09184 0.06474 0.09826 0.06798 0.10477 0.07184 C 0.11015 0.0817 0.10364 0.07106 0.11068 0.07816 C 0.12048 0.08802 0.10972 0.08278 0.12257 0.08663 C 0.13481 0.10143 0.1164 0.08031 0.1309 0.09295 C 0.13594 0.09742 0.1401 0.1039 0.14522 0.10775 C 0.15295 0.11361 0.16189 0.11592 0.17022 0.11839 C 0.17847 0.12425 0.18654 0.12594 0.19522 0.12887 C 0.20043 0.13519 0.20581 0.13504 0.21189 0.13735 C 0.21944 0.14028 0.22361 0.14228 0.23212 0.14367 C 0.23967 0.1483 0.24696 0.14984 0.25477 0.15215 C 0.26476 0.15508 0.27448 0.1597 0.28446 0.16279 C 0.29149 0.16772 0.29861 0.16926 0.3059 0.17327 C 0.32083 0.18144 0.33672 0.19038 0.35234 0.19454 C 0.37456 0.20055 0.39904 0.20287 0.42144 0.20502 C 0.44193 0.21443 0.46371 0.20826 0.48446 0.20287 C 0.48984 0.19994 0.49505 0.19963 0.5 0.19454 C 0.50451 0.18992 0.50955 0.18637 0.51311 0.17974 C 0.51606 0.17435 0.51858 0.17157 0.52257 0.16911 C 0.5289 0.15785 0.53698 0.15169 0.54401 0.14167 C 0.54922 0.13427 0.55434 0.1261 0.55946 0.11839 C 0.56033 0.11716 0.5612 0.11562 0.56189 0.11407 C 0.56276 0.11207 0.56319 0.10945 0.56423 0.10775 C 0.5664 0.10436 0.5697 0.10328 0.57144 0.09927 C 0.57456 0.09203 0.57517 0.0891 0.57977 0.08448 C 0.58029 0.08401 0.5934 0.07214 0.59401 0.07184 C 0.5987 0.06968 0.60364 0.06968 0.60833 0.06767 C 0.61528 0.05935 0.60842 0.06613 0.62022 0.06135 C 0.62856 0.05796 0.63064 0.05488 0.63923 0.05287 C 0.65512 0.04147 0.67413 0.04178 0.68811 0.02328 C 0.69158 0.01403 0.69826 0.01002 0.70113 2.46185E-6 C 0.70469 -0.01233 0.70764 -0.01665 0.71189 -0.02744 C 0.71276 -0.0296 0.71319 -0.03206 0.71423 -0.03391 C 0.71519 -0.03576 0.71675 -0.03638 0.71779 -0.03808 C 0.72387 -0.04748 0.72587 -0.05334 0.7309 -0.06552 C 0.73177 -0.06752 0.73333 -0.07184 0.73333 -0.07184 C 0.73594 -0.08679 0.73255 -0.07091 0.73689 -0.08247 C 0.73854 -0.08694 0.7388 -0.0928 0.74045 -0.09727 C 0.7414 -0.09974 0.74314 -0.10113 0.74401 -0.10359 C 0.74965 -0.11932 0.75139 -0.13596 0.7559 -0.15231 C 0.75443 -0.16865 0.75321 -0.18468 0.75113 -0.20086 C 0.75026 -0.21582 0.7487 -0.23324 0.74522 -0.24742 C 0.74184 -0.26114 0.73307 -0.27332 0.72613 -0.28118 C 0.72092 -0.29521 0.71206 -0.30261 0.70477 -0.31293 C 0.69427 -0.32773 0.68298 -0.34284 0.67144 -0.35517 C 0.66554 -0.36149 0.65946 -0.36211 0.65356 -0.36781 C 0.65104 -0.37028 0.64896 -0.37398 0.64644 -0.37629 C 0.64245 -0.37984 0.63845 -0.38338 0.63446 -0.38693 C 0.6329 -0.38832 0.63099 -0.38893 0.62977 -0.39109 C 0.62509 -0.39941 0.61936 -0.40327 0.61311 -0.40589 C 0.60746 -0.4119 0.60434 -0.41236 0.59878 -0.41653 C 0.59123 -0.42223 0.58307 -0.4284 0.575 -0.43132 C 0.56788 -0.43965 0.55937 -0.43872 0.55113 -0.44181 C 0.54392 -0.44443 0.53854 -0.44674 0.5309 -0.44828 C 0.51962 -0.45491 0.5263 -0.45198 0.51068 -0.4546 C 0.50243 -0.45738 0.49557 -0.45954 0.4868 -0.46092 C 0.47804 -0.46632 0.48455 -0.46277 0.46667 -0.46724 C 0.44106 -0.47356 0.41502 -0.47063 0.38923 -0.47356 C 0.35634 -0.47002 0.32335 -0.46601 0.29045 -0.46308 C 0.27535 -0.45923 0.26042 -0.45553 0.24522 -0.45244 C 0.23785 -0.4509 0.23116 -0.44582 0.22378 -0.44397 C 0.21328 -0.44134 0.20312 -0.43872 0.19279 -0.43549 C 0.18767 -0.43395 0.17734 -0.43132 0.17734 -0.43132 C 0.16962 -0.4267 0.17838 -0.43148 0.16545 -0.42701 C 0.15321 -0.42269 0.14236 -0.41668 0.12977 -0.41437 C 0.12205 -0.41082 0.11519 -0.40712 0.10833 -0.39957 C 0.10512 -0.39602 0.10217 -0.39202 0.09878 -0.38909 C 0.09557 -0.38631 0.08923 -0.38061 0.08923 -0.38061 C 0.08264 -0.36858 0.07361 -0.36935 0.06667 -0.35949 C 0.0658 -0.35826 0.06519 -0.35641 0.06423 -0.35517 C 0.06198 -0.35209 0.05946 -0.34962 0.05712 -0.34669 C 0.05547 -0.34469 0.05234 -0.34037 0.05234 -0.34037 C 0.04748 -0.32727 0.05286 -0.34007 0.04644 -0.32989 C 0.04644 -0.32989 0.03411 -0.308 0.03333 -0.30661 C 0.0309 -0.3023 0.02856 -0.29814 0.02613 -0.29382 C 0.02413 -0.29027 0.02352 -0.28472 0.02144 -0.28118 C 0.02066 -0.27979 0.01979 -0.2784 0.01901 -0.27702 C 0.01736 -0.26854 0.01493 -0.26299 0.01189 -0.2559 C 0.0105 -0.24603 0.00651 -0.23354 0.00234 -0.2263 C -0.0033 -0.19562 -0.00521 -0.17404 -0.00721 -0.14167 C -0.00781 -0.13165 -0.00955 -0.12225 -0.00955 -0.11207 " pathEditMode="relative" ptsTypes="ffffffffffffffffffffffffffffffffffffffffffffffffffffffffffffffffffffffffffffffffff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/>
          <p:nvPr/>
        </p:nvSpPr>
        <p:spPr>
          <a:xfrm>
            <a:off x="6230680" y="0"/>
            <a:ext cx="5996762" cy="978195"/>
          </a:xfrm>
          <a:custGeom>
            <a:avLst/>
            <a:gdLst/>
            <a:ahLst/>
            <a:cxnLst/>
            <a:rect l="l" t="t" r="r" b="b"/>
            <a:pathLst>
              <a:path w="11959314" h="2144883" extrusionOk="0">
                <a:moveTo>
                  <a:pt x="11331537" y="2090405"/>
                </a:moveTo>
                <a:cubicBezTo>
                  <a:pt x="11331537" y="2090405"/>
                  <a:pt x="10600662" y="2144883"/>
                  <a:pt x="8983549" y="2142261"/>
                </a:cubicBezTo>
                <a:cubicBezTo>
                  <a:pt x="4416811" y="2140099"/>
                  <a:pt x="1057074" y="2132274"/>
                  <a:pt x="1057074" y="2132274"/>
                </a:cubicBezTo>
                <a:cubicBezTo>
                  <a:pt x="812932" y="2123440"/>
                  <a:pt x="449110" y="2102209"/>
                  <a:pt x="282371" y="2044032"/>
                </a:cubicBezTo>
                <a:cubicBezTo>
                  <a:pt x="4469" y="1947069"/>
                  <a:pt x="0" y="1773790"/>
                  <a:pt x="0" y="1409542"/>
                </a:cubicBezTo>
                <a:lnTo>
                  <a:pt x="0" y="1409531"/>
                </a:lnTo>
                <a:cubicBezTo>
                  <a:pt x="8536" y="491230"/>
                  <a:pt x="0" y="345608"/>
                  <a:pt x="77597" y="223930"/>
                </a:cubicBezTo>
                <a:cubicBezTo>
                  <a:pt x="217372" y="4759"/>
                  <a:pt x="519255" y="4073"/>
                  <a:pt x="937909" y="4073"/>
                </a:cubicBezTo>
                <a:cubicBezTo>
                  <a:pt x="937909" y="4073"/>
                  <a:pt x="2500654" y="15681"/>
                  <a:pt x="7299640" y="7673"/>
                </a:cubicBezTo>
                <a:cubicBezTo>
                  <a:pt x="10381735" y="0"/>
                  <a:pt x="11098468" y="6979"/>
                  <a:pt x="11098468" y="6979"/>
                </a:cubicBezTo>
                <a:cubicBezTo>
                  <a:pt x="11466775" y="14458"/>
                  <a:pt x="11605035" y="42638"/>
                  <a:pt x="11802775" y="165219"/>
                </a:cubicBezTo>
                <a:cubicBezTo>
                  <a:pt x="11953792" y="258836"/>
                  <a:pt x="11959314" y="476157"/>
                  <a:pt x="11950174" y="1409531"/>
                </a:cubicBezTo>
                <a:lnTo>
                  <a:pt x="11950174" y="1409542"/>
                </a:lnTo>
                <a:cubicBezTo>
                  <a:pt x="11950173" y="1891755"/>
                  <a:pt x="11907389" y="2040343"/>
                  <a:pt x="11331537" y="2090405"/>
                </a:cubicBezTo>
                <a:close/>
              </a:path>
            </a:pathLst>
          </a:custGeom>
          <a:solidFill>
            <a:srgbClr val="EFC4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 txBox="1"/>
          <p:nvPr/>
        </p:nvSpPr>
        <p:spPr>
          <a:xfrm>
            <a:off x="6613451" y="276446"/>
            <a:ext cx="538007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 err="1" smtClean="0">
                <a:latin typeface="Poppins"/>
                <a:ea typeface="Poppins"/>
                <a:cs typeface="Poppins"/>
                <a:sym typeface="Poppins"/>
              </a:rPr>
              <a:t>Apa</a:t>
            </a:r>
            <a:r>
              <a:rPr lang="en-US" sz="4200" b="1" dirty="0" smtClean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200" b="1" dirty="0" err="1" smtClean="0">
                <a:latin typeface="Poppins"/>
                <a:ea typeface="Poppins"/>
                <a:cs typeface="Poppins"/>
                <a:sym typeface="Poppins"/>
              </a:rPr>
              <a:t>Itu</a:t>
            </a:r>
            <a:r>
              <a:rPr lang="en-US" sz="4200" b="1" dirty="0" smtClean="0">
                <a:latin typeface="Poppins"/>
                <a:ea typeface="Poppins"/>
                <a:cs typeface="Poppins"/>
                <a:sym typeface="Poppins"/>
              </a:rPr>
              <a:t> Moral?</a:t>
            </a:r>
            <a:endParaRPr/>
          </a:p>
        </p:txBody>
      </p:sp>
      <p:sp>
        <p:nvSpPr>
          <p:cNvPr id="18" name="Google Shape;106;p2"/>
          <p:cNvSpPr/>
          <p:nvPr/>
        </p:nvSpPr>
        <p:spPr>
          <a:xfrm>
            <a:off x="956930" y="4095559"/>
            <a:ext cx="13915993" cy="4963381"/>
          </a:xfrm>
          <a:custGeom>
            <a:avLst/>
            <a:gdLst/>
            <a:ahLst/>
            <a:cxnLst/>
            <a:rect l="l" t="t" r="r" b="b"/>
            <a:pathLst>
              <a:path w="10188497" h="2654247" extrusionOk="0">
                <a:moveTo>
                  <a:pt x="9683036" y="2632657"/>
                </a:moveTo>
                <a:cubicBezTo>
                  <a:pt x="9676686" y="2639007"/>
                  <a:pt x="9665257" y="2640277"/>
                  <a:pt x="9657636" y="2639007"/>
                </a:cubicBezTo>
                <a:cubicBezTo>
                  <a:pt x="9601757" y="2636467"/>
                  <a:pt x="9547146" y="2636467"/>
                  <a:pt x="9491266" y="2635197"/>
                </a:cubicBezTo>
                <a:cubicBezTo>
                  <a:pt x="9295686" y="2633927"/>
                  <a:pt x="9100107" y="2642817"/>
                  <a:pt x="8904526" y="2645357"/>
                </a:cubicBezTo>
                <a:cubicBezTo>
                  <a:pt x="8740696" y="2647897"/>
                  <a:pt x="8575596" y="2649167"/>
                  <a:pt x="8411766" y="2650437"/>
                </a:cubicBezTo>
                <a:cubicBezTo>
                  <a:pt x="5820057" y="2651707"/>
                  <a:pt x="2227945" y="2652977"/>
                  <a:pt x="1555750" y="2652977"/>
                </a:cubicBezTo>
                <a:cubicBezTo>
                  <a:pt x="1362710" y="2652977"/>
                  <a:pt x="1168400" y="2654247"/>
                  <a:pt x="975360" y="2654247"/>
                </a:cubicBezTo>
                <a:cubicBezTo>
                  <a:pt x="844550" y="2654247"/>
                  <a:pt x="712470" y="2654247"/>
                  <a:pt x="581660" y="2654247"/>
                </a:cubicBezTo>
                <a:cubicBezTo>
                  <a:pt x="449580" y="2654247"/>
                  <a:pt x="317500" y="2651707"/>
                  <a:pt x="194310" y="2595827"/>
                </a:cubicBezTo>
                <a:cubicBezTo>
                  <a:pt x="109220" y="2556457"/>
                  <a:pt x="33020" y="2490417"/>
                  <a:pt x="29210" y="2391357"/>
                </a:cubicBezTo>
                <a:cubicBezTo>
                  <a:pt x="27940" y="2351987"/>
                  <a:pt x="26670" y="2311347"/>
                  <a:pt x="25400" y="2271977"/>
                </a:cubicBezTo>
                <a:cubicBezTo>
                  <a:pt x="21590" y="2084017"/>
                  <a:pt x="15240" y="1894787"/>
                  <a:pt x="10160" y="1705557"/>
                </a:cubicBezTo>
                <a:cubicBezTo>
                  <a:pt x="5080" y="1540457"/>
                  <a:pt x="0" y="983884"/>
                  <a:pt x="0" y="626110"/>
                </a:cubicBezTo>
                <a:cubicBezTo>
                  <a:pt x="0" y="509270"/>
                  <a:pt x="3810" y="391160"/>
                  <a:pt x="15240" y="274320"/>
                </a:cubicBezTo>
                <a:cubicBezTo>
                  <a:pt x="19050" y="231140"/>
                  <a:pt x="12700" y="186690"/>
                  <a:pt x="27940" y="144780"/>
                </a:cubicBezTo>
                <a:cubicBezTo>
                  <a:pt x="50800" y="83820"/>
                  <a:pt x="115570" y="54610"/>
                  <a:pt x="175260" y="38100"/>
                </a:cubicBezTo>
                <a:cubicBezTo>
                  <a:pt x="278130" y="10160"/>
                  <a:pt x="389890" y="8890"/>
                  <a:pt x="495300" y="11430"/>
                </a:cubicBezTo>
                <a:cubicBezTo>
                  <a:pt x="678180" y="16510"/>
                  <a:pt x="9590326" y="0"/>
                  <a:pt x="9698276" y="5080"/>
                </a:cubicBezTo>
                <a:cubicBezTo>
                  <a:pt x="9822736" y="11430"/>
                  <a:pt x="9958626" y="31750"/>
                  <a:pt x="10064036" y="102870"/>
                </a:cubicBezTo>
                <a:cubicBezTo>
                  <a:pt x="10103407" y="129540"/>
                  <a:pt x="10137697" y="163830"/>
                  <a:pt x="10158016" y="207010"/>
                </a:cubicBezTo>
                <a:cubicBezTo>
                  <a:pt x="10174526" y="241300"/>
                  <a:pt x="10178336" y="276860"/>
                  <a:pt x="10178336" y="314960"/>
                </a:cubicBezTo>
                <a:cubicBezTo>
                  <a:pt x="10175797" y="515620"/>
                  <a:pt x="10188497" y="1788107"/>
                  <a:pt x="10182147" y="1931617"/>
                </a:cubicBezTo>
                <a:cubicBezTo>
                  <a:pt x="10175797" y="2050997"/>
                  <a:pt x="10165636" y="2170377"/>
                  <a:pt x="10150397" y="2288487"/>
                </a:cubicBezTo>
                <a:cubicBezTo>
                  <a:pt x="10146586" y="2318967"/>
                  <a:pt x="10145316" y="2350717"/>
                  <a:pt x="10136426" y="2379927"/>
                </a:cubicBezTo>
                <a:cubicBezTo>
                  <a:pt x="10119916" y="2433267"/>
                  <a:pt x="10084357" y="2478987"/>
                  <a:pt x="10042447" y="2514547"/>
                </a:cubicBezTo>
                <a:cubicBezTo>
                  <a:pt x="9938307" y="2602177"/>
                  <a:pt x="9794797" y="2639007"/>
                  <a:pt x="9661447" y="2640277"/>
                </a:cubicBezTo>
                <a:cubicBezTo>
                  <a:pt x="9637316" y="2640277"/>
                  <a:pt x="9665257" y="2623767"/>
                  <a:pt x="9676686" y="2623767"/>
                </a:cubicBezTo>
                <a:cubicBezTo>
                  <a:pt x="9804957" y="2623767"/>
                  <a:pt x="9944657" y="2586937"/>
                  <a:pt x="10036097" y="2491687"/>
                </a:cubicBezTo>
                <a:cubicBezTo>
                  <a:pt x="10074197" y="2451047"/>
                  <a:pt x="10102136" y="2400247"/>
                  <a:pt x="10108486" y="2344367"/>
                </a:cubicBezTo>
                <a:cubicBezTo>
                  <a:pt x="10111026" y="2318967"/>
                  <a:pt x="10113566" y="2294837"/>
                  <a:pt x="10116107" y="2269437"/>
                </a:cubicBezTo>
                <a:cubicBezTo>
                  <a:pt x="10184686" y="1709367"/>
                  <a:pt x="10141507" y="382270"/>
                  <a:pt x="10141507" y="320040"/>
                </a:cubicBezTo>
                <a:cubicBezTo>
                  <a:pt x="10141507" y="275590"/>
                  <a:pt x="10133886" y="233680"/>
                  <a:pt x="10111026" y="195580"/>
                </a:cubicBezTo>
                <a:cubicBezTo>
                  <a:pt x="10085626" y="153670"/>
                  <a:pt x="10044986" y="121920"/>
                  <a:pt x="10001807" y="97790"/>
                </a:cubicBezTo>
                <a:cubicBezTo>
                  <a:pt x="9859566" y="19050"/>
                  <a:pt x="9691926" y="19050"/>
                  <a:pt x="9533176" y="20320"/>
                </a:cubicBezTo>
                <a:cubicBezTo>
                  <a:pt x="9362997" y="21590"/>
                  <a:pt x="1653540" y="41910"/>
                  <a:pt x="1437640" y="41910"/>
                </a:cubicBezTo>
                <a:cubicBezTo>
                  <a:pt x="1176020" y="41910"/>
                  <a:pt x="915670" y="38100"/>
                  <a:pt x="654050" y="31750"/>
                </a:cubicBezTo>
                <a:cubicBezTo>
                  <a:pt x="593090" y="31750"/>
                  <a:pt x="533400" y="29210"/>
                  <a:pt x="472440" y="27940"/>
                </a:cubicBezTo>
                <a:cubicBezTo>
                  <a:pt x="372110" y="25400"/>
                  <a:pt x="261620" y="24130"/>
                  <a:pt x="165100" y="55880"/>
                </a:cubicBezTo>
                <a:cubicBezTo>
                  <a:pt x="111760" y="73660"/>
                  <a:pt x="69850" y="106680"/>
                  <a:pt x="57150" y="163830"/>
                </a:cubicBezTo>
                <a:cubicBezTo>
                  <a:pt x="48260" y="205740"/>
                  <a:pt x="52070" y="251460"/>
                  <a:pt x="48260" y="294640"/>
                </a:cubicBezTo>
                <a:cubicBezTo>
                  <a:pt x="33020" y="482600"/>
                  <a:pt x="35560" y="671830"/>
                  <a:pt x="40640" y="1275233"/>
                </a:cubicBezTo>
                <a:cubicBezTo>
                  <a:pt x="45720" y="1644597"/>
                  <a:pt x="52070" y="1846527"/>
                  <a:pt x="57150" y="2047187"/>
                </a:cubicBezTo>
                <a:cubicBezTo>
                  <a:pt x="60960" y="2160217"/>
                  <a:pt x="63500" y="2273247"/>
                  <a:pt x="67310" y="2386277"/>
                </a:cubicBezTo>
                <a:cubicBezTo>
                  <a:pt x="71120" y="2501847"/>
                  <a:pt x="176530" y="2569157"/>
                  <a:pt x="275590" y="2603447"/>
                </a:cubicBezTo>
                <a:cubicBezTo>
                  <a:pt x="356870" y="2631387"/>
                  <a:pt x="441960" y="2640277"/>
                  <a:pt x="527050" y="2640277"/>
                </a:cubicBezTo>
                <a:cubicBezTo>
                  <a:pt x="615950" y="2640277"/>
                  <a:pt x="703580" y="2640277"/>
                  <a:pt x="792480" y="2640277"/>
                </a:cubicBezTo>
                <a:cubicBezTo>
                  <a:pt x="962660" y="2640277"/>
                  <a:pt x="1131570" y="2640277"/>
                  <a:pt x="1301750" y="2639007"/>
                </a:cubicBezTo>
                <a:cubicBezTo>
                  <a:pt x="1504950" y="2639007"/>
                  <a:pt x="1708150" y="2637737"/>
                  <a:pt x="4860674" y="2636467"/>
                </a:cubicBezTo>
                <a:cubicBezTo>
                  <a:pt x="8140429" y="2635197"/>
                  <a:pt x="8526066" y="2633927"/>
                  <a:pt x="8711486" y="2632657"/>
                </a:cubicBezTo>
                <a:cubicBezTo>
                  <a:pt x="8832136" y="2631387"/>
                  <a:pt x="8952786" y="2630117"/>
                  <a:pt x="9073436" y="2626307"/>
                </a:cubicBezTo>
                <a:cubicBezTo>
                  <a:pt x="9275366" y="2618687"/>
                  <a:pt x="9478566" y="2614877"/>
                  <a:pt x="9680497" y="2622497"/>
                </a:cubicBezTo>
                <a:cubicBezTo>
                  <a:pt x="9689386" y="2623767"/>
                  <a:pt x="9688116" y="2627577"/>
                  <a:pt x="9683036" y="2632657"/>
                </a:cubicBezTo>
                <a:close/>
              </a:path>
            </a:pathLst>
          </a:custGeom>
          <a:solidFill>
            <a:srgbClr val="AD3E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08;p2"/>
          <p:cNvSpPr txBox="1"/>
          <p:nvPr/>
        </p:nvSpPr>
        <p:spPr>
          <a:xfrm>
            <a:off x="759982" y="1522989"/>
            <a:ext cx="7060520" cy="1119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Sebelumnya</a:t>
            </a:r>
            <a:r>
              <a:rPr lang="en-US" sz="2799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mari</a:t>
            </a:r>
            <a:r>
              <a:rPr lang="en-US" sz="2799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kita</a:t>
            </a:r>
            <a:r>
              <a:rPr lang="en-US" sz="2799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bahas</a:t>
            </a:r>
            <a:r>
              <a:rPr lang="en-US" sz="2799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apakah</a:t>
            </a:r>
            <a:r>
              <a:rPr lang="en-US" sz="2799" dirty="0" smtClean="0">
                <a:latin typeface="Poppins Medium"/>
                <a:ea typeface="Poppins Medium"/>
                <a:cs typeface="Poppins Medium"/>
                <a:sym typeface="Poppins Medium"/>
              </a:rPr>
              <a:t> yang </a:t>
            </a:r>
            <a:r>
              <a:rPr lang="en-US" sz="2799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di</a:t>
            </a:r>
            <a:r>
              <a:rPr lang="en-US" sz="2799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maksud</a:t>
            </a:r>
            <a:r>
              <a:rPr lang="en-US" sz="2799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dengan</a:t>
            </a:r>
            <a:r>
              <a:rPr lang="en-US" sz="2799" dirty="0" smtClean="0">
                <a:latin typeface="Poppins Medium"/>
                <a:ea typeface="Poppins Medium"/>
                <a:cs typeface="Poppins Medium"/>
                <a:sym typeface="Poppins Medium"/>
              </a:rPr>
              <a:t> moral </a:t>
            </a:r>
            <a:r>
              <a:rPr lang="en-US" sz="2799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itu</a:t>
            </a:r>
            <a:r>
              <a:rPr lang="en-US" sz="2799" dirty="0" smtClean="0">
                <a:latin typeface="Poppins Medium"/>
                <a:ea typeface="Poppins Medium"/>
                <a:cs typeface="Poppins Medium"/>
                <a:sym typeface="Poppins Medium"/>
              </a:rPr>
              <a:t>.</a:t>
            </a:r>
            <a:endParaRPr sz="2799" b="0" i="0" u="none" strike="noStrike" cap="non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4" name="Google Shape;108;p2"/>
          <p:cNvSpPr txBox="1"/>
          <p:nvPr/>
        </p:nvSpPr>
        <p:spPr>
          <a:xfrm>
            <a:off x="1358942" y="4444409"/>
            <a:ext cx="12888685" cy="447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0010"/>
              </a:lnSpc>
            </a:pPr>
            <a:r>
              <a:rPr lang="en-US" sz="2799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Secara</a:t>
            </a:r>
            <a:r>
              <a:rPr lang="en-US" sz="2799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etimologis</a:t>
            </a:r>
            <a:r>
              <a:rPr lang="en-US" sz="2799" dirty="0" smtClean="0">
                <a:latin typeface="Poppins Medium"/>
                <a:ea typeface="Poppins Medium"/>
                <a:cs typeface="Poppins Medium"/>
                <a:sym typeface="Poppins Medium"/>
              </a:rPr>
              <a:t>, </a:t>
            </a:r>
            <a:r>
              <a:rPr lang="en-US" sz="2799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kata</a:t>
            </a:r>
            <a:r>
              <a:rPr lang="en-US" sz="2799" dirty="0" smtClean="0">
                <a:latin typeface="Poppins Medium"/>
                <a:ea typeface="Poppins Medium"/>
                <a:cs typeface="Poppins Medium"/>
                <a:sym typeface="Poppins Medium"/>
              </a:rPr>
              <a:t> moral </a:t>
            </a:r>
            <a:r>
              <a:rPr lang="en-US" sz="2799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berasal</a:t>
            </a:r>
            <a:r>
              <a:rPr lang="en-US" sz="2799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dari</a:t>
            </a:r>
            <a:r>
              <a:rPr lang="en-US" sz="2799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kata</a:t>
            </a:r>
            <a:r>
              <a:rPr lang="en-US" sz="2799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mos</a:t>
            </a:r>
            <a:r>
              <a:rPr lang="en-US" sz="2799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dalam</a:t>
            </a:r>
            <a:r>
              <a:rPr lang="en-US" sz="2799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bahasa</a:t>
            </a:r>
            <a:r>
              <a:rPr lang="en-US" sz="2799" dirty="0" smtClean="0">
                <a:latin typeface="Poppins Medium"/>
                <a:ea typeface="Poppins Medium"/>
                <a:cs typeface="Poppins Medium"/>
                <a:sym typeface="Poppins Medium"/>
              </a:rPr>
              <a:t> Latin, </a:t>
            </a:r>
            <a:r>
              <a:rPr lang="en-US" sz="2799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bentuk</a:t>
            </a:r>
            <a:r>
              <a:rPr lang="en-US" sz="2799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jamaknya</a:t>
            </a:r>
            <a:r>
              <a:rPr lang="en-US" sz="2799" dirty="0" smtClean="0">
                <a:latin typeface="Poppins Medium"/>
                <a:ea typeface="Poppins Medium"/>
                <a:cs typeface="Poppins Medium"/>
                <a:sym typeface="Poppins Medium"/>
              </a:rPr>
              <a:t> mores, yang </a:t>
            </a:r>
            <a:r>
              <a:rPr lang="en-US" sz="2799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artinya</a:t>
            </a:r>
            <a:r>
              <a:rPr lang="en-US" sz="2799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adalah</a:t>
            </a:r>
            <a:r>
              <a:rPr lang="en-US" sz="2799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tata-cara</a:t>
            </a:r>
            <a:r>
              <a:rPr lang="en-US" sz="2799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atau</a:t>
            </a:r>
            <a:r>
              <a:rPr lang="en-US" sz="2799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adat-istiadat</a:t>
            </a:r>
            <a:r>
              <a:rPr lang="en-US" sz="2799" dirty="0" smtClean="0">
                <a:latin typeface="Poppins Medium"/>
                <a:ea typeface="Poppins Medium"/>
                <a:cs typeface="Poppins Medium"/>
                <a:sym typeface="Poppins Medium"/>
              </a:rPr>
              <a:t>. </a:t>
            </a:r>
          </a:p>
          <a:p>
            <a:pPr lvl="0">
              <a:lnSpc>
                <a:spcPct val="130010"/>
              </a:lnSpc>
            </a:pPr>
            <a:r>
              <a:rPr lang="en-US" sz="2799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Dalam</a:t>
            </a:r>
            <a:r>
              <a:rPr lang="en-US" sz="2799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Kamus</a:t>
            </a:r>
            <a:r>
              <a:rPr lang="en-US" sz="2799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Besar</a:t>
            </a:r>
            <a:r>
              <a:rPr lang="en-US" sz="2799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Bahasa</a:t>
            </a:r>
            <a:r>
              <a:rPr lang="en-US" sz="2799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Indonesia,moral</a:t>
            </a:r>
            <a:r>
              <a:rPr lang="en-US" sz="2799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diartikan</a:t>
            </a:r>
            <a:r>
              <a:rPr lang="en-US" sz="2799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sebagai</a:t>
            </a:r>
            <a:r>
              <a:rPr lang="en-US" sz="2799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akhlak</a:t>
            </a:r>
            <a:r>
              <a:rPr lang="en-US" sz="2799" dirty="0" smtClean="0">
                <a:latin typeface="Poppins Medium"/>
                <a:ea typeface="Poppins Medium"/>
                <a:cs typeface="Poppins Medium"/>
                <a:sym typeface="Poppins Medium"/>
              </a:rPr>
              <a:t>, </a:t>
            </a:r>
            <a:r>
              <a:rPr lang="en-US" sz="2799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budi</a:t>
            </a:r>
            <a:r>
              <a:rPr lang="en-US" sz="2799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pekerti</a:t>
            </a:r>
            <a:r>
              <a:rPr lang="en-US" sz="2799" dirty="0" smtClean="0">
                <a:latin typeface="Poppins Medium"/>
                <a:ea typeface="Poppins Medium"/>
                <a:cs typeface="Poppins Medium"/>
                <a:sym typeface="Poppins Medium"/>
              </a:rPr>
              <a:t>, </a:t>
            </a:r>
            <a:r>
              <a:rPr lang="en-US" sz="2799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atau</a:t>
            </a:r>
            <a:r>
              <a:rPr lang="en-US" sz="2799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susila</a:t>
            </a:r>
            <a:r>
              <a:rPr lang="en-US" sz="2799" dirty="0" smtClean="0">
                <a:latin typeface="Poppins Medium"/>
                <a:ea typeface="Poppins Medium"/>
                <a:cs typeface="Poppins Medium"/>
                <a:sym typeface="Poppins Medium"/>
              </a:rPr>
              <a:t>. </a:t>
            </a:r>
          </a:p>
          <a:p>
            <a:pPr lvl="0">
              <a:lnSpc>
                <a:spcPct val="130010"/>
              </a:lnSpc>
            </a:pPr>
            <a:r>
              <a:rPr lang="en-US" sz="2799" b="0" i="0" u="none" strike="noStrike" cap="none" dirty="0" err="1" smtClean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Jadi</a:t>
            </a:r>
            <a:r>
              <a:rPr lang="en-US" sz="2799" b="0" i="0" u="none" strike="noStrike" cap="none" dirty="0" smtClean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799" b="0" i="0" u="none" strike="noStrike" cap="none" dirty="0" err="1" smtClean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dapat</a:t>
            </a:r>
            <a:r>
              <a:rPr lang="en-US" sz="2799" b="0" i="0" u="none" strike="noStrike" cap="none" dirty="0" smtClean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799" b="0" i="0" u="none" strike="noStrike" cap="none" dirty="0" err="1" smtClean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di</a:t>
            </a:r>
            <a:r>
              <a:rPr lang="en-US" sz="2799" b="0" i="0" u="none" strike="noStrike" cap="none" dirty="0" smtClean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799" b="0" i="0" u="none" strike="noStrike" cap="none" dirty="0" err="1" smtClean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simpulkan</a:t>
            </a:r>
            <a:r>
              <a:rPr lang="en-US" sz="2799" b="0" i="0" u="none" strike="noStrike" cap="none" dirty="0" smtClean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799" b="0" i="0" u="none" strike="noStrike" cap="none" dirty="0" err="1" smtClean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bahwa</a:t>
            </a:r>
            <a:r>
              <a:rPr lang="en-US" sz="2799" b="0" i="0" u="none" strike="noStrike" cap="none" dirty="0" smtClean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moral </a:t>
            </a:r>
            <a:r>
              <a:rPr lang="en-US" sz="2799" b="0" i="0" u="none" strike="noStrike" cap="none" dirty="0" err="1" smtClean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adalah</a:t>
            </a:r>
            <a:r>
              <a:rPr lang="en-US" sz="2799" b="0" i="0" u="none" strike="noStrike" cap="none" dirty="0" smtClean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 </a:t>
            </a:r>
            <a:r>
              <a:rPr lang="en-US" sz="2799" b="0" i="0" u="none" strike="noStrike" cap="none" dirty="0" err="1" smtClean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tentang</a:t>
            </a:r>
            <a:r>
              <a:rPr lang="en-US" sz="2799" b="0" i="0" u="none" strike="noStrike" cap="none" dirty="0" smtClean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799" b="0" i="0" u="none" strike="noStrike" cap="none" dirty="0" err="1" smtClean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bentuk</a:t>
            </a:r>
            <a:r>
              <a:rPr lang="en-US" sz="2799" b="0" i="0" u="none" strike="noStrike" cap="none" dirty="0" smtClean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799" b="0" i="0" u="none" strike="noStrike" cap="none" dirty="0" err="1" smtClean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baik</a:t>
            </a:r>
            <a:r>
              <a:rPr lang="en-US" sz="2799" b="0" i="0" u="none" strike="noStrike" cap="none" dirty="0" smtClean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799" b="0" i="0" u="none" strike="noStrike" cap="none" dirty="0" err="1" smtClean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buruknya</a:t>
            </a:r>
            <a:r>
              <a:rPr lang="en-US" sz="2799" b="0" i="0" u="none" strike="noStrike" cap="none" dirty="0" smtClean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799" b="0" i="0" u="none" strike="noStrike" cap="none" dirty="0" err="1" smtClean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suatu</a:t>
            </a:r>
            <a:r>
              <a:rPr lang="en-US" sz="2799" b="0" i="0" u="none" strike="noStrike" cap="none" dirty="0" smtClean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799" b="0" i="0" u="none" strike="noStrike" cap="none" dirty="0" err="1" smtClean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perbuatan,kelakuan,akhlak,serta</a:t>
            </a:r>
            <a:r>
              <a:rPr lang="en-US" sz="2799" b="0" i="0" u="none" strike="noStrike" cap="none" dirty="0" smtClean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799" b="0" i="0" u="none" strike="noStrike" cap="none" dirty="0" err="1" smtClean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kewajiban</a:t>
            </a:r>
            <a:r>
              <a:rPr lang="en-US" sz="2799" b="0" i="0" u="none" strike="noStrike" cap="none" dirty="0" smtClean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yang </a:t>
            </a:r>
            <a:r>
              <a:rPr lang="en-US" sz="2799" b="0" i="0" u="none" strike="noStrike" cap="none" dirty="0" err="1" smtClean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di</a:t>
            </a:r>
            <a:r>
              <a:rPr lang="en-US" sz="2799" b="0" i="0" u="none" strike="noStrike" cap="none" dirty="0" smtClean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799" b="0" i="0" u="none" strike="noStrike" cap="none" dirty="0" err="1" smtClean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perlihatkan</a:t>
            </a:r>
            <a:r>
              <a:rPr lang="en-US" sz="2799" b="0" i="0" u="none" strike="noStrike" cap="none" dirty="0" smtClean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799" b="0" i="0" u="none" strike="noStrike" cap="none" dirty="0" err="1" smtClean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oleh</a:t>
            </a:r>
            <a:r>
              <a:rPr lang="en-US" sz="2799" b="0" i="0" u="none" strike="noStrike" cap="none" dirty="0" smtClean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799" b="0" i="0" u="none" strike="noStrike" cap="none" dirty="0" err="1" smtClean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seseorang</a:t>
            </a:r>
            <a:r>
              <a:rPr lang="en-US" sz="2799" b="0" i="0" u="none" strike="noStrike" cap="none" dirty="0" smtClean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.</a:t>
            </a:r>
            <a:endParaRPr sz="2799" b="0" i="0" u="none" strike="noStrike" cap="non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5" name="Picture 14" descr="pancasila gif 1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18822" y="0"/>
            <a:ext cx="1679121" cy="1679121"/>
          </a:xfrm>
          <a:prstGeom prst="rect">
            <a:avLst/>
          </a:prstGeom>
        </p:spPr>
      </p:pic>
      <p:pic>
        <p:nvPicPr>
          <p:cNvPr id="17" name="Picture 16" descr="WhatsApp Image 2020-11-05 at 12.36.40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35350" y="0"/>
            <a:ext cx="1663552" cy="1641469"/>
          </a:xfrm>
          <a:prstGeom prst="rect">
            <a:avLst/>
          </a:prstGeom>
        </p:spPr>
      </p:pic>
      <p:pic>
        <p:nvPicPr>
          <p:cNvPr id="20" name="Picture 19" descr="WhatsApp Image 2021-09-13 at 17.19.15 (5).jpeg"/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25404" y="7195030"/>
            <a:ext cx="3110939" cy="3091970"/>
          </a:xfrm>
          <a:prstGeom prst="rect">
            <a:avLst/>
          </a:prstGeom>
        </p:spPr>
      </p:pic>
      <p:pic>
        <p:nvPicPr>
          <p:cNvPr id="13" name="Picture 12" descr="WhatsApp Image 2021-09-13 at 17.19.15.jpe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21786" y="1094013"/>
            <a:ext cx="2911928" cy="2911928"/>
          </a:xfrm>
          <a:prstGeom prst="rect">
            <a:avLst/>
          </a:prstGeom>
        </p:spPr>
      </p:pic>
      <p:pic>
        <p:nvPicPr>
          <p:cNvPr id="21" name="Picture 20" descr="WhatsApp Image 2021-09-20 at 07.41.11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4679" y="1599314"/>
            <a:ext cx="3452037" cy="2034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72792E-6 C -0.01588 0.0057 -0.00789 0.0037 -0.02378 0.00632 C -0.03402 0.01233 -0.02039 0.00478 -0.04409 0.01279 C -0.0473 0.01387 -0.05034 0.01588 -0.05355 0.01696 C -0.05868 0.01865 -0.06909 0.02112 -0.06909 0.02112 C -0.07144 0.02251 -0.07421 0.02281 -0.07621 0.02544 C -0.07777 0.02759 -0.07916 0.03037 -0.08099 0.03176 C -0.08402 0.03391 -0.09045 0.03592 -0.09045 0.03592 C -0.09913 0.05118 -0.0842 0.02574 -0.09765 0.0444 C -0.09982 0.04748 -0.10156 0.05149 -0.10355 0.05503 C -0.10512 0.05781 -0.10677 0.06074 -0.10833 0.06351 C -0.10911 0.0649 -0.11076 0.06767 -0.11076 0.06767 C -0.1125 0.07723 -0.11571 0.08355 -0.11909 0.09095 C -0.12048 0.09388 -0.1217 0.09943 -0.12378 0.10159 C -0.12491 0.10267 -0.12621 0.10297 -0.12743 0.10359 C -0.12942 0.10714 -0.13133 0.11068 -0.13333 0.11423 C -0.13411 0.11562 -0.13472 0.11777 -0.13576 0.11839 C -0.14557 0.1244 -0.14079 0.12024 -0.15 0.13119 C -0.15694 0.13951 -0.17378 0.14043 -0.18099 0.14167 C -0.19027 0.14583 -0.2 0.14614 -0.20954 0.14799 C -0.23333 0.15878 -0.27048 0.14768 -0.29531 0.14598 C -0.33428 0.14799 -0.37291 0.15261 -0.41189 0.15431 C -0.42673 0.15724 -0.44097 0.16109 -0.45599 0.16279 C -0.49991 0.16109 -0.49496 0.16248 -0.52144 0.15647 C -0.52977 0.15138 -0.5375 0.15138 -0.54644 0.15015 C -0.55885 0.14568 -0.57187 0.14336 -0.58454 0.14167 C -0.60329 0.13488 -0.62178 0.12733 -0.64053 0.12055 C -0.6664 0.12224 -0.67951 0.12456 -0.70477 0.12271 C -0.72031 0.11808 -0.71449 0.12101 -0.72265 0.11639 C -0.74748 0.12687 -0.77274 0.11592 -0.79774 0.11423 C -0.81597 0.11299 -0.8342 0.11284 -0.85243 0.11207 C -0.88203 0.10667 -0.91197 0.11176 -0.94166 0.11423 C -0.94401 0.115 -0.94704 0.11346 -0.94878 0.11639 C -0.94991 0.11839 -0.94566 0.11762 -0.94409 0.11839 C -0.94001 0.12039 -0.93741 0.12363 -0.93454 0.12903 C -0.93272 0.12826 -0.91961 0.12363 -0.91675 0.12055 C -0.91467 0.11839 -0.91284 0.11608 -0.91076 0.11423 C -0.90972 0.11315 -0.90824 0.11315 -0.90711 0.11207 C -0.90312 0.10852 -0.90191 0.10405 -0.89774 0.10159 C -0.89687 0.1002 -0.89618 0.09835 -0.89522 0.09727 C -0.89418 0.09604 -0.89166 0.09511 -0.89166 0.09511 " pathEditMode="relative" ptsTypes="ffffffffffffffffffffffffffffffffffffffff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9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/>
          <p:nvPr/>
        </p:nvSpPr>
        <p:spPr>
          <a:xfrm>
            <a:off x="738250" y="2336273"/>
            <a:ext cx="9745452" cy="7318090"/>
          </a:xfrm>
          <a:custGeom>
            <a:avLst/>
            <a:gdLst/>
            <a:ahLst/>
            <a:cxnLst/>
            <a:rect l="l" t="t" r="r" b="b"/>
            <a:pathLst>
              <a:path w="9482148" h="2991122" extrusionOk="0">
                <a:moveTo>
                  <a:pt x="8976689" y="2969532"/>
                </a:moveTo>
                <a:cubicBezTo>
                  <a:pt x="8970339" y="2975882"/>
                  <a:pt x="8958908" y="2977152"/>
                  <a:pt x="8951289" y="2975882"/>
                </a:cubicBezTo>
                <a:cubicBezTo>
                  <a:pt x="8895408" y="2973342"/>
                  <a:pt x="8840798" y="2973342"/>
                  <a:pt x="8784918" y="2972072"/>
                </a:cubicBezTo>
                <a:cubicBezTo>
                  <a:pt x="8589339" y="2970802"/>
                  <a:pt x="8393758" y="2979692"/>
                  <a:pt x="8198179" y="2982232"/>
                </a:cubicBezTo>
                <a:cubicBezTo>
                  <a:pt x="8034348" y="2984772"/>
                  <a:pt x="7869248" y="2986042"/>
                  <a:pt x="7705418" y="2987312"/>
                </a:cubicBezTo>
                <a:cubicBezTo>
                  <a:pt x="5383824" y="2988582"/>
                  <a:pt x="2175022" y="2989852"/>
                  <a:pt x="1555750" y="2989852"/>
                </a:cubicBezTo>
                <a:cubicBezTo>
                  <a:pt x="1362710" y="2989852"/>
                  <a:pt x="1168400" y="2991122"/>
                  <a:pt x="975360" y="2991122"/>
                </a:cubicBezTo>
                <a:cubicBezTo>
                  <a:pt x="844550" y="2991122"/>
                  <a:pt x="712470" y="2991122"/>
                  <a:pt x="581660" y="2991122"/>
                </a:cubicBezTo>
                <a:cubicBezTo>
                  <a:pt x="449580" y="2991122"/>
                  <a:pt x="317500" y="2988582"/>
                  <a:pt x="194310" y="2932702"/>
                </a:cubicBezTo>
                <a:cubicBezTo>
                  <a:pt x="109220" y="2893332"/>
                  <a:pt x="33020" y="2827292"/>
                  <a:pt x="29210" y="2728232"/>
                </a:cubicBezTo>
                <a:cubicBezTo>
                  <a:pt x="27940" y="2688862"/>
                  <a:pt x="26670" y="2648222"/>
                  <a:pt x="25400" y="2608852"/>
                </a:cubicBezTo>
                <a:cubicBezTo>
                  <a:pt x="21590" y="2420892"/>
                  <a:pt x="15240" y="2231661"/>
                  <a:pt x="10160" y="2042432"/>
                </a:cubicBezTo>
                <a:cubicBezTo>
                  <a:pt x="5080" y="1877332"/>
                  <a:pt x="0" y="1094998"/>
                  <a:pt x="0" y="626110"/>
                </a:cubicBezTo>
                <a:cubicBezTo>
                  <a:pt x="0" y="509270"/>
                  <a:pt x="3810" y="391160"/>
                  <a:pt x="15240" y="274320"/>
                </a:cubicBezTo>
                <a:cubicBezTo>
                  <a:pt x="19050" y="231140"/>
                  <a:pt x="12700" y="186690"/>
                  <a:pt x="27940" y="144780"/>
                </a:cubicBezTo>
                <a:cubicBezTo>
                  <a:pt x="50800" y="83820"/>
                  <a:pt x="115570" y="54610"/>
                  <a:pt x="175260" y="38100"/>
                </a:cubicBezTo>
                <a:cubicBezTo>
                  <a:pt x="278130" y="10160"/>
                  <a:pt x="389890" y="8890"/>
                  <a:pt x="495300" y="11430"/>
                </a:cubicBezTo>
                <a:cubicBezTo>
                  <a:pt x="678180" y="16510"/>
                  <a:pt x="8883979" y="0"/>
                  <a:pt x="8991929" y="5080"/>
                </a:cubicBezTo>
                <a:cubicBezTo>
                  <a:pt x="9116389" y="11430"/>
                  <a:pt x="9252279" y="31750"/>
                  <a:pt x="9357689" y="102870"/>
                </a:cubicBezTo>
                <a:cubicBezTo>
                  <a:pt x="9397058" y="129540"/>
                  <a:pt x="9431348" y="163830"/>
                  <a:pt x="9451669" y="207010"/>
                </a:cubicBezTo>
                <a:cubicBezTo>
                  <a:pt x="9468179" y="241300"/>
                  <a:pt x="9471989" y="276860"/>
                  <a:pt x="9471989" y="314960"/>
                </a:cubicBezTo>
                <a:cubicBezTo>
                  <a:pt x="9469448" y="515620"/>
                  <a:pt x="9482148" y="2124982"/>
                  <a:pt x="9475798" y="2268492"/>
                </a:cubicBezTo>
                <a:cubicBezTo>
                  <a:pt x="9469448" y="2387872"/>
                  <a:pt x="9459289" y="2507252"/>
                  <a:pt x="9444048" y="2625362"/>
                </a:cubicBezTo>
                <a:cubicBezTo>
                  <a:pt x="9440239" y="2655842"/>
                  <a:pt x="9438969" y="2687592"/>
                  <a:pt x="9430079" y="2716802"/>
                </a:cubicBezTo>
                <a:cubicBezTo>
                  <a:pt x="9413569" y="2770142"/>
                  <a:pt x="9378008" y="2815862"/>
                  <a:pt x="9336098" y="2851422"/>
                </a:cubicBezTo>
                <a:cubicBezTo>
                  <a:pt x="9231958" y="2939052"/>
                  <a:pt x="9088448" y="2975882"/>
                  <a:pt x="8955098" y="2977152"/>
                </a:cubicBezTo>
                <a:cubicBezTo>
                  <a:pt x="8930969" y="2977152"/>
                  <a:pt x="8958908" y="2960642"/>
                  <a:pt x="8970339" y="2960642"/>
                </a:cubicBezTo>
                <a:cubicBezTo>
                  <a:pt x="9098608" y="2960642"/>
                  <a:pt x="9238308" y="2923812"/>
                  <a:pt x="9329748" y="2828562"/>
                </a:cubicBezTo>
                <a:cubicBezTo>
                  <a:pt x="9367848" y="2787922"/>
                  <a:pt x="9395789" y="2737122"/>
                  <a:pt x="9402139" y="2681242"/>
                </a:cubicBezTo>
                <a:cubicBezTo>
                  <a:pt x="9404679" y="2655842"/>
                  <a:pt x="9407219" y="2631712"/>
                  <a:pt x="9409758" y="2606312"/>
                </a:cubicBezTo>
                <a:cubicBezTo>
                  <a:pt x="9478339" y="2046242"/>
                  <a:pt x="9435158" y="382270"/>
                  <a:pt x="9435158" y="320040"/>
                </a:cubicBezTo>
                <a:cubicBezTo>
                  <a:pt x="9435158" y="275590"/>
                  <a:pt x="9427539" y="233680"/>
                  <a:pt x="9404679" y="195580"/>
                </a:cubicBezTo>
                <a:cubicBezTo>
                  <a:pt x="9379279" y="153670"/>
                  <a:pt x="9338639" y="121920"/>
                  <a:pt x="9295458" y="97790"/>
                </a:cubicBezTo>
                <a:cubicBezTo>
                  <a:pt x="9153218" y="19050"/>
                  <a:pt x="8985579" y="19050"/>
                  <a:pt x="8826829" y="20320"/>
                </a:cubicBezTo>
                <a:cubicBezTo>
                  <a:pt x="8656648" y="21590"/>
                  <a:pt x="1653540" y="41910"/>
                  <a:pt x="1437640" y="41910"/>
                </a:cubicBezTo>
                <a:cubicBezTo>
                  <a:pt x="1176020" y="41910"/>
                  <a:pt x="915670" y="38100"/>
                  <a:pt x="654050" y="31750"/>
                </a:cubicBezTo>
                <a:cubicBezTo>
                  <a:pt x="593090" y="31750"/>
                  <a:pt x="533400" y="29210"/>
                  <a:pt x="472440" y="27940"/>
                </a:cubicBezTo>
                <a:cubicBezTo>
                  <a:pt x="372110" y="25400"/>
                  <a:pt x="261620" y="24130"/>
                  <a:pt x="165100" y="55880"/>
                </a:cubicBezTo>
                <a:cubicBezTo>
                  <a:pt x="111760" y="73660"/>
                  <a:pt x="69850" y="106680"/>
                  <a:pt x="57150" y="163830"/>
                </a:cubicBezTo>
                <a:cubicBezTo>
                  <a:pt x="48260" y="205740"/>
                  <a:pt x="52070" y="251460"/>
                  <a:pt x="48260" y="294640"/>
                </a:cubicBezTo>
                <a:cubicBezTo>
                  <a:pt x="33020" y="482600"/>
                  <a:pt x="35560" y="671830"/>
                  <a:pt x="40640" y="1514817"/>
                </a:cubicBezTo>
                <a:cubicBezTo>
                  <a:pt x="45720" y="1981472"/>
                  <a:pt x="52070" y="2183401"/>
                  <a:pt x="57150" y="2384061"/>
                </a:cubicBezTo>
                <a:cubicBezTo>
                  <a:pt x="60960" y="2497092"/>
                  <a:pt x="63500" y="2610122"/>
                  <a:pt x="67310" y="2723152"/>
                </a:cubicBezTo>
                <a:cubicBezTo>
                  <a:pt x="71120" y="2838722"/>
                  <a:pt x="176530" y="2906032"/>
                  <a:pt x="275590" y="2940322"/>
                </a:cubicBezTo>
                <a:cubicBezTo>
                  <a:pt x="356870" y="2968261"/>
                  <a:pt x="441960" y="2977152"/>
                  <a:pt x="527050" y="2977152"/>
                </a:cubicBezTo>
                <a:cubicBezTo>
                  <a:pt x="615950" y="2977152"/>
                  <a:pt x="703580" y="2977152"/>
                  <a:pt x="792480" y="2977152"/>
                </a:cubicBezTo>
                <a:cubicBezTo>
                  <a:pt x="962660" y="2977152"/>
                  <a:pt x="1131570" y="2977152"/>
                  <a:pt x="1301750" y="2975882"/>
                </a:cubicBezTo>
                <a:cubicBezTo>
                  <a:pt x="1504950" y="2975882"/>
                  <a:pt x="1708150" y="2974611"/>
                  <a:pt x="4526816" y="2973342"/>
                </a:cubicBezTo>
                <a:cubicBezTo>
                  <a:pt x="7456591" y="2972072"/>
                  <a:pt x="7819718" y="2970802"/>
                  <a:pt x="8005139" y="2969532"/>
                </a:cubicBezTo>
                <a:cubicBezTo>
                  <a:pt x="8125789" y="2968261"/>
                  <a:pt x="8246439" y="2966992"/>
                  <a:pt x="8367089" y="2963182"/>
                </a:cubicBezTo>
                <a:cubicBezTo>
                  <a:pt x="8569018" y="2955561"/>
                  <a:pt x="8772218" y="2951752"/>
                  <a:pt x="8974148" y="2959372"/>
                </a:cubicBezTo>
                <a:cubicBezTo>
                  <a:pt x="8983039" y="2960641"/>
                  <a:pt x="8981768" y="2964451"/>
                  <a:pt x="8976689" y="2969532"/>
                </a:cubicBezTo>
                <a:close/>
              </a:path>
            </a:pathLst>
          </a:custGeom>
          <a:solidFill>
            <a:srgbClr val="AD3E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0" name="Google Shape;12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2476" y="1600296"/>
            <a:ext cx="1626807" cy="97278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"/>
          <p:cNvSpPr txBox="1"/>
          <p:nvPr/>
        </p:nvSpPr>
        <p:spPr>
          <a:xfrm>
            <a:off x="981979" y="2708570"/>
            <a:ext cx="9161481" cy="6801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30010"/>
              </a:lnSpc>
            </a:pPr>
            <a:r>
              <a:rPr lang="en-US" sz="2799" dirty="0" smtClean="0">
                <a:latin typeface="Poppins Medium"/>
                <a:ea typeface="Poppins Medium"/>
                <a:cs typeface="Poppins Medium"/>
                <a:sym typeface="Poppins Medium"/>
              </a:rPr>
              <a:t>   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Dari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gambar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di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samping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terlihat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bahwa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terdapat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permasalahan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moral yang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terjadi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di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kalangan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anak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muda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para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remaja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contoh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di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samping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adalah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perkelahian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hal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tersebut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sangat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tidak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baik,yang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mana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seharusnya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anak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muda,remaja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sebagai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calon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penerus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bangsa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menjadi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contoh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dan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panutan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bagi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semua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masyarakat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karena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maju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atau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mundurnya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suatu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bangsa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terletak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pada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genggaman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tangan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remaja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sebagai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penerus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bangsa.pada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zaman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sekarang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para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pejuang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bangsa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tidak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perlu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berperang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mengangkat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senjata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seperti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para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pahlaan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zaman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dahulu.era modern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zaman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sekarang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para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remaja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hanya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di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tuntut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untuk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tetap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mempertahankan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dan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mengimplementasikan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ajaran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moral yang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baik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dalam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kehidupan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sehari-hari</a:t>
            </a:r>
            <a:r>
              <a:rPr lang="en-US" sz="2400" dirty="0" smtClean="0">
                <a:latin typeface="Poppins Medium"/>
                <a:ea typeface="Poppins Medium"/>
                <a:cs typeface="Poppins Medium"/>
                <a:sym typeface="Poppins Medium"/>
              </a:rPr>
              <a:t>. </a:t>
            </a:r>
            <a:endParaRPr/>
          </a:p>
        </p:txBody>
      </p:sp>
      <p:pic>
        <p:nvPicPr>
          <p:cNvPr id="11" name="Picture 10" descr="pancasila gif 1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18822" y="0"/>
            <a:ext cx="1679121" cy="1679121"/>
          </a:xfrm>
          <a:prstGeom prst="rect">
            <a:avLst/>
          </a:prstGeom>
        </p:spPr>
      </p:pic>
      <p:pic>
        <p:nvPicPr>
          <p:cNvPr id="12" name="Picture 11" descr="WhatsApp Image 2020-11-05 at 12.36.40.jpe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35350" y="0"/>
            <a:ext cx="1663552" cy="1641469"/>
          </a:xfrm>
          <a:prstGeom prst="rect">
            <a:avLst/>
          </a:prstGeom>
        </p:spPr>
      </p:pic>
      <p:sp>
        <p:nvSpPr>
          <p:cNvPr id="10" name="Google Shape;102;p2"/>
          <p:cNvSpPr/>
          <p:nvPr/>
        </p:nvSpPr>
        <p:spPr>
          <a:xfrm>
            <a:off x="3232298" y="659219"/>
            <a:ext cx="10398641" cy="1339702"/>
          </a:xfrm>
          <a:custGeom>
            <a:avLst/>
            <a:gdLst/>
            <a:ahLst/>
            <a:cxnLst/>
            <a:rect l="l" t="t" r="r" b="b"/>
            <a:pathLst>
              <a:path w="11959314" h="2144883" extrusionOk="0">
                <a:moveTo>
                  <a:pt x="11331537" y="2090405"/>
                </a:moveTo>
                <a:cubicBezTo>
                  <a:pt x="11331537" y="2090405"/>
                  <a:pt x="10600662" y="2144883"/>
                  <a:pt x="8983549" y="2142261"/>
                </a:cubicBezTo>
                <a:cubicBezTo>
                  <a:pt x="4416811" y="2140099"/>
                  <a:pt x="1057074" y="2132274"/>
                  <a:pt x="1057074" y="2132274"/>
                </a:cubicBezTo>
                <a:cubicBezTo>
                  <a:pt x="812932" y="2123440"/>
                  <a:pt x="449110" y="2102209"/>
                  <a:pt x="282371" y="2044032"/>
                </a:cubicBezTo>
                <a:cubicBezTo>
                  <a:pt x="4469" y="1947069"/>
                  <a:pt x="0" y="1773790"/>
                  <a:pt x="0" y="1409542"/>
                </a:cubicBezTo>
                <a:lnTo>
                  <a:pt x="0" y="1409531"/>
                </a:lnTo>
                <a:cubicBezTo>
                  <a:pt x="8536" y="491230"/>
                  <a:pt x="0" y="345608"/>
                  <a:pt x="77597" y="223930"/>
                </a:cubicBezTo>
                <a:cubicBezTo>
                  <a:pt x="217372" y="4759"/>
                  <a:pt x="519255" y="4073"/>
                  <a:pt x="937909" y="4073"/>
                </a:cubicBezTo>
                <a:cubicBezTo>
                  <a:pt x="937909" y="4073"/>
                  <a:pt x="2500654" y="15681"/>
                  <a:pt x="7299640" y="7673"/>
                </a:cubicBezTo>
                <a:cubicBezTo>
                  <a:pt x="10381735" y="0"/>
                  <a:pt x="11098468" y="6979"/>
                  <a:pt x="11098468" y="6979"/>
                </a:cubicBezTo>
                <a:cubicBezTo>
                  <a:pt x="11466775" y="14458"/>
                  <a:pt x="11605035" y="42638"/>
                  <a:pt x="11802775" y="165219"/>
                </a:cubicBezTo>
                <a:cubicBezTo>
                  <a:pt x="11953792" y="258836"/>
                  <a:pt x="11959314" y="476157"/>
                  <a:pt x="11950174" y="1409531"/>
                </a:cubicBezTo>
                <a:lnTo>
                  <a:pt x="11950174" y="1409542"/>
                </a:lnTo>
                <a:cubicBezTo>
                  <a:pt x="11950173" y="1891755"/>
                  <a:pt x="11907389" y="2040343"/>
                  <a:pt x="11331537" y="2090405"/>
                </a:cubicBezTo>
                <a:close/>
              </a:path>
            </a:pathLst>
          </a:custGeom>
          <a:solidFill>
            <a:srgbClr val="EFC4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09;p2"/>
          <p:cNvSpPr txBox="1"/>
          <p:nvPr/>
        </p:nvSpPr>
        <p:spPr>
          <a:xfrm>
            <a:off x="3444950" y="595423"/>
            <a:ext cx="1001587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 err="1" smtClean="0">
                <a:latin typeface="Poppins"/>
                <a:ea typeface="Poppins"/>
                <a:cs typeface="Poppins"/>
                <a:sym typeface="Poppins"/>
              </a:rPr>
              <a:t>Adapun</a:t>
            </a:r>
            <a:r>
              <a:rPr lang="en-US" sz="4200" b="1" dirty="0" smtClean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200" b="1" dirty="0" err="1" smtClean="0">
                <a:latin typeface="Poppins"/>
                <a:ea typeface="Poppins"/>
                <a:cs typeface="Poppins"/>
                <a:sym typeface="Poppins"/>
              </a:rPr>
              <a:t>Permasalahan</a:t>
            </a:r>
            <a:r>
              <a:rPr lang="en-US" sz="4200" b="1" dirty="0" smtClean="0">
                <a:latin typeface="Poppins"/>
                <a:ea typeface="Poppins"/>
                <a:cs typeface="Poppins"/>
                <a:sym typeface="Poppins"/>
              </a:rPr>
              <a:t> Moral Yang </a:t>
            </a:r>
            <a:r>
              <a:rPr lang="en-US" sz="4200" b="1" dirty="0" err="1" smtClean="0">
                <a:latin typeface="Poppins"/>
                <a:ea typeface="Poppins"/>
                <a:cs typeface="Poppins"/>
                <a:sym typeface="Poppins"/>
              </a:rPr>
              <a:t>Terjadi</a:t>
            </a:r>
            <a:r>
              <a:rPr lang="en-US" sz="4200" b="1" dirty="0" smtClean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200" b="1" dirty="0" err="1" smtClean="0">
                <a:latin typeface="Poppins"/>
                <a:ea typeface="Poppins"/>
                <a:cs typeface="Poppins"/>
                <a:sym typeface="Poppins"/>
              </a:rPr>
              <a:t>di</a:t>
            </a:r>
            <a:r>
              <a:rPr lang="en-US" sz="4200" b="1" dirty="0" smtClean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200" b="1" dirty="0" err="1" smtClean="0">
                <a:latin typeface="Poppins"/>
                <a:ea typeface="Poppins"/>
                <a:cs typeface="Poppins"/>
                <a:sym typeface="Poppins"/>
              </a:rPr>
              <a:t>Lingkungan</a:t>
            </a:r>
            <a:r>
              <a:rPr lang="en-US" sz="4200" b="1" dirty="0" smtClean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200" b="1" dirty="0" err="1" smtClean="0">
                <a:latin typeface="Poppins"/>
                <a:ea typeface="Poppins"/>
                <a:cs typeface="Poppins"/>
                <a:sym typeface="Poppins"/>
              </a:rPr>
              <a:t>Sekitar</a:t>
            </a:r>
            <a:r>
              <a:rPr lang="en-US" sz="4200" b="1" dirty="0" smtClean="0">
                <a:latin typeface="Poppins"/>
                <a:ea typeface="Poppins"/>
                <a:cs typeface="Poppins"/>
                <a:sym typeface="Poppins"/>
              </a:rPr>
              <a:t> </a:t>
            </a:r>
            <a:endParaRPr/>
          </a:p>
        </p:txBody>
      </p:sp>
      <p:pic>
        <p:nvPicPr>
          <p:cNvPr id="14" name="Picture 13" descr="WhatsApp Image 2021-09-20 at 07.53.24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48903" y="2593791"/>
            <a:ext cx="6117473" cy="3488033"/>
          </a:xfrm>
          <a:prstGeom prst="rect">
            <a:avLst/>
          </a:prstGeom>
        </p:spPr>
      </p:pic>
      <p:sp>
        <p:nvSpPr>
          <p:cNvPr id="16" name="Multiply 15"/>
          <p:cNvSpPr/>
          <p:nvPr/>
        </p:nvSpPr>
        <p:spPr>
          <a:xfrm>
            <a:off x="12333766" y="7889357"/>
            <a:ext cx="2424223" cy="1956391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WhatsApp Image 2021-04-22 at 19.43.32 (1).jpe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59342" y="6741484"/>
            <a:ext cx="2551371" cy="2551371"/>
          </a:xfrm>
          <a:prstGeom prst="rect">
            <a:avLst/>
          </a:prstGeom>
        </p:spPr>
      </p:pic>
      <p:cxnSp>
        <p:nvCxnSpPr>
          <p:cNvPr id="19" name="Curved Connector 18"/>
          <p:cNvCxnSpPr/>
          <p:nvPr/>
        </p:nvCxnSpPr>
        <p:spPr>
          <a:xfrm rot="10800000">
            <a:off x="13269433" y="6507127"/>
            <a:ext cx="956932" cy="74428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oogle Shape;161;p6"/>
          <p:cNvSpPr txBox="1"/>
          <p:nvPr/>
        </p:nvSpPr>
        <p:spPr>
          <a:xfrm>
            <a:off x="10465982" y="2215115"/>
            <a:ext cx="2144231" cy="64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0010"/>
              </a:lnSpc>
            </a:pPr>
            <a:r>
              <a:rPr lang="en-US" sz="3200" b="1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Gambar</a:t>
            </a:r>
            <a:r>
              <a:rPr lang="en-US" sz="3200" b="1" dirty="0" smtClean="0">
                <a:latin typeface="Poppins Medium" charset="0"/>
                <a:ea typeface="Arimo"/>
                <a:cs typeface="Poppins Medium" charset="0"/>
                <a:sym typeface="Arimo"/>
              </a:rPr>
              <a:t> 1</a:t>
            </a:r>
            <a:endParaRPr sz="3200" b="1" i="0" u="none" strike="noStrike" cap="none">
              <a:solidFill>
                <a:srgbClr val="000000"/>
              </a:solidFill>
              <a:latin typeface="Poppins Medium" charset="0"/>
              <a:ea typeface="Arimo"/>
              <a:cs typeface="Poppins Medium" charset="0"/>
              <a:sym typeface="Arim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3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/>
          <p:nvPr/>
        </p:nvSpPr>
        <p:spPr>
          <a:xfrm>
            <a:off x="738250" y="2336273"/>
            <a:ext cx="9745452" cy="7318090"/>
          </a:xfrm>
          <a:custGeom>
            <a:avLst/>
            <a:gdLst/>
            <a:ahLst/>
            <a:cxnLst/>
            <a:rect l="l" t="t" r="r" b="b"/>
            <a:pathLst>
              <a:path w="9482148" h="2991122" extrusionOk="0">
                <a:moveTo>
                  <a:pt x="8976689" y="2969532"/>
                </a:moveTo>
                <a:cubicBezTo>
                  <a:pt x="8970339" y="2975882"/>
                  <a:pt x="8958908" y="2977152"/>
                  <a:pt x="8951289" y="2975882"/>
                </a:cubicBezTo>
                <a:cubicBezTo>
                  <a:pt x="8895408" y="2973342"/>
                  <a:pt x="8840798" y="2973342"/>
                  <a:pt x="8784918" y="2972072"/>
                </a:cubicBezTo>
                <a:cubicBezTo>
                  <a:pt x="8589339" y="2970802"/>
                  <a:pt x="8393758" y="2979692"/>
                  <a:pt x="8198179" y="2982232"/>
                </a:cubicBezTo>
                <a:cubicBezTo>
                  <a:pt x="8034348" y="2984772"/>
                  <a:pt x="7869248" y="2986042"/>
                  <a:pt x="7705418" y="2987312"/>
                </a:cubicBezTo>
                <a:cubicBezTo>
                  <a:pt x="5383824" y="2988582"/>
                  <a:pt x="2175022" y="2989852"/>
                  <a:pt x="1555750" y="2989852"/>
                </a:cubicBezTo>
                <a:cubicBezTo>
                  <a:pt x="1362710" y="2989852"/>
                  <a:pt x="1168400" y="2991122"/>
                  <a:pt x="975360" y="2991122"/>
                </a:cubicBezTo>
                <a:cubicBezTo>
                  <a:pt x="844550" y="2991122"/>
                  <a:pt x="712470" y="2991122"/>
                  <a:pt x="581660" y="2991122"/>
                </a:cubicBezTo>
                <a:cubicBezTo>
                  <a:pt x="449580" y="2991122"/>
                  <a:pt x="317500" y="2988582"/>
                  <a:pt x="194310" y="2932702"/>
                </a:cubicBezTo>
                <a:cubicBezTo>
                  <a:pt x="109220" y="2893332"/>
                  <a:pt x="33020" y="2827292"/>
                  <a:pt x="29210" y="2728232"/>
                </a:cubicBezTo>
                <a:cubicBezTo>
                  <a:pt x="27940" y="2688862"/>
                  <a:pt x="26670" y="2648222"/>
                  <a:pt x="25400" y="2608852"/>
                </a:cubicBezTo>
                <a:cubicBezTo>
                  <a:pt x="21590" y="2420892"/>
                  <a:pt x="15240" y="2231661"/>
                  <a:pt x="10160" y="2042432"/>
                </a:cubicBezTo>
                <a:cubicBezTo>
                  <a:pt x="5080" y="1877332"/>
                  <a:pt x="0" y="1094998"/>
                  <a:pt x="0" y="626110"/>
                </a:cubicBezTo>
                <a:cubicBezTo>
                  <a:pt x="0" y="509270"/>
                  <a:pt x="3810" y="391160"/>
                  <a:pt x="15240" y="274320"/>
                </a:cubicBezTo>
                <a:cubicBezTo>
                  <a:pt x="19050" y="231140"/>
                  <a:pt x="12700" y="186690"/>
                  <a:pt x="27940" y="144780"/>
                </a:cubicBezTo>
                <a:cubicBezTo>
                  <a:pt x="50800" y="83820"/>
                  <a:pt x="115570" y="54610"/>
                  <a:pt x="175260" y="38100"/>
                </a:cubicBezTo>
                <a:cubicBezTo>
                  <a:pt x="278130" y="10160"/>
                  <a:pt x="389890" y="8890"/>
                  <a:pt x="495300" y="11430"/>
                </a:cubicBezTo>
                <a:cubicBezTo>
                  <a:pt x="678180" y="16510"/>
                  <a:pt x="8883979" y="0"/>
                  <a:pt x="8991929" y="5080"/>
                </a:cubicBezTo>
                <a:cubicBezTo>
                  <a:pt x="9116389" y="11430"/>
                  <a:pt x="9252279" y="31750"/>
                  <a:pt x="9357689" y="102870"/>
                </a:cubicBezTo>
                <a:cubicBezTo>
                  <a:pt x="9397058" y="129540"/>
                  <a:pt x="9431348" y="163830"/>
                  <a:pt x="9451669" y="207010"/>
                </a:cubicBezTo>
                <a:cubicBezTo>
                  <a:pt x="9468179" y="241300"/>
                  <a:pt x="9471989" y="276860"/>
                  <a:pt x="9471989" y="314960"/>
                </a:cubicBezTo>
                <a:cubicBezTo>
                  <a:pt x="9469448" y="515620"/>
                  <a:pt x="9482148" y="2124982"/>
                  <a:pt x="9475798" y="2268492"/>
                </a:cubicBezTo>
                <a:cubicBezTo>
                  <a:pt x="9469448" y="2387872"/>
                  <a:pt x="9459289" y="2507252"/>
                  <a:pt x="9444048" y="2625362"/>
                </a:cubicBezTo>
                <a:cubicBezTo>
                  <a:pt x="9440239" y="2655842"/>
                  <a:pt x="9438969" y="2687592"/>
                  <a:pt x="9430079" y="2716802"/>
                </a:cubicBezTo>
                <a:cubicBezTo>
                  <a:pt x="9413569" y="2770142"/>
                  <a:pt x="9378008" y="2815862"/>
                  <a:pt x="9336098" y="2851422"/>
                </a:cubicBezTo>
                <a:cubicBezTo>
                  <a:pt x="9231958" y="2939052"/>
                  <a:pt x="9088448" y="2975882"/>
                  <a:pt x="8955098" y="2977152"/>
                </a:cubicBezTo>
                <a:cubicBezTo>
                  <a:pt x="8930969" y="2977152"/>
                  <a:pt x="8958908" y="2960642"/>
                  <a:pt x="8970339" y="2960642"/>
                </a:cubicBezTo>
                <a:cubicBezTo>
                  <a:pt x="9098608" y="2960642"/>
                  <a:pt x="9238308" y="2923812"/>
                  <a:pt x="9329748" y="2828562"/>
                </a:cubicBezTo>
                <a:cubicBezTo>
                  <a:pt x="9367848" y="2787922"/>
                  <a:pt x="9395789" y="2737122"/>
                  <a:pt x="9402139" y="2681242"/>
                </a:cubicBezTo>
                <a:cubicBezTo>
                  <a:pt x="9404679" y="2655842"/>
                  <a:pt x="9407219" y="2631712"/>
                  <a:pt x="9409758" y="2606312"/>
                </a:cubicBezTo>
                <a:cubicBezTo>
                  <a:pt x="9478339" y="2046242"/>
                  <a:pt x="9435158" y="382270"/>
                  <a:pt x="9435158" y="320040"/>
                </a:cubicBezTo>
                <a:cubicBezTo>
                  <a:pt x="9435158" y="275590"/>
                  <a:pt x="9427539" y="233680"/>
                  <a:pt x="9404679" y="195580"/>
                </a:cubicBezTo>
                <a:cubicBezTo>
                  <a:pt x="9379279" y="153670"/>
                  <a:pt x="9338639" y="121920"/>
                  <a:pt x="9295458" y="97790"/>
                </a:cubicBezTo>
                <a:cubicBezTo>
                  <a:pt x="9153218" y="19050"/>
                  <a:pt x="8985579" y="19050"/>
                  <a:pt x="8826829" y="20320"/>
                </a:cubicBezTo>
                <a:cubicBezTo>
                  <a:pt x="8656648" y="21590"/>
                  <a:pt x="1653540" y="41910"/>
                  <a:pt x="1437640" y="41910"/>
                </a:cubicBezTo>
                <a:cubicBezTo>
                  <a:pt x="1176020" y="41910"/>
                  <a:pt x="915670" y="38100"/>
                  <a:pt x="654050" y="31750"/>
                </a:cubicBezTo>
                <a:cubicBezTo>
                  <a:pt x="593090" y="31750"/>
                  <a:pt x="533400" y="29210"/>
                  <a:pt x="472440" y="27940"/>
                </a:cubicBezTo>
                <a:cubicBezTo>
                  <a:pt x="372110" y="25400"/>
                  <a:pt x="261620" y="24130"/>
                  <a:pt x="165100" y="55880"/>
                </a:cubicBezTo>
                <a:cubicBezTo>
                  <a:pt x="111760" y="73660"/>
                  <a:pt x="69850" y="106680"/>
                  <a:pt x="57150" y="163830"/>
                </a:cubicBezTo>
                <a:cubicBezTo>
                  <a:pt x="48260" y="205740"/>
                  <a:pt x="52070" y="251460"/>
                  <a:pt x="48260" y="294640"/>
                </a:cubicBezTo>
                <a:cubicBezTo>
                  <a:pt x="33020" y="482600"/>
                  <a:pt x="35560" y="671830"/>
                  <a:pt x="40640" y="1514817"/>
                </a:cubicBezTo>
                <a:cubicBezTo>
                  <a:pt x="45720" y="1981472"/>
                  <a:pt x="52070" y="2183401"/>
                  <a:pt x="57150" y="2384061"/>
                </a:cubicBezTo>
                <a:cubicBezTo>
                  <a:pt x="60960" y="2497092"/>
                  <a:pt x="63500" y="2610122"/>
                  <a:pt x="67310" y="2723152"/>
                </a:cubicBezTo>
                <a:cubicBezTo>
                  <a:pt x="71120" y="2838722"/>
                  <a:pt x="176530" y="2906032"/>
                  <a:pt x="275590" y="2940322"/>
                </a:cubicBezTo>
                <a:cubicBezTo>
                  <a:pt x="356870" y="2968261"/>
                  <a:pt x="441960" y="2977152"/>
                  <a:pt x="527050" y="2977152"/>
                </a:cubicBezTo>
                <a:cubicBezTo>
                  <a:pt x="615950" y="2977152"/>
                  <a:pt x="703580" y="2977152"/>
                  <a:pt x="792480" y="2977152"/>
                </a:cubicBezTo>
                <a:cubicBezTo>
                  <a:pt x="962660" y="2977152"/>
                  <a:pt x="1131570" y="2977152"/>
                  <a:pt x="1301750" y="2975882"/>
                </a:cubicBezTo>
                <a:cubicBezTo>
                  <a:pt x="1504950" y="2975882"/>
                  <a:pt x="1708150" y="2974611"/>
                  <a:pt x="4526816" y="2973342"/>
                </a:cubicBezTo>
                <a:cubicBezTo>
                  <a:pt x="7456591" y="2972072"/>
                  <a:pt x="7819718" y="2970802"/>
                  <a:pt x="8005139" y="2969532"/>
                </a:cubicBezTo>
                <a:cubicBezTo>
                  <a:pt x="8125789" y="2968261"/>
                  <a:pt x="8246439" y="2966992"/>
                  <a:pt x="8367089" y="2963182"/>
                </a:cubicBezTo>
                <a:cubicBezTo>
                  <a:pt x="8569018" y="2955561"/>
                  <a:pt x="8772218" y="2951752"/>
                  <a:pt x="8974148" y="2959372"/>
                </a:cubicBezTo>
                <a:cubicBezTo>
                  <a:pt x="8983039" y="2960641"/>
                  <a:pt x="8981768" y="2964451"/>
                  <a:pt x="8976689" y="2969532"/>
                </a:cubicBezTo>
                <a:close/>
              </a:path>
            </a:pathLst>
          </a:custGeom>
          <a:solidFill>
            <a:srgbClr val="AD3E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0" name="Google Shape;12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2476" y="1600296"/>
            <a:ext cx="1626807" cy="97278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"/>
          <p:cNvSpPr txBox="1"/>
          <p:nvPr/>
        </p:nvSpPr>
        <p:spPr>
          <a:xfrm>
            <a:off x="981979" y="2708570"/>
            <a:ext cx="9161481" cy="6719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30010"/>
              </a:lnSpc>
            </a:pPr>
            <a:r>
              <a:rPr lang="en-US" sz="2799" dirty="0" smtClean="0">
                <a:latin typeface="Poppins Medium"/>
                <a:ea typeface="Poppins Medium"/>
                <a:cs typeface="Poppins Medium"/>
                <a:sym typeface="Poppins Medium"/>
              </a:rPr>
              <a:t>   </a:t>
            </a:r>
            <a:r>
              <a:rPr lang="en-US" sz="2799" b="1" dirty="0" smtClean="0">
                <a:latin typeface="Poppins Medium"/>
                <a:ea typeface="Poppins Medium"/>
                <a:cs typeface="Poppins Medium"/>
                <a:sym typeface="Poppins Medium"/>
              </a:rPr>
              <a:t>1.Faktor </a:t>
            </a:r>
            <a:r>
              <a:rPr lang="en-US" sz="2799" b="1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kondisi</a:t>
            </a:r>
            <a:r>
              <a:rPr lang="en-US" sz="2799" b="1" dirty="0" smtClean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799" b="1" dirty="0" err="1" smtClean="0">
                <a:latin typeface="Poppins Medium"/>
                <a:ea typeface="Poppins Medium"/>
                <a:cs typeface="Poppins Medium"/>
                <a:sym typeface="Poppins Medium"/>
              </a:rPr>
              <a:t>keluarga</a:t>
            </a:r>
            <a:r>
              <a:rPr lang="en-US" sz="2799" b="1" dirty="0" smtClean="0">
                <a:latin typeface="Poppins Medium"/>
                <a:ea typeface="Poppins Medium"/>
                <a:cs typeface="Poppins Medium"/>
                <a:sym typeface="Poppins Medium"/>
              </a:rPr>
              <a:t>.</a:t>
            </a:r>
          </a:p>
          <a:p>
            <a:pPr lvl="0" algn="just">
              <a:lnSpc>
                <a:spcPct val="130010"/>
              </a:lnSpc>
            </a:pP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a.Keluarga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tidak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harmonis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</a:p>
          <a:p>
            <a:pPr lvl="0" algn="just">
              <a:lnSpc>
                <a:spcPct val="130010"/>
              </a:lnSpc>
            </a:pPr>
            <a:endParaRPr lang="en-US" sz="2799" dirty="0" smtClean="0">
              <a:latin typeface="Poppins Medium"/>
              <a:cs typeface="Poppins Medium"/>
              <a:sym typeface="Poppins Medium"/>
            </a:endParaRPr>
          </a:p>
          <a:p>
            <a:pPr lvl="0" algn="just">
              <a:lnSpc>
                <a:spcPct val="130010"/>
              </a:lnSpc>
            </a:pP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Keluarga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yang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tidak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harmonis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tentu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saja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kurang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komunikasi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antara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orang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tua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dan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anaknya,lalu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berdampak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pada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tidak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terbukanya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anak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pada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orang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tua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mengenai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masalah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yang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terjadi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padanya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karena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orang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tua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tidak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memperdulikan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anaknya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.</a:t>
            </a:r>
          </a:p>
          <a:p>
            <a:pPr lvl="0" algn="just">
              <a:lnSpc>
                <a:spcPct val="130010"/>
              </a:lnSpc>
            </a:pP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Cara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mengatasi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hal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tersebut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di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perlukan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kesadaran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sendiri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oleh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kedua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orang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tua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betapa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pentingnya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memperhatikan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anak-anak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mereka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.</a:t>
            </a:r>
          </a:p>
        </p:txBody>
      </p:sp>
      <p:pic>
        <p:nvPicPr>
          <p:cNvPr id="11" name="Picture 10" descr="pancasila gif 1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18822" y="0"/>
            <a:ext cx="1679121" cy="1679121"/>
          </a:xfrm>
          <a:prstGeom prst="rect">
            <a:avLst/>
          </a:prstGeom>
        </p:spPr>
      </p:pic>
      <p:pic>
        <p:nvPicPr>
          <p:cNvPr id="12" name="Picture 11" descr="WhatsApp Image 2020-11-05 at 12.36.40.jpe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35350" y="0"/>
            <a:ext cx="1663552" cy="1641469"/>
          </a:xfrm>
          <a:prstGeom prst="rect">
            <a:avLst/>
          </a:prstGeom>
        </p:spPr>
      </p:pic>
      <p:sp>
        <p:nvSpPr>
          <p:cNvPr id="10" name="Google Shape;102;p2"/>
          <p:cNvSpPr/>
          <p:nvPr/>
        </p:nvSpPr>
        <p:spPr>
          <a:xfrm>
            <a:off x="3232298" y="659219"/>
            <a:ext cx="10398641" cy="1339702"/>
          </a:xfrm>
          <a:custGeom>
            <a:avLst/>
            <a:gdLst/>
            <a:ahLst/>
            <a:cxnLst/>
            <a:rect l="l" t="t" r="r" b="b"/>
            <a:pathLst>
              <a:path w="11959314" h="2144883" extrusionOk="0">
                <a:moveTo>
                  <a:pt x="11331537" y="2090405"/>
                </a:moveTo>
                <a:cubicBezTo>
                  <a:pt x="11331537" y="2090405"/>
                  <a:pt x="10600662" y="2144883"/>
                  <a:pt x="8983549" y="2142261"/>
                </a:cubicBezTo>
                <a:cubicBezTo>
                  <a:pt x="4416811" y="2140099"/>
                  <a:pt x="1057074" y="2132274"/>
                  <a:pt x="1057074" y="2132274"/>
                </a:cubicBezTo>
                <a:cubicBezTo>
                  <a:pt x="812932" y="2123440"/>
                  <a:pt x="449110" y="2102209"/>
                  <a:pt x="282371" y="2044032"/>
                </a:cubicBezTo>
                <a:cubicBezTo>
                  <a:pt x="4469" y="1947069"/>
                  <a:pt x="0" y="1773790"/>
                  <a:pt x="0" y="1409542"/>
                </a:cubicBezTo>
                <a:lnTo>
                  <a:pt x="0" y="1409531"/>
                </a:lnTo>
                <a:cubicBezTo>
                  <a:pt x="8536" y="491230"/>
                  <a:pt x="0" y="345608"/>
                  <a:pt x="77597" y="223930"/>
                </a:cubicBezTo>
                <a:cubicBezTo>
                  <a:pt x="217372" y="4759"/>
                  <a:pt x="519255" y="4073"/>
                  <a:pt x="937909" y="4073"/>
                </a:cubicBezTo>
                <a:cubicBezTo>
                  <a:pt x="937909" y="4073"/>
                  <a:pt x="2500654" y="15681"/>
                  <a:pt x="7299640" y="7673"/>
                </a:cubicBezTo>
                <a:cubicBezTo>
                  <a:pt x="10381735" y="0"/>
                  <a:pt x="11098468" y="6979"/>
                  <a:pt x="11098468" y="6979"/>
                </a:cubicBezTo>
                <a:cubicBezTo>
                  <a:pt x="11466775" y="14458"/>
                  <a:pt x="11605035" y="42638"/>
                  <a:pt x="11802775" y="165219"/>
                </a:cubicBezTo>
                <a:cubicBezTo>
                  <a:pt x="11953792" y="258836"/>
                  <a:pt x="11959314" y="476157"/>
                  <a:pt x="11950174" y="1409531"/>
                </a:cubicBezTo>
                <a:lnTo>
                  <a:pt x="11950174" y="1409542"/>
                </a:lnTo>
                <a:cubicBezTo>
                  <a:pt x="11950173" y="1891755"/>
                  <a:pt x="11907389" y="2040343"/>
                  <a:pt x="11331537" y="2090405"/>
                </a:cubicBezTo>
                <a:close/>
              </a:path>
            </a:pathLst>
          </a:custGeom>
          <a:solidFill>
            <a:srgbClr val="EFC4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09;p2"/>
          <p:cNvSpPr txBox="1"/>
          <p:nvPr/>
        </p:nvSpPr>
        <p:spPr>
          <a:xfrm>
            <a:off x="3444950" y="595423"/>
            <a:ext cx="10462436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 smtClean="0">
                <a:latin typeface="Poppins"/>
                <a:ea typeface="Poppins"/>
                <a:cs typeface="Poppins"/>
                <a:sym typeface="Poppins"/>
              </a:rPr>
              <a:t>Faktor</a:t>
            </a:r>
            <a:r>
              <a:rPr lang="en-US" sz="4000" b="1" dirty="0" smtClean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000" b="1" dirty="0" err="1" smtClean="0">
                <a:latin typeface="Poppins"/>
                <a:ea typeface="Poppins"/>
                <a:cs typeface="Poppins"/>
                <a:sym typeface="Poppins"/>
              </a:rPr>
              <a:t>penyebab</a:t>
            </a:r>
            <a:r>
              <a:rPr lang="en-US" sz="4000" b="1" dirty="0" smtClean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000" b="1" dirty="0" err="1" smtClean="0">
                <a:latin typeface="Poppins"/>
                <a:ea typeface="Poppins"/>
                <a:cs typeface="Poppins"/>
                <a:sym typeface="Poppins"/>
              </a:rPr>
              <a:t>permasalahan</a:t>
            </a:r>
            <a:r>
              <a:rPr lang="en-US" sz="4000" b="1" dirty="0" smtClean="0">
                <a:latin typeface="Poppins"/>
                <a:ea typeface="Poppins"/>
                <a:cs typeface="Poppins"/>
                <a:sym typeface="Poppins"/>
              </a:rPr>
              <a:t> moral </a:t>
            </a:r>
            <a:r>
              <a:rPr lang="en-US" sz="4000" b="1" dirty="0" err="1" smtClean="0">
                <a:latin typeface="Poppins"/>
                <a:ea typeface="Poppins"/>
                <a:cs typeface="Poppins"/>
                <a:sym typeface="Poppins"/>
              </a:rPr>
              <a:t>tersebut</a:t>
            </a:r>
            <a:r>
              <a:rPr lang="en-US" sz="4000" b="1" dirty="0" smtClean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000" b="1" dirty="0" err="1" smtClean="0">
                <a:latin typeface="Poppins"/>
                <a:ea typeface="Poppins"/>
                <a:cs typeface="Poppins"/>
                <a:sym typeface="Poppins"/>
              </a:rPr>
              <a:t>dan</a:t>
            </a:r>
            <a:r>
              <a:rPr lang="en-US" sz="4000" b="1" dirty="0" smtClean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000" b="1" dirty="0" err="1" smtClean="0">
                <a:latin typeface="Poppins"/>
                <a:ea typeface="Poppins"/>
                <a:cs typeface="Poppins"/>
                <a:sym typeface="Poppins"/>
              </a:rPr>
              <a:t>cara</a:t>
            </a:r>
            <a:r>
              <a:rPr lang="en-US" sz="4000" b="1" dirty="0" smtClean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000" b="1" dirty="0" err="1" smtClean="0">
                <a:latin typeface="Poppins"/>
                <a:ea typeface="Poppins"/>
                <a:cs typeface="Poppins"/>
                <a:sym typeface="Poppins"/>
              </a:rPr>
              <a:t>mengatasinya</a:t>
            </a:r>
            <a:endParaRPr sz="1200"/>
          </a:p>
        </p:txBody>
      </p:sp>
      <p:pic>
        <p:nvPicPr>
          <p:cNvPr id="14" name="Picture 13" descr="WhatsApp Image 2021-09-20 at 07.53.24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48903" y="2593791"/>
            <a:ext cx="6117473" cy="3488033"/>
          </a:xfrm>
          <a:prstGeom prst="rect">
            <a:avLst/>
          </a:prstGeom>
        </p:spPr>
      </p:pic>
      <p:sp>
        <p:nvSpPr>
          <p:cNvPr id="16" name="Multiply 15"/>
          <p:cNvSpPr/>
          <p:nvPr/>
        </p:nvSpPr>
        <p:spPr>
          <a:xfrm>
            <a:off x="12333766" y="7889357"/>
            <a:ext cx="2424223" cy="1956391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WhatsApp Image 2021-04-22 at 19.43.32 (1).jpe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59342" y="6741484"/>
            <a:ext cx="2551371" cy="2551371"/>
          </a:xfrm>
          <a:prstGeom prst="rect">
            <a:avLst/>
          </a:prstGeom>
        </p:spPr>
      </p:pic>
      <p:cxnSp>
        <p:nvCxnSpPr>
          <p:cNvPr id="19" name="Curved Connector 18"/>
          <p:cNvCxnSpPr/>
          <p:nvPr/>
        </p:nvCxnSpPr>
        <p:spPr>
          <a:xfrm rot="10800000">
            <a:off x="13269433" y="6507127"/>
            <a:ext cx="956932" cy="74428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3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/>
          <p:nvPr/>
        </p:nvSpPr>
        <p:spPr>
          <a:xfrm>
            <a:off x="744279" y="1528199"/>
            <a:ext cx="9845749" cy="8083634"/>
          </a:xfrm>
          <a:custGeom>
            <a:avLst/>
            <a:gdLst/>
            <a:ahLst/>
            <a:cxnLst/>
            <a:rect l="l" t="t" r="r" b="b"/>
            <a:pathLst>
              <a:path w="9482148" h="2991122" extrusionOk="0">
                <a:moveTo>
                  <a:pt x="8976689" y="2969532"/>
                </a:moveTo>
                <a:cubicBezTo>
                  <a:pt x="8970339" y="2975882"/>
                  <a:pt x="8958908" y="2977152"/>
                  <a:pt x="8951289" y="2975882"/>
                </a:cubicBezTo>
                <a:cubicBezTo>
                  <a:pt x="8895408" y="2973342"/>
                  <a:pt x="8840798" y="2973342"/>
                  <a:pt x="8784918" y="2972072"/>
                </a:cubicBezTo>
                <a:cubicBezTo>
                  <a:pt x="8589339" y="2970802"/>
                  <a:pt x="8393758" y="2979692"/>
                  <a:pt x="8198179" y="2982232"/>
                </a:cubicBezTo>
                <a:cubicBezTo>
                  <a:pt x="8034348" y="2984772"/>
                  <a:pt x="7869248" y="2986042"/>
                  <a:pt x="7705418" y="2987312"/>
                </a:cubicBezTo>
                <a:cubicBezTo>
                  <a:pt x="5383824" y="2988582"/>
                  <a:pt x="2175022" y="2989852"/>
                  <a:pt x="1555750" y="2989852"/>
                </a:cubicBezTo>
                <a:cubicBezTo>
                  <a:pt x="1362710" y="2989852"/>
                  <a:pt x="1168400" y="2991122"/>
                  <a:pt x="975360" y="2991122"/>
                </a:cubicBezTo>
                <a:cubicBezTo>
                  <a:pt x="844550" y="2991122"/>
                  <a:pt x="712470" y="2991122"/>
                  <a:pt x="581660" y="2991122"/>
                </a:cubicBezTo>
                <a:cubicBezTo>
                  <a:pt x="449580" y="2991122"/>
                  <a:pt x="317500" y="2988582"/>
                  <a:pt x="194310" y="2932702"/>
                </a:cubicBezTo>
                <a:cubicBezTo>
                  <a:pt x="109220" y="2893332"/>
                  <a:pt x="33020" y="2827292"/>
                  <a:pt x="29210" y="2728232"/>
                </a:cubicBezTo>
                <a:cubicBezTo>
                  <a:pt x="27940" y="2688862"/>
                  <a:pt x="26670" y="2648222"/>
                  <a:pt x="25400" y="2608852"/>
                </a:cubicBezTo>
                <a:cubicBezTo>
                  <a:pt x="21590" y="2420892"/>
                  <a:pt x="15240" y="2231661"/>
                  <a:pt x="10160" y="2042432"/>
                </a:cubicBezTo>
                <a:cubicBezTo>
                  <a:pt x="5080" y="1877332"/>
                  <a:pt x="0" y="1094998"/>
                  <a:pt x="0" y="626110"/>
                </a:cubicBezTo>
                <a:cubicBezTo>
                  <a:pt x="0" y="509270"/>
                  <a:pt x="3810" y="391160"/>
                  <a:pt x="15240" y="274320"/>
                </a:cubicBezTo>
                <a:cubicBezTo>
                  <a:pt x="19050" y="231140"/>
                  <a:pt x="12700" y="186690"/>
                  <a:pt x="27940" y="144780"/>
                </a:cubicBezTo>
                <a:cubicBezTo>
                  <a:pt x="50800" y="83820"/>
                  <a:pt x="115570" y="54610"/>
                  <a:pt x="175260" y="38100"/>
                </a:cubicBezTo>
                <a:cubicBezTo>
                  <a:pt x="278130" y="10160"/>
                  <a:pt x="389890" y="8890"/>
                  <a:pt x="495300" y="11430"/>
                </a:cubicBezTo>
                <a:cubicBezTo>
                  <a:pt x="678180" y="16510"/>
                  <a:pt x="8883979" y="0"/>
                  <a:pt x="8991929" y="5080"/>
                </a:cubicBezTo>
                <a:cubicBezTo>
                  <a:pt x="9116389" y="11430"/>
                  <a:pt x="9252279" y="31750"/>
                  <a:pt x="9357689" y="102870"/>
                </a:cubicBezTo>
                <a:cubicBezTo>
                  <a:pt x="9397058" y="129540"/>
                  <a:pt x="9431348" y="163830"/>
                  <a:pt x="9451669" y="207010"/>
                </a:cubicBezTo>
                <a:cubicBezTo>
                  <a:pt x="9468179" y="241300"/>
                  <a:pt x="9471989" y="276860"/>
                  <a:pt x="9471989" y="314960"/>
                </a:cubicBezTo>
                <a:cubicBezTo>
                  <a:pt x="9469448" y="515620"/>
                  <a:pt x="9482148" y="2124982"/>
                  <a:pt x="9475798" y="2268492"/>
                </a:cubicBezTo>
                <a:cubicBezTo>
                  <a:pt x="9469448" y="2387872"/>
                  <a:pt x="9459289" y="2507252"/>
                  <a:pt x="9444048" y="2625362"/>
                </a:cubicBezTo>
                <a:cubicBezTo>
                  <a:pt x="9440239" y="2655842"/>
                  <a:pt x="9438969" y="2687592"/>
                  <a:pt x="9430079" y="2716802"/>
                </a:cubicBezTo>
                <a:cubicBezTo>
                  <a:pt x="9413569" y="2770142"/>
                  <a:pt x="9378008" y="2815862"/>
                  <a:pt x="9336098" y="2851422"/>
                </a:cubicBezTo>
                <a:cubicBezTo>
                  <a:pt x="9231958" y="2939052"/>
                  <a:pt x="9088448" y="2975882"/>
                  <a:pt x="8955098" y="2977152"/>
                </a:cubicBezTo>
                <a:cubicBezTo>
                  <a:pt x="8930969" y="2977152"/>
                  <a:pt x="8958908" y="2960642"/>
                  <a:pt x="8970339" y="2960642"/>
                </a:cubicBezTo>
                <a:cubicBezTo>
                  <a:pt x="9098608" y="2960642"/>
                  <a:pt x="9238308" y="2923812"/>
                  <a:pt x="9329748" y="2828562"/>
                </a:cubicBezTo>
                <a:cubicBezTo>
                  <a:pt x="9367848" y="2787922"/>
                  <a:pt x="9395789" y="2737122"/>
                  <a:pt x="9402139" y="2681242"/>
                </a:cubicBezTo>
                <a:cubicBezTo>
                  <a:pt x="9404679" y="2655842"/>
                  <a:pt x="9407219" y="2631712"/>
                  <a:pt x="9409758" y="2606312"/>
                </a:cubicBezTo>
                <a:cubicBezTo>
                  <a:pt x="9478339" y="2046242"/>
                  <a:pt x="9435158" y="382270"/>
                  <a:pt x="9435158" y="320040"/>
                </a:cubicBezTo>
                <a:cubicBezTo>
                  <a:pt x="9435158" y="275590"/>
                  <a:pt x="9427539" y="233680"/>
                  <a:pt x="9404679" y="195580"/>
                </a:cubicBezTo>
                <a:cubicBezTo>
                  <a:pt x="9379279" y="153670"/>
                  <a:pt x="9338639" y="121920"/>
                  <a:pt x="9295458" y="97790"/>
                </a:cubicBezTo>
                <a:cubicBezTo>
                  <a:pt x="9153218" y="19050"/>
                  <a:pt x="8985579" y="19050"/>
                  <a:pt x="8826829" y="20320"/>
                </a:cubicBezTo>
                <a:cubicBezTo>
                  <a:pt x="8656648" y="21590"/>
                  <a:pt x="1653540" y="41910"/>
                  <a:pt x="1437640" y="41910"/>
                </a:cubicBezTo>
                <a:cubicBezTo>
                  <a:pt x="1176020" y="41910"/>
                  <a:pt x="915670" y="38100"/>
                  <a:pt x="654050" y="31750"/>
                </a:cubicBezTo>
                <a:cubicBezTo>
                  <a:pt x="593090" y="31750"/>
                  <a:pt x="533400" y="29210"/>
                  <a:pt x="472440" y="27940"/>
                </a:cubicBezTo>
                <a:cubicBezTo>
                  <a:pt x="372110" y="25400"/>
                  <a:pt x="261620" y="24130"/>
                  <a:pt x="165100" y="55880"/>
                </a:cubicBezTo>
                <a:cubicBezTo>
                  <a:pt x="111760" y="73660"/>
                  <a:pt x="69850" y="106680"/>
                  <a:pt x="57150" y="163830"/>
                </a:cubicBezTo>
                <a:cubicBezTo>
                  <a:pt x="48260" y="205740"/>
                  <a:pt x="52070" y="251460"/>
                  <a:pt x="48260" y="294640"/>
                </a:cubicBezTo>
                <a:cubicBezTo>
                  <a:pt x="33020" y="482600"/>
                  <a:pt x="35560" y="671830"/>
                  <a:pt x="40640" y="1514817"/>
                </a:cubicBezTo>
                <a:cubicBezTo>
                  <a:pt x="45720" y="1981472"/>
                  <a:pt x="52070" y="2183401"/>
                  <a:pt x="57150" y="2384061"/>
                </a:cubicBezTo>
                <a:cubicBezTo>
                  <a:pt x="60960" y="2497092"/>
                  <a:pt x="63500" y="2610122"/>
                  <a:pt x="67310" y="2723152"/>
                </a:cubicBezTo>
                <a:cubicBezTo>
                  <a:pt x="71120" y="2838722"/>
                  <a:pt x="176530" y="2906032"/>
                  <a:pt x="275590" y="2940322"/>
                </a:cubicBezTo>
                <a:cubicBezTo>
                  <a:pt x="356870" y="2968261"/>
                  <a:pt x="441960" y="2977152"/>
                  <a:pt x="527050" y="2977152"/>
                </a:cubicBezTo>
                <a:cubicBezTo>
                  <a:pt x="615950" y="2977152"/>
                  <a:pt x="703580" y="2977152"/>
                  <a:pt x="792480" y="2977152"/>
                </a:cubicBezTo>
                <a:cubicBezTo>
                  <a:pt x="962660" y="2977152"/>
                  <a:pt x="1131570" y="2977152"/>
                  <a:pt x="1301750" y="2975882"/>
                </a:cubicBezTo>
                <a:cubicBezTo>
                  <a:pt x="1504950" y="2975882"/>
                  <a:pt x="1708150" y="2974611"/>
                  <a:pt x="4526816" y="2973342"/>
                </a:cubicBezTo>
                <a:cubicBezTo>
                  <a:pt x="7456591" y="2972072"/>
                  <a:pt x="7819718" y="2970802"/>
                  <a:pt x="8005139" y="2969532"/>
                </a:cubicBezTo>
                <a:cubicBezTo>
                  <a:pt x="8125789" y="2968261"/>
                  <a:pt x="8246439" y="2966992"/>
                  <a:pt x="8367089" y="2963182"/>
                </a:cubicBezTo>
                <a:cubicBezTo>
                  <a:pt x="8569018" y="2955561"/>
                  <a:pt x="8772218" y="2951752"/>
                  <a:pt x="8974148" y="2959372"/>
                </a:cubicBezTo>
                <a:cubicBezTo>
                  <a:pt x="8983039" y="2960641"/>
                  <a:pt x="8981768" y="2964451"/>
                  <a:pt x="8976689" y="2969532"/>
                </a:cubicBezTo>
                <a:close/>
              </a:path>
            </a:pathLst>
          </a:custGeom>
          <a:solidFill>
            <a:srgbClr val="AD3E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0" name="Google Shape;12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151" y="919813"/>
            <a:ext cx="1626807" cy="97278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"/>
          <p:cNvSpPr txBox="1"/>
          <p:nvPr/>
        </p:nvSpPr>
        <p:spPr>
          <a:xfrm>
            <a:off x="960714" y="1879230"/>
            <a:ext cx="9161481" cy="7839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30010"/>
              </a:lnSpc>
            </a:pP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b.Kurangnya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kasih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sayang</a:t>
            </a:r>
            <a:endParaRPr lang="en-US" sz="2799" dirty="0" smtClean="0">
              <a:latin typeface="Poppins Medium"/>
              <a:cs typeface="Poppins Medium"/>
              <a:sym typeface="Poppins Medium"/>
            </a:endParaRPr>
          </a:p>
          <a:p>
            <a:pPr lvl="0" algn="just">
              <a:lnSpc>
                <a:spcPct val="130010"/>
              </a:lnSpc>
            </a:pPr>
            <a:endParaRPr lang="en-US" sz="2799" dirty="0" smtClean="0">
              <a:latin typeface="Poppins Medium"/>
              <a:cs typeface="Poppins Medium"/>
              <a:sym typeface="Poppins Medium"/>
            </a:endParaRPr>
          </a:p>
          <a:p>
            <a:pPr lvl="0" algn="just">
              <a:lnSpc>
                <a:spcPct val="130010"/>
              </a:lnSpc>
            </a:pP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Keluarga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yang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tidak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harmonis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tentu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saja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tidak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ada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kasih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sayang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yang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di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dapat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oleh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anak,hal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tersebut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membuat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anak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mencari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pelampiasan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melakukan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tindakan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kenakalan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agar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mendapat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perhatian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dan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kasih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sayang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dari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orang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tuanya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.</a:t>
            </a:r>
          </a:p>
          <a:p>
            <a:pPr lvl="0" algn="just">
              <a:lnSpc>
                <a:spcPct val="130010"/>
              </a:lnSpc>
            </a:pPr>
            <a:endParaRPr lang="en-US" sz="2799" dirty="0" smtClean="0">
              <a:latin typeface="Poppins Medium"/>
              <a:cs typeface="Poppins Medium"/>
              <a:sym typeface="Poppins Medium"/>
            </a:endParaRPr>
          </a:p>
          <a:p>
            <a:pPr lvl="0" algn="just">
              <a:lnSpc>
                <a:spcPct val="130010"/>
              </a:lnSpc>
            </a:pP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Cara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mengatasi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hal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tersebut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yaitu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masih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sama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saja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perlunya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kesadaran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dari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orang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tuanya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masing-masing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untuk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memperhatikan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anaknya,atau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bila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perlu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orang-orang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yang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berada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di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sekitar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mereka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menegur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orang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tuanya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anak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dirty="0" err="1" smtClean="0">
                <a:latin typeface="Poppins Medium"/>
                <a:cs typeface="Poppins Medium"/>
                <a:sym typeface="Poppins Medium"/>
              </a:rPr>
              <a:t>tersebut</a:t>
            </a:r>
            <a:r>
              <a:rPr lang="en-US" sz="2799" dirty="0" smtClean="0">
                <a:latin typeface="Poppins Medium"/>
                <a:cs typeface="Poppins Medium"/>
                <a:sym typeface="Poppins Medium"/>
              </a:rPr>
              <a:t>.</a:t>
            </a:r>
          </a:p>
        </p:txBody>
      </p:sp>
      <p:pic>
        <p:nvPicPr>
          <p:cNvPr id="11" name="Picture 10" descr="pancasila gif 1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18822" y="0"/>
            <a:ext cx="1679121" cy="1679121"/>
          </a:xfrm>
          <a:prstGeom prst="rect">
            <a:avLst/>
          </a:prstGeom>
        </p:spPr>
      </p:pic>
      <p:pic>
        <p:nvPicPr>
          <p:cNvPr id="12" name="Picture 11" descr="WhatsApp Image 2020-11-05 at 12.36.40.jpe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35350" y="0"/>
            <a:ext cx="1663552" cy="1641469"/>
          </a:xfrm>
          <a:prstGeom prst="rect">
            <a:avLst/>
          </a:prstGeom>
        </p:spPr>
      </p:pic>
      <p:sp>
        <p:nvSpPr>
          <p:cNvPr id="10" name="Google Shape;102;p2"/>
          <p:cNvSpPr/>
          <p:nvPr/>
        </p:nvSpPr>
        <p:spPr>
          <a:xfrm>
            <a:off x="6337005" y="659218"/>
            <a:ext cx="4890976" cy="680483"/>
          </a:xfrm>
          <a:custGeom>
            <a:avLst/>
            <a:gdLst/>
            <a:ahLst/>
            <a:cxnLst/>
            <a:rect l="l" t="t" r="r" b="b"/>
            <a:pathLst>
              <a:path w="11959314" h="2144883" extrusionOk="0">
                <a:moveTo>
                  <a:pt x="11331537" y="2090405"/>
                </a:moveTo>
                <a:cubicBezTo>
                  <a:pt x="11331537" y="2090405"/>
                  <a:pt x="10600662" y="2144883"/>
                  <a:pt x="8983549" y="2142261"/>
                </a:cubicBezTo>
                <a:cubicBezTo>
                  <a:pt x="4416811" y="2140099"/>
                  <a:pt x="1057074" y="2132274"/>
                  <a:pt x="1057074" y="2132274"/>
                </a:cubicBezTo>
                <a:cubicBezTo>
                  <a:pt x="812932" y="2123440"/>
                  <a:pt x="449110" y="2102209"/>
                  <a:pt x="282371" y="2044032"/>
                </a:cubicBezTo>
                <a:cubicBezTo>
                  <a:pt x="4469" y="1947069"/>
                  <a:pt x="0" y="1773790"/>
                  <a:pt x="0" y="1409542"/>
                </a:cubicBezTo>
                <a:lnTo>
                  <a:pt x="0" y="1409531"/>
                </a:lnTo>
                <a:cubicBezTo>
                  <a:pt x="8536" y="491230"/>
                  <a:pt x="0" y="345608"/>
                  <a:pt x="77597" y="223930"/>
                </a:cubicBezTo>
                <a:cubicBezTo>
                  <a:pt x="217372" y="4759"/>
                  <a:pt x="519255" y="4073"/>
                  <a:pt x="937909" y="4073"/>
                </a:cubicBezTo>
                <a:cubicBezTo>
                  <a:pt x="937909" y="4073"/>
                  <a:pt x="2500654" y="15681"/>
                  <a:pt x="7299640" y="7673"/>
                </a:cubicBezTo>
                <a:cubicBezTo>
                  <a:pt x="10381735" y="0"/>
                  <a:pt x="11098468" y="6979"/>
                  <a:pt x="11098468" y="6979"/>
                </a:cubicBezTo>
                <a:cubicBezTo>
                  <a:pt x="11466775" y="14458"/>
                  <a:pt x="11605035" y="42638"/>
                  <a:pt x="11802775" y="165219"/>
                </a:cubicBezTo>
                <a:cubicBezTo>
                  <a:pt x="11953792" y="258836"/>
                  <a:pt x="11959314" y="476157"/>
                  <a:pt x="11950174" y="1409531"/>
                </a:cubicBezTo>
                <a:lnTo>
                  <a:pt x="11950174" y="1409542"/>
                </a:lnTo>
                <a:cubicBezTo>
                  <a:pt x="11950173" y="1891755"/>
                  <a:pt x="11907389" y="2040343"/>
                  <a:pt x="11331537" y="2090405"/>
                </a:cubicBezTo>
                <a:close/>
              </a:path>
            </a:pathLst>
          </a:custGeom>
          <a:solidFill>
            <a:srgbClr val="EFC4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09;p2"/>
          <p:cNvSpPr txBox="1"/>
          <p:nvPr/>
        </p:nvSpPr>
        <p:spPr>
          <a:xfrm>
            <a:off x="6443330" y="595423"/>
            <a:ext cx="45720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 smtClean="0">
                <a:latin typeface="Poppins"/>
                <a:ea typeface="Poppins"/>
                <a:cs typeface="Poppins"/>
                <a:sym typeface="Poppins"/>
              </a:rPr>
              <a:t>Lanjutan</a:t>
            </a:r>
            <a:endParaRPr sz="1200"/>
          </a:p>
        </p:txBody>
      </p:sp>
      <p:pic>
        <p:nvPicPr>
          <p:cNvPr id="14" name="Picture 13" descr="WhatsApp Image 2021-09-20 at 07.53.24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48903" y="2593791"/>
            <a:ext cx="6117473" cy="3488033"/>
          </a:xfrm>
          <a:prstGeom prst="rect">
            <a:avLst/>
          </a:prstGeom>
        </p:spPr>
      </p:pic>
      <p:sp>
        <p:nvSpPr>
          <p:cNvPr id="16" name="Multiply 15"/>
          <p:cNvSpPr/>
          <p:nvPr/>
        </p:nvSpPr>
        <p:spPr>
          <a:xfrm>
            <a:off x="12333766" y="7889357"/>
            <a:ext cx="2424223" cy="1956391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WhatsApp Image 2021-04-22 at 19.43.32 (1).jpe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59342" y="6741484"/>
            <a:ext cx="2551371" cy="2551371"/>
          </a:xfrm>
          <a:prstGeom prst="rect">
            <a:avLst/>
          </a:prstGeom>
        </p:spPr>
      </p:pic>
      <p:cxnSp>
        <p:nvCxnSpPr>
          <p:cNvPr id="19" name="Curved Connector 18"/>
          <p:cNvCxnSpPr/>
          <p:nvPr/>
        </p:nvCxnSpPr>
        <p:spPr>
          <a:xfrm rot="10800000">
            <a:off x="13269433" y="6507127"/>
            <a:ext cx="956932" cy="74428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3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/>
          <p:nvPr/>
        </p:nvSpPr>
        <p:spPr>
          <a:xfrm>
            <a:off x="744279" y="1528199"/>
            <a:ext cx="10249786" cy="8083634"/>
          </a:xfrm>
          <a:custGeom>
            <a:avLst/>
            <a:gdLst/>
            <a:ahLst/>
            <a:cxnLst/>
            <a:rect l="l" t="t" r="r" b="b"/>
            <a:pathLst>
              <a:path w="9482148" h="2991122" extrusionOk="0">
                <a:moveTo>
                  <a:pt x="8976689" y="2969532"/>
                </a:moveTo>
                <a:cubicBezTo>
                  <a:pt x="8970339" y="2975882"/>
                  <a:pt x="8958908" y="2977152"/>
                  <a:pt x="8951289" y="2975882"/>
                </a:cubicBezTo>
                <a:cubicBezTo>
                  <a:pt x="8895408" y="2973342"/>
                  <a:pt x="8840798" y="2973342"/>
                  <a:pt x="8784918" y="2972072"/>
                </a:cubicBezTo>
                <a:cubicBezTo>
                  <a:pt x="8589339" y="2970802"/>
                  <a:pt x="8393758" y="2979692"/>
                  <a:pt x="8198179" y="2982232"/>
                </a:cubicBezTo>
                <a:cubicBezTo>
                  <a:pt x="8034348" y="2984772"/>
                  <a:pt x="7869248" y="2986042"/>
                  <a:pt x="7705418" y="2987312"/>
                </a:cubicBezTo>
                <a:cubicBezTo>
                  <a:pt x="5383824" y="2988582"/>
                  <a:pt x="2175022" y="2989852"/>
                  <a:pt x="1555750" y="2989852"/>
                </a:cubicBezTo>
                <a:cubicBezTo>
                  <a:pt x="1362710" y="2989852"/>
                  <a:pt x="1168400" y="2991122"/>
                  <a:pt x="975360" y="2991122"/>
                </a:cubicBezTo>
                <a:cubicBezTo>
                  <a:pt x="844550" y="2991122"/>
                  <a:pt x="712470" y="2991122"/>
                  <a:pt x="581660" y="2991122"/>
                </a:cubicBezTo>
                <a:cubicBezTo>
                  <a:pt x="449580" y="2991122"/>
                  <a:pt x="317500" y="2988582"/>
                  <a:pt x="194310" y="2932702"/>
                </a:cubicBezTo>
                <a:cubicBezTo>
                  <a:pt x="109220" y="2893332"/>
                  <a:pt x="33020" y="2827292"/>
                  <a:pt x="29210" y="2728232"/>
                </a:cubicBezTo>
                <a:cubicBezTo>
                  <a:pt x="27940" y="2688862"/>
                  <a:pt x="26670" y="2648222"/>
                  <a:pt x="25400" y="2608852"/>
                </a:cubicBezTo>
                <a:cubicBezTo>
                  <a:pt x="21590" y="2420892"/>
                  <a:pt x="15240" y="2231661"/>
                  <a:pt x="10160" y="2042432"/>
                </a:cubicBezTo>
                <a:cubicBezTo>
                  <a:pt x="5080" y="1877332"/>
                  <a:pt x="0" y="1094998"/>
                  <a:pt x="0" y="626110"/>
                </a:cubicBezTo>
                <a:cubicBezTo>
                  <a:pt x="0" y="509270"/>
                  <a:pt x="3810" y="391160"/>
                  <a:pt x="15240" y="274320"/>
                </a:cubicBezTo>
                <a:cubicBezTo>
                  <a:pt x="19050" y="231140"/>
                  <a:pt x="12700" y="186690"/>
                  <a:pt x="27940" y="144780"/>
                </a:cubicBezTo>
                <a:cubicBezTo>
                  <a:pt x="50800" y="83820"/>
                  <a:pt x="115570" y="54610"/>
                  <a:pt x="175260" y="38100"/>
                </a:cubicBezTo>
                <a:cubicBezTo>
                  <a:pt x="278130" y="10160"/>
                  <a:pt x="389890" y="8890"/>
                  <a:pt x="495300" y="11430"/>
                </a:cubicBezTo>
                <a:cubicBezTo>
                  <a:pt x="678180" y="16510"/>
                  <a:pt x="8883979" y="0"/>
                  <a:pt x="8991929" y="5080"/>
                </a:cubicBezTo>
                <a:cubicBezTo>
                  <a:pt x="9116389" y="11430"/>
                  <a:pt x="9252279" y="31750"/>
                  <a:pt x="9357689" y="102870"/>
                </a:cubicBezTo>
                <a:cubicBezTo>
                  <a:pt x="9397058" y="129540"/>
                  <a:pt x="9431348" y="163830"/>
                  <a:pt x="9451669" y="207010"/>
                </a:cubicBezTo>
                <a:cubicBezTo>
                  <a:pt x="9468179" y="241300"/>
                  <a:pt x="9471989" y="276860"/>
                  <a:pt x="9471989" y="314960"/>
                </a:cubicBezTo>
                <a:cubicBezTo>
                  <a:pt x="9469448" y="515620"/>
                  <a:pt x="9482148" y="2124982"/>
                  <a:pt x="9475798" y="2268492"/>
                </a:cubicBezTo>
                <a:cubicBezTo>
                  <a:pt x="9469448" y="2387872"/>
                  <a:pt x="9459289" y="2507252"/>
                  <a:pt x="9444048" y="2625362"/>
                </a:cubicBezTo>
                <a:cubicBezTo>
                  <a:pt x="9440239" y="2655842"/>
                  <a:pt x="9438969" y="2687592"/>
                  <a:pt x="9430079" y="2716802"/>
                </a:cubicBezTo>
                <a:cubicBezTo>
                  <a:pt x="9413569" y="2770142"/>
                  <a:pt x="9378008" y="2815862"/>
                  <a:pt x="9336098" y="2851422"/>
                </a:cubicBezTo>
                <a:cubicBezTo>
                  <a:pt x="9231958" y="2939052"/>
                  <a:pt x="9088448" y="2975882"/>
                  <a:pt x="8955098" y="2977152"/>
                </a:cubicBezTo>
                <a:cubicBezTo>
                  <a:pt x="8930969" y="2977152"/>
                  <a:pt x="8958908" y="2960642"/>
                  <a:pt x="8970339" y="2960642"/>
                </a:cubicBezTo>
                <a:cubicBezTo>
                  <a:pt x="9098608" y="2960642"/>
                  <a:pt x="9238308" y="2923812"/>
                  <a:pt x="9329748" y="2828562"/>
                </a:cubicBezTo>
                <a:cubicBezTo>
                  <a:pt x="9367848" y="2787922"/>
                  <a:pt x="9395789" y="2737122"/>
                  <a:pt x="9402139" y="2681242"/>
                </a:cubicBezTo>
                <a:cubicBezTo>
                  <a:pt x="9404679" y="2655842"/>
                  <a:pt x="9407219" y="2631712"/>
                  <a:pt x="9409758" y="2606312"/>
                </a:cubicBezTo>
                <a:cubicBezTo>
                  <a:pt x="9478339" y="2046242"/>
                  <a:pt x="9435158" y="382270"/>
                  <a:pt x="9435158" y="320040"/>
                </a:cubicBezTo>
                <a:cubicBezTo>
                  <a:pt x="9435158" y="275590"/>
                  <a:pt x="9427539" y="233680"/>
                  <a:pt x="9404679" y="195580"/>
                </a:cubicBezTo>
                <a:cubicBezTo>
                  <a:pt x="9379279" y="153670"/>
                  <a:pt x="9338639" y="121920"/>
                  <a:pt x="9295458" y="97790"/>
                </a:cubicBezTo>
                <a:cubicBezTo>
                  <a:pt x="9153218" y="19050"/>
                  <a:pt x="8985579" y="19050"/>
                  <a:pt x="8826829" y="20320"/>
                </a:cubicBezTo>
                <a:cubicBezTo>
                  <a:pt x="8656648" y="21590"/>
                  <a:pt x="1653540" y="41910"/>
                  <a:pt x="1437640" y="41910"/>
                </a:cubicBezTo>
                <a:cubicBezTo>
                  <a:pt x="1176020" y="41910"/>
                  <a:pt x="915670" y="38100"/>
                  <a:pt x="654050" y="31750"/>
                </a:cubicBezTo>
                <a:cubicBezTo>
                  <a:pt x="593090" y="31750"/>
                  <a:pt x="533400" y="29210"/>
                  <a:pt x="472440" y="27940"/>
                </a:cubicBezTo>
                <a:cubicBezTo>
                  <a:pt x="372110" y="25400"/>
                  <a:pt x="261620" y="24130"/>
                  <a:pt x="165100" y="55880"/>
                </a:cubicBezTo>
                <a:cubicBezTo>
                  <a:pt x="111760" y="73660"/>
                  <a:pt x="69850" y="106680"/>
                  <a:pt x="57150" y="163830"/>
                </a:cubicBezTo>
                <a:cubicBezTo>
                  <a:pt x="48260" y="205740"/>
                  <a:pt x="52070" y="251460"/>
                  <a:pt x="48260" y="294640"/>
                </a:cubicBezTo>
                <a:cubicBezTo>
                  <a:pt x="33020" y="482600"/>
                  <a:pt x="35560" y="671830"/>
                  <a:pt x="40640" y="1514817"/>
                </a:cubicBezTo>
                <a:cubicBezTo>
                  <a:pt x="45720" y="1981472"/>
                  <a:pt x="52070" y="2183401"/>
                  <a:pt x="57150" y="2384061"/>
                </a:cubicBezTo>
                <a:cubicBezTo>
                  <a:pt x="60960" y="2497092"/>
                  <a:pt x="63500" y="2610122"/>
                  <a:pt x="67310" y="2723152"/>
                </a:cubicBezTo>
                <a:cubicBezTo>
                  <a:pt x="71120" y="2838722"/>
                  <a:pt x="176530" y="2906032"/>
                  <a:pt x="275590" y="2940322"/>
                </a:cubicBezTo>
                <a:cubicBezTo>
                  <a:pt x="356870" y="2968261"/>
                  <a:pt x="441960" y="2977152"/>
                  <a:pt x="527050" y="2977152"/>
                </a:cubicBezTo>
                <a:cubicBezTo>
                  <a:pt x="615950" y="2977152"/>
                  <a:pt x="703580" y="2977152"/>
                  <a:pt x="792480" y="2977152"/>
                </a:cubicBezTo>
                <a:cubicBezTo>
                  <a:pt x="962660" y="2977152"/>
                  <a:pt x="1131570" y="2977152"/>
                  <a:pt x="1301750" y="2975882"/>
                </a:cubicBezTo>
                <a:cubicBezTo>
                  <a:pt x="1504950" y="2975882"/>
                  <a:pt x="1708150" y="2974611"/>
                  <a:pt x="4526816" y="2973342"/>
                </a:cubicBezTo>
                <a:cubicBezTo>
                  <a:pt x="7456591" y="2972072"/>
                  <a:pt x="7819718" y="2970802"/>
                  <a:pt x="8005139" y="2969532"/>
                </a:cubicBezTo>
                <a:cubicBezTo>
                  <a:pt x="8125789" y="2968261"/>
                  <a:pt x="8246439" y="2966992"/>
                  <a:pt x="8367089" y="2963182"/>
                </a:cubicBezTo>
                <a:cubicBezTo>
                  <a:pt x="8569018" y="2955561"/>
                  <a:pt x="8772218" y="2951752"/>
                  <a:pt x="8974148" y="2959372"/>
                </a:cubicBezTo>
                <a:cubicBezTo>
                  <a:pt x="8983039" y="2960641"/>
                  <a:pt x="8981768" y="2964451"/>
                  <a:pt x="8976689" y="2969532"/>
                </a:cubicBezTo>
                <a:close/>
              </a:path>
            </a:pathLst>
          </a:custGeom>
          <a:solidFill>
            <a:srgbClr val="AD3E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0" name="Google Shape;12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151" y="919813"/>
            <a:ext cx="1626807" cy="97278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"/>
          <p:cNvSpPr txBox="1"/>
          <p:nvPr/>
        </p:nvSpPr>
        <p:spPr>
          <a:xfrm>
            <a:off x="960714" y="1879230"/>
            <a:ext cx="9778170" cy="776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30010"/>
              </a:lnSpc>
            </a:pPr>
            <a:r>
              <a:rPr lang="en-US" sz="2799" b="1" dirty="0" smtClean="0">
                <a:latin typeface="Poppins Medium"/>
                <a:cs typeface="Poppins Medium"/>
                <a:sym typeface="Poppins Medium"/>
              </a:rPr>
              <a:t>2.Faktor </a:t>
            </a:r>
            <a:r>
              <a:rPr lang="en-US" sz="2799" b="1" dirty="0" err="1" smtClean="0">
                <a:latin typeface="Poppins Medium"/>
                <a:cs typeface="Poppins Medium"/>
                <a:sym typeface="Poppins Medium"/>
              </a:rPr>
              <a:t>didikan</a:t>
            </a:r>
            <a:r>
              <a:rPr lang="en-US" sz="2799" b="1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b="1" dirty="0" err="1" smtClean="0">
                <a:latin typeface="Poppins Medium"/>
                <a:cs typeface="Poppins Medium"/>
                <a:sym typeface="Poppins Medium"/>
              </a:rPr>
              <a:t>keluarga</a:t>
            </a:r>
            <a:endParaRPr lang="en-US" sz="2799" b="1" dirty="0" smtClean="0">
              <a:latin typeface="Poppins Medium"/>
              <a:cs typeface="Poppins Medium"/>
              <a:sym typeface="Poppins Medium"/>
            </a:endParaRPr>
          </a:p>
          <a:p>
            <a:pPr lvl="0" algn="just">
              <a:lnSpc>
                <a:spcPct val="130010"/>
              </a:lnSpc>
            </a:pP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a.Terbiasa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dimanja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.</a:t>
            </a:r>
          </a:p>
          <a:p>
            <a:pPr lvl="0" algn="just">
              <a:lnSpc>
                <a:spcPct val="130010"/>
              </a:lnSpc>
            </a:pP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Anak-anak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yang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terbiasa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dimanjakan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dari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kecil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akan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merasa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keinginannya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wajib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dipenuhi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sampai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ia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beranjak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remaja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.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Dengan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begitu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,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ia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akan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bertindak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semaunya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.</a:t>
            </a:r>
          </a:p>
          <a:p>
            <a:pPr lvl="0" algn="just">
              <a:lnSpc>
                <a:spcPct val="130010"/>
              </a:lnSpc>
            </a:pP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Cara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mengatasi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hal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tersebut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Sebaiknya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orang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tua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tetap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melakukan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edukasi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dan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membimbing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anak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sebaik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mungkin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,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dan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tidak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terlalu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memanjakannya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.</a:t>
            </a:r>
          </a:p>
          <a:p>
            <a:pPr lvl="0" algn="just">
              <a:lnSpc>
                <a:spcPct val="130010"/>
              </a:lnSpc>
            </a:pPr>
            <a:endParaRPr lang="en-US" sz="2400" dirty="0" smtClean="0">
              <a:latin typeface="Poppins Medium"/>
              <a:cs typeface="Poppins Medium"/>
              <a:sym typeface="Poppins Medium"/>
            </a:endParaRPr>
          </a:p>
          <a:p>
            <a:pPr lvl="0" algn="just">
              <a:lnSpc>
                <a:spcPct val="130010"/>
              </a:lnSpc>
            </a:pP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b.Dididik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terlalu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keras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Sebagian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orang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tua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memberikan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pendidikan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yang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keras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pada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dengan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harapan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anak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akan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tumbuh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seperti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yang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diharapkan.Padahal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,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melakukan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hal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ini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dapat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membuat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anak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merasa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tertekan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dan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menjadi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pemicu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anak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memberontak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dan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melakukan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berbagai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kenakalan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.</a:t>
            </a:r>
          </a:p>
          <a:p>
            <a:pPr lvl="0" algn="just">
              <a:lnSpc>
                <a:spcPct val="130010"/>
              </a:lnSpc>
            </a:pP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Cara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mengatasi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sebaiknya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orang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tua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tidak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mendidik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anaknya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terlalu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keras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.</a:t>
            </a:r>
          </a:p>
        </p:txBody>
      </p:sp>
      <p:pic>
        <p:nvPicPr>
          <p:cNvPr id="11" name="Picture 10" descr="pancasila gif 1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18822" y="0"/>
            <a:ext cx="1679121" cy="1679121"/>
          </a:xfrm>
          <a:prstGeom prst="rect">
            <a:avLst/>
          </a:prstGeom>
        </p:spPr>
      </p:pic>
      <p:pic>
        <p:nvPicPr>
          <p:cNvPr id="12" name="Picture 11" descr="WhatsApp Image 2020-11-05 at 12.36.40.jpe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35350" y="0"/>
            <a:ext cx="1663552" cy="1641469"/>
          </a:xfrm>
          <a:prstGeom prst="rect">
            <a:avLst/>
          </a:prstGeom>
        </p:spPr>
      </p:pic>
      <p:sp>
        <p:nvSpPr>
          <p:cNvPr id="10" name="Google Shape;102;p2"/>
          <p:cNvSpPr/>
          <p:nvPr/>
        </p:nvSpPr>
        <p:spPr>
          <a:xfrm>
            <a:off x="6337005" y="659218"/>
            <a:ext cx="4890976" cy="680483"/>
          </a:xfrm>
          <a:custGeom>
            <a:avLst/>
            <a:gdLst/>
            <a:ahLst/>
            <a:cxnLst/>
            <a:rect l="l" t="t" r="r" b="b"/>
            <a:pathLst>
              <a:path w="11959314" h="2144883" extrusionOk="0">
                <a:moveTo>
                  <a:pt x="11331537" y="2090405"/>
                </a:moveTo>
                <a:cubicBezTo>
                  <a:pt x="11331537" y="2090405"/>
                  <a:pt x="10600662" y="2144883"/>
                  <a:pt x="8983549" y="2142261"/>
                </a:cubicBezTo>
                <a:cubicBezTo>
                  <a:pt x="4416811" y="2140099"/>
                  <a:pt x="1057074" y="2132274"/>
                  <a:pt x="1057074" y="2132274"/>
                </a:cubicBezTo>
                <a:cubicBezTo>
                  <a:pt x="812932" y="2123440"/>
                  <a:pt x="449110" y="2102209"/>
                  <a:pt x="282371" y="2044032"/>
                </a:cubicBezTo>
                <a:cubicBezTo>
                  <a:pt x="4469" y="1947069"/>
                  <a:pt x="0" y="1773790"/>
                  <a:pt x="0" y="1409542"/>
                </a:cubicBezTo>
                <a:lnTo>
                  <a:pt x="0" y="1409531"/>
                </a:lnTo>
                <a:cubicBezTo>
                  <a:pt x="8536" y="491230"/>
                  <a:pt x="0" y="345608"/>
                  <a:pt x="77597" y="223930"/>
                </a:cubicBezTo>
                <a:cubicBezTo>
                  <a:pt x="217372" y="4759"/>
                  <a:pt x="519255" y="4073"/>
                  <a:pt x="937909" y="4073"/>
                </a:cubicBezTo>
                <a:cubicBezTo>
                  <a:pt x="937909" y="4073"/>
                  <a:pt x="2500654" y="15681"/>
                  <a:pt x="7299640" y="7673"/>
                </a:cubicBezTo>
                <a:cubicBezTo>
                  <a:pt x="10381735" y="0"/>
                  <a:pt x="11098468" y="6979"/>
                  <a:pt x="11098468" y="6979"/>
                </a:cubicBezTo>
                <a:cubicBezTo>
                  <a:pt x="11466775" y="14458"/>
                  <a:pt x="11605035" y="42638"/>
                  <a:pt x="11802775" y="165219"/>
                </a:cubicBezTo>
                <a:cubicBezTo>
                  <a:pt x="11953792" y="258836"/>
                  <a:pt x="11959314" y="476157"/>
                  <a:pt x="11950174" y="1409531"/>
                </a:cubicBezTo>
                <a:lnTo>
                  <a:pt x="11950174" y="1409542"/>
                </a:lnTo>
                <a:cubicBezTo>
                  <a:pt x="11950173" y="1891755"/>
                  <a:pt x="11907389" y="2040343"/>
                  <a:pt x="11331537" y="2090405"/>
                </a:cubicBezTo>
                <a:close/>
              </a:path>
            </a:pathLst>
          </a:custGeom>
          <a:solidFill>
            <a:srgbClr val="EFC4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09;p2"/>
          <p:cNvSpPr txBox="1"/>
          <p:nvPr/>
        </p:nvSpPr>
        <p:spPr>
          <a:xfrm>
            <a:off x="6443330" y="595423"/>
            <a:ext cx="45720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 smtClean="0">
                <a:latin typeface="Poppins"/>
                <a:ea typeface="Poppins"/>
                <a:cs typeface="Poppins"/>
                <a:sym typeface="Poppins"/>
              </a:rPr>
              <a:t>Lanjutan</a:t>
            </a:r>
            <a:endParaRPr sz="1200"/>
          </a:p>
        </p:txBody>
      </p:sp>
      <p:pic>
        <p:nvPicPr>
          <p:cNvPr id="14" name="Picture 13" descr="WhatsApp Image 2021-09-20 at 07.53.24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74205" y="2487465"/>
            <a:ext cx="6117473" cy="3488033"/>
          </a:xfrm>
          <a:prstGeom prst="rect">
            <a:avLst/>
          </a:prstGeom>
        </p:spPr>
      </p:pic>
      <p:sp>
        <p:nvSpPr>
          <p:cNvPr id="16" name="Multiply 15"/>
          <p:cNvSpPr/>
          <p:nvPr/>
        </p:nvSpPr>
        <p:spPr>
          <a:xfrm>
            <a:off x="12333766" y="7889357"/>
            <a:ext cx="2424223" cy="1956391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WhatsApp Image 2021-04-22 at 19.43.32 (1).jpe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59342" y="6741484"/>
            <a:ext cx="2551371" cy="2551371"/>
          </a:xfrm>
          <a:prstGeom prst="rect">
            <a:avLst/>
          </a:prstGeom>
        </p:spPr>
      </p:pic>
      <p:cxnSp>
        <p:nvCxnSpPr>
          <p:cNvPr id="19" name="Curved Connector 18"/>
          <p:cNvCxnSpPr/>
          <p:nvPr/>
        </p:nvCxnSpPr>
        <p:spPr>
          <a:xfrm rot="10800000">
            <a:off x="13269433" y="6507127"/>
            <a:ext cx="956932" cy="74428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3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/>
          <p:nvPr/>
        </p:nvSpPr>
        <p:spPr>
          <a:xfrm>
            <a:off x="723014" y="1379342"/>
            <a:ext cx="10271051" cy="8530201"/>
          </a:xfrm>
          <a:custGeom>
            <a:avLst/>
            <a:gdLst/>
            <a:ahLst/>
            <a:cxnLst/>
            <a:rect l="l" t="t" r="r" b="b"/>
            <a:pathLst>
              <a:path w="9482148" h="2991122" extrusionOk="0">
                <a:moveTo>
                  <a:pt x="8976689" y="2969532"/>
                </a:moveTo>
                <a:cubicBezTo>
                  <a:pt x="8970339" y="2975882"/>
                  <a:pt x="8958908" y="2977152"/>
                  <a:pt x="8951289" y="2975882"/>
                </a:cubicBezTo>
                <a:cubicBezTo>
                  <a:pt x="8895408" y="2973342"/>
                  <a:pt x="8840798" y="2973342"/>
                  <a:pt x="8784918" y="2972072"/>
                </a:cubicBezTo>
                <a:cubicBezTo>
                  <a:pt x="8589339" y="2970802"/>
                  <a:pt x="8393758" y="2979692"/>
                  <a:pt x="8198179" y="2982232"/>
                </a:cubicBezTo>
                <a:cubicBezTo>
                  <a:pt x="8034348" y="2984772"/>
                  <a:pt x="7869248" y="2986042"/>
                  <a:pt x="7705418" y="2987312"/>
                </a:cubicBezTo>
                <a:cubicBezTo>
                  <a:pt x="5383824" y="2988582"/>
                  <a:pt x="2175022" y="2989852"/>
                  <a:pt x="1555750" y="2989852"/>
                </a:cubicBezTo>
                <a:cubicBezTo>
                  <a:pt x="1362710" y="2989852"/>
                  <a:pt x="1168400" y="2991122"/>
                  <a:pt x="975360" y="2991122"/>
                </a:cubicBezTo>
                <a:cubicBezTo>
                  <a:pt x="844550" y="2991122"/>
                  <a:pt x="712470" y="2991122"/>
                  <a:pt x="581660" y="2991122"/>
                </a:cubicBezTo>
                <a:cubicBezTo>
                  <a:pt x="449580" y="2991122"/>
                  <a:pt x="317500" y="2988582"/>
                  <a:pt x="194310" y="2932702"/>
                </a:cubicBezTo>
                <a:cubicBezTo>
                  <a:pt x="109220" y="2893332"/>
                  <a:pt x="33020" y="2827292"/>
                  <a:pt x="29210" y="2728232"/>
                </a:cubicBezTo>
                <a:cubicBezTo>
                  <a:pt x="27940" y="2688862"/>
                  <a:pt x="26670" y="2648222"/>
                  <a:pt x="25400" y="2608852"/>
                </a:cubicBezTo>
                <a:cubicBezTo>
                  <a:pt x="21590" y="2420892"/>
                  <a:pt x="15240" y="2231661"/>
                  <a:pt x="10160" y="2042432"/>
                </a:cubicBezTo>
                <a:cubicBezTo>
                  <a:pt x="5080" y="1877332"/>
                  <a:pt x="0" y="1094998"/>
                  <a:pt x="0" y="626110"/>
                </a:cubicBezTo>
                <a:cubicBezTo>
                  <a:pt x="0" y="509270"/>
                  <a:pt x="3810" y="391160"/>
                  <a:pt x="15240" y="274320"/>
                </a:cubicBezTo>
                <a:cubicBezTo>
                  <a:pt x="19050" y="231140"/>
                  <a:pt x="12700" y="186690"/>
                  <a:pt x="27940" y="144780"/>
                </a:cubicBezTo>
                <a:cubicBezTo>
                  <a:pt x="50800" y="83820"/>
                  <a:pt x="115570" y="54610"/>
                  <a:pt x="175260" y="38100"/>
                </a:cubicBezTo>
                <a:cubicBezTo>
                  <a:pt x="278130" y="10160"/>
                  <a:pt x="389890" y="8890"/>
                  <a:pt x="495300" y="11430"/>
                </a:cubicBezTo>
                <a:cubicBezTo>
                  <a:pt x="678180" y="16510"/>
                  <a:pt x="8883979" y="0"/>
                  <a:pt x="8991929" y="5080"/>
                </a:cubicBezTo>
                <a:cubicBezTo>
                  <a:pt x="9116389" y="11430"/>
                  <a:pt x="9252279" y="31750"/>
                  <a:pt x="9357689" y="102870"/>
                </a:cubicBezTo>
                <a:cubicBezTo>
                  <a:pt x="9397058" y="129540"/>
                  <a:pt x="9431348" y="163830"/>
                  <a:pt x="9451669" y="207010"/>
                </a:cubicBezTo>
                <a:cubicBezTo>
                  <a:pt x="9468179" y="241300"/>
                  <a:pt x="9471989" y="276860"/>
                  <a:pt x="9471989" y="314960"/>
                </a:cubicBezTo>
                <a:cubicBezTo>
                  <a:pt x="9469448" y="515620"/>
                  <a:pt x="9482148" y="2124982"/>
                  <a:pt x="9475798" y="2268492"/>
                </a:cubicBezTo>
                <a:cubicBezTo>
                  <a:pt x="9469448" y="2387872"/>
                  <a:pt x="9459289" y="2507252"/>
                  <a:pt x="9444048" y="2625362"/>
                </a:cubicBezTo>
                <a:cubicBezTo>
                  <a:pt x="9440239" y="2655842"/>
                  <a:pt x="9438969" y="2687592"/>
                  <a:pt x="9430079" y="2716802"/>
                </a:cubicBezTo>
                <a:cubicBezTo>
                  <a:pt x="9413569" y="2770142"/>
                  <a:pt x="9378008" y="2815862"/>
                  <a:pt x="9336098" y="2851422"/>
                </a:cubicBezTo>
                <a:cubicBezTo>
                  <a:pt x="9231958" y="2939052"/>
                  <a:pt x="9088448" y="2975882"/>
                  <a:pt x="8955098" y="2977152"/>
                </a:cubicBezTo>
                <a:cubicBezTo>
                  <a:pt x="8930969" y="2977152"/>
                  <a:pt x="8958908" y="2960642"/>
                  <a:pt x="8970339" y="2960642"/>
                </a:cubicBezTo>
                <a:cubicBezTo>
                  <a:pt x="9098608" y="2960642"/>
                  <a:pt x="9238308" y="2923812"/>
                  <a:pt x="9329748" y="2828562"/>
                </a:cubicBezTo>
                <a:cubicBezTo>
                  <a:pt x="9367848" y="2787922"/>
                  <a:pt x="9395789" y="2737122"/>
                  <a:pt x="9402139" y="2681242"/>
                </a:cubicBezTo>
                <a:cubicBezTo>
                  <a:pt x="9404679" y="2655842"/>
                  <a:pt x="9407219" y="2631712"/>
                  <a:pt x="9409758" y="2606312"/>
                </a:cubicBezTo>
                <a:cubicBezTo>
                  <a:pt x="9478339" y="2046242"/>
                  <a:pt x="9435158" y="382270"/>
                  <a:pt x="9435158" y="320040"/>
                </a:cubicBezTo>
                <a:cubicBezTo>
                  <a:pt x="9435158" y="275590"/>
                  <a:pt x="9427539" y="233680"/>
                  <a:pt x="9404679" y="195580"/>
                </a:cubicBezTo>
                <a:cubicBezTo>
                  <a:pt x="9379279" y="153670"/>
                  <a:pt x="9338639" y="121920"/>
                  <a:pt x="9295458" y="97790"/>
                </a:cubicBezTo>
                <a:cubicBezTo>
                  <a:pt x="9153218" y="19050"/>
                  <a:pt x="8985579" y="19050"/>
                  <a:pt x="8826829" y="20320"/>
                </a:cubicBezTo>
                <a:cubicBezTo>
                  <a:pt x="8656648" y="21590"/>
                  <a:pt x="1653540" y="41910"/>
                  <a:pt x="1437640" y="41910"/>
                </a:cubicBezTo>
                <a:cubicBezTo>
                  <a:pt x="1176020" y="41910"/>
                  <a:pt x="915670" y="38100"/>
                  <a:pt x="654050" y="31750"/>
                </a:cubicBezTo>
                <a:cubicBezTo>
                  <a:pt x="593090" y="31750"/>
                  <a:pt x="533400" y="29210"/>
                  <a:pt x="472440" y="27940"/>
                </a:cubicBezTo>
                <a:cubicBezTo>
                  <a:pt x="372110" y="25400"/>
                  <a:pt x="261620" y="24130"/>
                  <a:pt x="165100" y="55880"/>
                </a:cubicBezTo>
                <a:cubicBezTo>
                  <a:pt x="111760" y="73660"/>
                  <a:pt x="69850" y="106680"/>
                  <a:pt x="57150" y="163830"/>
                </a:cubicBezTo>
                <a:cubicBezTo>
                  <a:pt x="48260" y="205740"/>
                  <a:pt x="52070" y="251460"/>
                  <a:pt x="48260" y="294640"/>
                </a:cubicBezTo>
                <a:cubicBezTo>
                  <a:pt x="33020" y="482600"/>
                  <a:pt x="35560" y="671830"/>
                  <a:pt x="40640" y="1514817"/>
                </a:cubicBezTo>
                <a:cubicBezTo>
                  <a:pt x="45720" y="1981472"/>
                  <a:pt x="52070" y="2183401"/>
                  <a:pt x="57150" y="2384061"/>
                </a:cubicBezTo>
                <a:cubicBezTo>
                  <a:pt x="60960" y="2497092"/>
                  <a:pt x="63500" y="2610122"/>
                  <a:pt x="67310" y="2723152"/>
                </a:cubicBezTo>
                <a:cubicBezTo>
                  <a:pt x="71120" y="2838722"/>
                  <a:pt x="176530" y="2906032"/>
                  <a:pt x="275590" y="2940322"/>
                </a:cubicBezTo>
                <a:cubicBezTo>
                  <a:pt x="356870" y="2968261"/>
                  <a:pt x="441960" y="2977152"/>
                  <a:pt x="527050" y="2977152"/>
                </a:cubicBezTo>
                <a:cubicBezTo>
                  <a:pt x="615950" y="2977152"/>
                  <a:pt x="703580" y="2977152"/>
                  <a:pt x="792480" y="2977152"/>
                </a:cubicBezTo>
                <a:cubicBezTo>
                  <a:pt x="962660" y="2977152"/>
                  <a:pt x="1131570" y="2977152"/>
                  <a:pt x="1301750" y="2975882"/>
                </a:cubicBezTo>
                <a:cubicBezTo>
                  <a:pt x="1504950" y="2975882"/>
                  <a:pt x="1708150" y="2974611"/>
                  <a:pt x="4526816" y="2973342"/>
                </a:cubicBezTo>
                <a:cubicBezTo>
                  <a:pt x="7456591" y="2972072"/>
                  <a:pt x="7819718" y="2970802"/>
                  <a:pt x="8005139" y="2969532"/>
                </a:cubicBezTo>
                <a:cubicBezTo>
                  <a:pt x="8125789" y="2968261"/>
                  <a:pt x="8246439" y="2966992"/>
                  <a:pt x="8367089" y="2963182"/>
                </a:cubicBezTo>
                <a:cubicBezTo>
                  <a:pt x="8569018" y="2955561"/>
                  <a:pt x="8772218" y="2951752"/>
                  <a:pt x="8974148" y="2959372"/>
                </a:cubicBezTo>
                <a:cubicBezTo>
                  <a:pt x="8983039" y="2960641"/>
                  <a:pt x="8981768" y="2964451"/>
                  <a:pt x="8976689" y="2969532"/>
                </a:cubicBezTo>
                <a:close/>
              </a:path>
            </a:pathLst>
          </a:custGeom>
          <a:solidFill>
            <a:srgbClr val="AD3E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0" name="Google Shape;12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151" y="919813"/>
            <a:ext cx="1626807" cy="97278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"/>
          <p:cNvSpPr txBox="1"/>
          <p:nvPr/>
        </p:nvSpPr>
        <p:spPr>
          <a:xfrm>
            <a:off x="939449" y="1538988"/>
            <a:ext cx="9778170" cy="824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30010"/>
              </a:lnSpc>
            </a:pPr>
            <a:r>
              <a:rPr lang="en-US" sz="2799" b="1" dirty="0" smtClean="0">
                <a:latin typeface="Poppins Medium"/>
                <a:cs typeface="Poppins Medium"/>
                <a:sym typeface="Poppins Medium"/>
              </a:rPr>
              <a:t>3.Faktor </a:t>
            </a:r>
            <a:r>
              <a:rPr lang="en-US" sz="2799" b="1" dirty="0" err="1" smtClean="0">
                <a:latin typeface="Poppins Medium"/>
                <a:cs typeface="Poppins Medium"/>
                <a:sym typeface="Poppins Medium"/>
              </a:rPr>
              <a:t>religi</a:t>
            </a:r>
            <a:r>
              <a:rPr lang="en-US" sz="2799" b="1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b="1" dirty="0" err="1" smtClean="0">
                <a:latin typeface="Poppins Medium"/>
                <a:cs typeface="Poppins Medium"/>
                <a:sym typeface="Poppins Medium"/>
              </a:rPr>
              <a:t>dan</a:t>
            </a:r>
            <a:r>
              <a:rPr lang="en-US" sz="2799" b="1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b="1" dirty="0" err="1" smtClean="0">
                <a:latin typeface="Poppins Medium"/>
                <a:cs typeface="Poppins Medium"/>
                <a:sym typeface="Poppins Medium"/>
              </a:rPr>
              <a:t>lingkungan</a:t>
            </a:r>
            <a:endParaRPr lang="en-US" sz="2799" b="1" dirty="0" smtClean="0">
              <a:latin typeface="Poppins Medium"/>
              <a:cs typeface="Poppins Medium"/>
              <a:sym typeface="Poppins Medium"/>
            </a:endParaRPr>
          </a:p>
          <a:p>
            <a:pPr marL="457200" lvl="0" indent="-457200" algn="just">
              <a:lnSpc>
                <a:spcPct val="130010"/>
              </a:lnSpc>
              <a:buAutoNum type="alphaLcPeriod"/>
            </a:pP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Pemahaman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agama</a:t>
            </a:r>
          </a:p>
          <a:p>
            <a:pPr marL="457200" lvl="0" indent="-457200" algn="just">
              <a:lnSpc>
                <a:spcPct val="130010"/>
              </a:lnSpc>
            </a:pP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Dari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pendidikan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tentang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agama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lah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anak-anak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akan</a:t>
            </a:r>
            <a:endParaRPr lang="en-US" sz="2400" dirty="0" smtClean="0">
              <a:latin typeface="Poppins Medium"/>
              <a:cs typeface="Poppins Medium"/>
              <a:sym typeface="Poppins Medium"/>
            </a:endParaRPr>
          </a:p>
          <a:p>
            <a:pPr marL="457200" lvl="0" indent="-457200" algn="just">
              <a:lnSpc>
                <a:spcPct val="130010"/>
              </a:lnSpc>
            </a:pP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mendapatkan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etika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serta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moral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di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kehidupan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.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Saat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seorang</a:t>
            </a:r>
            <a:endParaRPr lang="en-US" sz="2400" dirty="0" smtClean="0">
              <a:latin typeface="Poppins Medium"/>
              <a:cs typeface="Poppins Medium"/>
              <a:sym typeface="Poppins Medium"/>
            </a:endParaRPr>
          </a:p>
          <a:p>
            <a:pPr marL="457200" lvl="0" indent="-457200" algn="just">
              <a:lnSpc>
                <a:spcPct val="130010"/>
              </a:lnSpc>
            </a:pP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anak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tidak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dibekali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dengan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pendidikan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agama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sejak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kecil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,</a:t>
            </a:r>
          </a:p>
          <a:p>
            <a:pPr marL="457200" lvl="0" indent="-457200" algn="just">
              <a:lnSpc>
                <a:spcPct val="130010"/>
              </a:lnSpc>
            </a:pP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tentunya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hal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ini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menjadi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salah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satu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faktor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penyebab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kenakalan</a:t>
            </a:r>
            <a:endParaRPr lang="en-US" sz="2400" dirty="0" smtClean="0">
              <a:latin typeface="Poppins Medium"/>
              <a:cs typeface="Poppins Medium"/>
              <a:sym typeface="Poppins Medium"/>
            </a:endParaRPr>
          </a:p>
          <a:p>
            <a:pPr marL="457200" lvl="0" indent="-457200" algn="just">
              <a:lnSpc>
                <a:spcPct val="130010"/>
              </a:lnSpc>
            </a:pP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remaja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nantinya</a:t>
            </a:r>
            <a:endParaRPr lang="en-US" sz="2400" dirty="0" smtClean="0">
              <a:latin typeface="Poppins Medium"/>
              <a:cs typeface="Poppins Medium"/>
              <a:sym typeface="Poppins Medium"/>
            </a:endParaRPr>
          </a:p>
          <a:p>
            <a:pPr marL="457200" lvl="0" indent="-457200" algn="just">
              <a:lnSpc>
                <a:spcPct val="130010"/>
              </a:lnSpc>
            </a:pP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Cara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mengatasi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perlunya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pemahan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anak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mengenai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agama</a:t>
            </a:r>
          </a:p>
          <a:p>
            <a:pPr marL="457200" lvl="0" indent="-457200" algn="just">
              <a:lnSpc>
                <a:spcPct val="130010"/>
              </a:lnSpc>
            </a:pP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lalu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apabila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orang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tuanya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tidak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terlalu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memahami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agama</a:t>
            </a:r>
          </a:p>
          <a:p>
            <a:pPr marL="457200" lvl="0" indent="-457200" algn="just">
              <a:lnSpc>
                <a:spcPct val="130010"/>
              </a:lnSpc>
            </a:pP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maka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anaknya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bisa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di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ikutkan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mengaji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.</a:t>
            </a:r>
          </a:p>
          <a:p>
            <a:pPr marL="457200" lvl="0" indent="-457200" algn="just">
              <a:lnSpc>
                <a:spcPct val="130010"/>
              </a:lnSpc>
            </a:pP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b.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Lingkungan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Pergaulan</a:t>
            </a:r>
            <a:endParaRPr lang="en-US" sz="2400" dirty="0" smtClean="0">
              <a:latin typeface="Poppins Medium"/>
              <a:cs typeface="Poppins Medium"/>
              <a:sym typeface="Poppins Medium"/>
            </a:endParaRPr>
          </a:p>
          <a:p>
            <a:pPr marL="457200" lvl="0" indent="-457200" algn="just">
              <a:lnSpc>
                <a:spcPct val="130010"/>
              </a:lnSpc>
            </a:pP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Remaja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yang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tidak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dibimbing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dengan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baik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di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rumah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oleh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orang</a:t>
            </a:r>
            <a:endParaRPr lang="en-US" sz="2400" dirty="0" smtClean="0">
              <a:latin typeface="Poppins Medium"/>
              <a:cs typeface="Poppins Medium"/>
              <a:sym typeface="Poppins Medium"/>
            </a:endParaRPr>
          </a:p>
          <a:p>
            <a:pPr marL="457200" lvl="0" indent="-457200" algn="just">
              <a:lnSpc>
                <a:spcPct val="130010"/>
              </a:lnSpc>
            </a:pP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tuanya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,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akan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mengikuti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teman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di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pergaulannya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.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Oleh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karena</a:t>
            </a:r>
            <a:endParaRPr lang="en-US" sz="2400" dirty="0" smtClean="0">
              <a:latin typeface="Poppins Medium"/>
              <a:cs typeface="Poppins Medium"/>
              <a:sym typeface="Poppins Medium"/>
            </a:endParaRPr>
          </a:p>
          <a:p>
            <a:pPr marL="457200" lvl="0" indent="-457200" algn="just">
              <a:lnSpc>
                <a:spcPct val="130010"/>
              </a:lnSpc>
            </a:pP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itu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,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pergaulan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remaja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harus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benar-benar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diperhatikan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oleh</a:t>
            </a:r>
            <a:endParaRPr lang="en-US" sz="2400" dirty="0" smtClean="0">
              <a:latin typeface="Poppins Medium"/>
              <a:cs typeface="Poppins Medium"/>
              <a:sym typeface="Poppins Medium"/>
            </a:endParaRPr>
          </a:p>
          <a:p>
            <a:pPr marL="457200" lvl="0" indent="-457200" algn="just">
              <a:lnSpc>
                <a:spcPct val="130010"/>
              </a:lnSpc>
            </a:pP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orang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tua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.</a:t>
            </a:r>
          </a:p>
          <a:p>
            <a:pPr marL="457200" lvl="0" indent="-457200" algn="just">
              <a:lnSpc>
                <a:spcPct val="130010"/>
              </a:lnSpc>
            </a:pP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Cara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mengatasi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hal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tersebut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bahwasanya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orang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tua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harus</a:t>
            </a:r>
            <a:endParaRPr lang="en-US" sz="2400" dirty="0" smtClean="0">
              <a:latin typeface="Poppins Medium"/>
              <a:cs typeface="Poppins Medium"/>
              <a:sym typeface="Poppins Medium"/>
            </a:endParaRPr>
          </a:p>
          <a:p>
            <a:pPr marL="457200" lvl="0" indent="-457200" algn="just">
              <a:lnSpc>
                <a:spcPct val="130010"/>
              </a:lnSpc>
            </a:pP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ekstra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dalam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mengawasi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pergaulan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dan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teman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anaknya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.</a:t>
            </a:r>
          </a:p>
        </p:txBody>
      </p:sp>
      <p:pic>
        <p:nvPicPr>
          <p:cNvPr id="11" name="Picture 10" descr="pancasila gif 1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18822" y="0"/>
            <a:ext cx="1679121" cy="1679121"/>
          </a:xfrm>
          <a:prstGeom prst="rect">
            <a:avLst/>
          </a:prstGeom>
        </p:spPr>
      </p:pic>
      <p:pic>
        <p:nvPicPr>
          <p:cNvPr id="12" name="Picture 11" descr="WhatsApp Image 2020-11-05 at 12.36.40.jpe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35350" y="0"/>
            <a:ext cx="1663552" cy="1641469"/>
          </a:xfrm>
          <a:prstGeom prst="rect">
            <a:avLst/>
          </a:prstGeom>
        </p:spPr>
      </p:pic>
      <p:sp>
        <p:nvSpPr>
          <p:cNvPr id="10" name="Google Shape;102;p2"/>
          <p:cNvSpPr/>
          <p:nvPr/>
        </p:nvSpPr>
        <p:spPr>
          <a:xfrm>
            <a:off x="6337005" y="659218"/>
            <a:ext cx="4890976" cy="680483"/>
          </a:xfrm>
          <a:custGeom>
            <a:avLst/>
            <a:gdLst/>
            <a:ahLst/>
            <a:cxnLst/>
            <a:rect l="l" t="t" r="r" b="b"/>
            <a:pathLst>
              <a:path w="11959314" h="2144883" extrusionOk="0">
                <a:moveTo>
                  <a:pt x="11331537" y="2090405"/>
                </a:moveTo>
                <a:cubicBezTo>
                  <a:pt x="11331537" y="2090405"/>
                  <a:pt x="10600662" y="2144883"/>
                  <a:pt x="8983549" y="2142261"/>
                </a:cubicBezTo>
                <a:cubicBezTo>
                  <a:pt x="4416811" y="2140099"/>
                  <a:pt x="1057074" y="2132274"/>
                  <a:pt x="1057074" y="2132274"/>
                </a:cubicBezTo>
                <a:cubicBezTo>
                  <a:pt x="812932" y="2123440"/>
                  <a:pt x="449110" y="2102209"/>
                  <a:pt x="282371" y="2044032"/>
                </a:cubicBezTo>
                <a:cubicBezTo>
                  <a:pt x="4469" y="1947069"/>
                  <a:pt x="0" y="1773790"/>
                  <a:pt x="0" y="1409542"/>
                </a:cubicBezTo>
                <a:lnTo>
                  <a:pt x="0" y="1409531"/>
                </a:lnTo>
                <a:cubicBezTo>
                  <a:pt x="8536" y="491230"/>
                  <a:pt x="0" y="345608"/>
                  <a:pt x="77597" y="223930"/>
                </a:cubicBezTo>
                <a:cubicBezTo>
                  <a:pt x="217372" y="4759"/>
                  <a:pt x="519255" y="4073"/>
                  <a:pt x="937909" y="4073"/>
                </a:cubicBezTo>
                <a:cubicBezTo>
                  <a:pt x="937909" y="4073"/>
                  <a:pt x="2500654" y="15681"/>
                  <a:pt x="7299640" y="7673"/>
                </a:cubicBezTo>
                <a:cubicBezTo>
                  <a:pt x="10381735" y="0"/>
                  <a:pt x="11098468" y="6979"/>
                  <a:pt x="11098468" y="6979"/>
                </a:cubicBezTo>
                <a:cubicBezTo>
                  <a:pt x="11466775" y="14458"/>
                  <a:pt x="11605035" y="42638"/>
                  <a:pt x="11802775" y="165219"/>
                </a:cubicBezTo>
                <a:cubicBezTo>
                  <a:pt x="11953792" y="258836"/>
                  <a:pt x="11959314" y="476157"/>
                  <a:pt x="11950174" y="1409531"/>
                </a:cubicBezTo>
                <a:lnTo>
                  <a:pt x="11950174" y="1409542"/>
                </a:lnTo>
                <a:cubicBezTo>
                  <a:pt x="11950173" y="1891755"/>
                  <a:pt x="11907389" y="2040343"/>
                  <a:pt x="11331537" y="2090405"/>
                </a:cubicBezTo>
                <a:close/>
              </a:path>
            </a:pathLst>
          </a:custGeom>
          <a:solidFill>
            <a:srgbClr val="EFC4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09;p2"/>
          <p:cNvSpPr txBox="1"/>
          <p:nvPr/>
        </p:nvSpPr>
        <p:spPr>
          <a:xfrm>
            <a:off x="6443330" y="595423"/>
            <a:ext cx="45720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 smtClean="0">
                <a:latin typeface="Poppins"/>
                <a:ea typeface="Poppins"/>
                <a:cs typeface="Poppins"/>
                <a:sym typeface="Poppins"/>
              </a:rPr>
              <a:t>Lanjutan</a:t>
            </a:r>
            <a:endParaRPr sz="1200"/>
          </a:p>
        </p:txBody>
      </p:sp>
      <p:pic>
        <p:nvPicPr>
          <p:cNvPr id="14" name="Picture 13" descr="WhatsApp Image 2021-09-20 at 07.53.24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74205" y="2487465"/>
            <a:ext cx="6117473" cy="3488033"/>
          </a:xfrm>
          <a:prstGeom prst="rect">
            <a:avLst/>
          </a:prstGeom>
        </p:spPr>
      </p:pic>
      <p:sp>
        <p:nvSpPr>
          <p:cNvPr id="16" name="Multiply 15"/>
          <p:cNvSpPr/>
          <p:nvPr/>
        </p:nvSpPr>
        <p:spPr>
          <a:xfrm>
            <a:off x="12333766" y="7889357"/>
            <a:ext cx="2424223" cy="1956391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WhatsApp Image 2021-04-22 at 19.43.32 (1).jpe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59342" y="6741484"/>
            <a:ext cx="2551371" cy="2551371"/>
          </a:xfrm>
          <a:prstGeom prst="rect">
            <a:avLst/>
          </a:prstGeom>
        </p:spPr>
      </p:pic>
      <p:cxnSp>
        <p:nvCxnSpPr>
          <p:cNvPr id="19" name="Curved Connector 18"/>
          <p:cNvCxnSpPr/>
          <p:nvPr/>
        </p:nvCxnSpPr>
        <p:spPr>
          <a:xfrm rot="10800000">
            <a:off x="13269433" y="6507127"/>
            <a:ext cx="956932" cy="74428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3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/>
          <p:nvPr/>
        </p:nvSpPr>
        <p:spPr>
          <a:xfrm>
            <a:off x="382772" y="1254642"/>
            <a:ext cx="10611293" cy="9032358"/>
          </a:xfrm>
          <a:custGeom>
            <a:avLst/>
            <a:gdLst/>
            <a:ahLst/>
            <a:cxnLst/>
            <a:rect l="l" t="t" r="r" b="b"/>
            <a:pathLst>
              <a:path w="9482148" h="2991122" extrusionOk="0">
                <a:moveTo>
                  <a:pt x="8976689" y="2969532"/>
                </a:moveTo>
                <a:cubicBezTo>
                  <a:pt x="8970339" y="2975882"/>
                  <a:pt x="8958908" y="2977152"/>
                  <a:pt x="8951289" y="2975882"/>
                </a:cubicBezTo>
                <a:cubicBezTo>
                  <a:pt x="8895408" y="2973342"/>
                  <a:pt x="8840798" y="2973342"/>
                  <a:pt x="8784918" y="2972072"/>
                </a:cubicBezTo>
                <a:cubicBezTo>
                  <a:pt x="8589339" y="2970802"/>
                  <a:pt x="8393758" y="2979692"/>
                  <a:pt x="8198179" y="2982232"/>
                </a:cubicBezTo>
                <a:cubicBezTo>
                  <a:pt x="8034348" y="2984772"/>
                  <a:pt x="7869248" y="2986042"/>
                  <a:pt x="7705418" y="2987312"/>
                </a:cubicBezTo>
                <a:cubicBezTo>
                  <a:pt x="5383824" y="2988582"/>
                  <a:pt x="2175022" y="2989852"/>
                  <a:pt x="1555750" y="2989852"/>
                </a:cubicBezTo>
                <a:cubicBezTo>
                  <a:pt x="1362710" y="2989852"/>
                  <a:pt x="1168400" y="2991122"/>
                  <a:pt x="975360" y="2991122"/>
                </a:cubicBezTo>
                <a:cubicBezTo>
                  <a:pt x="844550" y="2991122"/>
                  <a:pt x="712470" y="2991122"/>
                  <a:pt x="581660" y="2991122"/>
                </a:cubicBezTo>
                <a:cubicBezTo>
                  <a:pt x="449580" y="2991122"/>
                  <a:pt x="317500" y="2988582"/>
                  <a:pt x="194310" y="2932702"/>
                </a:cubicBezTo>
                <a:cubicBezTo>
                  <a:pt x="109220" y="2893332"/>
                  <a:pt x="33020" y="2827292"/>
                  <a:pt x="29210" y="2728232"/>
                </a:cubicBezTo>
                <a:cubicBezTo>
                  <a:pt x="27940" y="2688862"/>
                  <a:pt x="26670" y="2648222"/>
                  <a:pt x="25400" y="2608852"/>
                </a:cubicBezTo>
                <a:cubicBezTo>
                  <a:pt x="21590" y="2420892"/>
                  <a:pt x="15240" y="2231661"/>
                  <a:pt x="10160" y="2042432"/>
                </a:cubicBezTo>
                <a:cubicBezTo>
                  <a:pt x="5080" y="1877332"/>
                  <a:pt x="0" y="1094998"/>
                  <a:pt x="0" y="626110"/>
                </a:cubicBezTo>
                <a:cubicBezTo>
                  <a:pt x="0" y="509270"/>
                  <a:pt x="3810" y="391160"/>
                  <a:pt x="15240" y="274320"/>
                </a:cubicBezTo>
                <a:cubicBezTo>
                  <a:pt x="19050" y="231140"/>
                  <a:pt x="12700" y="186690"/>
                  <a:pt x="27940" y="144780"/>
                </a:cubicBezTo>
                <a:cubicBezTo>
                  <a:pt x="50800" y="83820"/>
                  <a:pt x="115570" y="54610"/>
                  <a:pt x="175260" y="38100"/>
                </a:cubicBezTo>
                <a:cubicBezTo>
                  <a:pt x="278130" y="10160"/>
                  <a:pt x="389890" y="8890"/>
                  <a:pt x="495300" y="11430"/>
                </a:cubicBezTo>
                <a:cubicBezTo>
                  <a:pt x="678180" y="16510"/>
                  <a:pt x="8883979" y="0"/>
                  <a:pt x="8991929" y="5080"/>
                </a:cubicBezTo>
                <a:cubicBezTo>
                  <a:pt x="9116389" y="11430"/>
                  <a:pt x="9252279" y="31750"/>
                  <a:pt x="9357689" y="102870"/>
                </a:cubicBezTo>
                <a:cubicBezTo>
                  <a:pt x="9397058" y="129540"/>
                  <a:pt x="9431348" y="163830"/>
                  <a:pt x="9451669" y="207010"/>
                </a:cubicBezTo>
                <a:cubicBezTo>
                  <a:pt x="9468179" y="241300"/>
                  <a:pt x="9471989" y="276860"/>
                  <a:pt x="9471989" y="314960"/>
                </a:cubicBezTo>
                <a:cubicBezTo>
                  <a:pt x="9469448" y="515620"/>
                  <a:pt x="9482148" y="2124982"/>
                  <a:pt x="9475798" y="2268492"/>
                </a:cubicBezTo>
                <a:cubicBezTo>
                  <a:pt x="9469448" y="2387872"/>
                  <a:pt x="9459289" y="2507252"/>
                  <a:pt x="9444048" y="2625362"/>
                </a:cubicBezTo>
                <a:cubicBezTo>
                  <a:pt x="9440239" y="2655842"/>
                  <a:pt x="9438969" y="2687592"/>
                  <a:pt x="9430079" y="2716802"/>
                </a:cubicBezTo>
                <a:cubicBezTo>
                  <a:pt x="9413569" y="2770142"/>
                  <a:pt x="9378008" y="2815862"/>
                  <a:pt x="9336098" y="2851422"/>
                </a:cubicBezTo>
                <a:cubicBezTo>
                  <a:pt x="9231958" y="2939052"/>
                  <a:pt x="9088448" y="2975882"/>
                  <a:pt x="8955098" y="2977152"/>
                </a:cubicBezTo>
                <a:cubicBezTo>
                  <a:pt x="8930969" y="2977152"/>
                  <a:pt x="8958908" y="2960642"/>
                  <a:pt x="8970339" y="2960642"/>
                </a:cubicBezTo>
                <a:cubicBezTo>
                  <a:pt x="9098608" y="2960642"/>
                  <a:pt x="9238308" y="2923812"/>
                  <a:pt x="9329748" y="2828562"/>
                </a:cubicBezTo>
                <a:cubicBezTo>
                  <a:pt x="9367848" y="2787922"/>
                  <a:pt x="9395789" y="2737122"/>
                  <a:pt x="9402139" y="2681242"/>
                </a:cubicBezTo>
                <a:cubicBezTo>
                  <a:pt x="9404679" y="2655842"/>
                  <a:pt x="9407219" y="2631712"/>
                  <a:pt x="9409758" y="2606312"/>
                </a:cubicBezTo>
                <a:cubicBezTo>
                  <a:pt x="9478339" y="2046242"/>
                  <a:pt x="9435158" y="382270"/>
                  <a:pt x="9435158" y="320040"/>
                </a:cubicBezTo>
                <a:cubicBezTo>
                  <a:pt x="9435158" y="275590"/>
                  <a:pt x="9427539" y="233680"/>
                  <a:pt x="9404679" y="195580"/>
                </a:cubicBezTo>
                <a:cubicBezTo>
                  <a:pt x="9379279" y="153670"/>
                  <a:pt x="9338639" y="121920"/>
                  <a:pt x="9295458" y="97790"/>
                </a:cubicBezTo>
                <a:cubicBezTo>
                  <a:pt x="9153218" y="19050"/>
                  <a:pt x="8985579" y="19050"/>
                  <a:pt x="8826829" y="20320"/>
                </a:cubicBezTo>
                <a:cubicBezTo>
                  <a:pt x="8656648" y="21590"/>
                  <a:pt x="1653540" y="41910"/>
                  <a:pt x="1437640" y="41910"/>
                </a:cubicBezTo>
                <a:cubicBezTo>
                  <a:pt x="1176020" y="41910"/>
                  <a:pt x="915670" y="38100"/>
                  <a:pt x="654050" y="31750"/>
                </a:cubicBezTo>
                <a:cubicBezTo>
                  <a:pt x="593090" y="31750"/>
                  <a:pt x="533400" y="29210"/>
                  <a:pt x="472440" y="27940"/>
                </a:cubicBezTo>
                <a:cubicBezTo>
                  <a:pt x="372110" y="25400"/>
                  <a:pt x="261620" y="24130"/>
                  <a:pt x="165100" y="55880"/>
                </a:cubicBezTo>
                <a:cubicBezTo>
                  <a:pt x="111760" y="73660"/>
                  <a:pt x="69850" y="106680"/>
                  <a:pt x="57150" y="163830"/>
                </a:cubicBezTo>
                <a:cubicBezTo>
                  <a:pt x="48260" y="205740"/>
                  <a:pt x="52070" y="251460"/>
                  <a:pt x="48260" y="294640"/>
                </a:cubicBezTo>
                <a:cubicBezTo>
                  <a:pt x="33020" y="482600"/>
                  <a:pt x="35560" y="671830"/>
                  <a:pt x="40640" y="1514817"/>
                </a:cubicBezTo>
                <a:cubicBezTo>
                  <a:pt x="45720" y="1981472"/>
                  <a:pt x="52070" y="2183401"/>
                  <a:pt x="57150" y="2384061"/>
                </a:cubicBezTo>
                <a:cubicBezTo>
                  <a:pt x="60960" y="2497092"/>
                  <a:pt x="63500" y="2610122"/>
                  <a:pt x="67310" y="2723152"/>
                </a:cubicBezTo>
                <a:cubicBezTo>
                  <a:pt x="71120" y="2838722"/>
                  <a:pt x="176530" y="2906032"/>
                  <a:pt x="275590" y="2940322"/>
                </a:cubicBezTo>
                <a:cubicBezTo>
                  <a:pt x="356870" y="2968261"/>
                  <a:pt x="441960" y="2977152"/>
                  <a:pt x="527050" y="2977152"/>
                </a:cubicBezTo>
                <a:cubicBezTo>
                  <a:pt x="615950" y="2977152"/>
                  <a:pt x="703580" y="2977152"/>
                  <a:pt x="792480" y="2977152"/>
                </a:cubicBezTo>
                <a:cubicBezTo>
                  <a:pt x="962660" y="2977152"/>
                  <a:pt x="1131570" y="2977152"/>
                  <a:pt x="1301750" y="2975882"/>
                </a:cubicBezTo>
                <a:cubicBezTo>
                  <a:pt x="1504950" y="2975882"/>
                  <a:pt x="1708150" y="2974611"/>
                  <a:pt x="4526816" y="2973342"/>
                </a:cubicBezTo>
                <a:cubicBezTo>
                  <a:pt x="7456591" y="2972072"/>
                  <a:pt x="7819718" y="2970802"/>
                  <a:pt x="8005139" y="2969532"/>
                </a:cubicBezTo>
                <a:cubicBezTo>
                  <a:pt x="8125789" y="2968261"/>
                  <a:pt x="8246439" y="2966992"/>
                  <a:pt x="8367089" y="2963182"/>
                </a:cubicBezTo>
                <a:cubicBezTo>
                  <a:pt x="8569018" y="2955561"/>
                  <a:pt x="8772218" y="2951752"/>
                  <a:pt x="8974148" y="2959372"/>
                </a:cubicBezTo>
                <a:cubicBezTo>
                  <a:pt x="8983039" y="2960641"/>
                  <a:pt x="8981768" y="2964451"/>
                  <a:pt x="8976689" y="2969532"/>
                </a:cubicBezTo>
                <a:close/>
              </a:path>
            </a:pathLst>
          </a:custGeom>
          <a:solidFill>
            <a:srgbClr val="AD3E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0" name="Google Shape;12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2235" y="664631"/>
            <a:ext cx="1626807" cy="97278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"/>
          <p:cNvSpPr txBox="1"/>
          <p:nvPr/>
        </p:nvSpPr>
        <p:spPr>
          <a:xfrm>
            <a:off x="896919" y="1560252"/>
            <a:ext cx="9778170" cy="8726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30010"/>
              </a:lnSpc>
            </a:pPr>
            <a:r>
              <a:rPr lang="en-US" sz="2799" b="1" dirty="0" smtClean="0">
                <a:latin typeface="Poppins Medium"/>
                <a:cs typeface="Poppins Medium"/>
                <a:sym typeface="Poppins Medium"/>
              </a:rPr>
              <a:t>4.Faktor </a:t>
            </a:r>
            <a:r>
              <a:rPr lang="en-US" sz="2799" b="1" dirty="0" err="1" smtClean="0">
                <a:latin typeface="Poppins Medium"/>
                <a:cs typeface="Poppins Medium"/>
                <a:sym typeface="Poppins Medium"/>
              </a:rPr>
              <a:t>ekonomi</a:t>
            </a:r>
            <a:r>
              <a:rPr lang="en-US" sz="2799" b="1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b="1" dirty="0" err="1" smtClean="0">
                <a:latin typeface="Poppins Medium"/>
                <a:cs typeface="Poppins Medium"/>
                <a:sym typeface="Poppins Medium"/>
              </a:rPr>
              <a:t>dan</a:t>
            </a:r>
            <a:r>
              <a:rPr lang="en-US" sz="2799" b="1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b="1" dirty="0" err="1" smtClean="0">
                <a:latin typeface="Poppins Medium"/>
                <a:cs typeface="Poppins Medium"/>
                <a:sym typeface="Poppins Medium"/>
              </a:rPr>
              <a:t>perkembangan</a:t>
            </a:r>
            <a:r>
              <a:rPr lang="en-US" sz="2799" b="1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799" b="1" dirty="0" err="1" smtClean="0">
                <a:latin typeface="Poppins Medium"/>
                <a:cs typeface="Poppins Medium"/>
                <a:sym typeface="Poppins Medium"/>
              </a:rPr>
              <a:t>teknologi</a:t>
            </a:r>
            <a:endParaRPr lang="en-US" sz="2799" b="1" dirty="0" smtClean="0">
              <a:latin typeface="Poppins Medium"/>
              <a:cs typeface="Poppins Medium"/>
              <a:sym typeface="Poppins Medium"/>
            </a:endParaRPr>
          </a:p>
          <a:p>
            <a:pPr lvl="0" algn="just">
              <a:lnSpc>
                <a:spcPct val="130010"/>
              </a:lnSpc>
            </a:pP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a.Kondisi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ekonomi</a:t>
            </a:r>
            <a:endParaRPr lang="en-US" sz="2400" dirty="0" smtClean="0">
              <a:latin typeface="Poppins Medium"/>
              <a:cs typeface="Poppins Medium"/>
              <a:sym typeface="Poppins Medium"/>
            </a:endParaRPr>
          </a:p>
          <a:p>
            <a:pPr lvl="0" algn="just">
              <a:lnSpc>
                <a:spcPct val="130010"/>
              </a:lnSpc>
            </a:pP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Selain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itu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,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kondisi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ekonomi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yang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kekurangan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dapat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membuat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anak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remaja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bertindak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nakal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dan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melakukan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tindakan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kriminal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,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seperti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pencurian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.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Banyaknya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keinginan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seorang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remaja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dapat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membuatnya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nekat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memenuhi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keinginan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tersebut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dengan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jalan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apapun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.</a:t>
            </a:r>
          </a:p>
          <a:p>
            <a:pPr lvl="0" algn="just">
              <a:lnSpc>
                <a:spcPct val="130010"/>
              </a:lnSpc>
            </a:pP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Cara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mengatasi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sebaiknya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orang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tua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tetap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berusaha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mencari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nafkah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untuk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memenuhi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kebutuhan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anaknya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orang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tua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bekerja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kan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memang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untuk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memenuhi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kebutuhan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anak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mereka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.</a:t>
            </a:r>
          </a:p>
          <a:p>
            <a:pPr lvl="0" algn="just">
              <a:lnSpc>
                <a:spcPct val="130010"/>
              </a:lnSpc>
            </a:pP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b.Perkembangan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teknologi</a:t>
            </a:r>
            <a:endParaRPr lang="en-US" sz="2400" dirty="0" smtClean="0">
              <a:latin typeface="Poppins Medium"/>
              <a:cs typeface="Poppins Medium"/>
              <a:sym typeface="Poppins Medium"/>
            </a:endParaRPr>
          </a:p>
          <a:p>
            <a:pPr lvl="0" algn="just">
              <a:lnSpc>
                <a:spcPct val="130010"/>
              </a:lnSpc>
            </a:pP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Tidak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dapat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di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pungkiri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bahwa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perkembangan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teknologi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juga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memang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bisa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menjadi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pemudah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untuk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mencari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berbagai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informasi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yang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diperlukan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untuk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belajar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dan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ilmu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pengetahuan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,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namun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di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sisi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lain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hal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ini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juga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dapat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merusak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remaja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dengan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sangat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mudah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.</a:t>
            </a:r>
          </a:p>
          <a:p>
            <a:pPr lvl="0" algn="just">
              <a:lnSpc>
                <a:spcPct val="130010"/>
              </a:lnSpc>
            </a:pP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Cara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mengatasi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anak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perlu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bimbingan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orang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tua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dalam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menggunakan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 </a:t>
            </a:r>
            <a:r>
              <a:rPr lang="en-US" sz="2400" dirty="0" err="1" smtClean="0">
                <a:latin typeface="Poppins Medium"/>
                <a:cs typeface="Poppins Medium"/>
                <a:sym typeface="Poppins Medium"/>
              </a:rPr>
              <a:t>handphone</a:t>
            </a:r>
            <a:r>
              <a:rPr lang="en-US" sz="2400" dirty="0" smtClean="0">
                <a:latin typeface="Poppins Medium"/>
                <a:cs typeface="Poppins Medium"/>
                <a:sym typeface="Poppins Medium"/>
              </a:rPr>
              <a:t>.</a:t>
            </a:r>
          </a:p>
        </p:txBody>
      </p:sp>
      <p:pic>
        <p:nvPicPr>
          <p:cNvPr id="11" name="Picture 10" descr="pancasila gif 1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18822" y="0"/>
            <a:ext cx="1679121" cy="1679121"/>
          </a:xfrm>
          <a:prstGeom prst="rect">
            <a:avLst/>
          </a:prstGeom>
        </p:spPr>
      </p:pic>
      <p:pic>
        <p:nvPicPr>
          <p:cNvPr id="12" name="Picture 11" descr="WhatsApp Image 2020-11-05 at 12.36.40.jpe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35350" y="0"/>
            <a:ext cx="1663552" cy="1641469"/>
          </a:xfrm>
          <a:prstGeom prst="rect">
            <a:avLst/>
          </a:prstGeom>
        </p:spPr>
      </p:pic>
      <p:sp>
        <p:nvSpPr>
          <p:cNvPr id="10" name="Google Shape;102;p2"/>
          <p:cNvSpPr/>
          <p:nvPr/>
        </p:nvSpPr>
        <p:spPr>
          <a:xfrm>
            <a:off x="6337005" y="659218"/>
            <a:ext cx="4890976" cy="680483"/>
          </a:xfrm>
          <a:custGeom>
            <a:avLst/>
            <a:gdLst/>
            <a:ahLst/>
            <a:cxnLst/>
            <a:rect l="l" t="t" r="r" b="b"/>
            <a:pathLst>
              <a:path w="11959314" h="2144883" extrusionOk="0">
                <a:moveTo>
                  <a:pt x="11331537" y="2090405"/>
                </a:moveTo>
                <a:cubicBezTo>
                  <a:pt x="11331537" y="2090405"/>
                  <a:pt x="10600662" y="2144883"/>
                  <a:pt x="8983549" y="2142261"/>
                </a:cubicBezTo>
                <a:cubicBezTo>
                  <a:pt x="4416811" y="2140099"/>
                  <a:pt x="1057074" y="2132274"/>
                  <a:pt x="1057074" y="2132274"/>
                </a:cubicBezTo>
                <a:cubicBezTo>
                  <a:pt x="812932" y="2123440"/>
                  <a:pt x="449110" y="2102209"/>
                  <a:pt x="282371" y="2044032"/>
                </a:cubicBezTo>
                <a:cubicBezTo>
                  <a:pt x="4469" y="1947069"/>
                  <a:pt x="0" y="1773790"/>
                  <a:pt x="0" y="1409542"/>
                </a:cubicBezTo>
                <a:lnTo>
                  <a:pt x="0" y="1409531"/>
                </a:lnTo>
                <a:cubicBezTo>
                  <a:pt x="8536" y="491230"/>
                  <a:pt x="0" y="345608"/>
                  <a:pt x="77597" y="223930"/>
                </a:cubicBezTo>
                <a:cubicBezTo>
                  <a:pt x="217372" y="4759"/>
                  <a:pt x="519255" y="4073"/>
                  <a:pt x="937909" y="4073"/>
                </a:cubicBezTo>
                <a:cubicBezTo>
                  <a:pt x="937909" y="4073"/>
                  <a:pt x="2500654" y="15681"/>
                  <a:pt x="7299640" y="7673"/>
                </a:cubicBezTo>
                <a:cubicBezTo>
                  <a:pt x="10381735" y="0"/>
                  <a:pt x="11098468" y="6979"/>
                  <a:pt x="11098468" y="6979"/>
                </a:cubicBezTo>
                <a:cubicBezTo>
                  <a:pt x="11466775" y="14458"/>
                  <a:pt x="11605035" y="42638"/>
                  <a:pt x="11802775" y="165219"/>
                </a:cubicBezTo>
                <a:cubicBezTo>
                  <a:pt x="11953792" y="258836"/>
                  <a:pt x="11959314" y="476157"/>
                  <a:pt x="11950174" y="1409531"/>
                </a:cubicBezTo>
                <a:lnTo>
                  <a:pt x="11950174" y="1409542"/>
                </a:lnTo>
                <a:cubicBezTo>
                  <a:pt x="11950173" y="1891755"/>
                  <a:pt x="11907389" y="2040343"/>
                  <a:pt x="11331537" y="2090405"/>
                </a:cubicBezTo>
                <a:close/>
              </a:path>
            </a:pathLst>
          </a:custGeom>
          <a:solidFill>
            <a:srgbClr val="EFC4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09;p2"/>
          <p:cNvSpPr txBox="1"/>
          <p:nvPr/>
        </p:nvSpPr>
        <p:spPr>
          <a:xfrm>
            <a:off x="6443330" y="595423"/>
            <a:ext cx="45720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 smtClean="0">
                <a:latin typeface="Poppins"/>
                <a:ea typeface="Poppins"/>
                <a:cs typeface="Poppins"/>
                <a:sym typeface="Poppins"/>
              </a:rPr>
              <a:t>Lanjutan</a:t>
            </a:r>
            <a:endParaRPr sz="1200"/>
          </a:p>
        </p:txBody>
      </p:sp>
      <p:pic>
        <p:nvPicPr>
          <p:cNvPr id="14" name="Picture 13" descr="WhatsApp Image 2021-09-20 at 07.53.24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74205" y="2487465"/>
            <a:ext cx="6117473" cy="3488033"/>
          </a:xfrm>
          <a:prstGeom prst="rect">
            <a:avLst/>
          </a:prstGeom>
        </p:spPr>
      </p:pic>
      <p:sp>
        <p:nvSpPr>
          <p:cNvPr id="16" name="Multiply 15"/>
          <p:cNvSpPr/>
          <p:nvPr/>
        </p:nvSpPr>
        <p:spPr>
          <a:xfrm>
            <a:off x="12333766" y="7889357"/>
            <a:ext cx="2424223" cy="1956391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WhatsApp Image 2021-04-22 at 19.43.32 (1).jpe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59342" y="6741484"/>
            <a:ext cx="2551371" cy="2551371"/>
          </a:xfrm>
          <a:prstGeom prst="rect">
            <a:avLst/>
          </a:prstGeom>
        </p:spPr>
      </p:pic>
      <p:cxnSp>
        <p:nvCxnSpPr>
          <p:cNvPr id="19" name="Curved Connector 18"/>
          <p:cNvCxnSpPr/>
          <p:nvPr/>
        </p:nvCxnSpPr>
        <p:spPr>
          <a:xfrm rot="10800000">
            <a:off x="13269433" y="6507127"/>
            <a:ext cx="956932" cy="74428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3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9647" y="348849"/>
            <a:ext cx="11441459" cy="145868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/>
          <p:nvPr/>
        </p:nvSpPr>
        <p:spPr>
          <a:xfrm>
            <a:off x="4353344" y="1794048"/>
            <a:ext cx="8512211" cy="267237"/>
          </a:xfrm>
          <a:custGeom>
            <a:avLst/>
            <a:gdLst/>
            <a:ahLst/>
            <a:cxnLst/>
            <a:rect l="l" t="t" r="r" b="b"/>
            <a:pathLst>
              <a:path w="3954205" h="124140" extrusionOk="0">
                <a:moveTo>
                  <a:pt x="16295" y="109891"/>
                </a:moveTo>
                <a:cubicBezTo>
                  <a:pt x="0" y="111415"/>
                  <a:pt x="158" y="86001"/>
                  <a:pt x="16295" y="84491"/>
                </a:cubicBezTo>
                <a:cubicBezTo>
                  <a:pt x="161057" y="70947"/>
                  <a:pt x="305820" y="57402"/>
                  <a:pt x="450582" y="43858"/>
                </a:cubicBezTo>
                <a:cubicBezTo>
                  <a:pt x="592552" y="30575"/>
                  <a:pt x="734187" y="18300"/>
                  <a:pt x="876777" y="14141"/>
                </a:cubicBezTo>
                <a:cubicBezTo>
                  <a:pt x="1131353" y="6714"/>
                  <a:pt x="1385995" y="15887"/>
                  <a:pt x="1640508" y="21508"/>
                </a:cubicBezTo>
                <a:cubicBezTo>
                  <a:pt x="1764677" y="24250"/>
                  <a:pt x="1888935" y="26709"/>
                  <a:pt x="2013126" y="24009"/>
                </a:cubicBezTo>
                <a:cubicBezTo>
                  <a:pt x="2139256" y="21267"/>
                  <a:pt x="2265232" y="14249"/>
                  <a:pt x="2391266" y="8905"/>
                </a:cubicBezTo>
                <a:cubicBezTo>
                  <a:pt x="2516951" y="3575"/>
                  <a:pt x="2642808" y="0"/>
                  <a:pt x="2768589" y="3986"/>
                </a:cubicBezTo>
                <a:cubicBezTo>
                  <a:pt x="2898082" y="8091"/>
                  <a:pt x="3027245" y="21621"/>
                  <a:pt x="3156311" y="32359"/>
                </a:cubicBezTo>
                <a:cubicBezTo>
                  <a:pt x="3416845" y="54034"/>
                  <a:pt x="3677380" y="75709"/>
                  <a:pt x="3937915" y="97384"/>
                </a:cubicBezTo>
                <a:cubicBezTo>
                  <a:pt x="3954115" y="98732"/>
                  <a:pt x="3954205" y="124139"/>
                  <a:pt x="3937915" y="122784"/>
                </a:cubicBezTo>
                <a:cubicBezTo>
                  <a:pt x="3646116" y="98508"/>
                  <a:pt x="3354317" y="74232"/>
                  <a:pt x="3062519" y="49956"/>
                </a:cubicBezTo>
                <a:cubicBezTo>
                  <a:pt x="2934217" y="39282"/>
                  <a:pt x="2806368" y="28444"/>
                  <a:pt x="2677527" y="27731"/>
                </a:cubicBezTo>
                <a:cubicBezTo>
                  <a:pt x="2551935" y="27038"/>
                  <a:pt x="2426426" y="32560"/>
                  <a:pt x="2300996" y="38345"/>
                </a:cubicBezTo>
                <a:cubicBezTo>
                  <a:pt x="2176977" y="44063"/>
                  <a:pt x="2052924" y="49964"/>
                  <a:pt x="1928749" y="50560"/>
                </a:cubicBezTo>
                <a:cubicBezTo>
                  <a:pt x="1802198" y="51167"/>
                  <a:pt x="1675607" y="47839"/>
                  <a:pt x="1549103" y="44772"/>
                </a:cubicBezTo>
                <a:cubicBezTo>
                  <a:pt x="1294742" y="38606"/>
                  <a:pt x="1040066" y="31210"/>
                  <a:pt x="785749" y="42948"/>
                </a:cubicBezTo>
                <a:cubicBezTo>
                  <a:pt x="658161" y="48839"/>
                  <a:pt x="531177" y="61718"/>
                  <a:pt x="404052" y="73611"/>
                </a:cubicBezTo>
                <a:cubicBezTo>
                  <a:pt x="274799" y="85704"/>
                  <a:pt x="145548" y="97798"/>
                  <a:pt x="16295" y="109891"/>
                </a:cubicBezTo>
                <a:lnTo>
                  <a:pt x="16295" y="10989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"/>
          <p:cNvSpPr/>
          <p:nvPr/>
        </p:nvSpPr>
        <p:spPr>
          <a:xfrm>
            <a:off x="488384" y="2700571"/>
            <a:ext cx="10612005" cy="6932526"/>
          </a:xfrm>
          <a:custGeom>
            <a:avLst/>
            <a:gdLst/>
            <a:ahLst/>
            <a:cxnLst/>
            <a:rect l="l" t="t" r="r" b="b"/>
            <a:pathLst>
              <a:path w="4980021" h="2882169" extrusionOk="0">
                <a:moveTo>
                  <a:pt x="278431" y="16918"/>
                </a:moveTo>
                <a:cubicBezTo>
                  <a:pt x="278431" y="16918"/>
                  <a:pt x="604014" y="12258"/>
                  <a:pt x="958762" y="12454"/>
                </a:cubicBezTo>
                <a:cubicBezTo>
                  <a:pt x="3711740" y="12671"/>
                  <a:pt x="4705953" y="0"/>
                  <a:pt x="4705953" y="0"/>
                </a:cubicBezTo>
                <a:cubicBezTo>
                  <a:pt x="4773416" y="0"/>
                  <a:pt x="4849353" y="0"/>
                  <a:pt x="4928126" y="85073"/>
                </a:cubicBezTo>
                <a:cubicBezTo>
                  <a:pt x="4971104" y="131488"/>
                  <a:pt x="4972173" y="240224"/>
                  <a:pt x="4972578" y="320281"/>
                </a:cubicBezTo>
                <a:cubicBezTo>
                  <a:pt x="4972578" y="320281"/>
                  <a:pt x="4970873" y="1762196"/>
                  <a:pt x="4970873" y="2119584"/>
                </a:cubicBezTo>
                <a:cubicBezTo>
                  <a:pt x="4970873" y="2333743"/>
                  <a:pt x="4980021" y="2632922"/>
                  <a:pt x="4980021" y="2632922"/>
                </a:cubicBezTo>
                <a:cubicBezTo>
                  <a:pt x="4980021" y="2761591"/>
                  <a:pt x="4975852" y="2882169"/>
                  <a:pt x="4723014" y="2874034"/>
                </a:cubicBezTo>
                <a:cubicBezTo>
                  <a:pt x="4723014" y="2874034"/>
                  <a:pt x="4346541" y="2853736"/>
                  <a:pt x="3810332" y="2861334"/>
                </a:cubicBezTo>
                <a:cubicBezTo>
                  <a:pt x="1485931" y="2869469"/>
                  <a:pt x="304023" y="2882169"/>
                  <a:pt x="304023" y="2882169"/>
                </a:cubicBezTo>
                <a:cubicBezTo>
                  <a:pt x="132548" y="2882169"/>
                  <a:pt x="4213" y="2781099"/>
                  <a:pt x="8532" y="2578552"/>
                </a:cubicBezTo>
                <a:cubicBezTo>
                  <a:pt x="8532" y="2578552"/>
                  <a:pt x="9630" y="2080011"/>
                  <a:pt x="4815" y="1073873"/>
                </a:cubicBezTo>
                <a:cubicBezTo>
                  <a:pt x="0" y="663668"/>
                  <a:pt x="25592" y="330596"/>
                  <a:pt x="25592" y="330596"/>
                </a:cubicBezTo>
                <a:cubicBezTo>
                  <a:pt x="27224" y="150571"/>
                  <a:pt x="143504" y="16918"/>
                  <a:pt x="278431" y="16918"/>
                </a:cubicBezTo>
                <a:close/>
              </a:path>
            </a:pathLst>
          </a:custGeom>
          <a:solidFill>
            <a:srgbClr val="EFC4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 </a:t>
            </a:r>
            <a:endParaRPr/>
          </a:p>
        </p:txBody>
      </p:sp>
      <p:pic>
        <p:nvPicPr>
          <p:cNvPr id="132" name="Google Shape;13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8887721"/>
            <a:ext cx="1560339" cy="139927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 txBox="1"/>
          <p:nvPr/>
        </p:nvSpPr>
        <p:spPr>
          <a:xfrm>
            <a:off x="2383731" y="0"/>
            <a:ext cx="11417329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200" b="1" dirty="0" err="1" smtClean="0">
                <a:latin typeface="Poppins"/>
                <a:ea typeface="Poppins"/>
                <a:cs typeface="Poppins"/>
                <a:sym typeface="Poppins"/>
              </a:rPr>
              <a:t>Adapun</a:t>
            </a:r>
            <a:r>
              <a:rPr lang="en-US" sz="4200" b="1" dirty="0" smtClean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200" b="1" dirty="0" err="1" smtClean="0">
                <a:latin typeface="Poppins"/>
                <a:ea typeface="Poppins"/>
                <a:cs typeface="Poppins"/>
                <a:sym typeface="Poppins"/>
              </a:rPr>
              <a:t>Permasalahan</a:t>
            </a:r>
            <a:r>
              <a:rPr lang="en-US" sz="4200" b="1" dirty="0" smtClean="0">
                <a:latin typeface="Poppins"/>
                <a:ea typeface="Poppins"/>
                <a:cs typeface="Poppins"/>
                <a:sym typeface="Poppins"/>
              </a:rPr>
              <a:t> Moral Yang </a:t>
            </a:r>
            <a:r>
              <a:rPr lang="en-US" sz="4200" b="1" dirty="0" err="1" smtClean="0">
                <a:latin typeface="Poppins"/>
                <a:ea typeface="Poppins"/>
                <a:cs typeface="Poppins"/>
                <a:sym typeface="Poppins"/>
              </a:rPr>
              <a:t>Terjadi</a:t>
            </a:r>
            <a:r>
              <a:rPr lang="en-US" sz="4200" b="1" dirty="0" smtClean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200" b="1" dirty="0" err="1" smtClean="0">
                <a:latin typeface="Poppins"/>
                <a:ea typeface="Poppins"/>
                <a:cs typeface="Poppins"/>
                <a:sym typeface="Poppins"/>
              </a:rPr>
              <a:t>di</a:t>
            </a:r>
            <a:r>
              <a:rPr lang="en-US" sz="4200" b="1" dirty="0" smtClean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200" b="1" dirty="0" err="1" smtClean="0">
                <a:latin typeface="Poppins"/>
                <a:ea typeface="Poppins"/>
                <a:cs typeface="Poppins"/>
                <a:sym typeface="Poppins"/>
              </a:rPr>
              <a:t>Lingkungan</a:t>
            </a:r>
            <a:r>
              <a:rPr lang="en-US" sz="4200" b="1" dirty="0" smtClean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200" b="1" dirty="0" err="1" smtClean="0">
                <a:latin typeface="Poppins"/>
                <a:ea typeface="Poppins"/>
                <a:cs typeface="Poppins"/>
                <a:sym typeface="Poppins"/>
              </a:rPr>
              <a:t>Sekitar</a:t>
            </a:r>
            <a:r>
              <a:rPr lang="en-US" sz="4200" b="1" dirty="0" smtClean="0">
                <a:latin typeface="Poppins"/>
                <a:ea typeface="Poppins"/>
                <a:cs typeface="Poppins"/>
                <a:sym typeface="Poppins"/>
              </a:rPr>
              <a:t> </a:t>
            </a:r>
            <a:endParaRPr lang="en-US" sz="4400" dirty="0" smtClean="0"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 smtClean="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endParaRPr lang="en-US" sz="4200" b="0" i="0" u="none" strike="noStrike" cap="none" dirty="0" smtClean="0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11" descr="pancasila gif 1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18822" y="0"/>
            <a:ext cx="1679121" cy="1679121"/>
          </a:xfrm>
          <a:prstGeom prst="rect">
            <a:avLst/>
          </a:prstGeom>
        </p:spPr>
      </p:pic>
      <p:pic>
        <p:nvPicPr>
          <p:cNvPr id="13" name="Picture 12" descr="WhatsApp Image 2020-11-05 at 12.36.40.jpe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35350" y="0"/>
            <a:ext cx="1663552" cy="1641469"/>
          </a:xfrm>
          <a:prstGeom prst="rect">
            <a:avLst/>
          </a:prstGeom>
        </p:spPr>
      </p:pic>
      <p:sp>
        <p:nvSpPr>
          <p:cNvPr id="11" name="Google Shape;161;p6"/>
          <p:cNvSpPr txBox="1"/>
          <p:nvPr/>
        </p:nvSpPr>
        <p:spPr>
          <a:xfrm>
            <a:off x="1318438" y="2977114"/>
            <a:ext cx="8378456" cy="6159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0010"/>
              </a:lnSpc>
            </a:pPr>
            <a:r>
              <a:rPr lang="en-US" sz="2799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Terlihat</a:t>
            </a:r>
            <a:r>
              <a:rPr lang="en-US" sz="2799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799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gambar</a:t>
            </a:r>
            <a:r>
              <a:rPr lang="en-US" sz="2799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799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di</a:t>
            </a:r>
            <a:r>
              <a:rPr lang="en-US" sz="2799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799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samping</a:t>
            </a:r>
            <a:r>
              <a:rPr lang="en-US" sz="2799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799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terdapat</a:t>
            </a:r>
            <a:r>
              <a:rPr lang="en-US" sz="2799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799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permasalahan</a:t>
            </a:r>
            <a:r>
              <a:rPr lang="en-US" sz="2799" dirty="0" smtClean="0">
                <a:latin typeface="Poppins Medium" charset="0"/>
                <a:ea typeface="Arimo"/>
                <a:cs typeface="Poppins Medium" charset="0"/>
                <a:sym typeface="Arimo"/>
              </a:rPr>
              <a:t> moral </a:t>
            </a:r>
            <a:r>
              <a:rPr lang="en-US" sz="2799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berupa</a:t>
            </a:r>
            <a:r>
              <a:rPr lang="en-US" sz="2799" dirty="0" smtClean="0">
                <a:latin typeface="Poppins Medium" charset="0"/>
                <a:ea typeface="Arimo"/>
                <a:cs typeface="Poppins Medium" charset="0"/>
                <a:sym typeface="Arimo"/>
              </a:rPr>
              <a:t> Bullying </a:t>
            </a:r>
            <a:r>
              <a:rPr lang="en-US" sz="2799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banyak</a:t>
            </a:r>
            <a:r>
              <a:rPr lang="en-US" sz="2799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799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kerap</a:t>
            </a:r>
            <a:r>
              <a:rPr lang="en-US" sz="2799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799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terjadi</a:t>
            </a:r>
            <a:r>
              <a:rPr lang="en-US" sz="2799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799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di</a:t>
            </a:r>
            <a:r>
              <a:rPr lang="en-US" sz="2799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799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lingkungan</a:t>
            </a:r>
            <a:r>
              <a:rPr lang="en-US" sz="2799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799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sekitar</a:t>
            </a:r>
            <a:r>
              <a:rPr lang="en-US" sz="2799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799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kita</a:t>
            </a:r>
            <a:r>
              <a:rPr lang="en-US" sz="2799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799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dan</a:t>
            </a:r>
            <a:r>
              <a:rPr lang="en-US" sz="2799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799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banyak</a:t>
            </a:r>
            <a:r>
              <a:rPr lang="en-US" sz="2799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799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di</a:t>
            </a:r>
            <a:r>
              <a:rPr lang="en-US" sz="2799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799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temui</a:t>
            </a:r>
            <a:r>
              <a:rPr lang="en-US" sz="2799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799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di</a:t>
            </a:r>
            <a:r>
              <a:rPr lang="en-US" sz="2799" dirty="0" smtClean="0">
                <a:latin typeface="Poppins Medium" charset="0"/>
                <a:ea typeface="Arimo"/>
                <a:cs typeface="Poppins Medium" charset="0"/>
                <a:sym typeface="Arimo"/>
              </a:rPr>
              <a:t>  </a:t>
            </a:r>
            <a:r>
              <a:rPr lang="en-US" sz="2799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sekolahan,hal</a:t>
            </a:r>
            <a:r>
              <a:rPr lang="en-US" sz="2799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799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tersebut</a:t>
            </a:r>
            <a:r>
              <a:rPr lang="en-US" sz="2799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799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sangat</a:t>
            </a:r>
            <a:r>
              <a:rPr lang="en-US" sz="2799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799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di</a:t>
            </a:r>
            <a:r>
              <a:rPr lang="en-US" sz="2799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799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prihatinkan</a:t>
            </a:r>
            <a:r>
              <a:rPr lang="en-US" sz="2799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799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karena</a:t>
            </a:r>
            <a:r>
              <a:rPr lang="en-US" sz="2799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799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sering</a:t>
            </a:r>
            <a:r>
              <a:rPr lang="en-US" sz="2799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799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sekali</a:t>
            </a:r>
            <a:r>
              <a:rPr lang="en-US" sz="2799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799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terjadi</a:t>
            </a:r>
            <a:r>
              <a:rPr lang="en-US" sz="2799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799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lalu</a:t>
            </a:r>
            <a:r>
              <a:rPr lang="en-US" sz="2799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799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seharusnya</a:t>
            </a:r>
            <a:r>
              <a:rPr lang="en-US" sz="2799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799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ada</a:t>
            </a:r>
            <a:r>
              <a:rPr lang="en-US" sz="2799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799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tindakan</a:t>
            </a:r>
            <a:r>
              <a:rPr lang="en-US" sz="2799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799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lebih</a:t>
            </a:r>
            <a:r>
              <a:rPr lang="en-US" sz="2799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799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lanjut</a:t>
            </a:r>
            <a:r>
              <a:rPr lang="en-US" sz="2799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799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oleh</a:t>
            </a:r>
            <a:r>
              <a:rPr lang="en-US" sz="2799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799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para</a:t>
            </a:r>
            <a:r>
              <a:rPr lang="en-US" sz="2799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799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pendidik</a:t>
            </a:r>
            <a:r>
              <a:rPr lang="en-US" sz="2799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799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di</a:t>
            </a:r>
            <a:r>
              <a:rPr lang="en-US" sz="2799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799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sekolah</a:t>
            </a:r>
            <a:r>
              <a:rPr lang="en-US" sz="2799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799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untuk</a:t>
            </a:r>
            <a:r>
              <a:rPr lang="en-US" sz="2799" dirty="0" smtClean="0">
                <a:latin typeface="Poppins Medium" charset="0"/>
                <a:ea typeface="Arimo"/>
                <a:cs typeface="Poppins Medium" charset="0"/>
                <a:sym typeface="Arimo"/>
              </a:rPr>
              <a:t>  </a:t>
            </a:r>
            <a:r>
              <a:rPr lang="en-US" sz="2799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menangani</a:t>
            </a:r>
            <a:r>
              <a:rPr lang="en-US" sz="2799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799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kasus</a:t>
            </a:r>
            <a:r>
              <a:rPr lang="en-US" sz="2799" dirty="0" smtClean="0">
                <a:latin typeface="Poppins Medium" charset="0"/>
                <a:ea typeface="Arimo"/>
                <a:cs typeface="Poppins Medium" charset="0"/>
                <a:sym typeface="Arimo"/>
              </a:rPr>
              <a:t> bullying </a:t>
            </a:r>
            <a:r>
              <a:rPr lang="en-US" sz="2799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tersebut</a:t>
            </a:r>
            <a:r>
              <a:rPr lang="en-US" sz="2799" dirty="0" smtClean="0">
                <a:latin typeface="Poppins Medium" charset="0"/>
                <a:ea typeface="Arimo"/>
                <a:cs typeface="Poppins Medium" charset="0"/>
                <a:sym typeface="Arimo"/>
              </a:rPr>
              <a:t>.</a:t>
            </a:r>
          </a:p>
          <a:p>
            <a:pPr lvl="0">
              <a:lnSpc>
                <a:spcPct val="130010"/>
              </a:lnSpc>
            </a:pPr>
            <a:r>
              <a:rPr lang="en-US" sz="2799" b="0" i="0" u="none" strike="noStrike" cap="none" dirty="0" err="1" smtClean="0">
                <a:solidFill>
                  <a:srgbClr val="000000"/>
                </a:solidFill>
                <a:latin typeface="Poppins Medium" charset="0"/>
                <a:ea typeface="Arimo"/>
                <a:cs typeface="Poppins Medium" charset="0"/>
                <a:sym typeface="Arimo"/>
              </a:rPr>
              <a:t>Seharusnya</a:t>
            </a:r>
            <a:r>
              <a:rPr lang="en-US" sz="2799" b="0" i="0" u="none" strike="noStrike" cap="none" dirty="0" smtClean="0">
                <a:solidFill>
                  <a:srgbClr val="000000"/>
                </a:solidFill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799" b="0" i="0" u="none" strike="noStrike" cap="none" dirty="0" err="1" smtClean="0">
                <a:solidFill>
                  <a:srgbClr val="000000"/>
                </a:solidFill>
                <a:latin typeface="Poppins Medium" charset="0"/>
                <a:ea typeface="Arimo"/>
                <a:cs typeface="Poppins Medium" charset="0"/>
                <a:sym typeface="Arimo"/>
              </a:rPr>
              <a:t>sesama</a:t>
            </a:r>
            <a:r>
              <a:rPr lang="en-US" sz="2799" b="0" i="0" u="none" strike="noStrike" cap="none" dirty="0" smtClean="0">
                <a:solidFill>
                  <a:srgbClr val="000000"/>
                </a:solidFill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799" b="0" i="0" u="none" strike="noStrike" cap="none" dirty="0" err="1" smtClean="0">
                <a:solidFill>
                  <a:srgbClr val="000000"/>
                </a:solidFill>
                <a:latin typeface="Poppins Medium" charset="0"/>
                <a:ea typeface="Arimo"/>
                <a:cs typeface="Poppins Medium" charset="0"/>
                <a:sym typeface="Arimo"/>
              </a:rPr>
              <a:t>teman</a:t>
            </a:r>
            <a:r>
              <a:rPr lang="en-US" sz="2799" b="0" i="0" u="none" strike="noStrike" cap="none" dirty="0" smtClean="0">
                <a:solidFill>
                  <a:srgbClr val="000000"/>
                </a:solidFill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799" b="0" i="0" u="none" strike="noStrike" cap="none" dirty="0" err="1" smtClean="0">
                <a:solidFill>
                  <a:srgbClr val="000000"/>
                </a:solidFill>
                <a:latin typeface="Poppins Medium" charset="0"/>
                <a:ea typeface="Arimo"/>
                <a:cs typeface="Poppins Medium" charset="0"/>
                <a:sym typeface="Arimo"/>
              </a:rPr>
              <a:t>tidak</a:t>
            </a:r>
            <a:r>
              <a:rPr lang="en-US" sz="2799" b="0" i="0" u="none" strike="noStrike" cap="none" dirty="0" smtClean="0">
                <a:solidFill>
                  <a:srgbClr val="000000"/>
                </a:solidFill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799" b="0" i="0" u="none" strike="noStrike" cap="none" dirty="0" err="1" smtClean="0">
                <a:solidFill>
                  <a:srgbClr val="000000"/>
                </a:solidFill>
                <a:latin typeface="Poppins Medium" charset="0"/>
                <a:ea typeface="Arimo"/>
                <a:cs typeface="Poppins Medium" charset="0"/>
                <a:sym typeface="Arimo"/>
              </a:rPr>
              <a:t>saling</a:t>
            </a:r>
            <a:r>
              <a:rPr lang="en-US" sz="2799" b="0" i="0" u="none" strike="noStrike" cap="none" dirty="0" smtClean="0">
                <a:solidFill>
                  <a:srgbClr val="000000"/>
                </a:solidFill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799" b="0" i="0" u="none" strike="noStrike" cap="none" dirty="0" err="1" smtClean="0">
                <a:solidFill>
                  <a:srgbClr val="000000"/>
                </a:solidFill>
                <a:latin typeface="Poppins Medium" charset="0"/>
                <a:ea typeface="Arimo"/>
                <a:cs typeface="Poppins Medium" charset="0"/>
                <a:sym typeface="Arimo"/>
              </a:rPr>
              <a:t>melakukan</a:t>
            </a:r>
            <a:r>
              <a:rPr lang="en-US" sz="2799" b="0" i="0" u="none" strike="noStrike" cap="none" dirty="0" smtClean="0">
                <a:solidFill>
                  <a:srgbClr val="000000"/>
                </a:solidFill>
                <a:latin typeface="Poppins Medium" charset="0"/>
                <a:ea typeface="Arimo"/>
                <a:cs typeface="Poppins Medium" charset="0"/>
                <a:sym typeface="Arimo"/>
              </a:rPr>
              <a:t> bullying </a:t>
            </a:r>
            <a:r>
              <a:rPr lang="en-US" sz="2799" b="0" i="0" u="none" strike="noStrike" cap="none" dirty="0" err="1" smtClean="0">
                <a:solidFill>
                  <a:srgbClr val="000000"/>
                </a:solidFill>
                <a:latin typeface="Poppins Medium" charset="0"/>
                <a:ea typeface="Arimo"/>
                <a:cs typeface="Poppins Medium" charset="0"/>
                <a:sym typeface="Arimo"/>
              </a:rPr>
              <a:t>sebagai</a:t>
            </a:r>
            <a:r>
              <a:rPr lang="en-US" sz="2799" b="0" i="0" u="none" strike="noStrike" cap="none" dirty="0" smtClean="0">
                <a:solidFill>
                  <a:srgbClr val="000000"/>
                </a:solidFill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799" b="0" i="0" u="none" strike="noStrike" cap="none" dirty="0" err="1" smtClean="0">
                <a:solidFill>
                  <a:srgbClr val="000000"/>
                </a:solidFill>
                <a:latin typeface="Poppins Medium" charset="0"/>
                <a:ea typeface="Arimo"/>
                <a:cs typeface="Poppins Medium" charset="0"/>
                <a:sym typeface="Arimo"/>
              </a:rPr>
              <a:t>te</a:t>
            </a:r>
            <a:r>
              <a:rPr lang="en-US" sz="2799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man</a:t>
            </a:r>
            <a:r>
              <a:rPr lang="en-US" sz="2799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799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lebih</a:t>
            </a:r>
            <a:r>
              <a:rPr lang="en-US" sz="2799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799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baik</a:t>
            </a:r>
            <a:r>
              <a:rPr lang="en-US" sz="2799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799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berbuat</a:t>
            </a:r>
            <a:r>
              <a:rPr lang="en-US" sz="2799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799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baik</a:t>
            </a:r>
            <a:r>
              <a:rPr lang="en-US" sz="2799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799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sesama</a:t>
            </a:r>
            <a:r>
              <a:rPr lang="en-US" sz="2799" dirty="0" smtClean="0">
                <a:latin typeface="Poppins Medium" charset="0"/>
                <a:ea typeface="Arimo"/>
                <a:cs typeface="Poppins Medium" charset="0"/>
                <a:sym typeface="Arimo"/>
              </a:rPr>
              <a:t> </a:t>
            </a:r>
            <a:r>
              <a:rPr lang="en-US" sz="2799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nya</a:t>
            </a:r>
            <a:r>
              <a:rPr lang="en-US" sz="2799" dirty="0" smtClean="0">
                <a:latin typeface="Poppins Medium" charset="0"/>
                <a:ea typeface="Arimo"/>
                <a:cs typeface="Poppins Medium" charset="0"/>
                <a:sym typeface="Arimo"/>
              </a:rPr>
              <a:t>.</a:t>
            </a:r>
            <a:endParaRPr sz="2799" b="0" i="0" u="none" strike="noStrike" cap="none">
              <a:solidFill>
                <a:srgbClr val="000000"/>
              </a:solidFill>
              <a:latin typeface="Poppins Medium" charset="0"/>
              <a:ea typeface="Arimo"/>
              <a:cs typeface="Poppins Medium" charset="0"/>
              <a:sym typeface="Arimo"/>
            </a:endParaRPr>
          </a:p>
        </p:txBody>
      </p:sp>
      <p:pic>
        <p:nvPicPr>
          <p:cNvPr id="15" name="Picture 14" descr="WhatsApp Image 2021-09-20 at 09.17.07 (2).jpeg"/>
          <p:cNvPicPr>
            <a:picLocks noChangeAspect="1"/>
          </p:cNvPicPr>
          <p:nvPr/>
        </p:nvPicPr>
        <p:blipFill>
          <a:blip r:embed="rId7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16690" y="2523240"/>
            <a:ext cx="6644801" cy="4132742"/>
          </a:xfrm>
          <a:prstGeom prst="rect">
            <a:avLst/>
          </a:prstGeom>
        </p:spPr>
      </p:pic>
      <p:sp>
        <p:nvSpPr>
          <p:cNvPr id="16" name="Google Shape;161;p6"/>
          <p:cNvSpPr txBox="1"/>
          <p:nvPr/>
        </p:nvSpPr>
        <p:spPr>
          <a:xfrm>
            <a:off x="11210262" y="2874333"/>
            <a:ext cx="2144231" cy="64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0010"/>
              </a:lnSpc>
            </a:pPr>
            <a:r>
              <a:rPr lang="en-US" sz="3200" b="1" dirty="0" err="1" smtClean="0">
                <a:latin typeface="Poppins Medium" charset="0"/>
                <a:ea typeface="Arimo"/>
                <a:cs typeface="Poppins Medium" charset="0"/>
                <a:sym typeface="Arimo"/>
              </a:rPr>
              <a:t>Gambar</a:t>
            </a:r>
            <a:r>
              <a:rPr lang="en-US" sz="3200" b="1" dirty="0" smtClean="0">
                <a:latin typeface="Poppins Medium" charset="0"/>
                <a:ea typeface="Arimo"/>
                <a:cs typeface="Poppins Medium" charset="0"/>
                <a:sym typeface="Arimo"/>
              </a:rPr>
              <a:t> 2</a:t>
            </a:r>
            <a:endParaRPr sz="3200" b="1" i="0" u="none" strike="noStrike" cap="none">
              <a:solidFill>
                <a:srgbClr val="000000"/>
              </a:solidFill>
              <a:latin typeface="Poppins Medium" charset="0"/>
              <a:ea typeface="Arimo"/>
              <a:cs typeface="Poppins Medium" charset="0"/>
              <a:sym typeface="Arimo"/>
            </a:endParaRPr>
          </a:p>
        </p:txBody>
      </p:sp>
      <p:pic>
        <p:nvPicPr>
          <p:cNvPr id="17" name="Picture 16" descr="WhatsApp Image 2021-04-22 at 19.43.32 (3).jpe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0902" y="7177863"/>
            <a:ext cx="1221858" cy="1221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7 -2.51273E-6 C -0.00313 -0.00062 -0.00625 -0.00092 -0.00929 -0.002 C -0.01242 -0.00308 -0.01858 -0.00617 -0.01858 -0.00617 C -0.02943 -0.01928 -0.04809 -0.01882 -0.06051 -0.02067 C -0.07613 -0.01913 -0.07561 -0.02082 -0.08603 -0.0165 C -0.08915 -0.01527 -0.09531 -0.01234 -0.09531 -0.01234 C -0.10373 -0.00262 -0.10035 -0.00771 -0.10582 0.00201 C -0.10729 0.00987 -0.10929 0.01681 -0.11051 0.02484 C -0.11007 0.03517 -0.11024 0.04566 -0.10929 0.05584 C -0.10799 0.07065 -0.09636 0.08345 -0.09071 0.09085 C -0.07995 0.1052 -0.07066 0.12062 -0.05929 0.13435 C -0.05547 0.13883 -0.04965 0.14006 -0.04531 0.14253 C -0.03828 0.15086 -0.02891 0.15009 -0.02092 0.15502 C -0.0145 0.15348 -0.00842 0.15255 -0.00235 0.1487 C 0.00451 0.13065 -0.00469 0.15209 0.00347 0.14052 C 0.00989 0.13142 0.01041 0.12911 0.01397 0.11985 C 0.0158 0.11014 0.01719 0.10196 0.01979 0.09301 C 0.02083 0.08499 0.023 0.0799 0.02439 0.07234 C 0.02404 0.06201 0.02465 0.05137 0.02326 0.04134 C 0.02257 0.0364 0.01857 0.02885 0.01857 0.02885 C 0.0164 0.01697 0.01918 0.02777 0.01397 0.01851 C 0.00772 0.0074 0.01614 0.01697 0.00816 0.00617 C 0.00113 -0.00339 0.00304 -0.0054 -6.94444E-7 -2.51273E-6 Z " pathEditMode="relative" ptsTypes="fffffffffffffffffffffff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1358</Words>
  <PresentationFormat>Custom</PresentationFormat>
  <Paragraphs>103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Poppins</vt:lpstr>
      <vt:lpstr>Poppins Medium</vt:lpstr>
      <vt:lpstr>Arimo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39</cp:revision>
  <dcterms:created xsi:type="dcterms:W3CDTF">2006-08-16T00:00:00Z</dcterms:created>
  <dcterms:modified xsi:type="dcterms:W3CDTF">2021-09-20T03:57:52Z</dcterms:modified>
</cp:coreProperties>
</file>