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31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411C05-ABEF-4857-ADA4-CA0E10A97A7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91DBE11-2492-4B73-9130-A3A56CA59D66}">
      <dgm:prSet phldrT="[Text]"/>
      <dgm:spPr/>
      <dgm:t>
        <a:bodyPr/>
        <a:lstStyle/>
        <a:p>
          <a:r>
            <a:rPr lang="en-US" dirty="0" err="1" smtClean="0"/>
            <a:t>Sintaks</a:t>
          </a:r>
          <a:endParaRPr lang="id-ID" dirty="0"/>
        </a:p>
      </dgm:t>
    </dgm:pt>
    <dgm:pt modelId="{668F1776-06FF-4D7E-B578-5246AAB6C612}" type="parTrans" cxnId="{CF027430-BD64-464B-AEB5-F1FA85AAF611}">
      <dgm:prSet/>
      <dgm:spPr/>
      <dgm:t>
        <a:bodyPr/>
        <a:lstStyle/>
        <a:p>
          <a:endParaRPr lang="id-ID"/>
        </a:p>
      </dgm:t>
    </dgm:pt>
    <dgm:pt modelId="{11490EF6-724D-487A-B9D0-B9822A4F1EF8}" type="sibTrans" cxnId="{CF027430-BD64-464B-AEB5-F1FA85AAF611}">
      <dgm:prSet/>
      <dgm:spPr/>
      <dgm:t>
        <a:bodyPr/>
        <a:lstStyle/>
        <a:p>
          <a:endParaRPr lang="id-ID"/>
        </a:p>
      </dgm:t>
    </dgm:pt>
    <dgm:pt modelId="{AE534542-2F19-4823-8EFC-17526A41DB71}">
      <dgm:prSet phldrT="[Text]"/>
      <dgm:spPr/>
      <dgm:t>
        <a:bodyPr/>
        <a:lstStyle/>
        <a:p>
          <a:r>
            <a:rPr lang="en-US" dirty="0" err="1" smtClean="0"/>
            <a:t>Sistem</a:t>
          </a:r>
          <a:r>
            <a:rPr lang="en-US" dirty="0" smtClean="0"/>
            <a:t> </a:t>
          </a:r>
          <a:r>
            <a:rPr lang="en-US" dirty="0" err="1" smtClean="0"/>
            <a:t>Sosial</a:t>
          </a:r>
          <a:endParaRPr lang="id-ID" dirty="0"/>
        </a:p>
      </dgm:t>
    </dgm:pt>
    <dgm:pt modelId="{5D566A43-CF8E-4611-8994-725F89177521}" type="parTrans" cxnId="{9BB33FF4-B382-49DF-9411-3660E3627DB2}">
      <dgm:prSet/>
      <dgm:spPr/>
      <dgm:t>
        <a:bodyPr/>
        <a:lstStyle/>
        <a:p>
          <a:endParaRPr lang="id-ID"/>
        </a:p>
      </dgm:t>
    </dgm:pt>
    <dgm:pt modelId="{DDB7D203-8708-41F9-9768-D82FB1F2E245}" type="sibTrans" cxnId="{9BB33FF4-B382-49DF-9411-3660E3627DB2}">
      <dgm:prSet/>
      <dgm:spPr/>
      <dgm:t>
        <a:bodyPr/>
        <a:lstStyle/>
        <a:p>
          <a:endParaRPr lang="id-ID"/>
        </a:p>
      </dgm:t>
    </dgm:pt>
    <dgm:pt modelId="{66DD5E30-C125-42E3-97D7-41120138BF4E}">
      <dgm:prSet phldrT="[Text]"/>
      <dgm:spPr/>
      <dgm:t>
        <a:bodyPr/>
        <a:lstStyle/>
        <a:p>
          <a:r>
            <a:rPr lang="en-US" dirty="0" err="1" smtClean="0"/>
            <a:t>Prinsip</a:t>
          </a:r>
          <a:r>
            <a:rPr lang="en-US" dirty="0" smtClean="0"/>
            <a:t> </a:t>
          </a:r>
          <a:r>
            <a:rPr lang="en-US" dirty="0" err="1" smtClean="0"/>
            <a:t>Reaksi</a:t>
          </a:r>
          <a:endParaRPr lang="id-ID" dirty="0"/>
        </a:p>
      </dgm:t>
    </dgm:pt>
    <dgm:pt modelId="{24768DA6-9116-4C0A-90E0-CE0178CF0533}" type="parTrans" cxnId="{931705DF-C1CA-4A3A-A86F-554DE043B245}">
      <dgm:prSet/>
      <dgm:spPr/>
      <dgm:t>
        <a:bodyPr/>
        <a:lstStyle/>
        <a:p>
          <a:endParaRPr lang="id-ID"/>
        </a:p>
      </dgm:t>
    </dgm:pt>
    <dgm:pt modelId="{A37F4CBD-5C34-4613-9F55-574C39934B53}" type="sibTrans" cxnId="{931705DF-C1CA-4A3A-A86F-554DE043B245}">
      <dgm:prSet/>
      <dgm:spPr/>
      <dgm:t>
        <a:bodyPr/>
        <a:lstStyle/>
        <a:p>
          <a:endParaRPr lang="id-ID"/>
        </a:p>
      </dgm:t>
    </dgm:pt>
    <dgm:pt modelId="{B963314C-2682-45B7-9C3C-7E3DBF410076}">
      <dgm:prSet phldrT="[Text]"/>
      <dgm:spPr/>
      <dgm:t>
        <a:bodyPr/>
        <a:lstStyle/>
        <a:p>
          <a:r>
            <a:rPr lang="en-US" dirty="0" err="1" smtClean="0"/>
            <a:t>Sistem</a:t>
          </a:r>
          <a:r>
            <a:rPr lang="en-US" dirty="0" smtClean="0"/>
            <a:t> </a:t>
          </a:r>
          <a:r>
            <a:rPr lang="en-US" dirty="0" err="1" smtClean="0"/>
            <a:t>Pendukung</a:t>
          </a:r>
          <a:endParaRPr lang="id-ID" dirty="0"/>
        </a:p>
      </dgm:t>
    </dgm:pt>
    <dgm:pt modelId="{6FF6AA92-4AFF-4CBE-A1CF-7852BE0B0778}" type="parTrans" cxnId="{E805C8B7-E089-47DB-85EC-A16FF8FCE41A}">
      <dgm:prSet/>
      <dgm:spPr/>
      <dgm:t>
        <a:bodyPr/>
        <a:lstStyle/>
        <a:p>
          <a:endParaRPr lang="id-ID"/>
        </a:p>
      </dgm:t>
    </dgm:pt>
    <dgm:pt modelId="{5264BCF0-06E1-4142-8A8C-BDF7AF98C82B}" type="sibTrans" cxnId="{E805C8B7-E089-47DB-85EC-A16FF8FCE41A}">
      <dgm:prSet/>
      <dgm:spPr/>
      <dgm:t>
        <a:bodyPr/>
        <a:lstStyle/>
        <a:p>
          <a:endParaRPr lang="id-ID"/>
        </a:p>
      </dgm:t>
    </dgm:pt>
    <dgm:pt modelId="{286A2AFE-02BB-4A73-B302-A80A7919A4C3}">
      <dgm:prSet phldrT="[Text]"/>
      <dgm:spPr/>
      <dgm:t>
        <a:bodyPr/>
        <a:lstStyle/>
        <a:p>
          <a:r>
            <a:rPr lang="en-US" dirty="0" err="1" smtClean="0"/>
            <a:t>Dampak</a:t>
          </a:r>
          <a:endParaRPr lang="id-ID" dirty="0"/>
        </a:p>
      </dgm:t>
    </dgm:pt>
    <dgm:pt modelId="{04722AFE-8449-446D-941C-9F1BB7AE0298}" type="parTrans" cxnId="{EFE61480-15EC-46BE-B3D8-6BC76DCC8016}">
      <dgm:prSet/>
      <dgm:spPr/>
      <dgm:t>
        <a:bodyPr/>
        <a:lstStyle/>
        <a:p>
          <a:endParaRPr lang="id-ID"/>
        </a:p>
      </dgm:t>
    </dgm:pt>
    <dgm:pt modelId="{0ACDD01B-F41F-46D7-A7E0-199F9D2F3073}" type="sibTrans" cxnId="{EFE61480-15EC-46BE-B3D8-6BC76DCC8016}">
      <dgm:prSet/>
      <dgm:spPr/>
      <dgm:t>
        <a:bodyPr/>
        <a:lstStyle/>
        <a:p>
          <a:endParaRPr lang="id-ID"/>
        </a:p>
      </dgm:t>
    </dgm:pt>
    <dgm:pt modelId="{4B0E3ABE-E505-4DA5-9B93-75DD7D8C5E02}" type="pres">
      <dgm:prSet presAssocID="{5A411C05-ABEF-4857-ADA4-CA0E10A97A7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5065F9FE-9C20-4148-9298-969F98AE41A9}" type="pres">
      <dgm:prSet presAssocID="{891DBE11-2492-4B73-9130-A3A56CA59D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D0621F0-24C2-48A9-83EA-B9F60DA7F366}" type="pres">
      <dgm:prSet presAssocID="{11490EF6-724D-487A-B9D0-B9822A4F1EF8}" presName="sibTrans" presStyleCnt="0"/>
      <dgm:spPr/>
    </dgm:pt>
    <dgm:pt modelId="{86E7C216-A2E6-4178-B0B2-C9529D2E1690}" type="pres">
      <dgm:prSet presAssocID="{AE534542-2F19-4823-8EFC-17526A41DB7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718D3FB-AEF3-40FE-9D82-033EFCFBFC7C}" type="pres">
      <dgm:prSet presAssocID="{DDB7D203-8708-41F9-9768-D82FB1F2E245}" presName="sibTrans" presStyleCnt="0"/>
      <dgm:spPr/>
    </dgm:pt>
    <dgm:pt modelId="{02886D63-2C49-41AF-8F4F-8505AC221A76}" type="pres">
      <dgm:prSet presAssocID="{66DD5E30-C125-42E3-97D7-41120138BF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1AF3AE3-0C10-4A1B-88C7-2CD0D29DE6FC}" type="pres">
      <dgm:prSet presAssocID="{A37F4CBD-5C34-4613-9F55-574C39934B53}" presName="sibTrans" presStyleCnt="0"/>
      <dgm:spPr/>
    </dgm:pt>
    <dgm:pt modelId="{504B2D1B-D207-4ECF-A014-E5E4657A1342}" type="pres">
      <dgm:prSet presAssocID="{B963314C-2682-45B7-9C3C-7E3DBF41007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A205DDA-3001-4E40-80A0-986DC22E7E9C}" type="pres">
      <dgm:prSet presAssocID="{5264BCF0-06E1-4142-8A8C-BDF7AF98C82B}" presName="sibTrans" presStyleCnt="0"/>
      <dgm:spPr/>
    </dgm:pt>
    <dgm:pt modelId="{123E292B-DD4F-4E61-975F-65506CD734FC}" type="pres">
      <dgm:prSet presAssocID="{286A2AFE-02BB-4A73-B302-A80A7919A4C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A8AA8B52-040D-4110-86F9-394FB31E0AA6}" type="presOf" srcId="{B963314C-2682-45B7-9C3C-7E3DBF410076}" destId="{504B2D1B-D207-4ECF-A014-E5E4657A1342}" srcOrd="0" destOrd="0" presId="urn:microsoft.com/office/officeart/2005/8/layout/default"/>
    <dgm:cxn modelId="{55F2F1A1-AAB7-4C4B-B700-DA3A5027C02F}" type="presOf" srcId="{AE534542-2F19-4823-8EFC-17526A41DB71}" destId="{86E7C216-A2E6-4178-B0B2-C9529D2E1690}" srcOrd="0" destOrd="0" presId="urn:microsoft.com/office/officeart/2005/8/layout/default"/>
    <dgm:cxn modelId="{E805C8B7-E089-47DB-85EC-A16FF8FCE41A}" srcId="{5A411C05-ABEF-4857-ADA4-CA0E10A97A71}" destId="{B963314C-2682-45B7-9C3C-7E3DBF410076}" srcOrd="3" destOrd="0" parTransId="{6FF6AA92-4AFF-4CBE-A1CF-7852BE0B0778}" sibTransId="{5264BCF0-06E1-4142-8A8C-BDF7AF98C82B}"/>
    <dgm:cxn modelId="{CF027430-BD64-464B-AEB5-F1FA85AAF611}" srcId="{5A411C05-ABEF-4857-ADA4-CA0E10A97A71}" destId="{891DBE11-2492-4B73-9130-A3A56CA59D66}" srcOrd="0" destOrd="0" parTransId="{668F1776-06FF-4D7E-B578-5246AAB6C612}" sibTransId="{11490EF6-724D-487A-B9D0-B9822A4F1EF8}"/>
    <dgm:cxn modelId="{9BB33FF4-B382-49DF-9411-3660E3627DB2}" srcId="{5A411C05-ABEF-4857-ADA4-CA0E10A97A71}" destId="{AE534542-2F19-4823-8EFC-17526A41DB71}" srcOrd="1" destOrd="0" parTransId="{5D566A43-CF8E-4611-8994-725F89177521}" sibTransId="{DDB7D203-8708-41F9-9768-D82FB1F2E245}"/>
    <dgm:cxn modelId="{3EC82841-28D4-4F8A-9E83-5560C5958CAA}" type="presOf" srcId="{286A2AFE-02BB-4A73-B302-A80A7919A4C3}" destId="{123E292B-DD4F-4E61-975F-65506CD734FC}" srcOrd="0" destOrd="0" presId="urn:microsoft.com/office/officeart/2005/8/layout/default"/>
    <dgm:cxn modelId="{E145A3CC-EF2D-4ECC-A516-6E6D29A81FE3}" type="presOf" srcId="{5A411C05-ABEF-4857-ADA4-CA0E10A97A71}" destId="{4B0E3ABE-E505-4DA5-9B93-75DD7D8C5E02}" srcOrd="0" destOrd="0" presId="urn:microsoft.com/office/officeart/2005/8/layout/default"/>
    <dgm:cxn modelId="{931705DF-C1CA-4A3A-A86F-554DE043B245}" srcId="{5A411C05-ABEF-4857-ADA4-CA0E10A97A71}" destId="{66DD5E30-C125-42E3-97D7-41120138BF4E}" srcOrd="2" destOrd="0" parTransId="{24768DA6-9116-4C0A-90E0-CE0178CF0533}" sibTransId="{A37F4CBD-5C34-4613-9F55-574C39934B53}"/>
    <dgm:cxn modelId="{C199530C-1040-4381-8246-A9A3A8B3C581}" type="presOf" srcId="{66DD5E30-C125-42E3-97D7-41120138BF4E}" destId="{02886D63-2C49-41AF-8F4F-8505AC221A76}" srcOrd="0" destOrd="0" presId="urn:microsoft.com/office/officeart/2005/8/layout/default"/>
    <dgm:cxn modelId="{EC7AE6D9-49AE-4AC6-8617-BBCAF3F0C057}" type="presOf" srcId="{891DBE11-2492-4B73-9130-A3A56CA59D66}" destId="{5065F9FE-9C20-4148-9298-969F98AE41A9}" srcOrd="0" destOrd="0" presId="urn:microsoft.com/office/officeart/2005/8/layout/default"/>
    <dgm:cxn modelId="{EFE61480-15EC-46BE-B3D8-6BC76DCC8016}" srcId="{5A411C05-ABEF-4857-ADA4-CA0E10A97A71}" destId="{286A2AFE-02BB-4A73-B302-A80A7919A4C3}" srcOrd="4" destOrd="0" parTransId="{04722AFE-8449-446D-941C-9F1BB7AE0298}" sibTransId="{0ACDD01B-F41F-46D7-A7E0-199F9D2F3073}"/>
    <dgm:cxn modelId="{58854987-A253-425D-AD3A-F3D22516E34D}" type="presParOf" srcId="{4B0E3ABE-E505-4DA5-9B93-75DD7D8C5E02}" destId="{5065F9FE-9C20-4148-9298-969F98AE41A9}" srcOrd="0" destOrd="0" presId="urn:microsoft.com/office/officeart/2005/8/layout/default"/>
    <dgm:cxn modelId="{B339801A-993D-47FB-8759-7018BB193153}" type="presParOf" srcId="{4B0E3ABE-E505-4DA5-9B93-75DD7D8C5E02}" destId="{3D0621F0-24C2-48A9-83EA-B9F60DA7F366}" srcOrd="1" destOrd="0" presId="urn:microsoft.com/office/officeart/2005/8/layout/default"/>
    <dgm:cxn modelId="{D35FF5D6-948F-45D1-847E-519FCB12685D}" type="presParOf" srcId="{4B0E3ABE-E505-4DA5-9B93-75DD7D8C5E02}" destId="{86E7C216-A2E6-4178-B0B2-C9529D2E1690}" srcOrd="2" destOrd="0" presId="urn:microsoft.com/office/officeart/2005/8/layout/default"/>
    <dgm:cxn modelId="{F98DD828-8608-4A0A-B5CD-1F129E2D17FC}" type="presParOf" srcId="{4B0E3ABE-E505-4DA5-9B93-75DD7D8C5E02}" destId="{0718D3FB-AEF3-40FE-9D82-033EFCFBFC7C}" srcOrd="3" destOrd="0" presId="urn:microsoft.com/office/officeart/2005/8/layout/default"/>
    <dgm:cxn modelId="{14757FC2-0A92-4EAA-9FBC-BB60E6C0F746}" type="presParOf" srcId="{4B0E3ABE-E505-4DA5-9B93-75DD7D8C5E02}" destId="{02886D63-2C49-41AF-8F4F-8505AC221A76}" srcOrd="4" destOrd="0" presId="urn:microsoft.com/office/officeart/2005/8/layout/default"/>
    <dgm:cxn modelId="{48564230-D21E-4D85-BFCB-C6F3C433F8B6}" type="presParOf" srcId="{4B0E3ABE-E505-4DA5-9B93-75DD7D8C5E02}" destId="{01AF3AE3-0C10-4A1B-88C7-2CD0D29DE6FC}" srcOrd="5" destOrd="0" presId="urn:microsoft.com/office/officeart/2005/8/layout/default"/>
    <dgm:cxn modelId="{633798CE-E1FA-4F66-B593-933BAC9FA6F5}" type="presParOf" srcId="{4B0E3ABE-E505-4DA5-9B93-75DD7D8C5E02}" destId="{504B2D1B-D207-4ECF-A014-E5E4657A1342}" srcOrd="6" destOrd="0" presId="urn:microsoft.com/office/officeart/2005/8/layout/default"/>
    <dgm:cxn modelId="{2A295C49-D2A8-45B4-9A27-DEBECCDC82EE}" type="presParOf" srcId="{4B0E3ABE-E505-4DA5-9B93-75DD7D8C5E02}" destId="{5A205DDA-3001-4E40-80A0-986DC22E7E9C}" srcOrd="7" destOrd="0" presId="urn:microsoft.com/office/officeart/2005/8/layout/default"/>
    <dgm:cxn modelId="{501F1DC6-FF53-4CDA-9EA4-5D2A223D4B12}" type="presParOf" srcId="{4B0E3ABE-E505-4DA5-9B93-75DD7D8C5E02}" destId="{123E292B-DD4F-4E61-975F-65506CD734F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5F9FE-9C20-4148-9298-969F98AE41A9}">
      <dsp:nvSpPr>
        <dsp:cNvPr id="0" name=""/>
        <dsp:cNvSpPr/>
      </dsp:nvSpPr>
      <dsp:spPr>
        <a:xfrm>
          <a:off x="0" y="33262"/>
          <a:ext cx="2737941" cy="1642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Sintaks</a:t>
          </a:r>
          <a:endParaRPr lang="id-ID" sz="3500" kern="1200" dirty="0"/>
        </a:p>
      </dsp:txBody>
      <dsp:txXfrm>
        <a:off x="0" y="33262"/>
        <a:ext cx="2737941" cy="1642764"/>
      </dsp:txXfrm>
    </dsp:sp>
    <dsp:sp modelId="{86E7C216-A2E6-4178-B0B2-C9529D2E1690}">
      <dsp:nvSpPr>
        <dsp:cNvPr id="0" name=""/>
        <dsp:cNvSpPr/>
      </dsp:nvSpPr>
      <dsp:spPr>
        <a:xfrm>
          <a:off x="3011735" y="33262"/>
          <a:ext cx="2737941" cy="1642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Sistem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Sosial</a:t>
          </a:r>
          <a:endParaRPr lang="id-ID" sz="3500" kern="1200" dirty="0"/>
        </a:p>
      </dsp:txBody>
      <dsp:txXfrm>
        <a:off x="3011735" y="33262"/>
        <a:ext cx="2737941" cy="1642764"/>
      </dsp:txXfrm>
    </dsp:sp>
    <dsp:sp modelId="{02886D63-2C49-41AF-8F4F-8505AC221A76}">
      <dsp:nvSpPr>
        <dsp:cNvPr id="0" name=""/>
        <dsp:cNvSpPr/>
      </dsp:nvSpPr>
      <dsp:spPr>
        <a:xfrm>
          <a:off x="6023471" y="33262"/>
          <a:ext cx="2737941" cy="1642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Prinsip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Reaksi</a:t>
          </a:r>
          <a:endParaRPr lang="id-ID" sz="3500" kern="1200" dirty="0"/>
        </a:p>
      </dsp:txBody>
      <dsp:txXfrm>
        <a:off x="6023471" y="33262"/>
        <a:ext cx="2737941" cy="1642764"/>
      </dsp:txXfrm>
    </dsp:sp>
    <dsp:sp modelId="{504B2D1B-D207-4ECF-A014-E5E4657A1342}">
      <dsp:nvSpPr>
        <dsp:cNvPr id="0" name=""/>
        <dsp:cNvSpPr/>
      </dsp:nvSpPr>
      <dsp:spPr>
        <a:xfrm>
          <a:off x="1505867" y="1949822"/>
          <a:ext cx="2737941" cy="1642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Sistem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Pendukung</a:t>
          </a:r>
          <a:endParaRPr lang="id-ID" sz="3500" kern="1200" dirty="0"/>
        </a:p>
      </dsp:txBody>
      <dsp:txXfrm>
        <a:off x="1505867" y="1949822"/>
        <a:ext cx="2737941" cy="1642764"/>
      </dsp:txXfrm>
    </dsp:sp>
    <dsp:sp modelId="{123E292B-DD4F-4E61-975F-65506CD734FC}">
      <dsp:nvSpPr>
        <dsp:cNvPr id="0" name=""/>
        <dsp:cNvSpPr/>
      </dsp:nvSpPr>
      <dsp:spPr>
        <a:xfrm>
          <a:off x="4517603" y="1949822"/>
          <a:ext cx="2737941" cy="1642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Dampak</a:t>
          </a:r>
          <a:endParaRPr lang="id-ID" sz="3500" kern="1200" dirty="0"/>
        </a:p>
      </dsp:txBody>
      <dsp:txXfrm>
        <a:off x="4517603" y="1949822"/>
        <a:ext cx="2737941" cy="1642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ision/Mission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0" y="1026695"/>
            <a:ext cx="11132152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75000"/>
                  </a:schemeClr>
                </a:solidFill>
                <a:latin typeface="+mj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 smtClean="0"/>
              <a:t>CLICK TO EDITE SUBTITLE</a:t>
            </a:r>
          </a:p>
        </p:txBody>
      </p:sp>
      <p:sp>
        <p:nvSpPr>
          <p:cNvPr id="7" name="Title 13"/>
          <p:cNvSpPr>
            <a:spLocks noGrp="1"/>
          </p:cNvSpPr>
          <p:nvPr>
            <p:ph type="title" hasCustomPrompt="1"/>
          </p:nvPr>
        </p:nvSpPr>
        <p:spPr>
          <a:xfrm>
            <a:off x="508000" y="450250"/>
            <a:ext cx="11132152" cy="474845"/>
          </a:xfrm>
          <a:prstGeom prst="rect">
            <a:avLst/>
          </a:prstGeom>
        </p:spPr>
        <p:txBody>
          <a:bodyPr lIns="0"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67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373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Roboto" panose="02000000000000000000" pitchFamily="2" charset="0"/>
                <a:cs typeface="+mj-cs"/>
              </a:rPr>
              <a:t>CLICK TO EDIT TITLE STYLE</a:t>
            </a:r>
            <a:endParaRPr kumimoji="0" lang="en-US" sz="3733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Roboto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434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  <p:sldLayoutId id="2147483671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08063"/>
            <a:ext cx="8825658" cy="1947832"/>
          </a:xfrm>
        </p:spPr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Reprsentasi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805518"/>
            <a:ext cx="8825658" cy="1833282"/>
          </a:xfrm>
        </p:spPr>
        <p:txBody>
          <a:bodyPr>
            <a:normAutofit/>
          </a:bodyPr>
          <a:lstStyle/>
          <a:p>
            <a:r>
              <a:rPr lang="id-ID" b="1"/>
              <a:t>KELOMPOK </a:t>
            </a:r>
            <a:r>
              <a:rPr lang="id-ID" b="1" smtClean="0"/>
              <a:t>5</a:t>
            </a:r>
            <a:endParaRPr lang="id-ID" dirty="0"/>
          </a:p>
          <a:p>
            <a:r>
              <a:rPr lang="id-ID" b="1" dirty="0" smtClean="0"/>
              <a:t>Ummu </a:t>
            </a:r>
            <a:r>
              <a:rPr lang="id-ID" b="1" dirty="0"/>
              <a:t>Khoiriyah		(1923025006</a:t>
            </a:r>
            <a:r>
              <a:rPr lang="id-ID" b="1" dirty="0" smtClean="0"/>
              <a:t>)</a:t>
            </a:r>
            <a:endParaRPr lang="en-US" b="1" dirty="0" smtClean="0"/>
          </a:p>
          <a:p>
            <a:r>
              <a:rPr lang="id-ID" b="1" dirty="0"/>
              <a:t>Farid Hamid Ali 		(1923025008</a:t>
            </a:r>
            <a:r>
              <a:rPr lang="id-ID" b="1" dirty="0" smtClean="0"/>
              <a:t>)</a:t>
            </a:r>
            <a:endParaRPr lang="en-US" dirty="0" smtClean="0"/>
          </a:p>
          <a:p>
            <a:r>
              <a:rPr lang="id-ID" b="1" dirty="0" smtClean="0"/>
              <a:t>Ummul </a:t>
            </a:r>
            <a:r>
              <a:rPr lang="id-ID" b="1" dirty="0"/>
              <a:t>Uslima 		</a:t>
            </a:r>
            <a:r>
              <a:rPr lang="en-US" b="1" dirty="0" smtClean="0"/>
              <a:t>	</a:t>
            </a:r>
            <a:r>
              <a:rPr lang="id-ID" b="1" dirty="0" smtClean="0"/>
              <a:t>(</a:t>
            </a:r>
            <a:r>
              <a:rPr lang="id-ID" b="1" dirty="0"/>
              <a:t>1923025013)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85809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39788"/>
            <a:ext cx="8761412" cy="3680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 err="1" smtClean="0"/>
              <a:t>Prinsip</a:t>
            </a:r>
            <a:r>
              <a:rPr lang="en-US" sz="2500" dirty="0" smtClean="0"/>
              <a:t> </a:t>
            </a:r>
            <a:r>
              <a:rPr lang="en-US" sz="2500" dirty="0" err="1" smtClean="0"/>
              <a:t>Reaksi</a:t>
            </a:r>
            <a:endParaRPr lang="id-ID" sz="2500" dirty="0"/>
          </a:p>
        </p:txBody>
      </p:sp>
      <p:sp>
        <p:nvSpPr>
          <p:cNvPr id="5" name="Rounded Rectangle 4"/>
          <p:cNvSpPr/>
          <p:nvPr/>
        </p:nvSpPr>
        <p:spPr>
          <a:xfrm>
            <a:off x="2891117" y="3424518"/>
            <a:ext cx="7025249" cy="2595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Prinsip reaksi ini berkaitan dengan bagaimana guru/dosen memperhatikan  dan memperlakukan peserta didik, termasuk guru/dosen memberikan respon terhadap pertanyaan, jawaban, tanggapan, atau apa yang dilakukan peserta didik.</a:t>
            </a:r>
          </a:p>
        </p:txBody>
      </p:sp>
    </p:spTree>
    <p:extLst>
      <p:ext uri="{BB962C8B-B14F-4D97-AF65-F5344CB8AC3E}">
        <p14:creationId xmlns:p14="http://schemas.microsoft.com/office/powerpoint/2010/main" val="415411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2353" y="2603500"/>
            <a:ext cx="9244014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Pendukung</a:t>
            </a:r>
            <a:endParaRPr lang="id-ID" sz="2500" dirty="0"/>
          </a:p>
        </p:txBody>
      </p:sp>
      <p:sp>
        <p:nvSpPr>
          <p:cNvPr id="6" name="Rounded Rectangle 5"/>
          <p:cNvSpPr/>
          <p:nvPr/>
        </p:nvSpPr>
        <p:spPr>
          <a:xfrm>
            <a:off x="4168588" y="2603500"/>
            <a:ext cx="7153836" cy="3918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Tx/>
              <a:buChar char="-"/>
            </a:pPr>
            <a:r>
              <a:rPr lang="id-ID" sz="2200" dirty="0" smtClean="0"/>
              <a:t>Buku </a:t>
            </a:r>
            <a:r>
              <a:rPr lang="id-ID" sz="2200" dirty="0"/>
              <a:t>teks (diupayakan edisi </a:t>
            </a:r>
            <a:r>
              <a:rPr lang="id-ID" sz="2200" dirty="0" smtClean="0"/>
              <a:t>terbaru)</a:t>
            </a:r>
            <a:endParaRPr lang="en-US" sz="2200" dirty="0" smtClean="0"/>
          </a:p>
          <a:p>
            <a:pPr marL="285750" lvl="0" indent="-285750">
              <a:buFontTx/>
              <a:buChar char="-"/>
            </a:pPr>
            <a:r>
              <a:rPr lang="id-ID" sz="2200" dirty="0" smtClean="0"/>
              <a:t>Rencana </a:t>
            </a:r>
            <a:r>
              <a:rPr lang="id-ID" sz="2200" dirty="0"/>
              <a:t>pelaksanaan pembelajaran (</a:t>
            </a:r>
            <a:r>
              <a:rPr lang="id-ID" sz="2200" dirty="0" smtClean="0"/>
              <a:t>RPP)</a:t>
            </a:r>
            <a:endParaRPr lang="en-US" sz="2200" dirty="0" smtClean="0"/>
          </a:p>
          <a:p>
            <a:pPr marL="285750" lvl="0" indent="-285750">
              <a:buFontTx/>
              <a:buChar char="-"/>
            </a:pPr>
            <a:r>
              <a:rPr lang="id-ID" sz="2200" dirty="0" smtClean="0"/>
              <a:t>Lembar </a:t>
            </a:r>
            <a:r>
              <a:rPr lang="id-ID" sz="2200" dirty="0"/>
              <a:t>kegiatan peserta didik (</a:t>
            </a:r>
            <a:r>
              <a:rPr lang="id-ID" sz="2200" dirty="0" smtClean="0"/>
              <a:t>LKPD)</a:t>
            </a:r>
            <a:endParaRPr lang="en-US" sz="2200" dirty="0" smtClean="0"/>
          </a:p>
          <a:p>
            <a:pPr marL="285750" lvl="0" indent="-285750">
              <a:buFontTx/>
              <a:buChar char="-"/>
            </a:pPr>
            <a:r>
              <a:rPr lang="id-ID" sz="2200" dirty="0" smtClean="0"/>
              <a:t>Media </a:t>
            </a:r>
            <a:r>
              <a:rPr lang="id-ID" sz="2200" dirty="0"/>
              <a:t>2 dimensi atau 3 dimensi (statis atau dinamis) berupa gambar sub mikro, diagram, grafik, model molekuler, animasi, atau </a:t>
            </a:r>
            <a:r>
              <a:rPr lang="id-ID" sz="2200" dirty="0" smtClean="0"/>
              <a:t>simulasi.</a:t>
            </a:r>
            <a:endParaRPr lang="en-US" sz="2200" dirty="0" smtClean="0"/>
          </a:p>
          <a:p>
            <a:pPr marL="285750" lvl="0" indent="-285750">
              <a:buFontTx/>
              <a:buChar char="-"/>
            </a:pPr>
            <a:r>
              <a:rPr lang="id-ID" sz="2200" dirty="0" smtClean="0"/>
              <a:t>Alamat </a:t>
            </a:r>
            <a:r>
              <a:rPr lang="id-ID" sz="2200" dirty="0"/>
              <a:t>situs (</a:t>
            </a:r>
            <a:r>
              <a:rPr lang="id-ID" sz="2200" i="1" dirty="0"/>
              <a:t>webpage</a:t>
            </a:r>
            <a:r>
              <a:rPr lang="id-ID" sz="2200" dirty="0"/>
              <a:t>/ </a:t>
            </a:r>
            <a:r>
              <a:rPr lang="id-ID" sz="2200" i="1" dirty="0"/>
              <a:t>webblog</a:t>
            </a:r>
            <a:r>
              <a:rPr lang="id-ID" sz="2200" dirty="0"/>
              <a:t>) yang terkait dengan pembelajaran topik yang akan </a:t>
            </a:r>
            <a:r>
              <a:rPr lang="id-ID" sz="2200" dirty="0" smtClean="0"/>
              <a:t>dibahas.</a:t>
            </a:r>
            <a:endParaRPr lang="en-US" sz="2200" dirty="0" smtClean="0"/>
          </a:p>
          <a:p>
            <a:pPr marL="285750" lvl="0" indent="-285750">
              <a:buFontTx/>
              <a:buChar char="-"/>
            </a:pPr>
            <a:r>
              <a:rPr lang="id-ID" sz="2200" dirty="0" smtClean="0"/>
              <a:t>Perangkat </a:t>
            </a:r>
            <a:r>
              <a:rPr lang="id-ID" sz="2200" dirty="0"/>
              <a:t>(instrumen) evaluasi</a:t>
            </a:r>
          </a:p>
        </p:txBody>
      </p:sp>
    </p:spTree>
    <p:extLst>
      <p:ext uri="{BB962C8B-B14F-4D97-AF65-F5344CB8AC3E}">
        <p14:creationId xmlns:p14="http://schemas.microsoft.com/office/powerpoint/2010/main" val="165254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980018"/>
            <a:ext cx="8761412" cy="3416300"/>
          </a:xfrm>
        </p:spPr>
        <p:txBody>
          <a:bodyPr>
            <a:normAutofit/>
          </a:bodyPr>
          <a:lstStyle/>
          <a:p>
            <a:pPr lvl="0"/>
            <a:r>
              <a:rPr lang="id-ID" sz="2400" dirty="0"/>
              <a:t>Peserta didik mampu menemukan konsep, prinsip, sifat, pola (mode representasi), rumus, simbol, dan pemecahan masalah sains.</a:t>
            </a:r>
          </a:p>
          <a:p>
            <a:pPr lvl="0"/>
            <a:r>
              <a:rPr lang="id-ID" sz="2400" dirty="0"/>
              <a:t>Peserta didik mampu menggunakan daya imajinasinya untuk membangun model mental.</a:t>
            </a:r>
          </a:p>
          <a:p>
            <a:pPr lvl="0"/>
            <a:r>
              <a:rPr lang="id-ID" sz="2400" dirty="0"/>
              <a:t>Peserta didik mampu menguasai materi yang dipelajari, sehingga penguasaan konsepnya meningkat</a:t>
            </a:r>
            <a:r>
              <a:rPr lang="id-ID" sz="2400" dirty="0" smtClean="0"/>
              <a:t>.</a:t>
            </a:r>
            <a:endParaRPr lang="id-ID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820271" y="2245659"/>
            <a:ext cx="3886200" cy="632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Dampak</a:t>
            </a:r>
            <a:r>
              <a:rPr lang="en-US" sz="2500" dirty="0" smtClean="0"/>
              <a:t> </a:t>
            </a:r>
            <a:r>
              <a:rPr lang="en-US" sz="2500" dirty="0" err="1" smtClean="0"/>
              <a:t>Instruksional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1630660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980018"/>
            <a:ext cx="8761412" cy="34163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sz="2400" dirty="0"/>
              <a:t>Peserta didik dapat berkomunikasi dengan baik dan santun.</a:t>
            </a:r>
          </a:p>
          <a:p>
            <a:pPr lvl="0"/>
            <a:r>
              <a:rPr lang="id-ID" sz="2400" dirty="0"/>
              <a:t>Peserta didik dapat bekerjasama dengan temannya dalam kelompok dengan saling menghargai pendapat sesama peserta didik.</a:t>
            </a:r>
          </a:p>
          <a:p>
            <a:pPr lvl="0"/>
            <a:r>
              <a:rPr lang="id-ID" sz="2400" dirty="0"/>
              <a:t>Peserta didik memiliki sikap mandiri dan bertanggungjawab, terutama dalam menyelesaikan  tugas-tugas individu.</a:t>
            </a:r>
          </a:p>
          <a:p>
            <a:pPr lvl="0"/>
            <a:r>
              <a:rPr lang="id-ID" sz="2400" dirty="0"/>
              <a:t>Peserta didik memiliki sikap senang dan memiliki minat yang tinggi terhadap pembelajaran sains, ulet, dan tidak mudah putus asa dalam menyelesaikan masalah-masalah sains</a:t>
            </a:r>
            <a:r>
              <a:rPr lang="id-ID" sz="2400" dirty="0" smtClean="0"/>
              <a:t>.</a:t>
            </a:r>
            <a:endParaRPr lang="id-ID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820271" y="2245659"/>
            <a:ext cx="3886200" cy="6320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Dampak</a:t>
            </a:r>
            <a:r>
              <a:rPr lang="en-US" sz="2500" dirty="0" smtClean="0"/>
              <a:t> </a:t>
            </a:r>
            <a:r>
              <a:rPr lang="en-US" sz="2500" dirty="0" err="1" smtClean="0"/>
              <a:t>Pengiring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942527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Kelebihan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80129"/>
            <a:ext cx="9938869" cy="3639671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kualitas</a:t>
            </a:r>
            <a:r>
              <a:rPr lang="en-US" sz="2200" dirty="0" smtClean="0"/>
              <a:t> proses </a:t>
            </a:r>
            <a:r>
              <a:rPr lang="en-US" sz="2200" dirty="0" err="1" smtClean="0"/>
              <a:t>pembelajaran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ditunjukkan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munculnya</a:t>
            </a:r>
            <a:r>
              <a:rPr lang="en-US" sz="2200" dirty="0" smtClean="0"/>
              <a:t>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aktivitas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pembelajaran</a:t>
            </a:r>
            <a:endParaRPr lang="en-US" sz="2200" dirty="0" smtClean="0"/>
          </a:p>
          <a:p>
            <a:r>
              <a:rPr lang="en-US" sz="2200" dirty="0" smtClean="0"/>
              <a:t>Model </a:t>
            </a:r>
            <a:r>
              <a:rPr lang="en-US" sz="2200" dirty="0" err="1" smtClean="0"/>
              <a:t>pembelajaran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menyenangkan</a:t>
            </a:r>
            <a:endParaRPr lang="en-US" sz="2200" dirty="0" smtClean="0"/>
          </a:p>
          <a:p>
            <a:r>
              <a:rPr lang="en-US" sz="2200" dirty="0" err="1" smtClean="0"/>
              <a:t>Membangunmental</a:t>
            </a:r>
            <a:r>
              <a:rPr lang="en-US" sz="2200" dirty="0" smtClean="0"/>
              <a:t> </a:t>
            </a:r>
            <a:r>
              <a:rPr lang="en-US" sz="2200" dirty="0" err="1" smtClean="0"/>
              <a:t>peserta</a:t>
            </a:r>
            <a:r>
              <a:rPr lang="en-US" sz="2200" dirty="0" smtClean="0"/>
              <a:t> </a:t>
            </a:r>
            <a:r>
              <a:rPr lang="en-US" sz="2200" dirty="0" err="1" smtClean="0"/>
              <a:t>didik</a:t>
            </a:r>
            <a:r>
              <a:rPr lang="en-US" sz="2200" dirty="0" smtClean="0"/>
              <a:t> </a:t>
            </a:r>
          </a:p>
          <a:p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ciri</a:t>
            </a:r>
            <a:r>
              <a:rPr lang="en-US" sz="2200" dirty="0" smtClean="0"/>
              <a:t> </a:t>
            </a:r>
            <a:r>
              <a:rPr lang="en-US" sz="2200" dirty="0" err="1" smtClean="0"/>
              <a:t>kolaboratif</a:t>
            </a:r>
            <a:r>
              <a:rPr lang="en-US" sz="2200" dirty="0" smtClean="0"/>
              <a:t>, </a:t>
            </a:r>
            <a:r>
              <a:rPr lang="en-US" sz="2200" dirty="0" err="1" smtClean="0"/>
              <a:t>kooperatif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imajinatif</a:t>
            </a:r>
            <a:endParaRPr lang="en-US" sz="2200" dirty="0" smtClean="0"/>
          </a:p>
          <a:p>
            <a:r>
              <a:rPr lang="en-US" sz="2200" dirty="0" smtClean="0"/>
              <a:t>Model </a:t>
            </a:r>
            <a:r>
              <a:rPr lang="en-US" sz="2200" dirty="0" err="1" smtClean="0"/>
              <a:t>terpadu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menggabungkan</a:t>
            </a:r>
            <a:r>
              <a:rPr lang="en-US" sz="2200" dirty="0" smtClean="0"/>
              <a:t> TIK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fenomen</a:t>
            </a:r>
            <a:endParaRPr lang="en-US" sz="2200" dirty="0" smtClean="0"/>
          </a:p>
          <a:p>
            <a:r>
              <a:rPr lang="en-US" sz="2200" dirty="0" err="1" smtClean="0"/>
              <a:t>Menciptakan</a:t>
            </a:r>
            <a:r>
              <a:rPr lang="en-US" sz="2200" dirty="0" smtClean="0"/>
              <a:t> </a:t>
            </a:r>
            <a:r>
              <a:rPr lang="en-US" sz="2200" dirty="0" err="1" smtClean="0"/>
              <a:t>lingkungan</a:t>
            </a:r>
            <a:r>
              <a:rPr lang="en-US" sz="2200" dirty="0" smtClean="0"/>
              <a:t> </a:t>
            </a:r>
            <a:r>
              <a:rPr lang="en-US" sz="2200" dirty="0" err="1" smtClean="0"/>
              <a:t>belajara</a:t>
            </a:r>
            <a:r>
              <a:rPr lang="en-US" sz="2200" dirty="0" smtClean="0"/>
              <a:t> yang kaya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aktivitas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pembelajaran</a:t>
            </a:r>
            <a:endParaRPr lang="en-US" sz="2200" dirty="0" smtClean="0"/>
          </a:p>
          <a:p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dorongan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</a:t>
            </a:r>
            <a:r>
              <a:rPr lang="en-US" sz="2200" dirty="0" err="1" smtClean="0"/>
              <a:t>peserta</a:t>
            </a:r>
            <a:r>
              <a:rPr lang="en-US" sz="2200" dirty="0" smtClean="0"/>
              <a:t> </a:t>
            </a:r>
            <a:r>
              <a:rPr lang="en-US" sz="2200" dirty="0" err="1" smtClean="0"/>
              <a:t>didik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mengasah</a:t>
            </a:r>
            <a:r>
              <a:rPr lang="en-US" sz="2200" dirty="0" smtClean="0"/>
              <a:t> </a:t>
            </a:r>
            <a:r>
              <a:rPr lang="en-US" sz="2200" dirty="0" err="1" smtClean="0"/>
              <a:t>kemampuan</a:t>
            </a:r>
            <a:r>
              <a:rPr lang="en-US" sz="2200" dirty="0" smtClean="0"/>
              <a:t> </a:t>
            </a:r>
            <a:r>
              <a:rPr lang="en-US" sz="2200" dirty="0" err="1" smtClean="0"/>
              <a:t>imajinasinya</a:t>
            </a:r>
            <a:r>
              <a:rPr lang="en-US" sz="2200" dirty="0" smtClean="0"/>
              <a:t>.</a:t>
            </a:r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2972686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Kekurangan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80129"/>
            <a:ext cx="9938869" cy="3639671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model mental </a:t>
            </a:r>
            <a:r>
              <a:rPr lang="en-US" sz="2200" dirty="0" err="1" smtClean="0"/>
              <a:t>peserta</a:t>
            </a:r>
            <a:r>
              <a:rPr lang="en-US" sz="2200" dirty="0" smtClean="0"/>
              <a:t> </a:t>
            </a:r>
            <a:r>
              <a:rPr lang="en-US" sz="2200" dirty="0" err="1" smtClean="0"/>
              <a:t>didik</a:t>
            </a:r>
            <a:endParaRPr lang="en-US" sz="2200" dirty="0" smtClean="0"/>
          </a:p>
          <a:p>
            <a:r>
              <a:rPr lang="en-US" sz="2200" dirty="0" err="1" smtClean="0"/>
              <a:t>Memerlukan</a:t>
            </a:r>
            <a:r>
              <a:rPr lang="en-US" sz="2200" dirty="0" smtClean="0"/>
              <a:t> </a:t>
            </a:r>
            <a:r>
              <a:rPr lang="en-US" sz="2200" dirty="0" err="1" smtClean="0"/>
              <a:t>infrastruktur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memadai</a:t>
            </a:r>
            <a:r>
              <a:rPr lang="en-US" sz="2200" dirty="0" smtClean="0"/>
              <a:t> </a:t>
            </a:r>
          </a:p>
          <a:p>
            <a:r>
              <a:rPr lang="en-US" sz="2200" dirty="0" err="1" smtClean="0"/>
              <a:t>Memerlukan</a:t>
            </a:r>
            <a:r>
              <a:rPr lang="en-US" sz="2200" dirty="0" smtClean="0"/>
              <a:t> </a:t>
            </a:r>
            <a:r>
              <a:rPr lang="en-US" sz="2200" dirty="0" err="1" smtClean="0"/>
              <a:t>kesiapan</a:t>
            </a:r>
            <a:r>
              <a:rPr lang="en-US" sz="2200" dirty="0" smtClean="0"/>
              <a:t> </a:t>
            </a:r>
            <a:r>
              <a:rPr lang="en-US" sz="2200" dirty="0" err="1" smtClean="0"/>
              <a:t>fasilitas</a:t>
            </a:r>
            <a:r>
              <a:rPr lang="en-US" sz="2200" dirty="0" smtClean="0"/>
              <a:t> </a:t>
            </a:r>
            <a:r>
              <a:rPr lang="en-US" sz="2200" dirty="0" err="1" smtClean="0"/>
              <a:t>jaringan</a:t>
            </a:r>
            <a:r>
              <a:rPr lang="en-US" sz="2200" dirty="0" smtClean="0"/>
              <a:t> internet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kapasitas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kecepatan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memadai</a:t>
            </a:r>
            <a:endParaRPr lang="en-US" sz="2200" dirty="0" smtClean="0"/>
          </a:p>
          <a:p>
            <a:r>
              <a:rPr lang="en-US" sz="2200" dirty="0" err="1" smtClean="0"/>
              <a:t>Mengharuskan</a:t>
            </a:r>
            <a:r>
              <a:rPr lang="en-US" sz="2200" dirty="0" smtClean="0"/>
              <a:t> </a:t>
            </a:r>
            <a:r>
              <a:rPr lang="en-US" sz="2200" dirty="0" err="1" smtClean="0"/>
              <a:t>pengguna</a:t>
            </a:r>
            <a:r>
              <a:rPr lang="en-US" sz="2200" dirty="0" smtClean="0"/>
              <a:t> model </a:t>
            </a:r>
            <a:r>
              <a:rPr lang="en-US" sz="2200" dirty="0" err="1" smtClean="0"/>
              <a:t>memiliki</a:t>
            </a:r>
            <a:r>
              <a:rPr lang="en-US" sz="2200" dirty="0" smtClean="0"/>
              <a:t> </a:t>
            </a:r>
            <a:r>
              <a:rPr lang="en-US" sz="2200" dirty="0" err="1" smtClean="0"/>
              <a:t>kemampuan</a:t>
            </a:r>
            <a:r>
              <a:rPr lang="en-US" sz="2200" dirty="0" smtClean="0"/>
              <a:t> IT yang </a:t>
            </a:r>
            <a:r>
              <a:rPr lang="en-US" sz="2200" dirty="0" err="1" smtClean="0"/>
              <a:t>cukup</a:t>
            </a:r>
            <a:r>
              <a:rPr lang="en-US" sz="2200" dirty="0" smtClean="0"/>
              <a:t> </a:t>
            </a:r>
            <a:r>
              <a:rPr lang="en-US" sz="2200" dirty="0" err="1" smtClean="0"/>
              <a:t>baik</a:t>
            </a:r>
            <a:endParaRPr lang="en-US" sz="2200" dirty="0" smtClean="0"/>
          </a:p>
          <a:p>
            <a:r>
              <a:rPr lang="en-US" sz="2200" dirty="0" err="1" smtClean="0"/>
              <a:t>Membutuhkan</a:t>
            </a:r>
            <a:r>
              <a:rPr lang="en-US" sz="2200" dirty="0" smtClean="0"/>
              <a:t> </a:t>
            </a:r>
            <a:r>
              <a:rPr lang="en-US" sz="2200" dirty="0" err="1" smtClean="0"/>
              <a:t>waktu</a:t>
            </a:r>
            <a:r>
              <a:rPr lang="en-US" sz="2200" dirty="0" smtClean="0"/>
              <a:t> yang lama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menyiapkan</a:t>
            </a:r>
            <a:r>
              <a:rPr lang="en-US" sz="2200" dirty="0" smtClean="0"/>
              <a:t> </a:t>
            </a:r>
            <a:r>
              <a:rPr lang="en-US" sz="2200" dirty="0" err="1" smtClean="0"/>
              <a:t>perangkat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pembelajaran</a:t>
            </a:r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263476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half" idx="2"/>
          </p:nvPr>
        </p:nvSpPr>
        <p:spPr>
          <a:xfrm>
            <a:off x="508000" y="889001"/>
            <a:ext cx="11132152" cy="609600"/>
          </a:xfrm>
        </p:spPr>
        <p:txBody>
          <a:bodyPr/>
          <a:lstStyle/>
          <a:p>
            <a:r>
              <a:rPr lang="en-US" sz="3700" dirty="0" err="1"/>
              <a:t>Pengertian</a:t>
            </a:r>
            <a:r>
              <a:rPr lang="en-US" sz="3700" dirty="0"/>
              <a:t> Model </a:t>
            </a:r>
            <a:r>
              <a:rPr lang="en-US" sz="3700" dirty="0" err="1"/>
              <a:t>Pembelajaran</a:t>
            </a:r>
            <a:r>
              <a:rPr lang="en-US" sz="3700" dirty="0"/>
              <a:t> </a:t>
            </a:r>
            <a:endParaRPr lang="en-US" sz="3700" dirty="0" smtClean="0"/>
          </a:p>
          <a:p>
            <a:r>
              <a:rPr lang="en-US" sz="3700" dirty="0" err="1" smtClean="0"/>
              <a:t>Multipel</a:t>
            </a:r>
            <a:r>
              <a:rPr lang="en-US" sz="3700" dirty="0" smtClean="0"/>
              <a:t> </a:t>
            </a:r>
            <a:r>
              <a:rPr lang="en-US" sz="3700" dirty="0" err="1"/>
              <a:t>Representasi</a:t>
            </a:r>
            <a:endParaRPr lang="en-US" sz="3700" dirty="0">
              <a:solidFill>
                <a:schemeClr val="tx1"/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667" dirty="0"/>
          </a:p>
        </p:txBody>
      </p:sp>
      <p:sp>
        <p:nvSpPr>
          <p:cNvPr id="81" name="Pentagon 80"/>
          <p:cNvSpPr/>
          <p:nvPr/>
        </p:nvSpPr>
        <p:spPr>
          <a:xfrm>
            <a:off x="785349" y="2634329"/>
            <a:ext cx="794367" cy="636073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2" name="Rectangle 81"/>
          <p:cNvSpPr/>
          <p:nvPr/>
        </p:nvSpPr>
        <p:spPr>
          <a:xfrm>
            <a:off x="1625600" y="2819401"/>
            <a:ext cx="2133600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ABDURRAHMAN, </a:t>
            </a:r>
            <a:r>
              <a:rPr lang="en-US" sz="2133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dkk</a:t>
            </a:r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(2011)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3" name="Pentagon 82"/>
          <p:cNvSpPr/>
          <p:nvPr/>
        </p:nvSpPr>
        <p:spPr>
          <a:xfrm>
            <a:off x="785349" y="3407336"/>
            <a:ext cx="794367" cy="636073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4" name="Rectangle 83"/>
          <p:cNvSpPr/>
          <p:nvPr/>
        </p:nvSpPr>
        <p:spPr>
          <a:xfrm>
            <a:off x="1625600" y="3530600"/>
            <a:ext cx="1930400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FADILLAH (2008)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5" name="Pentagon 84"/>
          <p:cNvSpPr/>
          <p:nvPr/>
        </p:nvSpPr>
        <p:spPr>
          <a:xfrm>
            <a:off x="785349" y="4180342"/>
            <a:ext cx="794367" cy="636073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6" name="Rectangle 85"/>
          <p:cNvSpPr/>
          <p:nvPr/>
        </p:nvSpPr>
        <p:spPr>
          <a:xfrm>
            <a:off x="1625600" y="4343400"/>
            <a:ext cx="2133600" cy="656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1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SUNYONO (2015)</a:t>
            </a:r>
            <a:endParaRPr lang="en-US" sz="213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7" name="Pentagon 86"/>
          <p:cNvSpPr/>
          <p:nvPr/>
        </p:nvSpPr>
        <p:spPr>
          <a:xfrm>
            <a:off x="3860801" y="2108201"/>
            <a:ext cx="304799" cy="406399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矩形 11"/>
          <p:cNvSpPr/>
          <p:nvPr/>
        </p:nvSpPr>
        <p:spPr>
          <a:xfrm>
            <a:off x="0" y="6477001"/>
            <a:ext cx="12192000" cy="406400"/>
          </a:xfrm>
          <a:prstGeom prst="rect">
            <a:avLst/>
          </a:prstGeom>
          <a:solidFill>
            <a:srgbClr val="007F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2400">
              <a:latin typeface="Century Gothic" panose="020B0502020202020204" pitchFamily="34" charset="0"/>
            </a:endParaRPr>
          </a:p>
        </p:txBody>
      </p:sp>
      <p:sp>
        <p:nvSpPr>
          <p:cNvPr id="32" name="矩形 12"/>
          <p:cNvSpPr/>
          <p:nvPr/>
        </p:nvSpPr>
        <p:spPr>
          <a:xfrm>
            <a:off x="0" y="6375401"/>
            <a:ext cx="12192000" cy="45719"/>
          </a:xfrm>
          <a:prstGeom prst="rect">
            <a:avLst/>
          </a:prstGeom>
          <a:solidFill>
            <a:srgbClr val="007F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2400">
              <a:latin typeface="Century Gothic" panose="020B0502020202020204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60800" y="2300633"/>
            <a:ext cx="7112000" cy="3501261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9" name="Rectangle 38"/>
          <p:cNvSpPr/>
          <p:nvPr/>
        </p:nvSpPr>
        <p:spPr>
          <a:xfrm>
            <a:off x="4978652" y="3088595"/>
            <a:ext cx="5512917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id-ID" sz="2400" dirty="0">
                <a:solidFill>
                  <a:schemeClr val="bg1"/>
                </a:solidFill>
              </a:rPr>
              <a:t>multirepresentasi adalah suatu cara yang menjelaskan suatu konsep. Konsep tersebut dapat direpresentasikan dalam berbagai bentuk seperti obyek, gambar, kata-kata, atau simbol matematika. 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Group 65"/>
          <p:cNvGrpSpPr/>
          <p:nvPr/>
        </p:nvGrpSpPr>
        <p:grpSpPr>
          <a:xfrm>
            <a:off x="4572001" y="2616201"/>
            <a:ext cx="518001" cy="459524"/>
            <a:chOff x="1219200" y="2381609"/>
            <a:chExt cx="598726" cy="531136"/>
          </a:xfrm>
        </p:grpSpPr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1219200" y="2381609"/>
              <a:ext cx="257965" cy="531136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87" y="5"/>
                </a:cxn>
                <a:cxn ang="0">
                  <a:pos x="401" y="15"/>
                </a:cxn>
                <a:cxn ang="0">
                  <a:pos x="411" y="29"/>
                </a:cxn>
                <a:cxn ang="0">
                  <a:pos x="456" y="126"/>
                </a:cxn>
                <a:cxn ang="0">
                  <a:pos x="458" y="142"/>
                </a:cxn>
                <a:cxn ang="0">
                  <a:pos x="455" y="158"/>
                </a:cxn>
                <a:cxn ang="0">
                  <a:pos x="447" y="172"/>
                </a:cxn>
                <a:cxn ang="0">
                  <a:pos x="435" y="183"/>
                </a:cxn>
                <a:cxn ang="0">
                  <a:pos x="405" y="198"/>
                </a:cxn>
                <a:cxn ang="0">
                  <a:pos x="364" y="221"/>
                </a:cxn>
                <a:cxn ang="0">
                  <a:pos x="329" y="246"/>
                </a:cxn>
                <a:cxn ang="0">
                  <a:pos x="300" y="275"/>
                </a:cxn>
                <a:cxn ang="0">
                  <a:pos x="277" y="307"/>
                </a:cxn>
                <a:cxn ang="0">
                  <a:pos x="258" y="343"/>
                </a:cxn>
                <a:cxn ang="0">
                  <a:pos x="244" y="383"/>
                </a:cxn>
                <a:cxn ang="0">
                  <a:pos x="234" y="427"/>
                </a:cxn>
                <a:cxn ang="0">
                  <a:pos x="228" y="475"/>
                </a:cxn>
                <a:cxn ang="0">
                  <a:pos x="389" y="500"/>
                </a:cxn>
                <a:cxn ang="0">
                  <a:pos x="407" y="504"/>
                </a:cxn>
                <a:cxn ang="0">
                  <a:pos x="422" y="513"/>
                </a:cxn>
                <a:cxn ang="0">
                  <a:pos x="433" y="526"/>
                </a:cxn>
                <a:cxn ang="0">
                  <a:pos x="439" y="543"/>
                </a:cxn>
                <a:cxn ang="0">
                  <a:pos x="440" y="891"/>
                </a:cxn>
                <a:cxn ang="0">
                  <a:pos x="437" y="909"/>
                </a:cxn>
                <a:cxn ang="0">
                  <a:pos x="428" y="925"/>
                </a:cxn>
                <a:cxn ang="0">
                  <a:pos x="415" y="936"/>
                </a:cxn>
                <a:cxn ang="0">
                  <a:pos x="398" y="942"/>
                </a:cxn>
                <a:cxn ang="0">
                  <a:pos x="51" y="943"/>
                </a:cxn>
                <a:cxn ang="0">
                  <a:pos x="34" y="940"/>
                </a:cxn>
                <a:cxn ang="0">
                  <a:pos x="18" y="931"/>
                </a:cxn>
                <a:cxn ang="0">
                  <a:pos x="7" y="918"/>
                </a:cxn>
                <a:cxn ang="0">
                  <a:pos x="1" y="901"/>
                </a:cxn>
                <a:cxn ang="0">
                  <a:pos x="0" y="627"/>
                </a:cxn>
                <a:cxn ang="0">
                  <a:pos x="1" y="553"/>
                </a:cxn>
                <a:cxn ang="0">
                  <a:pos x="6" y="485"/>
                </a:cxn>
                <a:cxn ang="0">
                  <a:pos x="13" y="425"/>
                </a:cxn>
                <a:cxn ang="0">
                  <a:pos x="22" y="370"/>
                </a:cxn>
                <a:cxn ang="0">
                  <a:pos x="35" y="323"/>
                </a:cxn>
                <a:cxn ang="0">
                  <a:pos x="52" y="275"/>
                </a:cxn>
                <a:cxn ang="0">
                  <a:pos x="75" y="229"/>
                </a:cxn>
                <a:cxn ang="0">
                  <a:pos x="104" y="186"/>
                </a:cxn>
                <a:cxn ang="0">
                  <a:pos x="139" y="145"/>
                </a:cxn>
                <a:cxn ang="0">
                  <a:pos x="181" y="105"/>
                </a:cxn>
                <a:cxn ang="0">
                  <a:pos x="230" y="67"/>
                </a:cxn>
                <a:cxn ang="0">
                  <a:pos x="284" y="33"/>
                </a:cxn>
                <a:cxn ang="0">
                  <a:pos x="344" y="4"/>
                </a:cxn>
                <a:cxn ang="0">
                  <a:pos x="362" y="0"/>
                </a:cxn>
              </a:cxnLst>
              <a:rect l="0" t="0" r="r" b="b"/>
              <a:pathLst>
                <a:path w="458" h="943">
                  <a:moveTo>
                    <a:pt x="362" y="0"/>
                  </a:moveTo>
                  <a:lnTo>
                    <a:pt x="370" y="0"/>
                  </a:lnTo>
                  <a:lnTo>
                    <a:pt x="379" y="2"/>
                  </a:lnTo>
                  <a:lnTo>
                    <a:pt x="387" y="5"/>
                  </a:lnTo>
                  <a:lnTo>
                    <a:pt x="394" y="9"/>
                  </a:lnTo>
                  <a:lnTo>
                    <a:pt x="401" y="15"/>
                  </a:lnTo>
                  <a:lnTo>
                    <a:pt x="407" y="22"/>
                  </a:lnTo>
                  <a:lnTo>
                    <a:pt x="411" y="29"/>
                  </a:lnTo>
                  <a:lnTo>
                    <a:pt x="453" y="118"/>
                  </a:lnTo>
                  <a:lnTo>
                    <a:pt x="456" y="126"/>
                  </a:lnTo>
                  <a:lnTo>
                    <a:pt x="458" y="134"/>
                  </a:lnTo>
                  <a:lnTo>
                    <a:pt x="458" y="142"/>
                  </a:lnTo>
                  <a:lnTo>
                    <a:pt x="457" y="151"/>
                  </a:lnTo>
                  <a:lnTo>
                    <a:pt x="455" y="158"/>
                  </a:lnTo>
                  <a:lnTo>
                    <a:pt x="451" y="166"/>
                  </a:lnTo>
                  <a:lnTo>
                    <a:pt x="447" y="172"/>
                  </a:lnTo>
                  <a:lnTo>
                    <a:pt x="441" y="178"/>
                  </a:lnTo>
                  <a:lnTo>
                    <a:pt x="435" y="183"/>
                  </a:lnTo>
                  <a:lnTo>
                    <a:pt x="427" y="187"/>
                  </a:lnTo>
                  <a:lnTo>
                    <a:pt x="405" y="198"/>
                  </a:lnTo>
                  <a:lnTo>
                    <a:pt x="383" y="209"/>
                  </a:lnTo>
                  <a:lnTo>
                    <a:pt x="364" y="221"/>
                  </a:lnTo>
                  <a:lnTo>
                    <a:pt x="345" y="233"/>
                  </a:lnTo>
                  <a:lnTo>
                    <a:pt x="329" y="246"/>
                  </a:lnTo>
                  <a:lnTo>
                    <a:pt x="313" y="261"/>
                  </a:lnTo>
                  <a:lnTo>
                    <a:pt x="300" y="275"/>
                  </a:lnTo>
                  <a:lnTo>
                    <a:pt x="287" y="291"/>
                  </a:lnTo>
                  <a:lnTo>
                    <a:pt x="277" y="307"/>
                  </a:lnTo>
                  <a:lnTo>
                    <a:pt x="267" y="325"/>
                  </a:lnTo>
                  <a:lnTo>
                    <a:pt x="258" y="343"/>
                  </a:lnTo>
                  <a:lnTo>
                    <a:pt x="251" y="363"/>
                  </a:lnTo>
                  <a:lnTo>
                    <a:pt x="244" y="383"/>
                  </a:lnTo>
                  <a:lnTo>
                    <a:pt x="239" y="404"/>
                  </a:lnTo>
                  <a:lnTo>
                    <a:pt x="234" y="427"/>
                  </a:lnTo>
                  <a:lnTo>
                    <a:pt x="231" y="450"/>
                  </a:lnTo>
                  <a:lnTo>
                    <a:pt x="228" y="475"/>
                  </a:lnTo>
                  <a:lnTo>
                    <a:pt x="228" y="500"/>
                  </a:lnTo>
                  <a:lnTo>
                    <a:pt x="389" y="500"/>
                  </a:lnTo>
                  <a:lnTo>
                    <a:pt x="398" y="501"/>
                  </a:lnTo>
                  <a:lnTo>
                    <a:pt x="407" y="504"/>
                  </a:lnTo>
                  <a:lnTo>
                    <a:pt x="415" y="508"/>
                  </a:lnTo>
                  <a:lnTo>
                    <a:pt x="422" y="513"/>
                  </a:lnTo>
                  <a:lnTo>
                    <a:pt x="428" y="519"/>
                  </a:lnTo>
                  <a:lnTo>
                    <a:pt x="433" y="526"/>
                  </a:lnTo>
                  <a:lnTo>
                    <a:pt x="437" y="534"/>
                  </a:lnTo>
                  <a:lnTo>
                    <a:pt x="439" y="543"/>
                  </a:lnTo>
                  <a:lnTo>
                    <a:pt x="440" y="552"/>
                  </a:lnTo>
                  <a:lnTo>
                    <a:pt x="440" y="891"/>
                  </a:lnTo>
                  <a:lnTo>
                    <a:pt x="439" y="901"/>
                  </a:lnTo>
                  <a:lnTo>
                    <a:pt x="437" y="909"/>
                  </a:lnTo>
                  <a:lnTo>
                    <a:pt x="433" y="918"/>
                  </a:lnTo>
                  <a:lnTo>
                    <a:pt x="428" y="925"/>
                  </a:lnTo>
                  <a:lnTo>
                    <a:pt x="422" y="931"/>
                  </a:lnTo>
                  <a:lnTo>
                    <a:pt x="415" y="936"/>
                  </a:lnTo>
                  <a:lnTo>
                    <a:pt x="407" y="940"/>
                  </a:lnTo>
                  <a:lnTo>
                    <a:pt x="398" y="942"/>
                  </a:lnTo>
                  <a:lnTo>
                    <a:pt x="389" y="943"/>
                  </a:lnTo>
                  <a:lnTo>
                    <a:pt x="51" y="943"/>
                  </a:lnTo>
                  <a:lnTo>
                    <a:pt x="42" y="942"/>
                  </a:lnTo>
                  <a:lnTo>
                    <a:pt x="34" y="940"/>
                  </a:lnTo>
                  <a:lnTo>
                    <a:pt x="25" y="936"/>
                  </a:lnTo>
                  <a:lnTo>
                    <a:pt x="18" y="931"/>
                  </a:lnTo>
                  <a:lnTo>
                    <a:pt x="12" y="925"/>
                  </a:lnTo>
                  <a:lnTo>
                    <a:pt x="7" y="918"/>
                  </a:lnTo>
                  <a:lnTo>
                    <a:pt x="3" y="909"/>
                  </a:lnTo>
                  <a:lnTo>
                    <a:pt x="1" y="901"/>
                  </a:lnTo>
                  <a:lnTo>
                    <a:pt x="0" y="891"/>
                  </a:lnTo>
                  <a:lnTo>
                    <a:pt x="0" y="627"/>
                  </a:lnTo>
                  <a:lnTo>
                    <a:pt x="0" y="589"/>
                  </a:lnTo>
                  <a:lnTo>
                    <a:pt x="1" y="553"/>
                  </a:lnTo>
                  <a:lnTo>
                    <a:pt x="3" y="518"/>
                  </a:lnTo>
                  <a:lnTo>
                    <a:pt x="6" y="485"/>
                  </a:lnTo>
                  <a:lnTo>
                    <a:pt x="9" y="454"/>
                  </a:lnTo>
                  <a:lnTo>
                    <a:pt x="13" y="425"/>
                  </a:lnTo>
                  <a:lnTo>
                    <a:pt x="17" y="397"/>
                  </a:lnTo>
                  <a:lnTo>
                    <a:pt x="22" y="370"/>
                  </a:lnTo>
                  <a:lnTo>
                    <a:pt x="28" y="346"/>
                  </a:lnTo>
                  <a:lnTo>
                    <a:pt x="35" y="323"/>
                  </a:lnTo>
                  <a:lnTo>
                    <a:pt x="43" y="298"/>
                  </a:lnTo>
                  <a:lnTo>
                    <a:pt x="52" y="275"/>
                  </a:lnTo>
                  <a:lnTo>
                    <a:pt x="63" y="252"/>
                  </a:lnTo>
                  <a:lnTo>
                    <a:pt x="75" y="229"/>
                  </a:lnTo>
                  <a:lnTo>
                    <a:pt x="89" y="207"/>
                  </a:lnTo>
                  <a:lnTo>
                    <a:pt x="104" y="186"/>
                  </a:lnTo>
                  <a:lnTo>
                    <a:pt x="121" y="165"/>
                  </a:lnTo>
                  <a:lnTo>
                    <a:pt x="139" y="145"/>
                  </a:lnTo>
                  <a:lnTo>
                    <a:pt x="159" y="125"/>
                  </a:lnTo>
                  <a:lnTo>
                    <a:pt x="181" y="105"/>
                  </a:lnTo>
                  <a:lnTo>
                    <a:pt x="204" y="85"/>
                  </a:lnTo>
                  <a:lnTo>
                    <a:pt x="230" y="67"/>
                  </a:lnTo>
                  <a:lnTo>
                    <a:pt x="256" y="49"/>
                  </a:lnTo>
                  <a:lnTo>
                    <a:pt x="284" y="33"/>
                  </a:lnTo>
                  <a:lnTo>
                    <a:pt x="314" y="18"/>
                  </a:lnTo>
                  <a:lnTo>
                    <a:pt x="344" y="4"/>
                  </a:lnTo>
                  <a:lnTo>
                    <a:pt x="353" y="1"/>
                  </a:lnTo>
                  <a:lnTo>
                    <a:pt x="36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1560524" y="2382172"/>
              <a:ext cx="257402" cy="53057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86" y="5"/>
                </a:cxn>
                <a:cxn ang="0">
                  <a:pos x="400" y="15"/>
                </a:cxn>
                <a:cxn ang="0">
                  <a:pos x="410" y="29"/>
                </a:cxn>
                <a:cxn ang="0">
                  <a:pos x="456" y="125"/>
                </a:cxn>
                <a:cxn ang="0">
                  <a:pos x="457" y="141"/>
                </a:cxn>
                <a:cxn ang="0">
                  <a:pos x="454" y="157"/>
                </a:cxn>
                <a:cxn ang="0">
                  <a:pos x="446" y="171"/>
                </a:cxn>
                <a:cxn ang="0">
                  <a:pos x="434" y="182"/>
                </a:cxn>
                <a:cxn ang="0">
                  <a:pos x="404" y="197"/>
                </a:cxn>
                <a:cxn ang="0">
                  <a:pos x="363" y="220"/>
                </a:cxn>
                <a:cxn ang="0">
                  <a:pos x="328" y="245"/>
                </a:cxn>
                <a:cxn ang="0">
                  <a:pos x="299" y="274"/>
                </a:cxn>
                <a:cxn ang="0">
                  <a:pos x="276" y="306"/>
                </a:cxn>
                <a:cxn ang="0">
                  <a:pos x="258" y="342"/>
                </a:cxn>
                <a:cxn ang="0">
                  <a:pos x="243" y="382"/>
                </a:cxn>
                <a:cxn ang="0">
                  <a:pos x="234" y="426"/>
                </a:cxn>
                <a:cxn ang="0">
                  <a:pos x="228" y="474"/>
                </a:cxn>
                <a:cxn ang="0">
                  <a:pos x="389" y="499"/>
                </a:cxn>
                <a:cxn ang="0">
                  <a:pos x="407" y="503"/>
                </a:cxn>
                <a:cxn ang="0">
                  <a:pos x="422" y="512"/>
                </a:cxn>
                <a:cxn ang="0">
                  <a:pos x="433" y="525"/>
                </a:cxn>
                <a:cxn ang="0">
                  <a:pos x="440" y="542"/>
                </a:cxn>
                <a:cxn ang="0">
                  <a:pos x="441" y="890"/>
                </a:cxn>
                <a:cxn ang="0">
                  <a:pos x="437" y="908"/>
                </a:cxn>
                <a:cxn ang="0">
                  <a:pos x="429" y="924"/>
                </a:cxn>
                <a:cxn ang="0">
                  <a:pos x="415" y="935"/>
                </a:cxn>
                <a:cxn ang="0">
                  <a:pos x="398" y="941"/>
                </a:cxn>
                <a:cxn ang="0">
                  <a:pos x="52" y="942"/>
                </a:cxn>
                <a:cxn ang="0">
                  <a:pos x="34" y="939"/>
                </a:cxn>
                <a:cxn ang="0">
                  <a:pos x="19" y="930"/>
                </a:cxn>
                <a:cxn ang="0">
                  <a:pos x="7" y="917"/>
                </a:cxn>
                <a:cxn ang="0">
                  <a:pos x="1" y="900"/>
                </a:cxn>
                <a:cxn ang="0">
                  <a:pos x="0" y="626"/>
                </a:cxn>
                <a:cxn ang="0">
                  <a:pos x="2" y="551"/>
                </a:cxn>
                <a:cxn ang="0">
                  <a:pos x="6" y="484"/>
                </a:cxn>
                <a:cxn ang="0">
                  <a:pos x="12" y="423"/>
                </a:cxn>
                <a:cxn ang="0">
                  <a:pos x="22" y="370"/>
                </a:cxn>
                <a:cxn ang="0">
                  <a:pos x="34" y="323"/>
                </a:cxn>
                <a:cxn ang="0">
                  <a:pos x="54" y="269"/>
                </a:cxn>
                <a:cxn ang="0">
                  <a:pos x="82" y="218"/>
                </a:cxn>
                <a:cxn ang="0">
                  <a:pos x="117" y="170"/>
                </a:cxn>
                <a:cxn ang="0">
                  <a:pos x="159" y="124"/>
                </a:cxn>
                <a:cxn ang="0">
                  <a:pos x="205" y="85"/>
                </a:cxn>
                <a:cxn ang="0">
                  <a:pos x="257" y="49"/>
                </a:cxn>
                <a:cxn ang="0">
                  <a:pos x="313" y="18"/>
                </a:cxn>
                <a:cxn ang="0">
                  <a:pos x="352" y="1"/>
                </a:cxn>
              </a:cxnLst>
              <a:rect l="0" t="0" r="r" b="b"/>
              <a:pathLst>
                <a:path w="457" h="942">
                  <a:moveTo>
                    <a:pt x="361" y="0"/>
                  </a:moveTo>
                  <a:lnTo>
                    <a:pt x="370" y="0"/>
                  </a:lnTo>
                  <a:lnTo>
                    <a:pt x="378" y="2"/>
                  </a:lnTo>
                  <a:lnTo>
                    <a:pt x="386" y="5"/>
                  </a:lnTo>
                  <a:lnTo>
                    <a:pt x="393" y="9"/>
                  </a:lnTo>
                  <a:lnTo>
                    <a:pt x="400" y="15"/>
                  </a:lnTo>
                  <a:lnTo>
                    <a:pt x="406" y="21"/>
                  </a:lnTo>
                  <a:lnTo>
                    <a:pt x="410" y="29"/>
                  </a:lnTo>
                  <a:lnTo>
                    <a:pt x="453" y="117"/>
                  </a:lnTo>
                  <a:lnTo>
                    <a:pt x="456" y="125"/>
                  </a:lnTo>
                  <a:lnTo>
                    <a:pt x="457" y="133"/>
                  </a:lnTo>
                  <a:lnTo>
                    <a:pt x="457" y="141"/>
                  </a:lnTo>
                  <a:lnTo>
                    <a:pt x="456" y="150"/>
                  </a:lnTo>
                  <a:lnTo>
                    <a:pt x="454" y="157"/>
                  </a:lnTo>
                  <a:lnTo>
                    <a:pt x="451" y="165"/>
                  </a:lnTo>
                  <a:lnTo>
                    <a:pt x="446" y="171"/>
                  </a:lnTo>
                  <a:lnTo>
                    <a:pt x="441" y="177"/>
                  </a:lnTo>
                  <a:lnTo>
                    <a:pt x="434" y="182"/>
                  </a:lnTo>
                  <a:lnTo>
                    <a:pt x="427" y="186"/>
                  </a:lnTo>
                  <a:lnTo>
                    <a:pt x="404" y="197"/>
                  </a:lnTo>
                  <a:lnTo>
                    <a:pt x="383" y="208"/>
                  </a:lnTo>
                  <a:lnTo>
                    <a:pt x="363" y="220"/>
                  </a:lnTo>
                  <a:lnTo>
                    <a:pt x="345" y="232"/>
                  </a:lnTo>
                  <a:lnTo>
                    <a:pt x="328" y="245"/>
                  </a:lnTo>
                  <a:lnTo>
                    <a:pt x="313" y="260"/>
                  </a:lnTo>
                  <a:lnTo>
                    <a:pt x="299" y="274"/>
                  </a:lnTo>
                  <a:lnTo>
                    <a:pt x="287" y="290"/>
                  </a:lnTo>
                  <a:lnTo>
                    <a:pt x="276" y="306"/>
                  </a:lnTo>
                  <a:lnTo>
                    <a:pt x="266" y="324"/>
                  </a:lnTo>
                  <a:lnTo>
                    <a:pt x="258" y="342"/>
                  </a:lnTo>
                  <a:lnTo>
                    <a:pt x="250" y="362"/>
                  </a:lnTo>
                  <a:lnTo>
                    <a:pt x="243" y="382"/>
                  </a:lnTo>
                  <a:lnTo>
                    <a:pt x="238" y="403"/>
                  </a:lnTo>
                  <a:lnTo>
                    <a:pt x="234" y="426"/>
                  </a:lnTo>
                  <a:lnTo>
                    <a:pt x="230" y="449"/>
                  </a:lnTo>
                  <a:lnTo>
                    <a:pt x="228" y="474"/>
                  </a:lnTo>
                  <a:lnTo>
                    <a:pt x="227" y="499"/>
                  </a:lnTo>
                  <a:lnTo>
                    <a:pt x="389" y="499"/>
                  </a:lnTo>
                  <a:lnTo>
                    <a:pt x="398" y="500"/>
                  </a:lnTo>
                  <a:lnTo>
                    <a:pt x="407" y="503"/>
                  </a:lnTo>
                  <a:lnTo>
                    <a:pt x="415" y="507"/>
                  </a:lnTo>
                  <a:lnTo>
                    <a:pt x="422" y="512"/>
                  </a:lnTo>
                  <a:lnTo>
                    <a:pt x="429" y="518"/>
                  </a:lnTo>
                  <a:lnTo>
                    <a:pt x="433" y="525"/>
                  </a:lnTo>
                  <a:lnTo>
                    <a:pt x="437" y="533"/>
                  </a:lnTo>
                  <a:lnTo>
                    <a:pt x="440" y="542"/>
                  </a:lnTo>
                  <a:lnTo>
                    <a:pt x="441" y="551"/>
                  </a:lnTo>
                  <a:lnTo>
                    <a:pt x="441" y="890"/>
                  </a:lnTo>
                  <a:lnTo>
                    <a:pt x="440" y="900"/>
                  </a:lnTo>
                  <a:lnTo>
                    <a:pt x="437" y="908"/>
                  </a:lnTo>
                  <a:lnTo>
                    <a:pt x="433" y="917"/>
                  </a:lnTo>
                  <a:lnTo>
                    <a:pt x="429" y="924"/>
                  </a:lnTo>
                  <a:lnTo>
                    <a:pt x="422" y="930"/>
                  </a:lnTo>
                  <a:lnTo>
                    <a:pt x="415" y="935"/>
                  </a:lnTo>
                  <a:lnTo>
                    <a:pt x="407" y="939"/>
                  </a:lnTo>
                  <a:lnTo>
                    <a:pt x="398" y="941"/>
                  </a:lnTo>
                  <a:lnTo>
                    <a:pt x="389" y="942"/>
                  </a:lnTo>
                  <a:lnTo>
                    <a:pt x="52" y="942"/>
                  </a:lnTo>
                  <a:lnTo>
                    <a:pt x="43" y="941"/>
                  </a:lnTo>
                  <a:lnTo>
                    <a:pt x="34" y="939"/>
                  </a:lnTo>
                  <a:lnTo>
                    <a:pt x="26" y="935"/>
                  </a:lnTo>
                  <a:lnTo>
                    <a:pt x="19" y="930"/>
                  </a:lnTo>
                  <a:lnTo>
                    <a:pt x="13" y="924"/>
                  </a:lnTo>
                  <a:lnTo>
                    <a:pt x="7" y="917"/>
                  </a:lnTo>
                  <a:lnTo>
                    <a:pt x="4" y="908"/>
                  </a:lnTo>
                  <a:lnTo>
                    <a:pt x="1" y="900"/>
                  </a:lnTo>
                  <a:lnTo>
                    <a:pt x="0" y="890"/>
                  </a:lnTo>
                  <a:lnTo>
                    <a:pt x="0" y="626"/>
                  </a:lnTo>
                  <a:lnTo>
                    <a:pt x="1" y="588"/>
                  </a:lnTo>
                  <a:lnTo>
                    <a:pt x="2" y="551"/>
                  </a:lnTo>
                  <a:lnTo>
                    <a:pt x="3" y="517"/>
                  </a:lnTo>
                  <a:lnTo>
                    <a:pt x="6" y="484"/>
                  </a:lnTo>
                  <a:lnTo>
                    <a:pt x="9" y="453"/>
                  </a:lnTo>
                  <a:lnTo>
                    <a:pt x="12" y="423"/>
                  </a:lnTo>
                  <a:lnTo>
                    <a:pt x="17" y="396"/>
                  </a:lnTo>
                  <a:lnTo>
                    <a:pt x="22" y="370"/>
                  </a:lnTo>
                  <a:lnTo>
                    <a:pt x="28" y="345"/>
                  </a:lnTo>
                  <a:lnTo>
                    <a:pt x="34" y="323"/>
                  </a:lnTo>
                  <a:lnTo>
                    <a:pt x="43" y="295"/>
                  </a:lnTo>
                  <a:lnTo>
                    <a:pt x="54" y="269"/>
                  </a:lnTo>
                  <a:lnTo>
                    <a:pt x="67" y="243"/>
                  </a:lnTo>
                  <a:lnTo>
                    <a:pt x="82" y="218"/>
                  </a:lnTo>
                  <a:lnTo>
                    <a:pt x="98" y="193"/>
                  </a:lnTo>
                  <a:lnTo>
                    <a:pt x="117" y="170"/>
                  </a:lnTo>
                  <a:lnTo>
                    <a:pt x="137" y="146"/>
                  </a:lnTo>
                  <a:lnTo>
                    <a:pt x="159" y="124"/>
                  </a:lnTo>
                  <a:lnTo>
                    <a:pt x="182" y="104"/>
                  </a:lnTo>
                  <a:lnTo>
                    <a:pt x="205" y="85"/>
                  </a:lnTo>
                  <a:lnTo>
                    <a:pt x="230" y="66"/>
                  </a:lnTo>
                  <a:lnTo>
                    <a:pt x="257" y="49"/>
                  </a:lnTo>
                  <a:lnTo>
                    <a:pt x="284" y="33"/>
                  </a:lnTo>
                  <a:lnTo>
                    <a:pt x="313" y="18"/>
                  </a:lnTo>
                  <a:lnTo>
                    <a:pt x="343" y="4"/>
                  </a:lnTo>
                  <a:lnTo>
                    <a:pt x="352" y="1"/>
                  </a:lnTo>
                  <a:lnTo>
                    <a:pt x="36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/>
            </a:p>
          </p:txBody>
        </p:sp>
      </p:grpSp>
      <p:pic>
        <p:nvPicPr>
          <p:cNvPr id="23" name="Picture 22" descr="LOGO UNI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80801" y="6464131"/>
            <a:ext cx="398919" cy="39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391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4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" presetClass="entr" presetSubtype="8" ac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accel="4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ac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accel="4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2" presetClass="entr" presetSubtype="8" accel="4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/>
      <p:bldP spid="83" grpId="0" animBg="1"/>
      <p:bldP spid="84" grpId="0"/>
      <p:bldP spid="85" grpId="0" animBg="1"/>
      <p:bldP spid="86" grpId="0"/>
      <p:bldP spid="87" grpId="0" animBg="1"/>
      <p:bldP spid="30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106" y="906433"/>
            <a:ext cx="8761413" cy="706964"/>
          </a:xfrm>
        </p:spPr>
        <p:txBody>
          <a:bodyPr/>
          <a:lstStyle/>
          <a:p>
            <a:pPr algn="ctr"/>
            <a:r>
              <a:rPr lang="en-US" sz="3700" dirty="0" err="1" smtClean="0"/>
              <a:t>Fungsi</a:t>
            </a:r>
            <a:r>
              <a:rPr lang="en-US" sz="3700" dirty="0" smtClean="0"/>
              <a:t> Model </a:t>
            </a:r>
            <a:r>
              <a:rPr lang="en-US" sz="3700" dirty="0" err="1" smtClean="0"/>
              <a:t>Pembelajaran</a:t>
            </a:r>
            <a:r>
              <a:rPr lang="en-US" sz="3700" dirty="0" smtClean="0"/>
              <a:t> </a:t>
            </a:r>
            <a:br>
              <a:rPr lang="en-US" sz="3700" dirty="0" smtClean="0"/>
            </a:br>
            <a:r>
              <a:rPr lang="en-US" sz="3700" dirty="0" err="1" smtClean="0"/>
              <a:t>Multipel</a:t>
            </a:r>
            <a:r>
              <a:rPr lang="en-US" sz="3700" dirty="0" smtClean="0"/>
              <a:t> </a:t>
            </a:r>
            <a:r>
              <a:rPr lang="en-US" sz="3700" dirty="0" err="1" smtClean="0"/>
              <a:t>Representasi</a:t>
            </a:r>
            <a:r>
              <a:rPr lang="en-US" sz="3700" dirty="0" smtClean="0"/>
              <a:t> </a:t>
            </a:r>
            <a:endParaRPr lang="id-ID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562351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400" i="1" dirty="0"/>
              <a:t>Multiple representation</a:t>
            </a:r>
            <a:r>
              <a:rPr lang="id-ID" sz="2400" dirty="0"/>
              <a:t>s memiliki tiga fungsi utama menurut Shaaron</a:t>
            </a:r>
            <a:r>
              <a:rPr lang="en-US" sz="2400" dirty="0"/>
              <a:t> (2011),</a:t>
            </a:r>
            <a:r>
              <a:rPr lang="id-ID" sz="2400" dirty="0"/>
              <a:t>  yaitu sebagai pelengkap, pembatas interpretasi, dan </a:t>
            </a:r>
            <a:r>
              <a:rPr lang="id-ID" sz="2400" dirty="0" smtClean="0"/>
              <a:t>pembangun </a:t>
            </a:r>
            <a:r>
              <a:rPr lang="id-ID" sz="2400" dirty="0"/>
              <a:t>pemahaman. </a:t>
            </a:r>
            <a:endParaRPr lang="en-US" sz="2400" dirty="0" smtClean="0"/>
          </a:p>
          <a:p>
            <a:pPr marL="0" indent="0" algn="just">
              <a:buNone/>
            </a:pPr>
            <a:endParaRPr lang="id-ID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968188" y="3966882"/>
            <a:ext cx="10125635" cy="2218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400" dirty="0"/>
              <a:t>tipe-tipe representasi yang dapat dimunculkan diantaranya adalah:</a:t>
            </a:r>
          </a:p>
          <a:p>
            <a:pPr marL="285750" lvl="0" indent="-285750">
              <a:buFontTx/>
              <a:buChar char="-"/>
            </a:pPr>
            <a:r>
              <a:rPr lang="id-ID" sz="2400" dirty="0" smtClean="0"/>
              <a:t>deskripsi verbal</a:t>
            </a:r>
            <a:endParaRPr lang="en-US" sz="2400" dirty="0" smtClean="0"/>
          </a:p>
          <a:p>
            <a:pPr marL="285750" lvl="0" indent="-285750">
              <a:buFontTx/>
              <a:buChar char="-"/>
            </a:pPr>
            <a:r>
              <a:rPr lang="id-ID" sz="2400" dirty="0" smtClean="0"/>
              <a:t>gambar/diagram</a:t>
            </a:r>
            <a:endParaRPr lang="en-US" sz="2400" dirty="0"/>
          </a:p>
          <a:p>
            <a:pPr marL="285750" lvl="0" indent="-285750">
              <a:buFontTx/>
              <a:buChar char="-"/>
            </a:pPr>
            <a:r>
              <a:rPr lang="id-ID" sz="2400" dirty="0" smtClean="0"/>
              <a:t>grafik </a:t>
            </a:r>
            <a:endParaRPr lang="en-US" sz="2400" dirty="0"/>
          </a:p>
          <a:p>
            <a:pPr marL="285750" lvl="0" indent="-285750">
              <a:buFontTx/>
              <a:buChar char="-"/>
            </a:pPr>
            <a:r>
              <a:rPr lang="en-US" sz="2400" dirty="0" err="1" smtClean="0"/>
              <a:t>matematis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5358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Karakteristik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742" y="2366682"/>
            <a:ext cx="10192870" cy="365311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Si-5 </a:t>
            </a:r>
            <a:r>
              <a:rPr lang="en-US" dirty="0" err="1"/>
              <a:t>Layang-layang</a:t>
            </a:r>
            <a:r>
              <a:rPr lang="en-US" dirty="0"/>
              <a:t> (</a:t>
            </a:r>
            <a:r>
              <a:rPr lang="en-US" dirty="0" err="1"/>
              <a:t>SiMaYang</a:t>
            </a:r>
            <a:r>
              <a:rPr lang="en-US" dirty="0"/>
              <a:t>)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Revisi</a:t>
            </a:r>
            <a:r>
              <a:rPr lang="en-US" dirty="0"/>
              <a:t> (</a:t>
            </a:r>
            <a:r>
              <a:rPr lang="en-US" dirty="0" err="1"/>
              <a:t>Sunyono</a:t>
            </a:r>
            <a:r>
              <a:rPr lang="en-US" dirty="0"/>
              <a:t>, 2014)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803" y="2918012"/>
            <a:ext cx="8370515" cy="31017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835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Karakteristik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Multipel</a:t>
            </a:r>
            <a:r>
              <a:rPr lang="en-US" dirty="0"/>
              <a:t> </a:t>
            </a:r>
            <a:r>
              <a:rPr lang="en-US" dirty="0" err="1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93576"/>
            <a:ext cx="9831292" cy="3626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000" dirty="0"/>
              <a:t>Model pembelajaran SiMaYang disusun dengan mengacu pada ciri suatu model pembelajaran menurut Arends, R. (1997; 7) yang menyebutkan  setidak-tidaknya ada 4 ciri khusus dari model pembelajaran yang dapat digunakan untuk mencapai tujuan pembelajaran, yaitu:</a:t>
            </a:r>
          </a:p>
          <a:p>
            <a:pPr lvl="0"/>
            <a:r>
              <a:rPr lang="id-ID" sz="2000" dirty="0"/>
              <a:t>Rasional teoritik yang logis yang disusun oleh perancangnya.</a:t>
            </a:r>
          </a:p>
          <a:p>
            <a:pPr lvl="0"/>
            <a:r>
              <a:rPr lang="id-ID" sz="2000" dirty="0"/>
              <a:t>Landasan pemikiran tentang tujuan pembelajaran yang hendak dicapai dan bagaimana peserta didik belajar untuk mencapai tujuan tersebut.</a:t>
            </a:r>
          </a:p>
          <a:p>
            <a:pPr lvl="0"/>
            <a:r>
              <a:rPr lang="id-ID" sz="2000" dirty="0"/>
              <a:t>Aktivitas guru/dosen dan peserta didik (siswa/mahasiswa) yang diperlukan agar model tersebut terlaksana dengan efektif.</a:t>
            </a:r>
          </a:p>
          <a:p>
            <a:pPr lvl="0"/>
            <a:r>
              <a:rPr lang="id-ID" sz="2000" dirty="0"/>
              <a:t>Lingkungan belajar yang diperlukan untuk mencapai tujuan pembelajaran</a:t>
            </a:r>
          </a:p>
          <a:p>
            <a:pPr marL="0" indent="0">
              <a:buNone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133831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624763"/>
              </p:ext>
            </p:extLst>
          </p:nvPr>
        </p:nvGraphicFramePr>
        <p:xfrm>
          <a:off x="1155700" y="2393950"/>
          <a:ext cx="8761413" cy="362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270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812" y="2388346"/>
            <a:ext cx="7812741" cy="390487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443753" y="2245659"/>
            <a:ext cx="1721223" cy="699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Sintaks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333030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Rounded Rectangle 4"/>
          <p:cNvSpPr/>
          <p:nvPr/>
        </p:nvSpPr>
        <p:spPr>
          <a:xfrm>
            <a:off x="443753" y="2245659"/>
            <a:ext cx="1721223" cy="699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Sintaks</a:t>
            </a:r>
            <a:endParaRPr lang="id-ID" sz="2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053" y="2363787"/>
            <a:ext cx="902017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16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Komponen-komponen</a:t>
            </a:r>
            <a:r>
              <a:rPr lang="en-US" dirty="0" smtClean="0"/>
              <a:t> Model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Multipel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885888"/>
            <a:ext cx="10019551" cy="3416300"/>
          </a:xfrm>
        </p:spPr>
        <p:txBody>
          <a:bodyPr>
            <a:noAutofit/>
          </a:bodyPr>
          <a:lstStyle/>
          <a:p>
            <a:pPr lvl="0"/>
            <a:r>
              <a:rPr lang="id-ID" sz="2200" dirty="0"/>
              <a:t>Peserta didik berperan aktif belajar dengan menelusuri informasi untuk mengeksplor pengetahuan dan menemukan konsep, sifat, pola, rumus, simbol, dan pemecahan masalah, melalui proses mengamati dan membayangkan dengan imajinasinya.</a:t>
            </a:r>
            <a:endParaRPr lang="id-ID" sz="2200" b="1" dirty="0"/>
          </a:p>
          <a:p>
            <a:pPr lvl="0"/>
            <a:r>
              <a:rPr lang="id-ID" sz="2200" dirty="0"/>
              <a:t>Peserta didik melakukan interaksi sosial melalui diskusi atau curah pendapat dengan sesama  peserta didik dan guru/dosen.</a:t>
            </a:r>
            <a:endParaRPr lang="id-ID" sz="2200" b="1" dirty="0"/>
          </a:p>
          <a:p>
            <a:r>
              <a:rPr lang="id-ID" sz="2200" dirty="0"/>
              <a:t>Guru/dosen berperan sebagai fasilitator, konsultan, moderator, dan mediator dalam pembelajaran</a:t>
            </a:r>
            <a:r>
              <a:rPr lang="id-ID" sz="2200" dirty="0" smtClean="0"/>
              <a:t>.</a:t>
            </a:r>
            <a:endParaRPr lang="en-US" sz="2200" dirty="0" smtClean="0"/>
          </a:p>
          <a:p>
            <a:r>
              <a:rPr lang="id-ID" sz="2200" dirty="0"/>
              <a:t>Guru/dosen juga berperan sebagai pembimbing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51329" y="2124635"/>
            <a:ext cx="3321424" cy="6992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/>
              <a:t>Sistem</a:t>
            </a:r>
            <a:r>
              <a:rPr lang="en-US" sz="2500" dirty="0" smtClean="0"/>
              <a:t> </a:t>
            </a:r>
            <a:r>
              <a:rPr lang="en-US" sz="2500" dirty="0" err="1" smtClean="0"/>
              <a:t>Sosial</a:t>
            </a:r>
            <a:endParaRPr lang="id-ID" sz="2500" dirty="0"/>
          </a:p>
        </p:txBody>
      </p:sp>
    </p:spTree>
    <p:extLst>
      <p:ext uri="{BB962C8B-B14F-4D97-AF65-F5344CB8AC3E}">
        <p14:creationId xmlns:p14="http://schemas.microsoft.com/office/powerpoint/2010/main" val="454872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</TotalTime>
  <Words>656</Words>
  <Application>Microsoft Office PowerPoint</Application>
  <PresentationFormat>Custom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Ion Boardroom</vt:lpstr>
      <vt:lpstr>Model Pembelajaran Multipel Reprsentasi</vt:lpstr>
      <vt:lpstr>PowerPoint Presentation</vt:lpstr>
      <vt:lpstr>Fungsi Model Pembelajaran  Multipel Representasi </vt:lpstr>
      <vt:lpstr>Karakteristik Model Pembelajaran Multipel Representasi</vt:lpstr>
      <vt:lpstr>Karakteristik Model Pembelajaran Multipel Representasi</vt:lpstr>
      <vt:lpstr>Komponen-komponen Model Pembelajaran Multipel Representasi</vt:lpstr>
      <vt:lpstr>Komponen-komponen Model Pembelajaran Multipel Representasi</vt:lpstr>
      <vt:lpstr>Komponen-komponen Model Pembelajaran Multipel Representasi</vt:lpstr>
      <vt:lpstr>Komponen-komponen Model Pembelajaran Multipel Representasi</vt:lpstr>
      <vt:lpstr>Komponen-komponen Model Pembelajaran Multipel Representasi</vt:lpstr>
      <vt:lpstr>Komponen-komponen Model Pembelajaran Multipel Representasi</vt:lpstr>
      <vt:lpstr>Komponen-komponen Model Pembelajaran Multipel Representasi</vt:lpstr>
      <vt:lpstr>Komponen-komponen Model Pembelajaran Multipel Representasi</vt:lpstr>
      <vt:lpstr>Kelebihan Model Pembelajaran Multipel Representasi</vt:lpstr>
      <vt:lpstr>Kekurangan Model Pembelajaran Multipel Representasi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Pembelajaran Multipel Reprsentasi</dc:title>
  <dc:creator>User</dc:creator>
  <cp:lastModifiedBy>user</cp:lastModifiedBy>
  <cp:revision>9</cp:revision>
  <dcterms:created xsi:type="dcterms:W3CDTF">2020-04-23T13:35:01Z</dcterms:created>
  <dcterms:modified xsi:type="dcterms:W3CDTF">2020-04-24T10:25:12Z</dcterms:modified>
</cp:coreProperties>
</file>