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9"/>
  </p:notesMasterIdLst>
  <p:sldIdLst>
    <p:sldId id="256" r:id="rId3"/>
    <p:sldId id="257" r:id="rId4"/>
    <p:sldId id="259" r:id="rId5"/>
    <p:sldId id="260" r:id="rId6"/>
    <p:sldId id="28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80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CCC7A-57A9-4CC2-9340-0C670D9F05C8}" type="datetimeFigureOut">
              <a:rPr lang="id-ID" smtClean="0"/>
              <a:pPr/>
              <a:t>14/04/2020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CD502-BA7E-46FA-B326-68174B2C0BB2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016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191683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285984" y="5103674"/>
            <a:ext cx="9144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altLang="ko-KR" sz="3600" b="1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Almira Aspridanel	1923025009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id-ID" altLang="ko-KR" sz="3600" b="1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Devi Andriani 		1923025010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id-ID" altLang="ko-KR" sz="3600" b="1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Rahma Abida		1923025014</a:t>
            </a:r>
            <a:endParaRPr kumimoji="0" lang="en-US" altLang="ko-KR" sz="3600" b="1" dirty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0" y="4071942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d-ID" altLang="ko-K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MODEL </a:t>
            </a:r>
            <a:r>
              <a:rPr lang="id-ID" altLang="ko-KR" sz="36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DISCOVERY LEARNING</a:t>
            </a:r>
            <a:endParaRPr lang="en-US" altLang="ko-KR" sz="3600" b="1" i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12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0"/>
            <a:ext cx="5595534" cy="1069514"/>
          </a:xfrm>
        </p:spPr>
        <p:txBody>
          <a:bodyPr/>
          <a:lstStyle/>
          <a:p>
            <a:pPr lvl="0" algn="ctr"/>
            <a:r>
              <a:rPr lang="id-ID" sz="2800" dirty="0" smtClean="0">
                <a:solidFill>
                  <a:srgbClr val="FF0000"/>
                </a:solidFill>
                <a:latin typeface="Bookman Old Style" pitchFamily="18" charset="0"/>
              </a:rPr>
              <a:t>Langkah-Langkah Model</a:t>
            </a:r>
            <a:br>
              <a:rPr lang="id-ID" sz="2800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id-ID" sz="2800" dirty="0" smtClean="0">
                <a:solidFill>
                  <a:srgbClr val="FF0000"/>
                </a:solidFill>
                <a:latin typeface="Bookman Old Style" pitchFamily="18" charset="0"/>
              </a:rPr>
              <a:t>Discovery Learning</a:t>
            </a:r>
            <a:endParaRPr lang="id-ID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cxnSp>
        <p:nvCxnSpPr>
          <p:cNvPr id="8" name="Straight Arrow Connector 7"/>
          <p:cNvCxnSpPr>
            <a:stCxn id="2" idx="2"/>
          </p:cNvCxnSpPr>
          <p:nvPr/>
        </p:nvCxnSpPr>
        <p:spPr>
          <a:xfrm rot="5400000">
            <a:off x="3207819" y="1004936"/>
            <a:ext cx="1145042" cy="12741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" idx="2"/>
          </p:cNvCxnSpPr>
          <p:nvPr/>
        </p:nvCxnSpPr>
        <p:spPr>
          <a:xfrm rot="16200000" flipH="1">
            <a:off x="4493703" y="993249"/>
            <a:ext cx="1145042" cy="12975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571472" y="2214554"/>
            <a:ext cx="3714776" cy="8572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Langkah Persiapan</a:t>
            </a:r>
          </a:p>
          <a:p>
            <a:pPr algn="ctr"/>
            <a:r>
              <a:rPr lang="id-ID" dirty="0" smtClean="0"/>
              <a:t>Model Discovery Learning</a:t>
            </a:r>
            <a:endParaRPr lang="id-ID" dirty="0"/>
          </a:p>
        </p:txBody>
      </p:sp>
      <p:sp>
        <p:nvSpPr>
          <p:cNvPr id="17" name="Rounded Rectangle 16"/>
          <p:cNvSpPr/>
          <p:nvPr/>
        </p:nvSpPr>
        <p:spPr>
          <a:xfrm>
            <a:off x="4429124" y="2214554"/>
            <a:ext cx="3714776" cy="8572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Prosedur Aplikasi </a:t>
            </a:r>
          </a:p>
          <a:p>
            <a:pPr algn="ctr"/>
            <a:r>
              <a:rPr lang="id-ID" dirty="0" smtClean="0"/>
              <a:t>Model Discovery Learning</a:t>
            </a:r>
            <a:endParaRPr lang="id-ID" dirty="0"/>
          </a:p>
        </p:txBody>
      </p:sp>
      <p:sp>
        <p:nvSpPr>
          <p:cNvPr id="20" name="Rectangle 19"/>
          <p:cNvSpPr/>
          <p:nvPr/>
        </p:nvSpPr>
        <p:spPr>
          <a:xfrm>
            <a:off x="500034" y="3714752"/>
            <a:ext cx="4929222" cy="21431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id-ID" dirty="0" smtClean="0"/>
              <a:t>Menentukan tujuan pemb..</a:t>
            </a:r>
          </a:p>
          <a:p>
            <a:pPr marL="342900" indent="-342900">
              <a:buAutoNum type="arabicPeriod"/>
            </a:pPr>
            <a:r>
              <a:rPr lang="id-ID" dirty="0" smtClean="0"/>
              <a:t>Melakukan Identifikasi karateristik siswa</a:t>
            </a:r>
          </a:p>
          <a:p>
            <a:pPr marL="342900" indent="-342900">
              <a:buAutoNum type="arabicPeriod"/>
            </a:pPr>
            <a:r>
              <a:rPr lang="id-ID" dirty="0" smtClean="0"/>
              <a:t>Memilih materi pelajaran</a:t>
            </a:r>
          </a:p>
          <a:p>
            <a:pPr marL="342900" indent="-342900">
              <a:buAutoNum type="arabicPeriod"/>
            </a:pPr>
            <a:r>
              <a:rPr lang="id-ID" dirty="0" smtClean="0"/>
              <a:t>Menentukan topik yg harus dipelajari</a:t>
            </a:r>
          </a:p>
          <a:p>
            <a:pPr marL="342900" indent="-342900">
              <a:buAutoNum type="arabicPeriod"/>
            </a:pPr>
            <a:r>
              <a:rPr lang="id-ID" dirty="0" smtClean="0"/>
              <a:t>Mengembangkan bahan belajar</a:t>
            </a:r>
            <a:endParaRPr lang="id-ID" dirty="0"/>
          </a:p>
        </p:txBody>
      </p:sp>
      <p:sp>
        <p:nvSpPr>
          <p:cNvPr id="21" name="Rectangle 20"/>
          <p:cNvSpPr/>
          <p:nvPr/>
        </p:nvSpPr>
        <p:spPr>
          <a:xfrm>
            <a:off x="6000760" y="5715016"/>
            <a:ext cx="3143272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Slide berikutnya....</a:t>
            </a:r>
            <a:endParaRPr lang="id-ID" dirty="0"/>
          </a:p>
        </p:txBody>
      </p:sp>
      <p:sp>
        <p:nvSpPr>
          <p:cNvPr id="22" name="Down Arrow 21"/>
          <p:cNvSpPr/>
          <p:nvPr/>
        </p:nvSpPr>
        <p:spPr>
          <a:xfrm>
            <a:off x="2143108" y="3071810"/>
            <a:ext cx="428628" cy="64294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3" name="Down Arrow 22"/>
          <p:cNvSpPr/>
          <p:nvPr/>
        </p:nvSpPr>
        <p:spPr>
          <a:xfrm>
            <a:off x="7286644" y="3071810"/>
            <a:ext cx="428628" cy="2643206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4282" y="2857496"/>
            <a:ext cx="486248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 smtClean="0">
                <a:solidFill>
                  <a:schemeClr val="accent6">
                    <a:lumMod val="75000"/>
                  </a:schemeClr>
                </a:solidFill>
              </a:rPr>
              <a:t>“e</a:t>
            </a:r>
            <a:r>
              <a:rPr lang="id-ID" sz="2400" b="1" dirty="0" smtClean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id-ID" sz="2400" dirty="0" smtClean="0">
                <a:solidFill>
                  <a:schemeClr val="accent6">
                    <a:lumMod val="75000"/>
                  </a:schemeClr>
                </a:solidFill>
              </a:rPr>
              <a:t>powerment (Pemberdayaan)”</a:t>
            </a:r>
            <a:r>
              <a:rPr lang="id-ID" dirty="0" smtClean="0"/>
              <a:t> </a:t>
            </a:r>
          </a:p>
          <a:p>
            <a:r>
              <a:rPr lang="id-ID" b="1" dirty="0" smtClean="0"/>
              <a:t>  </a:t>
            </a:r>
            <a:endParaRPr lang="id-ID" dirty="0"/>
          </a:p>
        </p:txBody>
      </p:sp>
      <p:sp>
        <p:nvSpPr>
          <p:cNvPr id="9" name="Rectangle 8"/>
          <p:cNvSpPr/>
          <p:nvPr/>
        </p:nvSpPr>
        <p:spPr>
          <a:xfrm>
            <a:off x="1142976" y="571480"/>
            <a:ext cx="7215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2400" b="1" dirty="0" smtClean="0">
                <a:solidFill>
                  <a:srgbClr val="FF0000"/>
                </a:solidFill>
              </a:rPr>
              <a:t>“Prosedur Aplikasi Model </a:t>
            </a:r>
            <a:r>
              <a:rPr lang="id-ID" sz="2400" b="1" i="1" dirty="0" smtClean="0">
                <a:solidFill>
                  <a:srgbClr val="FF0000"/>
                </a:solidFill>
              </a:rPr>
              <a:t>Discovery </a:t>
            </a:r>
            <a:r>
              <a:rPr lang="id-ID" sz="2400" b="1" i="1" dirty="0" smtClean="0">
                <a:solidFill>
                  <a:srgbClr val="FF0000"/>
                </a:solidFill>
              </a:rPr>
              <a:t>Learning</a:t>
            </a:r>
            <a:r>
              <a:rPr lang="id-ID" sz="2400" b="1" dirty="0" smtClean="0">
                <a:solidFill>
                  <a:srgbClr val="FF0000"/>
                </a:solidFill>
              </a:rPr>
              <a:t>”</a:t>
            </a:r>
            <a:endParaRPr lang="id-ID" sz="2400" b="1" dirty="0">
              <a:solidFill>
                <a:srgbClr val="FF0000"/>
              </a:solidFill>
            </a:endParaRPr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/>
          <a:srcRect l="21584" t="56563" r="11391" b="17883"/>
          <a:stretch>
            <a:fillRect/>
          </a:stretch>
        </p:blipFill>
        <p:spPr bwMode="auto">
          <a:xfrm>
            <a:off x="0" y="1428736"/>
            <a:ext cx="914400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8662" y="0"/>
            <a:ext cx="8010526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Tahapan Pembelajaran Menggunakan</a:t>
            </a:r>
          </a:p>
          <a:p>
            <a:r>
              <a:rPr lang="id-ID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Model Discovery Learning secara umum :</a:t>
            </a:r>
            <a:r>
              <a:rPr lang="id-ID" sz="2800" b="1" dirty="0" smtClean="0">
                <a:latin typeface="Bookman Old Style" pitchFamily="18" charset="0"/>
              </a:rPr>
              <a:t> </a:t>
            </a:r>
            <a:endParaRPr lang="id-ID" sz="2800" b="1" dirty="0" smtClean="0">
              <a:latin typeface="Bookman Old Style" pitchFamily="18" charset="0"/>
            </a:endParaRPr>
          </a:p>
          <a:p>
            <a:r>
              <a:rPr lang="id-ID" b="1" dirty="0" smtClean="0"/>
              <a:t>  </a:t>
            </a: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1714480" y="1643050"/>
            <a:ext cx="6929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Kegunaan dari model MUSIC meliputi strategi pengajaran yang mendorong siswa untuk memahami bahwa tugas dan kegiatan berguna untuk tujuan jangka pendek atau jangka panjang </a:t>
            </a:r>
          </a:p>
          <a:p>
            <a:r>
              <a:rPr lang="id-ID" dirty="0" smtClean="0"/>
              <a:t>mereka atau di dunia nyata.</a:t>
            </a:r>
            <a:endParaRPr lang="id-ID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928662" y="3500438"/>
            <a:ext cx="46434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d-ID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uccess (Keberhasilan)</a:t>
            </a: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00266" y="4572008"/>
            <a:ext cx="6643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Keberhasilan model MUSIC meliputi strategi pengajaran yang membantu siswa percaya bahwa mereka dapat berhasil jika mereka melakukan upaya yang tepat.</a:t>
            </a:r>
            <a:endParaRPr lang="id-ID" dirty="0"/>
          </a:p>
        </p:txBody>
      </p:sp>
      <p:cxnSp>
        <p:nvCxnSpPr>
          <p:cNvPr id="12" name="Elbow Connector 11"/>
          <p:cNvCxnSpPr>
            <a:stCxn id="26625" idx="1"/>
          </p:cNvCxnSpPr>
          <p:nvPr/>
        </p:nvCxnSpPr>
        <p:spPr>
          <a:xfrm rot="10800000" flipH="1" flipV="1">
            <a:off x="928662" y="3762048"/>
            <a:ext cx="1500198" cy="1238588"/>
          </a:xfrm>
          <a:prstGeom prst="bentConnector3">
            <a:avLst>
              <a:gd name="adj1" fmla="val -15238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/>
          <a:srcRect l="35355" t="18045" r="28882" b="12405"/>
          <a:stretch>
            <a:fillRect/>
          </a:stretch>
        </p:blipFill>
        <p:spPr bwMode="auto">
          <a:xfrm>
            <a:off x="0" y="928670"/>
            <a:ext cx="9358346" cy="5929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785886" y="1785926"/>
            <a:ext cx="73581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>
                <a:solidFill>
                  <a:srgbClr val="C00000"/>
                </a:solidFill>
                <a:latin typeface="Comic Sans MS" pitchFamily="66" charset="0"/>
              </a:rPr>
              <a:t>Tahapan umum/langkah/sintaks </a:t>
            </a:r>
            <a:r>
              <a:rPr lang="id-ID" sz="2400" dirty="0" smtClean="0">
                <a:solidFill>
                  <a:srgbClr val="C00000"/>
                </a:solidFill>
                <a:latin typeface="Comic Sans MS" pitchFamily="66" charset="0"/>
              </a:rPr>
              <a:t>diatas </a:t>
            </a:r>
            <a:r>
              <a:rPr lang="id-ID" sz="2400" dirty="0" smtClean="0">
                <a:solidFill>
                  <a:srgbClr val="C00000"/>
                </a:solidFill>
                <a:latin typeface="Comic Sans MS" pitchFamily="66" charset="0"/>
              </a:rPr>
              <a:t>akan terus berproses hingga mencapai tujuan pembelajaran, </a:t>
            </a:r>
            <a:endParaRPr lang="id-ID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id-ID" sz="2400" dirty="0" smtClean="0">
                <a:solidFill>
                  <a:srgbClr val="C00000"/>
                </a:solidFill>
                <a:latin typeface="Comic Sans MS" pitchFamily="66" charset="0"/>
              </a:rPr>
              <a:t>dan </a:t>
            </a:r>
            <a:r>
              <a:rPr lang="id-ID" sz="2400" dirty="0" smtClean="0">
                <a:solidFill>
                  <a:srgbClr val="C00000"/>
                </a:solidFill>
                <a:latin typeface="Comic Sans MS" pitchFamily="66" charset="0"/>
              </a:rPr>
              <a:t>mengarahkan peserta didik secara aktif </a:t>
            </a:r>
            <a:endParaRPr lang="id-ID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id-ID" sz="2400" dirty="0" smtClean="0">
                <a:solidFill>
                  <a:srgbClr val="C00000"/>
                </a:solidFill>
                <a:latin typeface="Comic Sans MS" pitchFamily="66" charset="0"/>
              </a:rPr>
              <a:t>menemukan </a:t>
            </a:r>
            <a:r>
              <a:rPr lang="id-ID" sz="2400" dirty="0" smtClean="0">
                <a:solidFill>
                  <a:srgbClr val="C00000"/>
                </a:solidFill>
                <a:latin typeface="Comic Sans MS" pitchFamily="66" charset="0"/>
              </a:rPr>
              <a:t>ide dan mendapatkan makna dari suatu konsep, sehingga peserta didik menjadi pelaku </a:t>
            </a:r>
            <a:endParaRPr lang="id-ID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id-ID" sz="2400" dirty="0" smtClean="0">
                <a:solidFill>
                  <a:srgbClr val="C00000"/>
                </a:solidFill>
                <a:latin typeface="Comic Sans MS" pitchFamily="66" charset="0"/>
              </a:rPr>
              <a:t>dominan </a:t>
            </a:r>
            <a:r>
              <a:rPr lang="id-ID" sz="2400" dirty="0" smtClean="0">
                <a:solidFill>
                  <a:srgbClr val="C00000"/>
                </a:solidFill>
                <a:latin typeface="Comic Sans MS" pitchFamily="66" charset="0"/>
              </a:rPr>
              <a:t>dalam penerapan sintaks model dalam </a:t>
            </a:r>
            <a:endParaRPr lang="id-ID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id-ID" sz="2400" dirty="0" smtClean="0">
                <a:solidFill>
                  <a:srgbClr val="C00000"/>
                </a:solidFill>
                <a:latin typeface="Comic Sans MS" pitchFamily="66" charset="0"/>
              </a:rPr>
              <a:t>rangkaian </a:t>
            </a:r>
            <a:r>
              <a:rPr lang="id-ID" sz="2400" dirty="0" smtClean="0">
                <a:solidFill>
                  <a:srgbClr val="C00000"/>
                </a:solidFill>
                <a:latin typeface="Comic Sans MS" pitchFamily="66" charset="0"/>
              </a:rPr>
              <a:t>aktivitas belajar </a:t>
            </a:r>
            <a:endParaRPr lang="id-ID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14480" y="357166"/>
            <a:ext cx="62151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000" b="1" dirty="0" smtClean="0"/>
              <a:t>Seperti yang digambarkan dalam bagan </a:t>
            </a:r>
            <a:r>
              <a:rPr lang="id-ID" sz="2000" b="1" dirty="0" smtClean="0"/>
              <a:t>berikut :</a:t>
            </a:r>
            <a:endParaRPr lang="id-ID" sz="2000" b="1" dirty="0"/>
          </a:p>
        </p:txBody>
      </p:sp>
      <p:pic>
        <p:nvPicPr>
          <p:cNvPr id="14337" name="Picture 4"/>
          <p:cNvPicPr>
            <a:picLocks noChangeAspect="1" noChangeArrowheads="1"/>
          </p:cNvPicPr>
          <p:nvPr/>
        </p:nvPicPr>
        <p:blipFill>
          <a:blip r:embed="rId2"/>
          <a:srcRect l="19444" t="20764" r="14288" b="34605"/>
          <a:stretch>
            <a:fillRect/>
          </a:stretch>
        </p:blipFill>
        <p:spPr bwMode="auto">
          <a:xfrm>
            <a:off x="428596" y="1285860"/>
            <a:ext cx="871540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57158" y="2786058"/>
            <a:ext cx="6357982" cy="20002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id-ID" dirty="0" smtClean="0"/>
              <a:t>Kompetensi Abad 21, yaitu </a:t>
            </a:r>
            <a:r>
              <a:rPr lang="id-ID" b="1" dirty="0" smtClean="0"/>
              <a:t>4C: </a:t>
            </a:r>
            <a:r>
              <a:rPr lang="id-ID" dirty="0" smtClean="0"/>
              <a:t>creative (berpikir kreatif), collaborative (bekerjasama), </a:t>
            </a:r>
            <a:r>
              <a:rPr lang="id-ID" dirty="0" smtClean="0"/>
              <a:t>communication</a:t>
            </a:r>
          </a:p>
          <a:p>
            <a:pPr lvl="0"/>
            <a:r>
              <a:rPr lang="id-ID" dirty="0" smtClean="0"/>
              <a:t>(berkomunikasi</a:t>
            </a:r>
            <a:r>
              <a:rPr lang="id-ID" dirty="0" smtClean="0"/>
              <a:t>), critical (berpikir kritis), dan </a:t>
            </a:r>
            <a:r>
              <a:rPr lang="id-ID" b="1" dirty="0" smtClean="0"/>
              <a:t>1Q </a:t>
            </a:r>
            <a:r>
              <a:rPr lang="id-ID" dirty="0" smtClean="0"/>
              <a:t>yaitu </a:t>
            </a:r>
            <a:endParaRPr lang="id-ID" dirty="0" smtClean="0"/>
          </a:p>
          <a:p>
            <a:pPr lvl="0"/>
            <a:r>
              <a:rPr lang="id-ID" dirty="0" smtClean="0"/>
              <a:t>Taqwa</a:t>
            </a:r>
            <a:r>
              <a:rPr lang="id-ID" dirty="0" smtClean="0"/>
              <a:t>. Taqwa menurut Ridwan meliputi </a:t>
            </a:r>
            <a:r>
              <a:rPr lang="id-ID" b="1" dirty="0" smtClean="0"/>
              <a:t>IMTAQ </a:t>
            </a:r>
            <a:endParaRPr lang="id-ID" b="1" dirty="0" smtClean="0"/>
          </a:p>
          <a:p>
            <a:pPr lvl="0"/>
            <a:r>
              <a:rPr lang="id-ID" dirty="0" smtClean="0"/>
              <a:t>(</a:t>
            </a:r>
            <a:r>
              <a:rPr lang="id-ID" dirty="0" smtClean="0"/>
              <a:t>Iman dan Taqwa) yaitu IQ (Intellectual Quotient), </a:t>
            </a:r>
            <a:endParaRPr lang="id-ID" dirty="0" smtClean="0"/>
          </a:p>
          <a:p>
            <a:pPr lvl="0"/>
            <a:r>
              <a:rPr lang="id-ID" dirty="0" smtClean="0"/>
              <a:t>EQ </a:t>
            </a:r>
            <a:r>
              <a:rPr lang="id-ID" dirty="0" smtClean="0"/>
              <a:t>(Emotional Quotient), dan SQ (Spritiual Quotient). </a:t>
            </a:r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3286116" y="4929198"/>
            <a:ext cx="5286412" cy="17145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id-ID" dirty="0" smtClean="0"/>
              <a:t>Pendekatan Saintifik sesuai Kurikulum 2013 </a:t>
            </a:r>
            <a:endParaRPr lang="id-ID" dirty="0" smtClean="0"/>
          </a:p>
          <a:p>
            <a:pPr lvl="0"/>
            <a:r>
              <a:rPr lang="id-ID" dirty="0" smtClean="0"/>
              <a:t>(</a:t>
            </a:r>
            <a:r>
              <a:rPr lang="id-ID" b="1" dirty="0" smtClean="0"/>
              <a:t>K13</a:t>
            </a:r>
            <a:r>
              <a:rPr lang="id-ID" dirty="0" smtClean="0"/>
              <a:t>) terintegrasi TIK, yaitu </a:t>
            </a:r>
            <a:r>
              <a:rPr lang="id-ID" b="1" dirty="0" smtClean="0"/>
              <a:t>5M</a:t>
            </a:r>
            <a:r>
              <a:rPr lang="id-ID" dirty="0" smtClean="0"/>
              <a:t>: Mengamati, </a:t>
            </a:r>
            <a:endParaRPr lang="id-ID" dirty="0" smtClean="0"/>
          </a:p>
          <a:p>
            <a:pPr lvl="0"/>
            <a:r>
              <a:rPr lang="id-ID" dirty="0" smtClean="0"/>
              <a:t>Mengasosiasi</a:t>
            </a:r>
            <a:r>
              <a:rPr lang="id-ID" dirty="0" smtClean="0"/>
              <a:t>, Mencoba, Mendiskusikan, dan Mengkomunikasikan. </a:t>
            </a:r>
            <a:endParaRPr lang="id-ID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4282" y="214290"/>
            <a:ext cx="86260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Pengalaman Belajar dan Kompetensi Dalam Penerapan Model Discovery </a:t>
            </a:r>
            <a:endParaRPr kumimoji="0" lang="id-ID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Berlin Sans FB Demi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571604" y="857232"/>
            <a:ext cx="735808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Deskripsi pengalaman belajar dan kompetensi yang diperoleh peserta didik dapat diperoleh dengan menghubungkan alur/tahapan pembelajaran (</a:t>
            </a:r>
            <a:r>
              <a:rPr kumimoji="0" lang="id-ID" sz="2000" b="0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learning path</a:t>
            </a:r>
            <a:r>
              <a:rPr kumimoji="0" lang="id-ID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dari model pembelajaran discovery dan dihubungkan dengan: </a:t>
            </a:r>
            <a:endParaRPr kumimoji="0" lang="id-ID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C:\Users\PrimaKomputer\Downloads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8466" y="2357430"/>
            <a:ext cx="8879482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d-ID" dirty="0" smtClean="0"/>
          </a:p>
          <a:p>
            <a:pPr lvl="0" algn="ctr"/>
            <a:r>
              <a:rPr lang="id-ID" sz="2400" dirty="0" smtClean="0"/>
              <a:t>“</a:t>
            </a:r>
            <a:r>
              <a:rPr lang="id-ID" sz="2400" b="1" dirty="0" smtClean="0">
                <a:solidFill>
                  <a:srgbClr val="C00000"/>
                </a:solidFill>
              </a:rPr>
              <a:t>Model </a:t>
            </a:r>
            <a:r>
              <a:rPr lang="id-ID" sz="2400" b="1" i="1" dirty="0" smtClean="0">
                <a:solidFill>
                  <a:srgbClr val="C00000"/>
                </a:solidFill>
              </a:rPr>
              <a:t>Discovery Learning </a:t>
            </a:r>
            <a:r>
              <a:rPr lang="id-ID" sz="2400" dirty="0" smtClean="0"/>
              <a:t>adalah suatu proses </a:t>
            </a:r>
          </a:p>
          <a:p>
            <a:pPr lvl="0" algn="ctr"/>
            <a:r>
              <a:rPr lang="id-ID" sz="2400" dirty="0" smtClean="0"/>
              <a:t>pembelajaran yang </a:t>
            </a:r>
            <a:r>
              <a:rPr lang="id-ID" sz="2400" dirty="0" smtClean="0"/>
              <a:t>p</a:t>
            </a:r>
            <a:r>
              <a:rPr lang="id-ID" sz="2400" dirty="0" smtClean="0"/>
              <a:t>enyampaian materinya disajikan </a:t>
            </a:r>
          </a:p>
          <a:p>
            <a:pPr lvl="0" algn="ctr"/>
            <a:r>
              <a:rPr lang="id-ID" sz="2400" dirty="0" smtClean="0"/>
              <a:t>s</a:t>
            </a:r>
            <a:r>
              <a:rPr lang="id-ID" sz="2400" dirty="0" smtClean="0"/>
              <a:t>ecara tidak lengkap dan menuntut siswa</a:t>
            </a:r>
          </a:p>
          <a:p>
            <a:pPr lvl="0" algn="ctr"/>
            <a:r>
              <a:rPr lang="id-ID" sz="2400" dirty="0" smtClean="0"/>
              <a:t>t</a:t>
            </a:r>
            <a:r>
              <a:rPr lang="id-ID" sz="2400" dirty="0" smtClean="0"/>
              <a:t>erlibat secara aktif untuk menemukan sendiri suatu konsep </a:t>
            </a:r>
          </a:p>
          <a:p>
            <a:pPr lvl="0" algn="ctr"/>
            <a:r>
              <a:rPr lang="id-ID" sz="2400" dirty="0" smtClean="0"/>
              <a:t>ataupun</a:t>
            </a:r>
            <a:r>
              <a:rPr lang="id-ID" sz="2400" dirty="0" smtClean="0"/>
              <a:t>Prinsip yang belum diketahuinya”</a:t>
            </a:r>
            <a:endParaRPr lang="id-ID" sz="2400" dirty="0" smtClean="0"/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11" name="TextBox 10"/>
          <p:cNvSpPr txBox="1"/>
          <p:nvPr/>
        </p:nvSpPr>
        <p:spPr>
          <a:xfrm>
            <a:off x="408916" y="928670"/>
            <a:ext cx="8735084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d-ID" sz="4000" b="1" dirty="0" smtClean="0">
                <a:latin typeface="Berlin Sans FB Demi" pitchFamily="34" charset="0"/>
              </a:rPr>
              <a:t>Pengertian Model Discovery Learning</a:t>
            </a:r>
            <a:endParaRPr lang="id-ID" sz="4000" dirty="0" smtClean="0">
              <a:latin typeface="Berlin Sans FB Demi" pitchFamily="34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8917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643306" y="14287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d-ID" dirty="0"/>
          </a:p>
        </p:txBody>
      </p:sp>
      <p:sp>
        <p:nvSpPr>
          <p:cNvPr id="14" name="Rounded Rectangle 13"/>
          <p:cNvSpPr/>
          <p:nvPr/>
        </p:nvSpPr>
        <p:spPr>
          <a:xfrm>
            <a:off x="285720" y="809744"/>
            <a:ext cx="8001056" cy="15716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000" b="1" dirty="0" smtClean="0"/>
              <a:t>Penggunaan </a:t>
            </a:r>
            <a:r>
              <a:rPr lang="id-ID" sz="2000" b="1" i="1" dirty="0" smtClean="0"/>
              <a:t>discovery learning</a:t>
            </a:r>
            <a:r>
              <a:rPr lang="id-ID" sz="2000" b="1" dirty="0" smtClean="0"/>
              <a:t>, ingin merubah kondisi belajar yang pasif menjadi aktif dan kre-atif; mengubah pembelajaran yang </a:t>
            </a:r>
            <a:r>
              <a:rPr lang="id-ID" sz="2000" b="1" i="1" dirty="0" smtClean="0"/>
              <a:t>teacher oriented </a:t>
            </a:r>
            <a:r>
              <a:rPr lang="id-ID" sz="2000" b="1" dirty="0" smtClean="0"/>
              <a:t>ke </a:t>
            </a:r>
            <a:r>
              <a:rPr lang="id-ID" sz="2000" b="1" i="1" dirty="0" smtClean="0"/>
              <a:t>student oriented</a:t>
            </a:r>
            <a:endParaRPr lang="id-ID" sz="20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928662" y="2524256"/>
            <a:ext cx="8001056" cy="157163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000" dirty="0" smtClean="0">
                <a:solidFill>
                  <a:schemeClr val="accent6">
                    <a:lumMod val="50000"/>
                  </a:schemeClr>
                </a:solidFill>
              </a:rPr>
              <a:t>Mengubah </a:t>
            </a:r>
            <a:r>
              <a:rPr lang="id-ID" sz="2000" dirty="0" smtClean="0">
                <a:solidFill>
                  <a:schemeClr val="accent6">
                    <a:lumMod val="50000"/>
                  </a:schemeClr>
                </a:solidFill>
              </a:rPr>
              <a:t>modus </a:t>
            </a:r>
            <a:r>
              <a:rPr lang="id-ID" sz="2000" i="1" dirty="0" smtClean="0">
                <a:solidFill>
                  <a:schemeClr val="accent6">
                    <a:lumMod val="50000"/>
                  </a:schemeClr>
                </a:solidFill>
              </a:rPr>
              <a:t>ek-spositori </a:t>
            </a:r>
            <a:r>
              <a:rPr lang="id-ID" sz="2000" dirty="0" smtClean="0">
                <a:solidFill>
                  <a:schemeClr val="accent6">
                    <a:lumMod val="50000"/>
                  </a:schemeClr>
                </a:solidFill>
              </a:rPr>
              <a:t>dimana siswa hanya menerima </a:t>
            </a:r>
            <a:endParaRPr lang="id-ID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id-ID" sz="2000" dirty="0" smtClean="0">
                <a:solidFill>
                  <a:schemeClr val="accent6">
                    <a:lumMod val="50000"/>
                  </a:schemeClr>
                </a:solidFill>
              </a:rPr>
              <a:t>informasi </a:t>
            </a:r>
            <a:r>
              <a:rPr lang="id-ID" sz="2000" dirty="0" smtClean="0">
                <a:solidFill>
                  <a:schemeClr val="accent6">
                    <a:lumMod val="50000"/>
                  </a:schemeClr>
                </a:solidFill>
              </a:rPr>
              <a:t>secara kese-luruhan dari guru ke modus </a:t>
            </a:r>
            <a:r>
              <a:rPr lang="id-ID" sz="2000" i="1" dirty="0" smtClean="0">
                <a:solidFill>
                  <a:schemeClr val="accent6">
                    <a:lumMod val="50000"/>
                  </a:schemeClr>
                </a:solidFill>
              </a:rPr>
              <a:t>discovery </a:t>
            </a:r>
            <a:endParaRPr lang="id-ID" sz="20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id-ID" sz="2000" dirty="0" smtClean="0">
                <a:solidFill>
                  <a:schemeClr val="accent6">
                    <a:lumMod val="50000"/>
                  </a:schemeClr>
                </a:solidFill>
              </a:rPr>
              <a:t>dimana </a:t>
            </a:r>
            <a:r>
              <a:rPr lang="id-ID" sz="2000" dirty="0" smtClean="0">
                <a:solidFill>
                  <a:schemeClr val="accent6">
                    <a:lumMod val="50000"/>
                  </a:schemeClr>
                </a:solidFill>
              </a:rPr>
              <a:t>siswa menemukan informasi </a:t>
            </a:r>
            <a:r>
              <a:rPr lang="id-ID" sz="2000" dirty="0" smtClean="0">
                <a:solidFill>
                  <a:schemeClr val="accent6">
                    <a:lumMod val="50000"/>
                  </a:schemeClr>
                </a:solidFill>
              </a:rPr>
              <a:t>sendiri</a:t>
            </a:r>
            <a:endParaRPr lang="id-ID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71604" y="4238768"/>
            <a:ext cx="7429552" cy="18334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 smtClean="0"/>
              <a:t>Dalam mengaplikasikan metode </a:t>
            </a:r>
            <a:r>
              <a:rPr lang="id-ID" i="1" dirty="0" smtClean="0"/>
              <a:t>Discovery learning </a:t>
            </a:r>
            <a:r>
              <a:rPr lang="id-ID" dirty="0" smtClean="0"/>
              <a:t>guru berperan sebagai pembimbing dengan memberikan kesempatan kepada </a:t>
            </a:r>
            <a:endParaRPr lang="id-ID" dirty="0" smtClean="0"/>
          </a:p>
          <a:p>
            <a:r>
              <a:rPr lang="id-ID" dirty="0" smtClean="0"/>
              <a:t>siswa </a:t>
            </a:r>
            <a:r>
              <a:rPr lang="id-ID" dirty="0" smtClean="0"/>
              <a:t>untuk belajar secara aktif, sebagaimana pendapat guru harus dapat membimbing dan mengarahkan kegiatan belajar siswa sesuai dengan tujuan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xmlns="" val="36596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14480" y="4857760"/>
            <a:ext cx="742952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d-ID" dirty="0" smtClean="0"/>
          </a:p>
          <a:p>
            <a:r>
              <a:rPr lang="id-ID" sz="2000" b="1" dirty="0" smtClean="0">
                <a:solidFill>
                  <a:schemeClr val="accent6">
                    <a:lumMod val="50000"/>
                  </a:schemeClr>
                </a:solidFill>
              </a:rPr>
              <a:t>Pada pembelajaran </a:t>
            </a:r>
            <a:r>
              <a:rPr lang="id-ID" sz="2000" b="1" i="1" dirty="0" smtClean="0">
                <a:solidFill>
                  <a:schemeClr val="accent6">
                    <a:lumMod val="50000"/>
                  </a:schemeClr>
                </a:solidFill>
              </a:rPr>
              <a:t>discovery</a:t>
            </a:r>
            <a:r>
              <a:rPr lang="id-ID" sz="2000" b="1" i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id-ID" sz="2000" b="1" dirty="0" smtClean="0">
                <a:solidFill>
                  <a:schemeClr val="accent6">
                    <a:lumMod val="50000"/>
                  </a:schemeClr>
                </a:solidFill>
              </a:rPr>
              <a:t>sebenarnya </a:t>
            </a:r>
            <a:r>
              <a:rPr lang="id-ID" sz="2000" b="1" dirty="0" smtClean="0">
                <a:solidFill>
                  <a:schemeClr val="accent6">
                    <a:lumMod val="50000"/>
                  </a:schemeClr>
                </a:solidFill>
              </a:rPr>
              <a:t>peserta didik </a:t>
            </a:r>
            <a:endParaRPr lang="id-ID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id-ID" sz="2000" b="1" dirty="0" smtClean="0">
                <a:solidFill>
                  <a:schemeClr val="accent6">
                    <a:lumMod val="50000"/>
                  </a:schemeClr>
                </a:solidFill>
              </a:rPr>
              <a:t>didorong </a:t>
            </a:r>
            <a:r>
              <a:rPr lang="id-ID" sz="2000" b="1" dirty="0" smtClean="0">
                <a:solidFill>
                  <a:schemeClr val="accent6">
                    <a:lumMod val="50000"/>
                  </a:schemeClr>
                </a:solidFill>
              </a:rPr>
              <a:t>terutama belajar sendiri melalui keterlibatan aktif dengan konsep-konsep dan prinsip-prinsip.</a:t>
            </a:r>
            <a:endParaRPr lang="id-ID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71046" y="1628982"/>
            <a:ext cx="8001056" cy="271464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000" dirty="0" smtClean="0"/>
              <a:t>Karakteristik utama pembelajaran </a:t>
            </a:r>
            <a:r>
              <a:rPr lang="id-ID" sz="2000" i="1" dirty="0" smtClean="0"/>
              <a:t>discovery learning </a:t>
            </a:r>
            <a:r>
              <a:rPr lang="id-ID" sz="2000" dirty="0" smtClean="0"/>
              <a:t>yaitu dapat mengeksplorasi, memecahkan masalah untuk menciptakan suatu konsep, menggabungkan dan menggeneralisasi pengetahuan, </a:t>
            </a:r>
            <a:endParaRPr lang="id-ID" sz="2000" dirty="0" smtClean="0"/>
          </a:p>
          <a:p>
            <a:r>
              <a:rPr lang="id-ID" sz="2000" dirty="0" smtClean="0"/>
              <a:t>kegiatan </a:t>
            </a:r>
            <a:r>
              <a:rPr lang="id-ID" sz="2000" dirty="0" smtClean="0"/>
              <a:t>pembelajaran berpusat pada peserta didik, dan dapat menggabungkan pengetahuan baru dan pengetahuan yang </a:t>
            </a:r>
            <a:endParaRPr lang="id-ID" sz="2000" dirty="0" smtClean="0"/>
          </a:p>
          <a:p>
            <a:r>
              <a:rPr lang="id-ID" sz="2000" dirty="0" smtClean="0"/>
              <a:t>sudah </a:t>
            </a:r>
            <a:r>
              <a:rPr lang="id-ID" sz="2000" dirty="0" smtClean="0"/>
              <a:t>ada dalam proses pembelajaran (Ruseffendi, 2010: 329).</a:t>
            </a:r>
          </a:p>
          <a:p>
            <a:endParaRPr lang="id-ID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14953" y="357166"/>
            <a:ext cx="8929047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d-ID" sz="4000" b="1" dirty="0" smtClean="0">
                <a:solidFill>
                  <a:schemeClr val="tx2">
                    <a:lumMod val="50000"/>
                  </a:schemeClr>
                </a:solidFill>
                <a:latin typeface="Berlin Sans FB Demi" pitchFamily="34" charset="0"/>
              </a:rPr>
              <a:t>Karateristik Model Discovery Learning</a:t>
            </a:r>
            <a:endParaRPr lang="id-ID" sz="4000" dirty="0" smtClean="0">
              <a:solidFill>
                <a:schemeClr val="tx2">
                  <a:lumMod val="50000"/>
                </a:schemeClr>
              </a:solidFill>
              <a:latin typeface="Berlin Sans FB Demi" pitchFamily="34" charset="0"/>
            </a:endParaRP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282" y="500042"/>
            <a:ext cx="83582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2400" b="1" dirty="0" smtClean="0">
                <a:solidFill>
                  <a:srgbClr val="FF0000"/>
                </a:solidFill>
              </a:rPr>
              <a:t>Ciri utama model </a:t>
            </a:r>
            <a:r>
              <a:rPr lang="id-ID" sz="2400" b="1" i="1" dirty="0" smtClean="0">
                <a:solidFill>
                  <a:srgbClr val="FF0000"/>
                </a:solidFill>
              </a:rPr>
              <a:t>discovery learning</a:t>
            </a:r>
            <a:r>
              <a:rPr lang="id-ID" sz="2400" b="1" dirty="0" smtClean="0">
                <a:solidFill>
                  <a:srgbClr val="FF0000"/>
                </a:solidFill>
              </a:rPr>
              <a:t> belajar </a:t>
            </a:r>
          </a:p>
          <a:p>
            <a:pPr algn="ctr"/>
            <a:r>
              <a:rPr lang="id-ID" sz="2400" b="1" dirty="0" smtClean="0">
                <a:solidFill>
                  <a:srgbClr val="FF0000"/>
                </a:solidFill>
              </a:rPr>
              <a:t>menemukan yaitu :</a:t>
            </a:r>
            <a:endParaRPr lang="id-ID" sz="24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00232" y="2071678"/>
            <a:ext cx="62151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id-ID" dirty="0" smtClean="0">
                <a:solidFill>
                  <a:schemeClr val="accent1">
                    <a:lumMod val="75000"/>
                  </a:schemeClr>
                </a:solidFill>
              </a:rPr>
              <a:t> Mengeksplorasi dan memecahkan masalah untuk </a:t>
            </a:r>
          </a:p>
          <a:p>
            <a:pPr marL="342900" indent="-342900"/>
            <a:r>
              <a:rPr lang="id-ID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d-ID" dirty="0" smtClean="0">
                <a:solidFill>
                  <a:schemeClr val="accent1">
                    <a:lumMod val="75000"/>
                  </a:schemeClr>
                </a:solidFill>
              </a:rPr>
              <a:t>    menciptakan, menggabungkan dan menggeneralisasi  </a:t>
            </a:r>
            <a:br>
              <a:rPr lang="id-ID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id-ID" dirty="0" smtClean="0">
                <a:solidFill>
                  <a:schemeClr val="accent1">
                    <a:lumMod val="75000"/>
                  </a:schemeClr>
                </a:solidFill>
              </a:rPr>
              <a:t> pengetahuan</a:t>
            </a:r>
            <a:endParaRPr lang="id-ID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71670" y="3286124"/>
            <a:ext cx="2581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>
                <a:solidFill>
                  <a:schemeClr val="accent6">
                    <a:lumMod val="50000"/>
                  </a:schemeClr>
                </a:solidFill>
              </a:rPr>
              <a:t>2. berpusat </a:t>
            </a:r>
            <a:r>
              <a:rPr lang="id-ID" dirty="0" smtClean="0">
                <a:solidFill>
                  <a:schemeClr val="accent6">
                    <a:lumMod val="50000"/>
                  </a:schemeClr>
                </a:solidFill>
              </a:rPr>
              <a:t>pada siswa</a:t>
            </a:r>
            <a:endParaRPr lang="id-ID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71670" y="3929066"/>
            <a:ext cx="55007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 smtClean="0">
                <a:solidFill>
                  <a:srgbClr val="C00000"/>
                </a:solidFill>
              </a:rPr>
              <a:t>3. Kegiatan </a:t>
            </a:r>
            <a:r>
              <a:rPr lang="id-ID" dirty="0" smtClean="0">
                <a:solidFill>
                  <a:srgbClr val="C00000"/>
                </a:solidFill>
              </a:rPr>
              <a:t>untuk menggabungkan pengetahuan </a:t>
            </a:r>
            <a:endParaRPr lang="id-ID" dirty="0" smtClean="0">
              <a:solidFill>
                <a:srgbClr val="C00000"/>
              </a:solidFill>
            </a:endParaRPr>
          </a:p>
          <a:p>
            <a:r>
              <a:rPr lang="id-ID" dirty="0" smtClean="0">
                <a:solidFill>
                  <a:srgbClr val="C00000"/>
                </a:solidFill>
              </a:rPr>
              <a:t> </a:t>
            </a:r>
            <a:r>
              <a:rPr lang="id-ID" dirty="0" smtClean="0">
                <a:solidFill>
                  <a:srgbClr val="C00000"/>
                </a:solidFill>
              </a:rPr>
              <a:t>  baru </a:t>
            </a:r>
            <a:r>
              <a:rPr lang="id-ID" dirty="0" smtClean="0">
                <a:solidFill>
                  <a:srgbClr val="C00000"/>
                </a:solidFill>
              </a:rPr>
              <a:t>dan pengetahuan yang sudah ada.</a:t>
            </a:r>
            <a:endParaRPr lang="id-ID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2267" y="357166"/>
            <a:ext cx="871745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d-ID" sz="4000" b="1" dirty="0" smtClean="0">
                <a:latin typeface="Berlin Sans FB Demi" pitchFamily="34" charset="0"/>
              </a:rPr>
              <a:t>Penerapan Model Discovery Learning</a:t>
            </a:r>
            <a:endParaRPr lang="id-ID" sz="4000" dirty="0" smtClean="0">
              <a:latin typeface="Berlin Sans FB Demi" pitchFamily="34" charset="0"/>
            </a:endParaRPr>
          </a:p>
          <a:p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1500166" y="1632884"/>
            <a:ext cx="648446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24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Model ini digunakan ketika pendidik ingin </a:t>
            </a:r>
          </a:p>
          <a:p>
            <a:pPr algn="ctr"/>
            <a:r>
              <a:rPr lang="id-ID" sz="24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m</a:t>
            </a:r>
            <a:r>
              <a:rPr lang="id-ID" sz="24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engkondisikan peserta didik untuk </a:t>
            </a:r>
          </a:p>
          <a:p>
            <a:pPr algn="ctr"/>
            <a:r>
              <a:rPr lang="id-ID" sz="24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m</a:t>
            </a:r>
            <a:r>
              <a:rPr lang="id-ID" sz="24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embudayakan </a:t>
            </a:r>
            <a:r>
              <a:rPr lang="id-ID" sz="24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b</a:t>
            </a:r>
            <a:r>
              <a:rPr lang="id-ID" sz="24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erpikir tingkat tinggi, </a:t>
            </a:r>
          </a:p>
          <a:p>
            <a:pPr algn="ctr"/>
            <a:r>
              <a:rPr lang="id-ID" sz="24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berpikir ilmiah, mandiri dan </a:t>
            </a:r>
          </a:p>
          <a:p>
            <a:pPr algn="ctr"/>
            <a:r>
              <a:rPr lang="id-ID" sz="24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tidak hanya ketpilan kognitif.</a:t>
            </a:r>
            <a:endParaRPr lang="id-ID" sz="2400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8794" y="4572008"/>
            <a:ext cx="69294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>
                <a:solidFill>
                  <a:srgbClr val="002060"/>
                </a:solidFill>
                <a:latin typeface="Berlin Sans FB" pitchFamily="34" charset="0"/>
              </a:rPr>
              <a:t>Pembelajaran discovery dalam kegiatan </a:t>
            </a:r>
          </a:p>
          <a:p>
            <a:r>
              <a:rPr lang="id-ID" sz="2400" dirty="0" smtClean="0">
                <a:solidFill>
                  <a:srgbClr val="002060"/>
                </a:solidFill>
                <a:latin typeface="Berlin Sans FB" pitchFamily="34" charset="0"/>
              </a:rPr>
              <a:t>pembelajaran termasuk pembelajaran yang </a:t>
            </a:r>
          </a:p>
          <a:p>
            <a:r>
              <a:rPr lang="id-ID" sz="2400" dirty="0" smtClean="0">
                <a:solidFill>
                  <a:srgbClr val="002060"/>
                </a:solidFill>
                <a:latin typeface="Berlin Sans FB" pitchFamily="34" charset="0"/>
              </a:rPr>
              <a:t>modern yg sangat didambakan untuk dilaksanakan disetiap sekolah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85786" y="1071546"/>
            <a:ext cx="8143932" cy="35719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000" b="1" dirty="0" smtClean="0">
                <a:solidFill>
                  <a:schemeClr val="accent2">
                    <a:lumMod val="75000"/>
                  </a:schemeClr>
                </a:solidFill>
              </a:rPr>
              <a:t>Pembelajaran discovery-inquiry dapat dilaksanakan apabila </a:t>
            </a:r>
            <a:endParaRPr lang="id-ID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id-ID" sz="2000" b="1" dirty="0" smtClean="0">
                <a:solidFill>
                  <a:schemeClr val="accent2">
                    <a:lumMod val="75000"/>
                  </a:schemeClr>
                </a:solidFill>
              </a:rPr>
              <a:t>Dipenuhi syarat-syarat </a:t>
            </a:r>
            <a:r>
              <a:rPr lang="id-ID" sz="2000" b="1" dirty="0" smtClean="0">
                <a:solidFill>
                  <a:schemeClr val="accent2">
                    <a:lumMod val="75000"/>
                  </a:schemeClr>
                </a:solidFill>
              </a:rPr>
              <a:t>berikut: </a:t>
            </a:r>
            <a:endParaRPr lang="id-ID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id-ID" dirty="0" smtClean="0"/>
          </a:p>
          <a:p>
            <a:pPr marL="342900" indent="-342900">
              <a:buAutoNum type="alphaLcParenR"/>
            </a:pPr>
            <a:r>
              <a:rPr lang="id-ID" dirty="0" smtClean="0"/>
              <a:t>P</a:t>
            </a:r>
            <a:r>
              <a:rPr lang="id-ID" dirty="0" smtClean="0"/>
              <a:t>endidik </a:t>
            </a:r>
            <a:r>
              <a:rPr lang="id-ID" dirty="0" smtClean="0"/>
              <a:t>harus terampil memilih persoalan yang relevan untuk </a:t>
            </a:r>
            <a:r>
              <a:rPr lang="id-ID" dirty="0" smtClean="0"/>
              <a:t>diajukan </a:t>
            </a:r>
            <a:r>
              <a:rPr lang="id-ID" dirty="0" smtClean="0"/>
              <a:t>kepada </a:t>
            </a:r>
            <a:r>
              <a:rPr lang="id-ID" dirty="0" smtClean="0"/>
              <a:t>kelas </a:t>
            </a:r>
          </a:p>
          <a:p>
            <a:pPr marL="342900" indent="-342900">
              <a:buAutoNum type="alphaLcParenR"/>
            </a:pPr>
            <a:r>
              <a:rPr lang="id-ID" dirty="0" smtClean="0"/>
              <a:t>P</a:t>
            </a:r>
            <a:r>
              <a:rPr lang="id-ID" dirty="0" smtClean="0"/>
              <a:t>endidik </a:t>
            </a:r>
            <a:r>
              <a:rPr lang="id-ID" dirty="0" smtClean="0"/>
              <a:t>harus terampil menumbuhkan motivasi belajar peserta </a:t>
            </a:r>
            <a:r>
              <a:rPr lang="id-ID" dirty="0" smtClean="0"/>
              <a:t>didik </a:t>
            </a:r>
            <a:r>
              <a:rPr lang="id-ID" dirty="0" smtClean="0"/>
              <a:t>dan menciptakan situasi belajar yang </a:t>
            </a:r>
            <a:r>
              <a:rPr lang="id-ID" dirty="0" smtClean="0"/>
              <a:t>menyenangkan</a:t>
            </a:r>
          </a:p>
          <a:p>
            <a:pPr marL="342900" indent="-342900">
              <a:buAutoNum type="alphaLcParenR"/>
            </a:pPr>
            <a:r>
              <a:rPr lang="id-ID" dirty="0" smtClean="0"/>
              <a:t>A</a:t>
            </a:r>
            <a:r>
              <a:rPr lang="id-ID" dirty="0" smtClean="0"/>
              <a:t>danya </a:t>
            </a:r>
            <a:r>
              <a:rPr lang="id-ID" dirty="0" smtClean="0"/>
              <a:t>fasilitas dan sumber belajar yang </a:t>
            </a:r>
            <a:r>
              <a:rPr lang="id-ID" dirty="0" smtClean="0"/>
              <a:t>cukup</a:t>
            </a:r>
          </a:p>
          <a:p>
            <a:pPr marL="342900" indent="-342900">
              <a:buAutoNum type="alphaLcParenR"/>
            </a:pPr>
            <a:r>
              <a:rPr lang="id-ID" dirty="0" smtClean="0"/>
              <a:t>A</a:t>
            </a:r>
            <a:r>
              <a:rPr lang="id-ID" dirty="0" smtClean="0"/>
              <a:t>danya </a:t>
            </a:r>
            <a:r>
              <a:rPr lang="id-ID" dirty="0" smtClean="0"/>
              <a:t>kebebasan peserta didik untuk berpendapat, berkarya, </a:t>
            </a:r>
            <a:r>
              <a:rPr lang="id-ID" dirty="0" smtClean="0"/>
              <a:t>dan </a:t>
            </a:r>
          </a:p>
          <a:p>
            <a:pPr marL="342900" indent="-342900"/>
            <a:r>
              <a:rPr lang="id-ID" dirty="0" smtClean="0"/>
              <a:t> </a:t>
            </a:r>
            <a:r>
              <a:rPr lang="id-ID" dirty="0" smtClean="0"/>
              <a:t>    berdiskusi</a:t>
            </a:r>
            <a:endParaRPr lang="id-ID" dirty="0" smtClean="0"/>
          </a:p>
          <a:p>
            <a:pPr marL="342900" indent="-342900"/>
            <a:r>
              <a:rPr lang="id-ID" dirty="0" smtClean="0"/>
              <a:t>e)  Pendidik </a:t>
            </a:r>
            <a:r>
              <a:rPr lang="id-ID" dirty="0" smtClean="0"/>
              <a:t>tidak ikut campur tangan dan intervensi terhadap kegiatan peserta didik.</a:t>
            </a: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282" y="357166"/>
            <a:ext cx="55851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i="1" dirty="0" smtClean="0">
                <a:solidFill>
                  <a:srgbClr val="C00000"/>
                </a:solidFill>
                <a:latin typeface="Berlin Sans FB" pitchFamily="34" charset="0"/>
              </a:rPr>
              <a:t>Kelebihan Model Discovery Learning</a:t>
            </a:r>
            <a:endParaRPr lang="id-ID" sz="2800" dirty="0">
              <a:latin typeface="Berlin Sans FB" pitchFamily="34" charset="0"/>
            </a:endParaRPr>
          </a:p>
        </p:txBody>
      </p:sp>
      <p:cxnSp>
        <p:nvCxnSpPr>
          <p:cNvPr id="9" name="Elbow Connector 8"/>
          <p:cNvCxnSpPr/>
          <p:nvPr/>
        </p:nvCxnSpPr>
        <p:spPr>
          <a:xfrm rot="10800000" flipH="1" flipV="1">
            <a:off x="357158" y="642918"/>
            <a:ext cx="1000132" cy="667084"/>
          </a:xfrm>
          <a:prstGeom prst="bentConnector3">
            <a:avLst>
              <a:gd name="adj1" fmla="val -22857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00166" y="1000108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dirty="0" smtClean="0">
                <a:solidFill>
                  <a:schemeClr val="accent6">
                    <a:lumMod val="75000"/>
                  </a:schemeClr>
                </a:solidFill>
              </a:rPr>
              <a:t>Membantu siswa untuk memperbaiki dan meningkatkan keterampilan-keterampilan dan proses-proses kognitif.</a:t>
            </a:r>
            <a:endParaRPr lang="id-ID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7356" y="2428868"/>
            <a:ext cx="6643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dirty="0" smtClean="0"/>
              <a:t>Pengetahuan yang diperoleh melalui model ini sangat pribadi dan ampuh karena menguatkan pengertian, ingatan, dan </a:t>
            </a:r>
            <a:endParaRPr lang="id-ID" dirty="0" smtClean="0"/>
          </a:p>
          <a:p>
            <a:pPr lvl="0"/>
            <a:r>
              <a:rPr lang="id-ID" dirty="0" smtClean="0"/>
              <a:t>transfer</a:t>
            </a:r>
            <a:r>
              <a:rPr lang="id-ID" dirty="0" smtClean="0"/>
              <a:t>. </a:t>
            </a:r>
            <a:endParaRPr lang="id-ID" dirty="0"/>
          </a:p>
        </p:txBody>
      </p:sp>
      <p:cxnSp>
        <p:nvCxnSpPr>
          <p:cNvPr id="21" name="Shape 20"/>
          <p:cNvCxnSpPr>
            <a:endCxn id="17" idx="1"/>
          </p:cNvCxnSpPr>
          <p:nvPr/>
        </p:nvCxnSpPr>
        <p:spPr>
          <a:xfrm rot="16200000" flipH="1">
            <a:off x="412077" y="1445254"/>
            <a:ext cx="1604674" cy="12858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500298" y="4139991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Dapat meningkatkan kemampuan siswa untuk memecahkan masalah</a:t>
            </a:r>
            <a:endParaRPr lang="id-ID" dirty="0">
              <a:solidFill>
                <a:srgbClr val="FF0000"/>
              </a:solidFill>
            </a:endParaRPr>
          </a:p>
        </p:txBody>
      </p:sp>
      <p:cxnSp>
        <p:nvCxnSpPr>
          <p:cNvPr id="28" name="Shape 27"/>
          <p:cNvCxnSpPr/>
          <p:nvPr/>
        </p:nvCxnSpPr>
        <p:spPr>
          <a:xfrm rot="16200000" flipH="1">
            <a:off x="912144" y="3016892"/>
            <a:ext cx="1604673" cy="12858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928926" y="5783065"/>
            <a:ext cx="5643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Menimbulkan rasa senang pada siswa, karena </a:t>
            </a:r>
            <a:endParaRPr lang="id-ID" dirty="0" smtClean="0"/>
          </a:p>
          <a:p>
            <a:r>
              <a:rPr lang="id-ID" dirty="0" smtClean="0"/>
              <a:t>tumbuhnya </a:t>
            </a:r>
            <a:r>
              <a:rPr lang="id-ID" dirty="0" smtClean="0"/>
              <a:t>rasa menyelidiki dan berhasil</a:t>
            </a:r>
            <a:endParaRPr lang="id-ID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32" name="Shape 31"/>
          <p:cNvCxnSpPr/>
          <p:nvPr/>
        </p:nvCxnSpPr>
        <p:spPr>
          <a:xfrm rot="16200000" flipH="1">
            <a:off x="1412211" y="4588527"/>
            <a:ext cx="1604673" cy="12858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71472" y="2000240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571604" y="5214950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714480" y="1785926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accent2">
                    <a:lumMod val="75000"/>
                  </a:schemeClr>
                </a:solidFill>
              </a:rPr>
              <a:t>Mendorong keterlibatan keaktifan siswa.</a:t>
            </a:r>
            <a:endParaRPr lang="id-ID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571768" y="4929198"/>
            <a:ext cx="65008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Mendorong siswa berpikir intuisi dan merumuskan hipotesis sendiri. 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j-lt"/>
              <a:cs typeface="Arial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071538" y="3714752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071670" y="3559734"/>
            <a:ext cx="5929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 smtClean="0">
                <a:solidFill>
                  <a:srgbClr val="002060"/>
                </a:solidFill>
              </a:rPr>
              <a:t>Dapat mengembangkan bakat dan kecakapan individu</a:t>
            </a:r>
            <a:endParaRPr lang="id-ID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357166"/>
            <a:ext cx="59586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i="1" dirty="0" smtClean="0">
                <a:solidFill>
                  <a:srgbClr val="C00000"/>
                </a:solidFill>
                <a:latin typeface="Berlin Sans FB" pitchFamily="34" charset="0"/>
              </a:rPr>
              <a:t>Kekurangan Model Discovery Learning</a:t>
            </a:r>
            <a:endParaRPr lang="id-ID" sz="2800" dirty="0">
              <a:latin typeface="Berlin Sans FB" pitchFamily="34" charset="0"/>
            </a:endParaRPr>
          </a:p>
        </p:txBody>
      </p:sp>
      <p:cxnSp>
        <p:nvCxnSpPr>
          <p:cNvPr id="6" name="Elbow Connector 5"/>
          <p:cNvCxnSpPr/>
          <p:nvPr/>
        </p:nvCxnSpPr>
        <p:spPr>
          <a:xfrm rot="10800000" flipH="1" flipV="1">
            <a:off x="571472" y="642918"/>
            <a:ext cx="1000132" cy="667084"/>
          </a:xfrm>
          <a:prstGeom prst="bentConnector3">
            <a:avLst>
              <a:gd name="adj1" fmla="val -22857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hape 6"/>
          <p:cNvCxnSpPr/>
          <p:nvPr/>
        </p:nvCxnSpPr>
        <p:spPr>
          <a:xfrm rot="16200000" flipH="1">
            <a:off x="626392" y="1445254"/>
            <a:ext cx="1604673" cy="12858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hape 7"/>
          <p:cNvCxnSpPr/>
          <p:nvPr/>
        </p:nvCxnSpPr>
        <p:spPr>
          <a:xfrm rot="16200000" flipH="1">
            <a:off x="1126458" y="3016892"/>
            <a:ext cx="1604673" cy="12858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hape 8"/>
          <p:cNvCxnSpPr/>
          <p:nvPr/>
        </p:nvCxnSpPr>
        <p:spPr>
          <a:xfrm rot="16200000" flipH="1">
            <a:off x="1626525" y="4588527"/>
            <a:ext cx="1604673" cy="12858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71604" y="1000108"/>
            <a:ext cx="6786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accent6">
                    <a:lumMod val="75000"/>
                  </a:schemeClr>
                </a:solidFill>
              </a:rPr>
              <a:t>Menyita banyak waktu karena guru dituntut mengubah kebiasaan mengajar yang umumnya sebagai pemberi informasi </a:t>
            </a:r>
            <a:endParaRPr lang="id-ID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id-ID" dirty="0" smtClean="0">
                <a:solidFill>
                  <a:schemeClr val="accent6">
                    <a:lumMod val="75000"/>
                  </a:schemeClr>
                </a:solidFill>
              </a:rPr>
              <a:t>menjadi </a:t>
            </a:r>
            <a:r>
              <a:rPr lang="id-ID" dirty="0" smtClean="0">
                <a:solidFill>
                  <a:schemeClr val="accent6">
                    <a:lumMod val="75000"/>
                  </a:schemeClr>
                </a:solidFill>
              </a:rPr>
              <a:t>fasilitator, motivator, dan pembimbing</a:t>
            </a:r>
            <a:endParaRPr lang="id-ID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71670" y="2571744"/>
            <a:ext cx="642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dirty="0" smtClean="0">
                <a:solidFill>
                  <a:srgbClr val="7030A0"/>
                </a:solidFill>
              </a:rPr>
              <a:t>Kemampuan berpikir rasional siswa ada yang masih </a:t>
            </a:r>
            <a:endParaRPr lang="id-ID" dirty="0" smtClean="0">
              <a:solidFill>
                <a:srgbClr val="7030A0"/>
              </a:solidFill>
            </a:endParaRPr>
          </a:p>
          <a:p>
            <a:pPr lvl="0"/>
            <a:r>
              <a:rPr lang="id-ID" dirty="0" smtClean="0">
                <a:solidFill>
                  <a:srgbClr val="7030A0"/>
                </a:solidFill>
              </a:rPr>
              <a:t>terbatas</a:t>
            </a:r>
            <a:endParaRPr lang="id-ID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43174" y="3929066"/>
            <a:ext cx="6500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dirty="0" smtClean="0">
                <a:solidFill>
                  <a:schemeClr val="accent2">
                    <a:lumMod val="75000"/>
                  </a:schemeClr>
                </a:solidFill>
              </a:rPr>
              <a:t>Tidak semua siswa dapat mengikuti pelajaran </a:t>
            </a:r>
          </a:p>
          <a:p>
            <a:pPr lvl="0"/>
            <a:r>
              <a:rPr lang="id-ID" dirty="0" smtClean="0">
                <a:solidFill>
                  <a:schemeClr val="accent2">
                    <a:lumMod val="75000"/>
                  </a:schemeClr>
                </a:solidFill>
              </a:rPr>
              <a:t>dengan </a:t>
            </a:r>
            <a:r>
              <a:rPr lang="id-ID" dirty="0" smtClean="0">
                <a:solidFill>
                  <a:schemeClr val="accent2">
                    <a:lumMod val="75000"/>
                  </a:schemeClr>
                </a:solidFill>
              </a:rPr>
              <a:t>cara </a:t>
            </a:r>
            <a:r>
              <a:rPr lang="id-ID" dirty="0" smtClean="0">
                <a:solidFill>
                  <a:schemeClr val="accent2">
                    <a:lumMod val="75000"/>
                  </a:schemeClr>
                </a:solidFill>
              </a:rPr>
              <a:t>ini</a:t>
            </a:r>
            <a:endParaRPr lang="id-ID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43241" y="5357826"/>
            <a:ext cx="6929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Metode ini tidak efisien untuk mengajar jumlah </a:t>
            </a:r>
            <a:endParaRPr lang="id-ID" dirty="0" smtClean="0">
              <a:solidFill>
                <a:srgbClr val="FF0000"/>
              </a:solidFill>
            </a:endParaRPr>
          </a:p>
          <a:p>
            <a:r>
              <a:rPr lang="id-ID" dirty="0" smtClean="0">
                <a:solidFill>
                  <a:srgbClr val="FF0000"/>
                </a:solidFill>
              </a:rPr>
              <a:t>siswa </a:t>
            </a:r>
            <a:r>
              <a:rPr lang="id-ID" dirty="0" smtClean="0">
                <a:solidFill>
                  <a:srgbClr val="FF0000"/>
                </a:solidFill>
              </a:rPr>
              <a:t>yang banyak, karena membutuhkan waktu yang </a:t>
            </a:r>
            <a:endParaRPr lang="id-ID" dirty="0" smtClean="0">
              <a:solidFill>
                <a:srgbClr val="FF0000"/>
              </a:solidFill>
            </a:endParaRPr>
          </a:p>
          <a:p>
            <a:r>
              <a:rPr lang="id-ID" dirty="0" smtClean="0">
                <a:solidFill>
                  <a:srgbClr val="FF0000"/>
                </a:solidFill>
              </a:rPr>
              <a:t>lama </a:t>
            </a:r>
            <a:r>
              <a:rPr lang="id-ID" dirty="0" smtClean="0">
                <a:solidFill>
                  <a:srgbClr val="FF0000"/>
                </a:solidFill>
              </a:rPr>
              <a:t>untuk membantu mereka menemukan </a:t>
            </a:r>
            <a:endParaRPr lang="id-ID" dirty="0" smtClean="0">
              <a:solidFill>
                <a:srgbClr val="FF0000"/>
              </a:solidFill>
            </a:endParaRPr>
          </a:p>
          <a:p>
            <a:r>
              <a:rPr lang="id-ID" dirty="0" smtClean="0">
                <a:solidFill>
                  <a:srgbClr val="FF0000"/>
                </a:solidFill>
              </a:rPr>
              <a:t>teori </a:t>
            </a:r>
            <a:r>
              <a:rPr lang="id-ID" dirty="0" smtClean="0">
                <a:solidFill>
                  <a:srgbClr val="FF0000"/>
                </a:solidFill>
              </a:rPr>
              <a:t>atau pemecahan masalah lainnya</a:t>
            </a:r>
            <a:endParaRPr lang="id-ID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755</Words>
  <Application>Microsoft Office PowerPoint</Application>
  <PresentationFormat>On-screen Show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Custom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Langkah-Langkah Model Discovery Learning</vt:lpstr>
      <vt:lpstr>Slide 11</vt:lpstr>
      <vt:lpstr>Slide 12</vt:lpstr>
      <vt:lpstr>Slide 13</vt:lpstr>
      <vt:lpstr>Slide 14</vt:lpstr>
      <vt:lpstr>Slide 15</vt:lpstr>
      <vt:lpstr>Slide 16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PrimaKomputer</cp:lastModifiedBy>
  <cp:revision>74</cp:revision>
  <dcterms:created xsi:type="dcterms:W3CDTF">2014-04-01T16:35:38Z</dcterms:created>
  <dcterms:modified xsi:type="dcterms:W3CDTF">2020-04-14T15:03:49Z</dcterms:modified>
</cp:coreProperties>
</file>