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1" r:id="rId2"/>
    <p:sldMasterId id="2147483653" r:id="rId3"/>
  </p:sldMasterIdLst>
  <p:sldIdLst>
    <p:sldId id="293" r:id="rId4"/>
    <p:sldId id="261" r:id="rId5"/>
    <p:sldId id="264" r:id="rId6"/>
    <p:sldId id="268" r:id="rId7"/>
    <p:sldId id="294" r:id="rId8"/>
    <p:sldId id="265" r:id="rId9"/>
    <p:sldId id="269" r:id="rId10"/>
    <p:sldId id="270" r:id="rId11"/>
    <p:sldId id="273" r:id="rId12"/>
    <p:sldId id="274" r:id="rId13"/>
    <p:sldId id="284" r:id="rId14"/>
    <p:sldId id="286" r:id="rId15"/>
    <p:sldId id="283" r:id="rId16"/>
    <p:sldId id="278" r:id="rId17"/>
    <p:sldId id="291" r:id="rId18"/>
    <p:sldId id="292" r:id="rId1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A40D"/>
    <a:srgbClr val="32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6" autoAdjust="0"/>
    <p:restoredTop sz="94628" autoAdjust="0"/>
  </p:normalViewPr>
  <p:slideViewPr>
    <p:cSldViewPr>
      <p:cViewPr varScale="1">
        <p:scale>
          <a:sx n="54" d="100"/>
          <a:sy n="54" d="100"/>
        </p:scale>
        <p:origin x="54" y="606"/>
      </p:cViewPr>
      <p:guideLst>
        <p:guide orient="horz" pos="1393"/>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851920" y="1794902"/>
            <a:ext cx="5292080" cy="1080121"/>
          </a:xfrm>
          <a:prstGeom prst="rect">
            <a:avLst/>
          </a:prstGeom>
        </p:spPr>
        <p:txBody>
          <a:bodyPr anchor="ctr"/>
          <a:lstStyle>
            <a:lvl1pPr marL="0" indent="0" algn="l">
              <a:lnSpc>
                <a:spcPct val="100000"/>
              </a:lnSpc>
              <a:buNone/>
              <a:defRPr b="0" baseline="0">
                <a:solidFill>
                  <a:schemeClr val="bg1"/>
                </a:solidFill>
                <a:latin typeface="+mj-lt"/>
                <a:cs typeface="Arial" pitchFamily="34" charset="0"/>
              </a:defRPr>
            </a:lvl1pPr>
          </a:lstStyle>
          <a:p>
            <a:r>
              <a:rPr lang="en-US" altLang="ko-KR" dirty="0">
                <a:ea typeface="맑은 고딕" pitchFamily="50" charset="-127"/>
              </a:rPr>
              <a:t>FREE </a:t>
            </a:r>
          </a:p>
          <a:p>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3851772" y="2947030"/>
            <a:ext cx="5292080" cy="488816"/>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pic>
        <p:nvPicPr>
          <p:cNvPr id="1026" name="Picture 2" descr="E:\002-KIMS BUSINESS\007-02-Fullslidesppt-Contents\20161228\02-edu\bulb-item.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2640" y="657349"/>
            <a:ext cx="1765300"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0"/>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4"/>
            <a:ext cx="1654766" cy="255610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0013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4860032" y="0"/>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4896032" y="1311750"/>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3440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307657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39506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2"/>
            <a:ext cx="601216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6"/>
            <a:ext cx="601216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0"/>
            <a:ext cx="3059832" cy="401191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88877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0"/>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Picture Placeholder 2"/>
          <p:cNvSpPr>
            <a:spLocks noGrp="1"/>
          </p:cNvSpPr>
          <p:nvPr>
            <p:ph type="pic" idx="1" hasCustomPrompt="1"/>
          </p:nvPr>
        </p:nvSpPr>
        <p:spPr>
          <a:xfrm>
            <a:off x="135622"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7"/>
            <a:ext cx="1944216" cy="47525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4213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4"/>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6"/>
            <a:ext cx="2160000" cy="216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209397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0"/>
            <a:ext cx="8748464"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4"/>
            <a:ext cx="87484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2" hasCustomPrompt="1"/>
          </p:nvPr>
        </p:nvSpPr>
        <p:spPr>
          <a:xfrm>
            <a:off x="467544" y="339502"/>
            <a:ext cx="3312128" cy="280807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2"/>
            <a:ext cx="468052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5242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310690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3" name="Rectangle 2"/>
          <p:cNvSpPr/>
          <p:nvPr userDrawn="1"/>
        </p:nvSpPr>
        <p:spPr>
          <a:xfrm>
            <a:off x="0" y="2571750"/>
            <a:ext cx="9144000" cy="2571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Rectangle 1"/>
          <p:cNvSpPr/>
          <p:nvPr userDrawn="1"/>
        </p:nvSpPr>
        <p:spPr>
          <a:xfrm>
            <a:off x="2116108" y="843558"/>
            <a:ext cx="4896544"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Rectangle 4"/>
          <p:cNvSpPr/>
          <p:nvPr userDrawn="1"/>
        </p:nvSpPr>
        <p:spPr>
          <a:xfrm>
            <a:off x="2116108" y="0"/>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userDrawn="1"/>
        </p:nvSpPr>
        <p:spPr>
          <a:xfrm>
            <a:off x="2116108" y="4948014"/>
            <a:ext cx="4896544" cy="195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116108" y="3049518"/>
            <a:ext cx="4896544"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2116108" y="3625582"/>
            <a:ext cx="4896544"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4155985" y="1156325"/>
            <a:ext cx="816788" cy="181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2"/>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2"/>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1"/>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1"/>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1"/>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0"/>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0"/>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9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2"/>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2"/>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2"/>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6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6085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09"/>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4"/>
            <a:ext cx="2160240" cy="187204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userDrawn="1"/>
        </p:nvSpPr>
        <p:spPr>
          <a:xfrm>
            <a:off x="2328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Rectangle 12"/>
          <p:cNvSpPr/>
          <p:nvPr userDrawn="1"/>
        </p:nvSpPr>
        <p:spPr>
          <a:xfrm>
            <a:off x="4656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Rectangle 13"/>
          <p:cNvSpPr/>
          <p:nvPr userDrawn="1"/>
        </p:nvSpPr>
        <p:spPr>
          <a:xfrm>
            <a:off x="6984000" y="3219822"/>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3"/>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0"/>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0" y="1626257"/>
            <a:ext cx="3465217" cy="256260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467544" y="3363838"/>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326058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70" r:id="rId3"/>
    <p:sldLayoutId id="2147483652" r:id="rId4"/>
    <p:sldLayoutId id="2147483671" r:id="rId5"/>
    <p:sldLayoutId id="2147483655" r:id="rId6"/>
    <p:sldLayoutId id="2147483662" r:id="rId7"/>
    <p:sldLayoutId id="2147483663" r:id="rId8"/>
    <p:sldLayoutId id="2147483665" r:id="rId9"/>
    <p:sldLayoutId id="2147483666" r:id="rId10"/>
    <p:sldLayoutId id="2147483667" r:id="rId11"/>
    <p:sldLayoutId id="2147483664" r:id="rId12"/>
    <p:sldLayoutId id="2147483668" r:id="rId13"/>
    <p:sldLayoutId id="2147483669" r:id="rId14"/>
    <p:sldLayoutId id="2147483673" r:id="rId15"/>
    <p:sldLayoutId id="2147483656"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1800" y="483518"/>
            <a:ext cx="5657852" cy="1080121"/>
          </a:xfrm>
        </p:spPr>
        <p:txBody>
          <a:bodyPr/>
          <a:lstStyle/>
          <a:p>
            <a:r>
              <a:rPr lang="id-ID" sz="2800" b="1" dirty="0" smtClean="0"/>
              <a:t>MODEL QUANTUM TEACHING</a:t>
            </a:r>
            <a:r>
              <a:rPr lang="en-US" sz="2800" b="1" dirty="0" smtClean="0"/>
              <a:t> </a:t>
            </a:r>
            <a:endParaRPr lang="id-ID" sz="2800" dirty="0" smtClean="0"/>
          </a:p>
          <a:p>
            <a:pPr algn="ctr"/>
            <a:r>
              <a:rPr lang="en-US" sz="1600" dirty="0" smtClean="0"/>
              <a:t>(</a:t>
            </a:r>
            <a:r>
              <a:rPr lang="en-US" sz="1600" dirty="0" err="1"/>
              <a:t>Tugas</a:t>
            </a:r>
            <a:r>
              <a:rPr lang="en-US" sz="1600" dirty="0"/>
              <a:t> Mata </a:t>
            </a:r>
            <a:r>
              <a:rPr lang="en-US" sz="1600" dirty="0" err="1" smtClean="0"/>
              <a:t>Kuliah</a:t>
            </a:r>
            <a:r>
              <a:rPr lang="id-ID" sz="1600" dirty="0" smtClean="0"/>
              <a:t> Hakikat dan Inovasi Pendidikan</a:t>
            </a:r>
            <a:r>
              <a:rPr lang="en-US" sz="1600" dirty="0" smtClean="0"/>
              <a:t>)</a:t>
            </a:r>
            <a:endParaRPr lang="id-ID" sz="1600" dirty="0">
              <a:effectLst/>
            </a:endParaRPr>
          </a:p>
        </p:txBody>
      </p:sp>
      <p:sp>
        <p:nvSpPr>
          <p:cNvPr id="4" name="Text Placeholder 3"/>
          <p:cNvSpPr>
            <a:spLocks noGrp="1"/>
          </p:cNvSpPr>
          <p:nvPr>
            <p:ph type="body" sz="quarter" idx="11"/>
          </p:nvPr>
        </p:nvSpPr>
        <p:spPr>
          <a:xfrm>
            <a:off x="3851772" y="3605686"/>
            <a:ext cx="5292080" cy="488816"/>
          </a:xfrm>
        </p:spPr>
        <p:txBody>
          <a:bodyPr/>
          <a:lstStyle/>
          <a:p>
            <a:pPr>
              <a:spcBef>
                <a:spcPts val="0"/>
              </a:spcBef>
              <a:defRPr/>
            </a:pPr>
            <a:r>
              <a:rPr lang="id-ID" altLang="ko-KR" sz="1800" b="1" dirty="0" smtClean="0"/>
              <a:t>Disusun oleh</a:t>
            </a:r>
          </a:p>
          <a:p>
            <a:r>
              <a:rPr lang="id-ID" sz="1800" dirty="0" smtClean="0"/>
              <a:t>Atika Putri</a:t>
            </a:r>
            <a:r>
              <a:rPr lang="en-US" sz="1800" dirty="0" smtClean="0"/>
              <a:t>		(192302500</a:t>
            </a:r>
            <a:r>
              <a:rPr lang="id-ID" sz="1800" dirty="0" smtClean="0"/>
              <a:t>5</a:t>
            </a:r>
            <a:r>
              <a:rPr lang="en-US" sz="1800" dirty="0" smtClean="0"/>
              <a:t>)</a:t>
            </a:r>
            <a:endParaRPr lang="id-ID" sz="1800" dirty="0" smtClean="0"/>
          </a:p>
          <a:p>
            <a:r>
              <a:rPr lang="en-US" sz="1800" dirty="0" err="1" smtClean="0"/>
              <a:t>Fiska</a:t>
            </a:r>
            <a:r>
              <a:rPr lang="en-US" sz="1800" dirty="0" smtClean="0"/>
              <a:t> </a:t>
            </a:r>
            <a:r>
              <a:rPr lang="en-US" sz="1800" dirty="0" err="1"/>
              <a:t>Fatrisia</a:t>
            </a:r>
            <a:r>
              <a:rPr lang="en-US" sz="1800" dirty="0"/>
              <a:t> </a:t>
            </a:r>
            <a:r>
              <a:rPr lang="en-US" sz="1800" dirty="0" err="1"/>
              <a:t>Kusuma</a:t>
            </a:r>
            <a:r>
              <a:rPr lang="en-US" sz="1800" dirty="0"/>
              <a:t>	</a:t>
            </a:r>
            <a:r>
              <a:rPr lang="en-US" sz="1800" dirty="0" smtClean="0"/>
              <a:t>(</a:t>
            </a:r>
            <a:r>
              <a:rPr lang="en-US" sz="1800" dirty="0"/>
              <a:t>1923025012)</a:t>
            </a:r>
            <a:endParaRPr lang="id-ID" sz="1800" dirty="0"/>
          </a:p>
          <a:p>
            <a:r>
              <a:rPr lang="id-ID" sz="1800" dirty="0" smtClean="0"/>
              <a:t>Johariah </a:t>
            </a:r>
            <a:r>
              <a:rPr lang="en-US" sz="1800" dirty="0"/>
              <a:t>		(</a:t>
            </a:r>
            <a:r>
              <a:rPr lang="en-US" sz="1800" dirty="0" smtClean="0"/>
              <a:t>19230250</a:t>
            </a:r>
            <a:r>
              <a:rPr lang="id-ID" sz="1800" dirty="0" smtClean="0"/>
              <a:t>02</a:t>
            </a:r>
            <a:r>
              <a:rPr lang="en-US" sz="1800" dirty="0" smtClean="0"/>
              <a:t>)</a:t>
            </a:r>
            <a:endParaRPr lang="id-ID" sz="1800" dirty="0">
              <a:effectLst/>
            </a:endParaRPr>
          </a:p>
        </p:txBody>
      </p:sp>
    </p:spTree>
    <p:extLst>
      <p:ext uri="{BB962C8B-B14F-4D97-AF65-F5344CB8AC3E}">
        <p14:creationId xmlns:p14="http://schemas.microsoft.com/office/powerpoint/2010/main" val="29718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57290" y="714362"/>
            <a:ext cx="6500858" cy="576064"/>
          </a:xfrm>
        </p:spPr>
        <p:txBody>
          <a:bodyPr/>
          <a:lstStyle/>
          <a:p>
            <a:pPr lvl="0"/>
            <a:r>
              <a:rPr lang="id-ID" sz="2400" b="1" u="sng" dirty="0" smtClean="0">
                <a:solidFill>
                  <a:srgbClr val="C00000"/>
                </a:solidFill>
              </a:rPr>
              <a:t>Langkah-langkah model Quantum Teaching </a:t>
            </a:r>
            <a:endParaRPr lang="id-ID" sz="2400" u="sng" dirty="0">
              <a:solidFill>
                <a:srgbClr val="C00000"/>
              </a:solidFill>
            </a:endParaRPr>
          </a:p>
        </p:txBody>
      </p:sp>
      <p:sp>
        <p:nvSpPr>
          <p:cNvPr id="10" name="Oval 9"/>
          <p:cNvSpPr/>
          <p:nvPr/>
        </p:nvSpPr>
        <p:spPr>
          <a:xfrm>
            <a:off x="690633"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Oval 20"/>
          <p:cNvSpPr/>
          <p:nvPr/>
        </p:nvSpPr>
        <p:spPr>
          <a:xfrm>
            <a:off x="2194567"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21"/>
          <p:cNvSpPr/>
          <p:nvPr/>
        </p:nvSpPr>
        <p:spPr>
          <a:xfrm>
            <a:off x="2946534"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2"/>
          <p:cNvSpPr/>
          <p:nvPr/>
        </p:nvSpPr>
        <p:spPr>
          <a:xfrm>
            <a:off x="3698501" y="1445644"/>
            <a:ext cx="462096" cy="462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697" name="Rectangle 1"/>
          <p:cNvSpPr>
            <a:spLocks noChangeArrowheads="1"/>
          </p:cNvSpPr>
          <p:nvPr/>
        </p:nvSpPr>
        <p:spPr bwMode="auto">
          <a:xfrm>
            <a:off x="500034" y="1714494"/>
            <a:ext cx="8643966" cy="18858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latinLnBrk="0">
              <a:lnSpc>
                <a:spcPct val="150000"/>
              </a:lnSpc>
              <a:spcBef>
                <a:spcPct val="0"/>
              </a:spcBef>
              <a:spcAft>
                <a:spcPct val="0"/>
              </a:spcAft>
            </a:pPr>
            <a:r>
              <a:rPr lang="id-ID" sz="2000" dirty="0" smtClean="0"/>
              <a:t>Langkah-langkah model </a:t>
            </a:r>
            <a:r>
              <a:rPr lang="id-ID" sz="2000" i="1" dirty="0" smtClean="0"/>
              <a:t>quantum teaching </a:t>
            </a:r>
            <a:r>
              <a:rPr lang="id-ID" sz="2000" dirty="0" smtClean="0"/>
              <a:t>dikenal dengan singkatan tandur yang merupakan kepanjangan dari tumbuhkan, alami, namai, demonstrasikan, ulangi dan rayakan. Unsur-unsur tersebut membentuk basis struktural keseluruhan yang melandasi model </a:t>
            </a:r>
            <a:r>
              <a:rPr lang="id-ID" sz="2000" i="1" dirty="0" smtClean="0"/>
              <a:t>quantum teaching</a:t>
            </a:r>
            <a:endParaRPr lang="id-ID" sz="2000" dirty="0" smtClean="0">
              <a:solidFill>
                <a:schemeClr val="accent4">
                  <a:lumMod val="50000"/>
                </a:schemeClr>
              </a:solidFill>
              <a:latin typeface="Bookman Old Style" pitchFamily="18" charset="0"/>
              <a:cs typeface="Arial" pitchFamily="34" charset="0"/>
            </a:endParaRPr>
          </a:p>
        </p:txBody>
      </p:sp>
    </p:spTree>
    <p:extLst>
      <p:ext uri="{BB962C8B-B14F-4D97-AF65-F5344CB8AC3E}">
        <p14:creationId xmlns:p14="http://schemas.microsoft.com/office/powerpoint/2010/main" val="1815539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1406" y="428610"/>
            <a:ext cx="4386650" cy="369332"/>
          </a:xfrm>
          <a:prstGeom prst="rect">
            <a:avLst/>
          </a:prstGeom>
        </p:spPr>
        <p:txBody>
          <a:bodyPr wrap="none">
            <a:spAutoFit/>
          </a:bodyPr>
          <a:lstStyle/>
          <a:p>
            <a:r>
              <a:rPr lang="id-ID" b="1" dirty="0" smtClean="0"/>
              <a:t>Tujuan model Pembelajaran Simulasi :</a:t>
            </a:r>
            <a:endParaRPr lang="id-ID" dirty="0"/>
          </a:p>
        </p:txBody>
      </p:sp>
      <p:pic>
        <p:nvPicPr>
          <p:cNvPr id="8193" name="Picture 1"/>
          <p:cNvPicPr>
            <a:picLocks noChangeAspect="1" noChangeArrowheads="1"/>
          </p:cNvPicPr>
          <p:nvPr/>
        </p:nvPicPr>
        <p:blipFill>
          <a:blip r:embed="rId2"/>
          <a:srcRect l="37609" t="34051" r="32015" b="35680"/>
          <a:stretch>
            <a:fillRect/>
          </a:stretch>
        </p:blipFill>
        <p:spPr bwMode="auto">
          <a:xfrm>
            <a:off x="428596" y="928676"/>
            <a:ext cx="7500990" cy="3571900"/>
          </a:xfrm>
          <a:prstGeom prst="rect">
            <a:avLst/>
          </a:prstGeom>
          <a:noFill/>
          <a:ln w="9525">
            <a:noFill/>
            <a:miter lim="800000"/>
            <a:headEnd/>
            <a:tailEnd/>
          </a:ln>
          <a:effectLst/>
        </p:spPr>
      </p:pic>
      <p:pic>
        <p:nvPicPr>
          <p:cNvPr id="14338" name="Picture 2" descr="C:\Users\me\AppData\Local\Temp\WhatsApp Image 2020-04-03 at 22.09.37.jpeg"/>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extLst>
      <p:ext uri="{BB962C8B-B14F-4D97-AF65-F5344CB8AC3E}">
        <p14:creationId xmlns:p14="http://schemas.microsoft.com/office/powerpoint/2010/main" val="3407202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70" y="214296"/>
            <a:ext cx="5019323" cy="461665"/>
          </a:xfrm>
          <a:prstGeom prst="rect">
            <a:avLst/>
          </a:prstGeom>
          <a:noFill/>
        </p:spPr>
        <p:txBody>
          <a:bodyPr wrap="none" rtlCol="0">
            <a:spAutoFit/>
          </a:bodyPr>
          <a:lstStyle/>
          <a:p>
            <a:r>
              <a:rPr lang="id-ID" sz="2400" dirty="0" smtClean="0">
                <a:solidFill>
                  <a:srgbClr val="C00000"/>
                </a:solidFill>
                <a:latin typeface="Aharoni" pitchFamily="2" charset="-79"/>
                <a:cs typeface="Aharoni" pitchFamily="2" charset="-79"/>
              </a:rPr>
              <a:t>Model Smulasi Memilki 4 Tahap :</a:t>
            </a:r>
            <a:endParaRPr lang="id-ID" sz="2400" dirty="0">
              <a:solidFill>
                <a:srgbClr val="C00000"/>
              </a:solidFill>
              <a:latin typeface="Aharoni" pitchFamily="2" charset="-79"/>
              <a:cs typeface="Aharoni" pitchFamily="2" charset="-79"/>
            </a:endParaRPr>
          </a:p>
        </p:txBody>
      </p:sp>
      <p:pic>
        <p:nvPicPr>
          <p:cNvPr id="13313" name="Picture 1" descr="C:\Users\me\AppData\Local\Temp\WhatsApp Image 2020-04-03 at 22.09.21.jpeg"/>
          <p:cNvPicPr>
            <a:picLocks noChangeAspect="1" noChangeArrowheads="1"/>
          </p:cNvPicPr>
          <p:nvPr/>
        </p:nvPicPr>
        <p:blipFill>
          <a:blip r:embed="rId2"/>
          <a:srcRect/>
          <a:stretch>
            <a:fillRect/>
          </a:stretch>
        </p:blipFill>
        <p:spPr bwMode="auto">
          <a:xfrm>
            <a:off x="0" y="0"/>
            <a:ext cx="9143999" cy="5143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285734"/>
            <a:ext cx="8929718" cy="1000132"/>
          </a:xfrm>
        </p:spPr>
        <p:txBody>
          <a:bodyPr/>
          <a:lstStyle/>
          <a:p>
            <a:pPr lvl="0" algn="ctr"/>
            <a:r>
              <a:rPr lang="id-ID" sz="2400" b="1" dirty="0" smtClean="0">
                <a:solidFill>
                  <a:srgbClr val="C00000"/>
                </a:solidFill>
              </a:rPr>
              <a:t>Kelebihan Model Quantum Teaching</a:t>
            </a:r>
            <a:endParaRPr lang="id-ID" sz="2400" dirty="0">
              <a:solidFill>
                <a:srgbClr val="C00000"/>
              </a:solidFill>
            </a:endParaRPr>
          </a:p>
        </p:txBody>
      </p:sp>
      <p:sp>
        <p:nvSpPr>
          <p:cNvPr id="13" name="Round Diagonal Corner Rectangle 12"/>
          <p:cNvSpPr/>
          <p:nvPr/>
        </p:nvSpPr>
        <p:spPr>
          <a:xfrm>
            <a:off x="500034" y="1214428"/>
            <a:ext cx="8643966" cy="3643338"/>
          </a:xfrm>
          <a:prstGeom prst="round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lvl="0"/>
            <a:r>
              <a:rPr lang="id-ID" dirty="0" smtClean="0"/>
              <a:t>1. Menumbuhkan antusiasme siswa.</a:t>
            </a:r>
          </a:p>
          <a:p>
            <a:pPr lvl="0"/>
            <a:r>
              <a:rPr lang="id-ID" dirty="0" smtClean="0"/>
              <a:t>2. Membuat siswa merasa nyaman dan gembira dalam belajar, karena model ini      menuntut setiap siswa untuk selalu aktif dalam proses belajar. </a:t>
            </a:r>
          </a:p>
          <a:p>
            <a:pPr lvl="0"/>
            <a:r>
              <a:rPr lang="id-ID" dirty="0" smtClean="0"/>
              <a:t>3. Proses belajar siswa lebih terarah pada materi yang sedang dipelajari karena dikaitkan dengan pengalaman-pengalaman siswa. </a:t>
            </a:r>
          </a:p>
          <a:p>
            <a:pPr lvl="0"/>
            <a:r>
              <a:rPr lang="id-ID" dirty="0" smtClean="0"/>
              <a:t>4. Diharapkan dengan kenyamanan yang diperoleh siswa dalam belajar maka hasil belajarnya pun meningkat. </a:t>
            </a:r>
          </a:p>
          <a:p>
            <a:pPr lvl="0"/>
            <a:r>
              <a:rPr lang="id-ID" dirty="0" smtClean="0"/>
              <a:t>5. Adanya kerjasama antara guru dan siswa, ataupun siswa dengan siswa.</a:t>
            </a:r>
          </a:p>
          <a:p>
            <a:pPr lvl="0"/>
            <a:r>
              <a:rPr lang="id-ID" dirty="0" smtClean="0"/>
              <a:t>6. Menciptakan tingkah laku dan kepercayaan dalam diri sendiri. </a:t>
            </a:r>
          </a:p>
          <a:p>
            <a:pPr lvl="0"/>
            <a:r>
              <a:rPr lang="id-ID" dirty="0" smtClean="0"/>
              <a:t>7. Adanya kebebasan dalam berekspresi. </a:t>
            </a:r>
            <a:endParaRPr lang="id-ID" dirty="0"/>
          </a:p>
        </p:txBody>
      </p:sp>
    </p:spTree>
    <p:extLst>
      <p:ext uri="{BB962C8B-B14F-4D97-AF65-F5344CB8AC3E}">
        <p14:creationId xmlns:p14="http://schemas.microsoft.com/office/powerpoint/2010/main" val="1628798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00048"/>
            <a:ext cx="9144000" cy="576064"/>
          </a:xfrm>
        </p:spPr>
        <p:txBody>
          <a:bodyPr/>
          <a:lstStyle/>
          <a:p>
            <a:pPr lvl="0"/>
            <a:r>
              <a:rPr lang="id-ID" sz="2400" b="1" dirty="0" smtClean="0">
                <a:solidFill>
                  <a:srgbClr val="C00000"/>
                </a:solidFill>
              </a:rPr>
              <a:t>Kekurangan Model Quantum Teaching</a:t>
            </a:r>
            <a:endParaRPr lang="id-ID" sz="2400" dirty="0">
              <a:solidFill>
                <a:srgbClr val="C00000"/>
              </a:solidFill>
            </a:endParaRPr>
          </a:p>
        </p:txBody>
      </p:sp>
      <p:grpSp>
        <p:nvGrpSpPr>
          <p:cNvPr id="7" name="Group 6"/>
          <p:cNvGrpSpPr/>
          <p:nvPr/>
        </p:nvGrpSpPr>
        <p:grpSpPr>
          <a:xfrm>
            <a:off x="3615894" y="1967733"/>
            <a:ext cx="900000" cy="900000"/>
            <a:chOff x="3563888" y="1923678"/>
            <a:chExt cx="900000" cy="900000"/>
          </a:xfrm>
        </p:grpSpPr>
        <p:sp>
          <p:nvSpPr>
            <p:cNvPr id="4" name="Rectangle 3"/>
            <p:cNvSpPr/>
            <p:nvPr/>
          </p:nvSpPr>
          <p:spPr>
            <a:xfrm>
              <a:off x="3563888" y="1923678"/>
              <a:ext cx="9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Right Triangle 4"/>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Group 7"/>
          <p:cNvGrpSpPr/>
          <p:nvPr/>
        </p:nvGrpSpPr>
        <p:grpSpPr>
          <a:xfrm rot="5400000">
            <a:off x="4626684" y="1715733"/>
            <a:ext cx="1152000" cy="1152000"/>
            <a:chOff x="3563888" y="1923678"/>
            <a:chExt cx="900000" cy="900000"/>
          </a:xfrm>
        </p:grpSpPr>
        <p:sp>
          <p:nvSpPr>
            <p:cNvPr id="9" name="Rectangle 8"/>
            <p:cNvSpPr/>
            <p:nvPr/>
          </p:nvSpPr>
          <p:spPr>
            <a:xfrm>
              <a:off x="3563888" y="1923678"/>
              <a:ext cx="900000"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Right Triangle 9"/>
            <p:cNvSpPr/>
            <p:nvPr/>
          </p:nvSpPr>
          <p:spPr>
            <a:xfrm rot="16200000">
              <a:off x="3731757" y="2089433"/>
              <a:ext cx="648000" cy="64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7" name="TextBox 16"/>
          <p:cNvSpPr txBox="1"/>
          <p:nvPr/>
        </p:nvSpPr>
        <p:spPr>
          <a:xfrm>
            <a:off x="4025097" y="2386248"/>
            <a:ext cx="402887"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A</a:t>
            </a:r>
            <a:endParaRPr lang="ko-KR" altLang="en-US" sz="2000" b="1" dirty="0">
              <a:solidFill>
                <a:schemeClr val="accent1"/>
              </a:solidFill>
              <a:cs typeface="Arial" pitchFamily="34" charset="0"/>
            </a:endParaRPr>
          </a:p>
        </p:txBody>
      </p:sp>
      <p:sp>
        <p:nvSpPr>
          <p:cNvPr id="18" name="TextBox 17"/>
          <p:cNvSpPr txBox="1"/>
          <p:nvPr/>
        </p:nvSpPr>
        <p:spPr>
          <a:xfrm>
            <a:off x="4733299" y="2346544"/>
            <a:ext cx="402887"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B</a:t>
            </a:r>
            <a:endParaRPr lang="ko-KR" altLang="en-US" sz="2000" b="1" dirty="0">
              <a:solidFill>
                <a:schemeClr val="accent1"/>
              </a:solidFill>
              <a:cs typeface="Arial" pitchFamily="34" charset="0"/>
            </a:endParaRPr>
          </a:p>
        </p:txBody>
      </p:sp>
      <p:sp>
        <p:nvSpPr>
          <p:cNvPr id="19" name="TextBox 18"/>
          <p:cNvSpPr txBox="1"/>
          <p:nvPr/>
        </p:nvSpPr>
        <p:spPr>
          <a:xfrm>
            <a:off x="4025097" y="3074253"/>
            <a:ext cx="402887"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C</a:t>
            </a:r>
            <a:endParaRPr lang="ko-KR" altLang="en-US" sz="2000" b="1" dirty="0">
              <a:solidFill>
                <a:schemeClr val="accent1"/>
              </a:solidFill>
              <a:cs typeface="Arial" pitchFamily="34" charset="0"/>
            </a:endParaRPr>
          </a:p>
        </p:txBody>
      </p:sp>
      <p:sp>
        <p:nvSpPr>
          <p:cNvPr id="20" name="TextBox 19"/>
          <p:cNvSpPr txBox="1"/>
          <p:nvPr/>
        </p:nvSpPr>
        <p:spPr>
          <a:xfrm>
            <a:off x="4638332" y="2995981"/>
            <a:ext cx="402887" cy="400110"/>
          </a:xfrm>
          <a:prstGeom prst="rect">
            <a:avLst/>
          </a:prstGeom>
          <a:noFill/>
        </p:spPr>
        <p:txBody>
          <a:bodyPr wrap="square" rtlCol="0">
            <a:spAutoFit/>
          </a:bodyPr>
          <a:lstStyle/>
          <a:p>
            <a:pPr algn="ctr"/>
            <a:r>
              <a:rPr lang="en-US" altLang="ko-KR" sz="2000" b="1" dirty="0">
                <a:solidFill>
                  <a:schemeClr val="accent1"/>
                </a:solidFill>
                <a:cs typeface="Arial" pitchFamily="34" charset="0"/>
              </a:rPr>
              <a:t>D</a:t>
            </a:r>
            <a:endParaRPr lang="ko-KR" altLang="en-US" sz="2000" b="1" dirty="0">
              <a:solidFill>
                <a:schemeClr val="accent1"/>
              </a:solidFill>
              <a:cs typeface="Arial" pitchFamily="34" charset="0"/>
            </a:endParaRPr>
          </a:p>
        </p:txBody>
      </p:sp>
      <p:sp>
        <p:nvSpPr>
          <p:cNvPr id="21" name="Rectangle 9"/>
          <p:cNvSpPr/>
          <p:nvPr/>
        </p:nvSpPr>
        <p:spPr>
          <a:xfrm>
            <a:off x="3730716" y="2078480"/>
            <a:ext cx="322655" cy="30203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21"/>
          <p:cNvSpPr>
            <a:spLocks noChangeAspect="1"/>
          </p:cNvSpPr>
          <p:nvPr/>
        </p:nvSpPr>
        <p:spPr>
          <a:xfrm>
            <a:off x="5233491" y="1896998"/>
            <a:ext cx="391466" cy="3947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ounded Rectangle 27"/>
          <p:cNvSpPr/>
          <p:nvPr/>
        </p:nvSpPr>
        <p:spPr>
          <a:xfrm>
            <a:off x="4946912" y="3370670"/>
            <a:ext cx="295178" cy="22673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ounded Rectangle 39"/>
          <p:cNvSpPr/>
          <p:nvPr/>
        </p:nvSpPr>
        <p:spPr>
          <a:xfrm>
            <a:off x="357158" y="1000114"/>
            <a:ext cx="8572560" cy="3786214"/>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id-ID" dirty="0" smtClean="0"/>
              <a:t>1. Memerlukan persiapan yang matang bagi guru dan lingkungan yang mendukung. </a:t>
            </a:r>
          </a:p>
          <a:p>
            <a:pPr lvl="0"/>
            <a:r>
              <a:rPr lang="id-ID" dirty="0" smtClean="0"/>
              <a:t>2. Memerlukan fasilitas yang memadai. Banyaknya media &amp; fasilitas yang digunakan sehingga model ini dinilai kurang ekonomis. </a:t>
            </a:r>
          </a:p>
          <a:p>
            <a:pPr lvl="0"/>
            <a:r>
              <a:rPr lang="id-ID" dirty="0" smtClean="0"/>
              <a:t>3. Kesulitan yang dihadapi dalam menggunakan model </a:t>
            </a:r>
            <a:r>
              <a:rPr lang="id-ID" i="1" dirty="0" smtClean="0"/>
              <a:t>quantum teaching </a:t>
            </a:r>
            <a:r>
              <a:rPr lang="id-ID" dirty="0" smtClean="0"/>
              <a:t>akan terjadi dalam situasi dan kondisi belajar yang kurang kondusif sehingga menuntut penguasaan kelas yang baik. </a:t>
            </a:r>
          </a:p>
          <a:p>
            <a:pPr lvl="0"/>
            <a:r>
              <a:rPr lang="id-ID" dirty="0" smtClean="0"/>
              <a:t>4. Model ini banyak dilakukan di luar negeri sehingga kurang beradaptasi dengan kehidupan di indonesia. </a:t>
            </a:r>
            <a:endParaRPr lang="id-ID" dirty="0"/>
          </a:p>
        </p:txBody>
      </p:sp>
    </p:spTree>
    <p:extLst>
      <p:ext uri="{BB962C8B-B14F-4D97-AF65-F5344CB8AC3E}">
        <p14:creationId xmlns:p14="http://schemas.microsoft.com/office/powerpoint/2010/main" val="1837894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144000" cy="500048"/>
          </a:xfrm>
        </p:spPr>
        <p:txBody>
          <a:bodyPr/>
          <a:lstStyle/>
          <a:p>
            <a:r>
              <a:rPr lang="id-ID" dirty="0" smtClean="0"/>
              <a:t>Kesimpulan</a:t>
            </a:r>
            <a:endParaRPr lang="id-ID" dirty="0"/>
          </a:p>
        </p:txBody>
      </p:sp>
      <p:sp>
        <p:nvSpPr>
          <p:cNvPr id="4" name="Rectangle 3"/>
          <p:cNvSpPr/>
          <p:nvPr/>
        </p:nvSpPr>
        <p:spPr>
          <a:xfrm>
            <a:off x="0" y="500048"/>
            <a:ext cx="9144000" cy="4401205"/>
          </a:xfrm>
          <a:prstGeom prst="rect">
            <a:avLst/>
          </a:prstGeom>
        </p:spPr>
        <p:txBody>
          <a:bodyPr wrap="square">
            <a:spAutoFit/>
          </a:bodyPr>
          <a:lstStyle/>
          <a:p>
            <a:pPr lvl="0">
              <a:buFont typeface="Wingdings" pitchFamily="2" charset="2"/>
              <a:buChar char="v"/>
            </a:pPr>
            <a:r>
              <a:rPr lang="en-US" sz="2000" dirty="0" smtClean="0"/>
              <a:t>Model </a:t>
            </a:r>
            <a:r>
              <a:rPr lang="en-US" sz="2000" i="1" dirty="0" smtClean="0"/>
              <a:t>quantum teaching </a:t>
            </a:r>
            <a:r>
              <a:rPr lang="id-ID" sz="2000" dirty="0" smtClean="0"/>
              <a:t>merupakan</a:t>
            </a:r>
            <a:r>
              <a:rPr lang="en-US" sz="2000" dirty="0" smtClean="0"/>
              <a:t> </a:t>
            </a:r>
            <a:r>
              <a:rPr lang="en-US" sz="2000" dirty="0" err="1" smtClean="0"/>
              <a:t>pengubahan</a:t>
            </a:r>
            <a:r>
              <a:rPr lang="en-US" sz="2000" dirty="0" smtClean="0"/>
              <a:t> </a:t>
            </a:r>
            <a:r>
              <a:rPr lang="en-US" sz="2000" dirty="0" err="1" smtClean="0"/>
              <a:t>belajar</a:t>
            </a:r>
            <a:r>
              <a:rPr lang="en-US" sz="2000" dirty="0" smtClean="0"/>
              <a:t> yang </a:t>
            </a:r>
            <a:r>
              <a:rPr lang="en-US" sz="2000" dirty="0" err="1" smtClean="0"/>
              <a:t>menyertakan</a:t>
            </a:r>
            <a:r>
              <a:rPr lang="en-US" sz="2000" dirty="0" smtClean="0"/>
              <a:t> </a:t>
            </a:r>
            <a:r>
              <a:rPr lang="en-US" sz="2000" dirty="0" err="1" smtClean="0"/>
              <a:t>segala</a:t>
            </a:r>
            <a:r>
              <a:rPr lang="en-US" sz="2000" dirty="0" smtClean="0"/>
              <a:t> </a:t>
            </a:r>
            <a:r>
              <a:rPr lang="en-US" sz="2000" dirty="0" err="1" smtClean="0"/>
              <a:t>kaitan</a:t>
            </a:r>
            <a:r>
              <a:rPr lang="en-US" sz="2000" dirty="0" smtClean="0"/>
              <a:t>, </a:t>
            </a:r>
            <a:r>
              <a:rPr lang="en-US" sz="2000" dirty="0" err="1" smtClean="0"/>
              <a:t>interaksi</a:t>
            </a:r>
            <a:r>
              <a:rPr lang="en-US" sz="2000" dirty="0" smtClean="0"/>
              <a:t>, </a:t>
            </a:r>
            <a:r>
              <a:rPr lang="en-US" sz="2000" dirty="0" err="1" smtClean="0"/>
              <a:t>dan</a:t>
            </a:r>
            <a:r>
              <a:rPr lang="en-US" sz="2000" dirty="0" smtClean="0"/>
              <a:t> </a:t>
            </a:r>
            <a:r>
              <a:rPr lang="en-US" sz="2000" dirty="0" err="1" smtClean="0"/>
              <a:t>perbedaan</a:t>
            </a:r>
            <a:r>
              <a:rPr lang="en-US" sz="2000" dirty="0" smtClean="0"/>
              <a:t> </a:t>
            </a:r>
            <a:r>
              <a:rPr lang="id-ID" sz="2000" dirty="0" smtClean="0"/>
              <a:t>untuk</a:t>
            </a:r>
            <a:r>
              <a:rPr lang="en-US" sz="2000" dirty="0" smtClean="0"/>
              <a:t> </a:t>
            </a:r>
            <a:r>
              <a:rPr lang="en-US" sz="2000" dirty="0" err="1" smtClean="0"/>
              <a:t>memaksimalkan</a:t>
            </a:r>
            <a:r>
              <a:rPr lang="en-US" sz="2000" dirty="0" smtClean="0"/>
              <a:t> </a:t>
            </a:r>
            <a:r>
              <a:rPr lang="en-US" sz="2000" dirty="0" err="1" smtClean="0"/>
              <a:t>momen</a:t>
            </a:r>
            <a:r>
              <a:rPr lang="en-US" sz="2000" dirty="0" smtClean="0"/>
              <a:t> </a:t>
            </a:r>
            <a:r>
              <a:rPr lang="en-US" sz="2000" dirty="0" err="1" smtClean="0"/>
              <a:t>belajar</a:t>
            </a:r>
            <a:r>
              <a:rPr lang="en-US" sz="2000" dirty="0" smtClean="0"/>
              <a:t> </a:t>
            </a:r>
            <a:r>
              <a:rPr lang="en-US" sz="2000" dirty="0" err="1" smtClean="0"/>
              <a:t>serta</a:t>
            </a:r>
            <a:r>
              <a:rPr lang="en-US" sz="2000" dirty="0" smtClean="0"/>
              <a:t> </a:t>
            </a:r>
            <a:r>
              <a:rPr lang="en-US" sz="2000" dirty="0" err="1" smtClean="0"/>
              <a:t>berfokus</a:t>
            </a:r>
            <a:r>
              <a:rPr lang="en-US" sz="2000" dirty="0" smtClean="0"/>
              <a:t> </a:t>
            </a:r>
            <a:r>
              <a:rPr lang="en-US" sz="2000" dirty="0" err="1" smtClean="0"/>
              <a:t>pada</a:t>
            </a:r>
            <a:r>
              <a:rPr lang="en-US" sz="2000" dirty="0" smtClean="0"/>
              <a:t> </a:t>
            </a:r>
            <a:r>
              <a:rPr lang="en-US" sz="2000" dirty="0" err="1" smtClean="0"/>
              <a:t>hubungan</a:t>
            </a:r>
            <a:r>
              <a:rPr lang="en-US" sz="2000" dirty="0" smtClean="0"/>
              <a:t> </a:t>
            </a:r>
            <a:r>
              <a:rPr lang="en-US" sz="2000" dirty="0" err="1" smtClean="0"/>
              <a:t>dinamis</a:t>
            </a:r>
            <a:r>
              <a:rPr lang="en-US" sz="2000" dirty="0" smtClean="0"/>
              <a:t> </a:t>
            </a:r>
            <a:r>
              <a:rPr lang="en-US" sz="2000" dirty="0" err="1" smtClean="0"/>
              <a:t>dalam</a:t>
            </a:r>
            <a:r>
              <a:rPr lang="en-US" sz="2000" dirty="0" smtClean="0"/>
              <a:t> </a:t>
            </a:r>
            <a:r>
              <a:rPr lang="en-US" sz="2000" dirty="0" err="1" smtClean="0"/>
              <a:t>lingkungan</a:t>
            </a:r>
            <a:r>
              <a:rPr lang="en-US" sz="2000" dirty="0" smtClean="0"/>
              <a:t> </a:t>
            </a:r>
            <a:r>
              <a:rPr lang="en-US" sz="2000" dirty="0" err="1" smtClean="0"/>
              <a:t>kelas</a:t>
            </a:r>
            <a:r>
              <a:rPr lang="en-US" sz="2000" dirty="0" smtClean="0"/>
              <a:t> </a:t>
            </a:r>
            <a:r>
              <a:rPr lang="id-ID" sz="2000" dirty="0" smtClean="0"/>
              <a:t>ber</a:t>
            </a:r>
            <a:r>
              <a:rPr lang="en-US" sz="2000" dirty="0" err="1" smtClean="0"/>
              <a:t>landasan</a:t>
            </a:r>
            <a:r>
              <a:rPr lang="en-US" sz="2000" dirty="0" smtClean="0"/>
              <a:t> </a:t>
            </a:r>
            <a:r>
              <a:rPr lang="id-ID" sz="2000" dirty="0" smtClean="0"/>
              <a:t>pada proses belajar.</a:t>
            </a:r>
          </a:p>
          <a:p>
            <a:pPr lvl="0">
              <a:buFont typeface="Wingdings" pitchFamily="2" charset="2"/>
              <a:buChar char="v"/>
            </a:pPr>
            <a:r>
              <a:rPr lang="en-US" sz="2000" dirty="0" err="1" smtClean="0"/>
              <a:t>Kategori</a:t>
            </a:r>
            <a:r>
              <a:rPr lang="en-US" sz="2000" dirty="0" smtClean="0"/>
              <a:t> </a:t>
            </a:r>
            <a:r>
              <a:rPr lang="en-US" sz="2000" dirty="0" err="1" smtClean="0"/>
              <a:t>konteks</a:t>
            </a:r>
            <a:r>
              <a:rPr lang="en-US" sz="2000" dirty="0" smtClean="0"/>
              <a:t> </a:t>
            </a:r>
            <a:r>
              <a:rPr lang="en-US" sz="2000" i="1" dirty="0" smtClean="0"/>
              <a:t>quantum teaching </a:t>
            </a:r>
            <a:r>
              <a:rPr lang="id-ID" sz="2000" dirty="0" smtClean="0"/>
              <a:t>meliputi: lingkungan, suasana, landasan dan rancangan</a:t>
            </a:r>
          </a:p>
          <a:p>
            <a:pPr lvl="0">
              <a:buFont typeface="Wingdings" pitchFamily="2" charset="2"/>
              <a:buChar char="v"/>
            </a:pPr>
            <a:r>
              <a:rPr lang="en-US" sz="2000" dirty="0" err="1" smtClean="0"/>
              <a:t>Penerapan</a:t>
            </a:r>
            <a:r>
              <a:rPr lang="en-US" sz="2000" dirty="0" smtClean="0"/>
              <a:t> model </a:t>
            </a:r>
            <a:r>
              <a:rPr lang="en-US" sz="2000" i="1" dirty="0" smtClean="0"/>
              <a:t>quantum teaching </a:t>
            </a:r>
            <a:r>
              <a:rPr lang="en-US" sz="2000" dirty="0" err="1" smtClean="0"/>
              <a:t>dalam</a:t>
            </a:r>
            <a:r>
              <a:rPr lang="en-US" sz="2000" dirty="0" smtClean="0"/>
              <a:t> </a:t>
            </a:r>
            <a:r>
              <a:rPr lang="en-US" sz="2000" dirty="0" err="1" smtClean="0"/>
              <a:t>proses</a:t>
            </a:r>
            <a:r>
              <a:rPr lang="en-US" sz="2000" dirty="0" smtClean="0"/>
              <a:t> </a:t>
            </a:r>
            <a:r>
              <a:rPr lang="en-US" sz="2000" dirty="0" err="1" smtClean="0"/>
              <a:t>pembelajaran</a:t>
            </a:r>
            <a:r>
              <a:rPr lang="en-US" sz="2000" dirty="0" smtClean="0"/>
              <a:t> </a:t>
            </a:r>
            <a:r>
              <a:rPr lang="en-US" sz="2000" dirty="0" err="1" smtClean="0"/>
              <a:t>memiliki</a:t>
            </a:r>
            <a:r>
              <a:rPr lang="en-US" sz="2000" dirty="0" smtClean="0"/>
              <a:t> </a:t>
            </a:r>
            <a:r>
              <a:rPr lang="en-US" sz="2000" dirty="0" err="1" smtClean="0"/>
              <a:t>prinsip-prinsip</a:t>
            </a:r>
            <a:r>
              <a:rPr lang="en-US" sz="2000" dirty="0" smtClean="0"/>
              <a:t> yang </a:t>
            </a:r>
            <a:r>
              <a:rPr lang="en-US" sz="2000" dirty="0" err="1" smtClean="0"/>
              <a:t>komprehensif</a:t>
            </a:r>
            <a:r>
              <a:rPr lang="en-US" sz="2000" dirty="0" smtClean="0"/>
              <a:t>.</a:t>
            </a:r>
            <a:r>
              <a:rPr lang="id-ID" sz="2000" dirty="0" smtClean="0"/>
              <a:t>.</a:t>
            </a:r>
          </a:p>
          <a:p>
            <a:pPr lvl="0">
              <a:buFont typeface="Wingdings" pitchFamily="2" charset="2"/>
              <a:buChar char="v"/>
            </a:pPr>
            <a:r>
              <a:rPr lang="en-US" sz="2000" dirty="0" err="1" smtClean="0"/>
              <a:t>Rancangan</a:t>
            </a:r>
            <a:r>
              <a:rPr lang="en-US" sz="2000" dirty="0" smtClean="0"/>
              <a:t> </a:t>
            </a:r>
            <a:r>
              <a:rPr lang="en-US" sz="2000" dirty="0" err="1" smtClean="0"/>
              <a:t>langkah-langkah</a:t>
            </a:r>
            <a:r>
              <a:rPr lang="en-US" sz="2000" dirty="0" smtClean="0"/>
              <a:t> model </a:t>
            </a:r>
            <a:r>
              <a:rPr lang="en-US" sz="2000" i="1" dirty="0" smtClean="0"/>
              <a:t>quantum teaching</a:t>
            </a:r>
            <a:r>
              <a:rPr lang="en-US" sz="2000" dirty="0" smtClean="0"/>
              <a:t> </a:t>
            </a:r>
            <a:r>
              <a:rPr lang="en-US" sz="2000" dirty="0" err="1" smtClean="0"/>
              <a:t>meliputi</a:t>
            </a:r>
            <a:r>
              <a:rPr lang="en-US" sz="2000" dirty="0" smtClean="0"/>
              <a:t>: </a:t>
            </a:r>
            <a:r>
              <a:rPr lang="en-US" sz="2000" dirty="0" err="1" smtClean="0"/>
              <a:t>tumbuhkan</a:t>
            </a:r>
            <a:r>
              <a:rPr lang="en-US" sz="2000" dirty="0" smtClean="0"/>
              <a:t>, </a:t>
            </a:r>
            <a:r>
              <a:rPr lang="en-US" sz="2000" dirty="0" err="1" smtClean="0"/>
              <a:t>alami</a:t>
            </a:r>
            <a:r>
              <a:rPr lang="en-US" sz="2000" dirty="0" smtClean="0"/>
              <a:t>, </a:t>
            </a:r>
            <a:r>
              <a:rPr lang="en-US" sz="2000" dirty="0" err="1" smtClean="0"/>
              <a:t>namai</a:t>
            </a:r>
            <a:r>
              <a:rPr lang="en-US" sz="2000" dirty="0" smtClean="0"/>
              <a:t>, </a:t>
            </a:r>
            <a:r>
              <a:rPr lang="en-US" sz="2000" dirty="0" err="1" smtClean="0"/>
              <a:t>demonstrasikan</a:t>
            </a:r>
            <a:r>
              <a:rPr lang="en-US" sz="2000" dirty="0" smtClean="0"/>
              <a:t>, </a:t>
            </a:r>
            <a:r>
              <a:rPr lang="en-US" sz="2000" dirty="0" err="1" smtClean="0"/>
              <a:t>ulangi</a:t>
            </a:r>
            <a:r>
              <a:rPr lang="en-US" sz="2000" dirty="0" smtClean="0"/>
              <a:t> </a:t>
            </a:r>
            <a:r>
              <a:rPr lang="en-US" sz="2000" dirty="0" err="1" smtClean="0"/>
              <a:t>dan</a:t>
            </a:r>
            <a:r>
              <a:rPr lang="en-US" sz="2000" dirty="0" smtClean="0"/>
              <a:t> </a:t>
            </a:r>
            <a:r>
              <a:rPr lang="en-US" sz="2000" dirty="0" err="1" smtClean="0"/>
              <a:t>rayakan</a:t>
            </a:r>
            <a:r>
              <a:rPr lang="en-US" sz="2000" dirty="0" smtClean="0"/>
              <a:t>.</a:t>
            </a:r>
            <a:endParaRPr lang="id-ID" sz="2000" dirty="0" smtClean="0"/>
          </a:p>
          <a:p>
            <a:pPr>
              <a:buFont typeface="Wingdings" pitchFamily="2" charset="2"/>
              <a:buChar char="v"/>
            </a:pPr>
            <a:r>
              <a:rPr lang="id-ID" sz="2000" dirty="0" smtClean="0"/>
              <a:t>Kelebihan model </a:t>
            </a:r>
            <a:r>
              <a:rPr lang="id-ID" sz="2000" i="1" dirty="0" smtClean="0"/>
              <a:t>quantum teaching </a:t>
            </a:r>
            <a:r>
              <a:rPr lang="id-ID" sz="2000" dirty="0" smtClean="0"/>
              <a:t>yaitu mampu menciptakan suasana belajar yang menyenangkan. Sedangkan, kekurangan model </a:t>
            </a:r>
            <a:r>
              <a:rPr lang="id-ID" sz="2000" i="1" dirty="0" smtClean="0"/>
              <a:t>quantum teaching </a:t>
            </a:r>
            <a:r>
              <a:rPr lang="id-ID" sz="2000" dirty="0" smtClean="0"/>
              <a:t>menuntut profesionalisme yang tinggi dari seorang guru, memerlukan modal dan fasilitas yang cukup banyak, serta menuntut penguasaan kelas yang baik</a:t>
            </a:r>
            <a:r>
              <a:rPr lang="id-ID" sz="2000" dirty="0" smtClean="0">
                <a:solidFill>
                  <a:srgbClr val="C00000"/>
                </a:solidFill>
                <a:latin typeface="Bookman Old Style" pitchFamily="18" charset="0"/>
              </a:rPr>
              <a:t>.</a:t>
            </a:r>
            <a:endParaRPr lang="id-ID" sz="2000" dirty="0">
              <a:solidFill>
                <a:srgbClr val="C00000"/>
              </a:solidFill>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4591412"/>
          </a:xfrm>
        </p:spPr>
        <p:txBody>
          <a:bodyPr/>
          <a:lstStyle/>
          <a:p>
            <a:r>
              <a:rPr lang="id-ID" sz="8000" dirty="0" smtClean="0">
                <a:solidFill>
                  <a:srgbClr val="C00000"/>
                </a:solidFill>
                <a:latin typeface="Algerian" pitchFamily="82" charset="0"/>
                <a:cs typeface="AngsanaUPC" pitchFamily="18" charset="-34"/>
              </a:rPr>
              <a:t>TERIMA KASIH</a:t>
            </a:r>
            <a:endParaRPr lang="id-ID" sz="8000" dirty="0">
              <a:solidFill>
                <a:srgbClr val="C00000"/>
              </a:solidFill>
              <a:latin typeface="Algerian" pitchFamily="82" charset="0"/>
              <a:cs typeface="AngsanaUPC" pitchFamily="18" charset="-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2000232" y="71420"/>
            <a:ext cx="65882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id-ID" sz="2400" dirty="0" smtClean="0"/>
              <a:t>Pengertian Model Quantum Teaching </a:t>
            </a:r>
            <a:endParaRPr lang="en-US" sz="2400" dirty="0">
              <a:cs typeface="Arial" pitchFamily="34" charset="0"/>
            </a:endParaRPr>
          </a:p>
        </p:txBody>
      </p:sp>
      <p:grpSp>
        <p:nvGrpSpPr>
          <p:cNvPr id="6" name="Group 5"/>
          <p:cNvGrpSpPr/>
          <p:nvPr/>
        </p:nvGrpSpPr>
        <p:grpSpPr>
          <a:xfrm>
            <a:off x="3131840" y="2709005"/>
            <a:ext cx="5256584" cy="648563"/>
            <a:chOff x="3131840" y="1491629"/>
            <a:chExt cx="5256584" cy="518908"/>
          </a:xfrm>
        </p:grpSpPr>
        <p:sp>
          <p:nvSpPr>
            <p:cNvPr id="2" name="Rectangle 1"/>
            <p:cNvSpPr/>
            <p:nvPr/>
          </p:nvSpPr>
          <p:spPr>
            <a:xfrm>
              <a:off x="3131840" y="1491630"/>
              <a:ext cx="5256584" cy="51890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1600" dirty="0" smtClean="0">
                  <a:solidFill>
                    <a:schemeClr val="tx1"/>
                  </a:solidFill>
                </a:rPr>
                <a:t>Quantum</a:t>
              </a:r>
              <a:endParaRPr lang="ko-KR" altLang="en-US" sz="1600" dirty="0">
                <a:solidFill>
                  <a:schemeClr val="tx1"/>
                </a:solidFill>
              </a:endParaRPr>
            </a:p>
          </p:txBody>
        </p:sp>
        <p:sp>
          <p:nvSpPr>
            <p:cNvPr id="5" name="Right Triangle 4"/>
            <p:cNvSpPr/>
            <p:nvPr/>
          </p:nvSpPr>
          <p:spPr>
            <a:xfrm rot="5400000">
              <a:off x="3266665" y="1368205"/>
              <a:ext cx="461751" cy="7086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16"/>
          <p:cNvGrpSpPr/>
          <p:nvPr/>
        </p:nvGrpSpPr>
        <p:grpSpPr>
          <a:xfrm>
            <a:off x="3126085" y="3494824"/>
            <a:ext cx="5256584" cy="577124"/>
            <a:chOff x="3131840" y="2218204"/>
            <a:chExt cx="5256584" cy="576065"/>
          </a:xfrm>
        </p:grpSpPr>
        <p:sp>
          <p:nvSpPr>
            <p:cNvPr id="18" name="Rectangle 17"/>
            <p:cNvSpPr/>
            <p:nvPr/>
          </p:nvSpPr>
          <p:spPr>
            <a:xfrm>
              <a:off x="3131840" y="2218204"/>
              <a:ext cx="5256584" cy="576065"/>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1600" dirty="0" smtClean="0">
                  <a:solidFill>
                    <a:schemeClr val="tx1"/>
                  </a:solidFill>
                </a:rPr>
                <a:t>Percepatan Belajar</a:t>
              </a:r>
              <a:endParaRPr lang="ko-KR" altLang="en-US" sz="1600" dirty="0">
                <a:solidFill>
                  <a:schemeClr val="tx1"/>
                </a:solidFill>
              </a:endParaRPr>
            </a:p>
          </p:txBody>
        </p:sp>
        <p:sp>
          <p:nvSpPr>
            <p:cNvPr id="19" name="Right Triangle 18"/>
            <p:cNvSpPr/>
            <p:nvPr/>
          </p:nvSpPr>
          <p:spPr>
            <a:xfrm rot="5400000">
              <a:off x="3203839" y="2146205"/>
              <a:ext cx="576001" cy="720000"/>
            </a:xfrm>
            <a:prstGeom prst="rtTriangl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3120330" y="4214823"/>
            <a:ext cx="5256584" cy="571505"/>
            <a:chOff x="3131840" y="1491629"/>
            <a:chExt cx="5256584" cy="576064"/>
          </a:xfrm>
        </p:grpSpPr>
        <p:sp>
          <p:nvSpPr>
            <p:cNvPr id="21" name="Rectangle 20"/>
            <p:cNvSpPr/>
            <p:nvPr/>
          </p:nvSpPr>
          <p:spPr>
            <a:xfrm>
              <a:off x="3131840" y="1491629"/>
              <a:ext cx="5256584" cy="576064"/>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d-ID" altLang="ko-KR" sz="1600" dirty="0" smtClean="0">
                  <a:solidFill>
                    <a:schemeClr val="tx1"/>
                  </a:solidFill>
                </a:rPr>
                <a:t>Fasilitasi</a:t>
              </a:r>
              <a:endParaRPr lang="ko-KR" altLang="en-US" sz="1600" dirty="0">
                <a:solidFill>
                  <a:schemeClr val="tx1"/>
                </a:solidFill>
              </a:endParaRPr>
            </a:p>
          </p:txBody>
        </p:sp>
        <p:sp>
          <p:nvSpPr>
            <p:cNvPr id="22" name="Right Triangle 21"/>
            <p:cNvSpPr/>
            <p:nvPr/>
          </p:nvSpPr>
          <p:spPr>
            <a:xfrm rot="5400000">
              <a:off x="3203840" y="1419630"/>
              <a:ext cx="576000" cy="720000"/>
            </a:xfrm>
            <a:prstGeom prst="rtTriangl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6" name="TextBox 25"/>
          <p:cNvSpPr txBox="1"/>
          <p:nvPr/>
        </p:nvSpPr>
        <p:spPr>
          <a:xfrm>
            <a:off x="3131840" y="1275606"/>
            <a:ext cx="533164" cy="400110"/>
          </a:xfrm>
          <a:prstGeom prst="rect">
            <a:avLst/>
          </a:prstGeom>
          <a:noFill/>
        </p:spPr>
        <p:txBody>
          <a:bodyPr wrap="square" rtlCol="0">
            <a:spAutoFit/>
          </a:bodyPr>
          <a:lstStyle/>
          <a:p>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27" name="TextBox 26"/>
          <p:cNvSpPr txBox="1"/>
          <p:nvPr/>
        </p:nvSpPr>
        <p:spPr>
          <a:xfrm>
            <a:off x="3120330" y="2671706"/>
            <a:ext cx="533164"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id-ID" altLang="ko-KR" sz="2000" b="1" dirty="0" smtClean="0">
                <a:solidFill>
                  <a:schemeClr val="bg1"/>
                </a:solidFill>
                <a:cs typeface="Arial" pitchFamily="34" charset="0"/>
              </a:rPr>
              <a:t>1</a:t>
            </a:r>
            <a:endParaRPr lang="ko-KR" altLang="en-US" sz="2000" b="1" dirty="0">
              <a:solidFill>
                <a:schemeClr val="bg1"/>
              </a:solidFill>
              <a:cs typeface="Arial" pitchFamily="34" charset="0"/>
            </a:endParaRPr>
          </a:p>
        </p:txBody>
      </p:sp>
      <p:sp>
        <p:nvSpPr>
          <p:cNvPr id="28" name="TextBox 27"/>
          <p:cNvSpPr txBox="1"/>
          <p:nvPr/>
        </p:nvSpPr>
        <p:spPr>
          <a:xfrm>
            <a:off x="3108820" y="3457524"/>
            <a:ext cx="533164"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id-ID" altLang="ko-KR" sz="2000" b="1" dirty="0" smtClean="0">
                <a:solidFill>
                  <a:schemeClr val="bg1"/>
                </a:solidFill>
                <a:cs typeface="Arial" pitchFamily="34" charset="0"/>
              </a:rPr>
              <a:t>2</a:t>
            </a:r>
            <a:endParaRPr lang="ko-KR" altLang="en-US" sz="2000" b="1" dirty="0">
              <a:solidFill>
                <a:schemeClr val="bg1"/>
              </a:solidFill>
              <a:cs typeface="Arial" pitchFamily="34" charset="0"/>
            </a:endParaRPr>
          </a:p>
        </p:txBody>
      </p:sp>
      <p:sp>
        <p:nvSpPr>
          <p:cNvPr id="29" name="TextBox 28"/>
          <p:cNvSpPr txBox="1"/>
          <p:nvPr/>
        </p:nvSpPr>
        <p:spPr>
          <a:xfrm>
            <a:off x="3097310" y="4171904"/>
            <a:ext cx="533164" cy="400110"/>
          </a:xfrm>
          <a:prstGeom prst="rect">
            <a:avLst/>
          </a:prstGeom>
          <a:noFill/>
        </p:spPr>
        <p:txBody>
          <a:bodyPr wrap="square" rtlCol="0">
            <a:spAutoFit/>
          </a:bodyPr>
          <a:lstStyle/>
          <a:p>
            <a:r>
              <a:rPr lang="en-US" altLang="ko-KR" sz="2000" b="1" dirty="0" smtClean="0">
                <a:solidFill>
                  <a:schemeClr val="bg1"/>
                </a:solidFill>
                <a:cs typeface="Arial" pitchFamily="34" charset="0"/>
              </a:rPr>
              <a:t>0</a:t>
            </a:r>
            <a:r>
              <a:rPr lang="id-ID" altLang="ko-KR" sz="2000" b="1" dirty="0" smtClean="0">
                <a:solidFill>
                  <a:schemeClr val="bg1"/>
                </a:solidFill>
                <a:cs typeface="Arial" pitchFamily="34" charset="0"/>
              </a:rPr>
              <a:t>3</a:t>
            </a:r>
            <a:endParaRPr lang="ko-KR" altLang="en-US" sz="2000" b="1" dirty="0">
              <a:solidFill>
                <a:schemeClr val="bg1"/>
              </a:solidFill>
              <a:cs typeface="Arial" pitchFamily="34" charset="0"/>
            </a:endParaRPr>
          </a:p>
        </p:txBody>
      </p:sp>
      <p:sp>
        <p:nvSpPr>
          <p:cNvPr id="32" name="TextBox 31"/>
          <p:cNvSpPr txBox="1"/>
          <p:nvPr/>
        </p:nvSpPr>
        <p:spPr>
          <a:xfrm>
            <a:off x="2357422" y="785800"/>
            <a:ext cx="6500858" cy="1169551"/>
          </a:xfrm>
          <a:prstGeom prst="rect">
            <a:avLst/>
          </a:prstGeom>
          <a:noFill/>
        </p:spPr>
        <p:txBody>
          <a:bodyPr wrap="square" rtlCol="0">
            <a:spAutoFit/>
          </a:bodyPr>
          <a:lstStyle/>
          <a:p>
            <a:pPr lvl="0" algn="ctr"/>
            <a:r>
              <a:rPr lang="id-ID" sz="1400" dirty="0" smtClean="0">
                <a:solidFill>
                  <a:srgbClr val="FF0000"/>
                </a:solidFill>
              </a:rPr>
              <a:t>“</a:t>
            </a:r>
            <a:r>
              <a:rPr lang="en-US" sz="1400" dirty="0" smtClean="0"/>
              <a:t>Model </a:t>
            </a:r>
            <a:r>
              <a:rPr lang="en-US" sz="1400" i="1" dirty="0" smtClean="0"/>
              <a:t>quantum teaching </a:t>
            </a:r>
            <a:r>
              <a:rPr lang="id-ID" sz="1400" dirty="0" smtClean="0"/>
              <a:t>merupakan</a:t>
            </a:r>
            <a:r>
              <a:rPr lang="en-US" sz="1400" dirty="0" smtClean="0"/>
              <a:t> </a:t>
            </a:r>
            <a:r>
              <a:rPr lang="en-US" sz="1400" dirty="0" err="1" smtClean="0"/>
              <a:t>pengubahan</a:t>
            </a:r>
            <a:r>
              <a:rPr lang="en-US" sz="1400" dirty="0" smtClean="0"/>
              <a:t> </a:t>
            </a:r>
            <a:r>
              <a:rPr lang="en-US" sz="1400" dirty="0" err="1" smtClean="0"/>
              <a:t>belajar</a:t>
            </a:r>
            <a:r>
              <a:rPr lang="en-US" sz="1400" dirty="0" smtClean="0"/>
              <a:t> yang </a:t>
            </a:r>
            <a:r>
              <a:rPr lang="en-US" sz="1400" dirty="0" err="1" smtClean="0"/>
              <a:t>menyertakan</a:t>
            </a:r>
            <a:r>
              <a:rPr lang="en-US" sz="1400" dirty="0" smtClean="0"/>
              <a:t> </a:t>
            </a:r>
            <a:r>
              <a:rPr lang="en-US" sz="1400" dirty="0" err="1" smtClean="0"/>
              <a:t>segala</a:t>
            </a:r>
            <a:r>
              <a:rPr lang="en-US" sz="1400" dirty="0" smtClean="0"/>
              <a:t> </a:t>
            </a:r>
            <a:r>
              <a:rPr lang="en-US" sz="1400" dirty="0" err="1" smtClean="0"/>
              <a:t>kaitan</a:t>
            </a:r>
            <a:r>
              <a:rPr lang="en-US" sz="1400" dirty="0" smtClean="0"/>
              <a:t>, </a:t>
            </a:r>
            <a:r>
              <a:rPr lang="en-US" sz="1400" dirty="0" err="1" smtClean="0"/>
              <a:t>interaksi</a:t>
            </a:r>
            <a:r>
              <a:rPr lang="en-US" sz="1400" dirty="0" smtClean="0"/>
              <a:t>, </a:t>
            </a:r>
            <a:r>
              <a:rPr lang="en-US" sz="1400" dirty="0" err="1" smtClean="0"/>
              <a:t>dan</a:t>
            </a:r>
            <a:r>
              <a:rPr lang="en-US" sz="1400" dirty="0" smtClean="0"/>
              <a:t> </a:t>
            </a:r>
            <a:r>
              <a:rPr lang="en-US" sz="1400" dirty="0" err="1" smtClean="0"/>
              <a:t>perbedaan</a:t>
            </a:r>
            <a:r>
              <a:rPr lang="en-US" sz="1400" dirty="0" smtClean="0"/>
              <a:t> </a:t>
            </a:r>
            <a:r>
              <a:rPr lang="id-ID" sz="1400" dirty="0" smtClean="0"/>
              <a:t>untuk</a:t>
            </a:r>
            <a:r>
              <a:rPr lang="en-US" sz="1400" dirty="0" smtClean="0"/>
              <a:t> </a:t>
            </a:r>
            <a:r>
              <a:rPr lang="en-US" sz="1400" dirty="0" err="1" smtClean="0"/>
              <a:t>memaksimalkan</a:t>
            </a:r>
            <a:r>
              <a:rPr lang="en-US" sz="1400" dirty="0" smtClean="0"/>
              <a:t> </a:t>
            </a:r>
            <a:r>
              <a:rPr lang="en-US" sz="1400" dirty="0" err="1" smtClean="0"/>
              <a:t>momen</a:t>
            </a:r>
            <a:r>
              <a:rPr lang="en-US" sz="1400" dirty="0" smtClean="0"/>
              <a:t> </a:t>
            </a:r>
            <a:r>
              <a:rPr lang="en-US" sz="1400" dirty="0" err="1" smtClean="0"/>
              <a:t>belajar</a:t>
            </a:r>
            <a:r>
              <a:rPr lang="en-US" sz="1400" dirty="0" smtClean="0"/>
              <a:t> </a:t>
            </a:r>
            <a:r>
              <a:rPr lang="en-US" sz="1400" dirty="0" err="1" smtClean="0"/>
              <a:t>serta</a:t>
            </a:r>
            <a:r>
              <a:rPr lang="en-US" sz="1400" dirty="0" smtClean="0"/>
              <a:t> </a:t>
            </a:r>
            <a:r>
              <a:rPr lang="en-US" sz="1400" dirty="0" err="1" smtClean="0"/>
              <a:t>berfokus</a:t>
            </a:r>
            <a:r>
              <a:rPr lang="en-US" sz="1400" dirty="0" smtClean="0"/>
              <a:t> </a:t>
            </a:r>
            <a:r>
              <a:rPr lang="en-US" sz="1400" dirty="0" err="1" smtClean="0"/>
              <a:t>pada</a:t>
            </a:r>
            <a:r>
              <a:rPr lang="en-US" sz="1400" dirty="0" smtClean="0"/>
              <a:t> </a:t>
            </a:r>
            <a:r>
              <a:rPr lang="en-US" sz="1400" dirty="0" err="1" smtClean="0"/>
              <a:t>hubungan</a:t>
            </a:r>
            <a:r>
              <a:rPr lang="en-US" sz="1400" dirty="0" smtClean="0"/>
              <a:t> </a:t>
            </a:r>
            <a:r>
              <a:rPr lang="en-US" sz="1400" dirty="0" err="1" smtClean="0"/>
              <a:t>dinamis</a:t>
            </a:r>
            <a:r>
              <a:rPr lang="en-US" sz="1400" dirty="0" smtClean="0"/>
              <a:t> </a:t>
            </a:r>
            <a:r>
              <a:rPr lang="en-US" sz="1400" dirty="0" err="1" smtClean="0"/>
              <a:t>dalam</a:t>
            </a:r>
            <a:r>
              <a:rPr lang="en-US" sz="1400" dirty="0" smtClean="0"/>
              <a:t> </a:t>
            </a:r>
            <a:r>
              <a:rPr lang="en-US" sz="1400" dirty="0" err="1" smtClean="0"/>
              <a:t>lingkungan</a:t>
            </a:r>
            <a:r>
              <a:rPr lang="en-US" sz="1400" dirty="0" smtClean="0"/>
              <a:t> </a:t>
            </a:r>
            <a:r>
              <a:rPr lang="en-US" sz="1400" dirty="0" err="1" smtClean="0"/>
              <a:t>kelas</a:t>
            </a:r>
            <a:r>
              <a:rPr lang="en-US" sz="1400" dirty="0" smtClean="0"/>
              <a:t> </a:t>
            </a:r>
            <a:r>
              <a:rPr lang="id-ID" sz="1400" dirty="0" smtClean="0"/>
              <a:t>ber</a:t>
            </a:r>
            <a:r>
              <a:rPr lang="en-US" sz="1400" dirty="0" err="1" smtClean="0"/>
              <a:t>landasan</a:t>
            </a:r>
            <a:r>
              <a:rPr lang="en-US" sz="1400" dirty="0" smtClean="0"/>
              <a:t> </a:t>
            </a:r>
            <a:r>
              <a:rPr lang="id-ID" sz="1400" dirty="0" smtClean="0"/>
              <a:t>pada proses belajar.</a:t>
            </a:r>
          </a:p>
          <a:p>
            <a:pPr algn="ctr"/>
            <a:r>
              <a:rPr lang="id-ID" sz="1400" dirty="0" smtClean="0">
                <a:solidFill>
                  <a:srgbClr val="FF0000"/>
                </a:solidFill>
              </a:rPr>
              <a:t>”</a:t>
            </a:r>
            <a:endParaRPr lang="id-ID" sz="1400" dirty="0">
              <a:solidFill>
                <a:srgbClr val="FF0000"/>
              </a:solidFill>
            </a:endParaRPr>
          </a:p>
        </p:txBody>
      </p:sp>
      <p:sp>
        <p:nvSpPr>
          <p:cNvPr id="33" name="TextBox 32"/>
          <p:cNvSpPr txBox="1"/>
          <p:nvPr/>
        </p:nvSpPr>
        <p:spPr>
          <a:xfrm>
            <a:off x="2571736" y="1857370"/>
            <a:ext cx="6357982" cy="646331"/>
          </a:xfrm>
          <a:prstGeom prst="rect">
            <a:avLst/>
          </a:prstGeom>
          <a:noFill/>
        </p:spPr>
        <p:txBody>
          <a:bodyPr wrap="square" rtlCol="0">
            <a:spAutoFit/>
          </a:bodyPr>
          <a:lstStyle/>
          <a:p>
            <a:r>
              <a:rPr lang="id-ID" b="1" dirty="0" smtClean="0"/>
              <a:t>Beberapa  kata kunci  untuk memahami terhadap filosofi quantum teaching:</a:t>
            </a:r>
            <a:endParaRPr lang="id-ID" b="1" dirty="0"/>
          </a:p>
        </p:txBody>
      </p:sp>
    </p:spTree>
    <p:extLst>
      <p:ext uri="{BB962C8B-B14F-4D97-AF65-F5344CB8AC3E}">
        <p14:creationId xmlns:p14="http://schemas.microsoft.com/office/powerpoint/2010/main" val="109505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57224" y="3286130"/>
            <a:ext cx="7215238" cy="157163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dirty="0" smtClean="0"/>
              <a:t>Model </a:t>
            </a:r>
            <a:r>
              <a:rPr lang="id-ID" i="1" dirty="0" smtClean="0"/>
              <a:t>quantum  teaching</a:t>
            </a:r>
            <a:r>
              <a:rPr lang="id-ID" dirty="0" smtClean="0"/>
              <a:t> hampir sama dengan sebuah simfoni. Ada banyak unsur yang menjadi faktor pengalaman musik, yang dapat membagi unsur-unsur tersebut menjadi dua kategori : konteks dan</a:t>
            </a:r>
          </a:p>
          <a:p>
            <a:pPr algn="ctr"/>
            <a:r>
              <a:rPr lang="id-ID" dirty="0" smtClean="0"/>
              <a:t> isi (context and content).</a:t>
            </a:r>
            <a:endParaRPr lang="id-ID" dirty="0"/>
          </a:p>
        </p:txBody>
      </p:sp>
      <p:sp>
        <p:nvSpPr>
          <p:cNvPr id="3" name="TextBox 2"/>
          <p:cNvSpPr txBox="1"/>
          <p:nvPr/>
        </p:nvSpPr>
        <p:spPr>
          <a:xfrm>
            <a:off x="1785918" y="285734"/>
            <a:ext cx="6862776" cy="584775"/>
          </a:xfrm>
          <a:prstGeom prst="rect">
            <a:avLst/>
          </a:prstGeom>
          <a:noFill/>
        </p:spPr>
        <p:txBody>
          <a:bodyPr wrap="none" rtlCol="0">
            <a:spAutoFit/>
          </a:bodyPr>
          <a:lstStyle/>
          <a:p>
            <a:r>
              <a:rPr lang="id-ID" sz="3200" b="1" dirty="0" smtClean="0">
                <a:solidFill>
                  <a:schemeClr val="accent4">
                    <a:lumMod val="75000"/>
                  </a:schemeClr>
                </a:solidFill>
                <a:latin typeface="Aharoni" pitchFamily="2" charset="-79"/>
                <a:cs typeface="Aharoni" pitchFamily="2" charset="-79"/>
              </a:rPr>
              <a:t>Konteks Model Quantum Teaching</a:t>
            </a:r>
            <a:endParaRPr lang="id-ID" sz="3200" b="1" dirty="0">
              <a:solidFill>
                <a:schemeClr val="accent4">
                  <a:lumMod val="75000"/>
                </a:schemeClr>
              </a:solidFill>
              <a:latin typeface="Aharoni" pitchFamily="2" charset="-79"/>
              <a:cs typeface="Aharoni" pitchFamily="2" charset="-79"/>
            </a:endParaRPr>
          </a:p>
        </p:txBody>
      </p:sp>
    </p:spTree>
    <p:extLst>
      <p:ext uri="{BB962C8B-B14F-4D97-AF65-F5344CB8AC3E}">
        <p14:creationId xmlns:p14="http://schemas.microsoft.com/office/powerpoint/2010/main" val="3101234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753433" y="4447356"/>
            <a:ext cx="1656184" cy="307777"/>
          </a:xfrm>
          <a:prstGeom prst="rect">
            <a:avLst/>
          </a:prstGeom>
          <a:noFill/>
        </p:spPr>
        <p:txBody>
          <a:bodyPr wrap="square" rtlCol="0">
            <a:spAutoFit/>
          </a:bodyPr>
          <a:lstStyle/>
          <a:p>
            <a:pPr algn="ctr"/>
            <a:r>
              <a:rPr lang="id-ID" altLang="ko-KR" sz="1400" b="1" dirty="0" smtClean="0">
                <a:solidFill>
                  <a:schemeClr val="bg1"/>
                </a:solidFill>
                <a:cs typeface="Arial" pitchFamily="34" charset="0"/>
              </a:rPr>
              <a:t>kategori</a:t>
            </a:r>
            <a:endParaRPr lang="ko-KR" altLang="en-US" sz="1400" b="1" dirty="0">
              <a:solidFill>
                <a:schemeClr val="bg1"/>
              </a:solidFill>
              <a:cs typeface="Arial" pitchFamily="34" charset="0"/>
            </a:endParaRPr>
          </a:p>
        </p:txBody>
      </p:sp>
      <p:sp>
        <p:nvSpPr>
          <p:cNvPr id="11" name="TextBox 10"/>
          <p:cNvSpPr txBox="1"/>
          <p:nvPr/>
        </p:nvSpPr>
        <p:spPr>
          <a:xfrm>
            <a:off x="0" y="0"/>
            <a:ext cx="9144000" cy="2585323"/>
          </a:xfrm>
          <a:prstGeom prst="rect">
            <a:avLst/>
          </a:prstGeom>
          <a:noFill/>
        </p:spPr>
        <p:txBody>
          <a:bodyPr wrap="square" rtlCol="0">
            <a:spAutoFit/>
          </a:bodyPr>
          <a:lstStyle/>
          <a:p>
            <a:pPr algn="just">
              <a:buFont typeface="Wingdings" pitchFamily="2" charset="2"/>
              <a:buChar char="Ø"/>
            </a:pPr>
            <a:r>
              <a:rPr lang="id-ID" b="1" dirty="0" smtClean="0"/>
              <a:t>Konteks, </a:t>
            </a:r>
            <a:r>
              <a:rPr lang="id-ID" dirty="0" smtClean="0"/>
              <a:t>adalah latar untuk pengalaman yang merupakan keakraban ruang orkestra </a:t>
            </a:r>
          </a:p>
          <a:p>
            <a:pPr algn="just"/>
            <a:r>
              <a:rPr lang="id-ID" dirty="0" smtClean="0"/>
              <a:t>itu sendiri (lingkungan), semangat konduktor dan para pemain musiknya (suasana), keseimbangan instrumen dan musisi dalam bekerjasama (landasan), dan interpretasi sang maestro terhadap lembaran musik (rancangan). Unsur-unsur ini berpadu dan, kemudian menciptakan pengalaman bermusik yang menyeluruh.</a:t>
            </a:r>
          </a:p>
          <a:p>
            <a:pPr algn="just"/>
            <a:r>
              <a:rPr lang="id-ID" dirty="0" smtClean="0"/>
              <a:t> </a:t>
            </a:r>
          </a:p>
          <a:p>
            <a:pPr algn="just">
              <a:buFont typeface="Wingdings" pitchFamily="2" charset="2"/>
              <a:buChar char="Ø"/>
            </a:pPr>
            <a:r>
              <a:rPr lang="id-ID" b="1" dirty="0" smtClean="0"/>
              <a:t>Isi</a:t>
            </a:r>
            <a:r>
              <a:rPr lang="id-ID" dirty="0" smtClean="0"/>
              <a:t>, adalah bagaimana tiap frase musik dimainkan (penyajian). Isi juga meliputi fasilitasi ahli sang maestro terhadap orkestra, memanfaatkan bakat setiap pemain musik dan </a:t>
            </a:r>
          </a:p>
          <a:p>
            <a:pPr algn="just"/>
            <a:r>
              <a:rPr lang="id-ID" dirty="0" smtClean="0"/>
              <a:t>potensi setiap instrumen. Keterampilan belajar untuk belajar; dan keterampilan hidup</a:t>
            </a:r>
            <a:endParaRPr lang="id-ID" dirty="0"/>
          </a:p>
        </p:txBody>
      </p:sp>
      <p:sp>
        <p:nvSpPr>
          <p:cNvPr id="12" name="Rounded Rectangle 11"/>
          <p:cNvSpPr/>
          <p:nvPr/>
        </p:nvSpPr>
        <p:spPr>
          <a:xfrm>
            <a:off x="0" y="3071816"/>
            <a:ext cx="4000496" cy="17859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228600" indent="-228600" algn="ctr"/>
            <a:r>
              <a:rPr lang="id-ID" sz="2400" dirty="0" smtClean="0">
                <a:solidFill>
                  <a:srgbClr val="002060"/>
                </a:solidFill>
                <a:latin typeface="Aharoni" pitchFamily="2" charset="-79"/>
                <a:cs typeface="Aharoni" pitchFamily="2" charset="-79"/>
              </a:rPr>
              <a:t>Model Konteks Quantum Teaching</a:t>
            </a:r>
            <a:endParaRPr lang="id-ID" sz="2400" dirty="0">
              <a:solidFill>
                <a:srgbClr val="002060"/>
              </a:solidFill>
              <a:latin typeface="Aharoni" pitchFamily="2" charset="-79"/>
              <a:cs typeface="Aharoni" pitchFamily="2" charset="-79"/>
            </a:endParaRPr>
          </a:p>
        </p:txBody>
      </p:sp>
      <p:sp>
        <p:nvSpPr>
          <p:cNvPr id="13" name="Rounded Rectangle 12"/>
          <p:cNvSpPr/>
          <p:nvPr/>
        </p:nvSpPr>
        <p:spPr>
          <a:xfrm>
            <a:off x="5286380" y="3071816"/>
            <a:ext cx="3857620" cy="178595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228600" indent="-228600">
              <a:buAutoNum type="arabicPeriod"/>
            </a:pPr>
            <a:r>
              <a:rPr lang="id-ID" b="1" dirty="0" smtClean="0">
                <a:solidFill>
                  <a:srgbClr val="002060"/>
                </a:solidFill>
              </a:rPr>
              <a:t>Lingkungan </a:t>
            </a:r>
          </a:p>
          <a:p>
            <a:pPr marL="228600" indent="-228600">
              <a:buAutoNum type="arabicPeriod"/>
            </a:pPr>
            <a:r>
              <a:rPr lang="id-ID" b="1" dirty="0" smtClean="0">
                <a:solidFill>
                  <a:srgbClr val="002060"/>
                </a:solidFill>
              </a:rPr>
              <a:t>Suasana</a:t>
            </a:r>
          </a:p>
          <a:p>
            <a:pPr marL="228600" indent="-228600">
              <a:buAutoNum type="arabicPeriod"/>
            </a:pPr>
            <a:r>
              <a:rPr lang="id-ID" b="1" dirty="0" smtClean="0">
                <a:solidFill>
                  <a:srgbClr val="002060"/>
                </a:solidFill>
              </a:rPr>
              <a:t>Landasan</a:t>
            </a:r>
          </a:p>
          <a:p>
            <a:pPr marL="228600" indent="-228600">
              <a:buAutoNum type="arabicPeriod"/>
            </a:pPr>
            <a:r>
              <a:rPr lang="id-ID" b="1" dirty="0" smtClean="0">
                <a:solidFill>
                  <a:srgbClr val="002060"/>
                </a:solidFill>
              </a:rPr>
              <a:t>Rancangan</a:t>
            </a:r>
          </a:p>
        </p:txBody>
      </p:sp>
      <p:sp>
        <p:nvSpPr>
          <p:cNvPr id="15" name="Right Arrow 14"/>
          <p:cNvSpPr/>
          <p:nvPr/>
        </p:nvSpPr>
        <p:spPr>
          <a:xfrm>
            <a:off x="4071934" y="3857634"/>
            <a:ext cx="1143008" cy="642942"/>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id-ID" dirty="0">
              <a:solidFill>
                <a:schemeClr val="accent4">
                  <a:lumMod val="75000"/>
                </a:schemeClr>
              </a:solidFill>
            </a:endParaRPr>
          </a:p>
        </p:txBody>
      </p:sp>
    </p:spTree>
    <p:extLst>
      <p:ext uri="{BB962C8B-B14F-4D97-AF65-F5344CB8AC3E}">
        <p14:creationId xmlns:p14="http://schemas.microsoft.com/office/powerpoint/2010/main" val="1766728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68" y="195486"/>
            <a:ext cx="9144000" cy="576064"/>
          </a:xfrm>
        </p:spPr>
        <p:txBody>
          <a:bodyPr/>
          <a:lstStyle/>
          <a:p>
            <a:r>
              <a:rPr lang="id-ID" sz="2400" b="1" dirty="0">
                <a:solidFill>
                  <a:schemeClr val="tx1"/>
                </a:solidFill>
              </a:rPr>
              <a:t>Karakteristik model pembelajaran </a:t>
            </a:r>
            <a:r>
              <a:rPr lang="id-ID" sz="2400" b="1" i="1" dirty="0">
                <a:solidFill>
                  <a:schemeClr val="tx1"/>
                </a:solidFill>
              </a:rPr>
              <a:t>Quantum Teaching </a:t>
            </a:r>
            <a:endParaRPr lang="id-ID" sz="2400" b="1" dirty="0">
              <a:solidFill>
                <a:schemeClr val="tx1"/>
              </a:solidFill>
            </a:endParaRPr>
          </a:p>
        </p:txBody>
      </p:sp>
      <p:sp>
        <p:nvSpPr>
          <p:cNvPr id="4" name="Rectangle 3"/>
          <p:cNvSpPr/>
          <p:nvPr/>
        </p:nvSpPr>
        <p:spPr>
          <a:xfrm>
            <a:off x="395536" y="987574"/>
            <a:ext cx="8352928" cy="340451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just"/>
            <a:r>
              <a:rPr lang="id-ID" sz="2000" b="1" dirty="0" smtClean="0"/>
              <a:t>Sistematik 	: </a:t>
            </a:r>
            <a:r>
              <a:rPr lang="id-ID" sz="2000" dirty="0"/>
              <a:t>TANDUR (Tanamkan, Alami, Namai, Demonstrasikan, </a:t>
            </a:r>
            <a:endParaRPr lang="id-ID" sz="2000" dirty="0" smtClean="0"/>
          </a:p>
          <a:p>
            <a:pPr algn="just"/>
            <a:r>
              <a:rPr lang="id-ID" sz="2000" dirty="0"/>
              <a:t>	</a:t>
            </a:r>
            <a:r>
              <a:rPr lang="id-ID" sz="2000" dirty="0" smtClean="0"/>
              <a:t>	Ulangi</a:t>
            </a:r>
            <a:r>
              <a:rPr lang="id-ID" sz="2000" dirty="0"/>
              <a:t>, dan Rayakan) </a:t>
            </a:r>
            <a:endParaRPr lang="id-ID" sz="2000" dirty="0" smtClean="0"/>
          </a:p>
          <a:p>
            <a:pPr algn="just"/>
            <a:r>
              <a:rPr lang="id-ID" sz="2000" b="1" dirty="0"/>
              <a:t>Sistem sosial </a:t>
            </a:r>
            <a:r>
              <a:rPr lang="id-ID" sz="2000" b="1" dirty="0" smtClean="0"/>
              <a:t>	</a:t>
            </a:r>
            <a:r>
              <a:rPr lang="id-ID" sz="2000" dirty="0" smtClean="0"/>
              <a:t>: </a:t>
            </a:r>
            <a:r>
              <a:rPr lang="id-ID" sz="2000" dirty="0"/>
              <a:t>guru sebagai fasilitator dan reflektor. </a:t>
            </a:r>
            <a:endParaRPr lang="id-ID" sz="2000" dirty="0" smtClean="0"/>
          </a:p>
          <a:p>
            <a:pPr algn="just"/>
            <a:r>
              <a:rPr lang="id-ID" sz="2000" b="1" dirty="0"/>
              <a:t>Prinsip reaksi </a:t>
            </a:r>
            <a:r>
              <a:rPr lang="id-ID" sz="2000" dirty="0" smtClean="0"/>
              <a:t>: </a:t>
            </a:r>
            <a:r>
              <a:rPr lang="id-ID" sz="2000" dirty="0"/>
              <a:t>guru mampu menumbuhkan kreativitas siswa, sehingga </a:t>
            </a:r>
            <a:r>
              <a:rPr lang="id-ID" sz="2000" dirty="0" smtClean="0"/>
              <a:t>		siswa </a:t>
            </a:r>
            <a:r>
              <a:rPr lang="id-ID" sz="2000" dirty="0"/>
              <a:t>tahu akan manfaat yang telah dipelajarinya </a:t>
            </a:r>
            <a:endParaRPr lang="id-ID" sz="2000" dirty="0" smtClean="0"/>
          </a:p>
          <a:p>
            <a:pPr algn="just"/>
            <a:r>
              <a:rPr lang="id-ID" sz="2000" b="1" dirty="0"/>
              <a:t>Dampak intruksional </a:t>
            </a:r>
            <a:r>
              <a:rPr lang="id-ID" sz="2000" dirty="0" smtClean="0"/>
              <a:t>: </a:t>
            </a:r>
            <a:r>
              <a:rPr lang="id-ID" sz="2000" dirty="0"/>
              <a:t>Kemampuan verbal </a:t>
            </a:r>
            <a:r>
              <a:rPr lang="id-ID" sz="2000" dirty="0" smtClean="0"/>
              <a:t>,intelektual, kognitif,</a:t>
            </a:r>
          </a:p>
          <a:p>
            <a:pPr algn="just"/>
            <a:r>
              <a:rPr lang="id-ID" sz="2000" dirty="0"/>
              <a:t>	</a:t>
            </a:r>
            <a:r>
              <a:rPr lang="id-ID" sz="2000" dirty="0" smtClean="0"/>
              <a:t>	 keterampilan motorik, kemampuan sikap.</a:t>
            </a:r>
          </a:p>
          <a:p>
            <a:pPr algn="just"/>
            <a:r>
              <a:rPr lang="id-ID" sz="2000" b="1" dirty="0"/>
              <a:t>Dampak </a:t>
            </a:r>
            <a:r>
              <a:rPr lang="id-ID" sz="2000" b="1" dirty="0" smtClean="0"/>
              <a:t>Pengiringnya :</a:t>
            </a:r>
            <a:r>
              <a:rPr lang="id-ID" sz="2000" dirty="0" smtClean="0"/>
              <a:t> </a:t>
            </a:r>
            <a:r>
              <a:rPr lang="id-ID" sz="2000" dirty="0"/>
              <a:t>peserta didik memiliki rasa percaya diri, </a:t>
            </a:r>
            <a:r>
              <a:rPr lang="id-ID" sz="2000" dirty="0" smtClean="0"/>
              <a:t>dan</a:t>
            </a:r>
          </a:p>
          <a:p>
            <a:pPr algn="just"/>
            <a:r>
              <a:rPr lang="id-ID" sz="2000" dirty="0"/>
              <a:t>	</a:t>
            </a:r>
            <a:r>
              <a:rPr lang="id-ID" sz="2000" dirty="0" smtClean="0"/>
              <a:t>	 </a:t>
            </a:r>
            <a:r>
              <a:rPr lang="id-ID" sz="2000" dirty="0"/>
              <a:t>terjalin rasa saling memiliki serta saling pengertian </a:t>
            </a:r>
            <a:endParaRPr lang="id-ID" sz="2000" dirty="0" smtClean="0"/>
          </a:p>
          <a:p>
            <a:pPr algn="just"/>
            <a:r>
              <a:rPr lang="id-ID" sz="2000" dirty="0"/>
              <a:t>	</a:t>
            </a:r>
            <a:r>
              <a:rPr lang="id-ID" sz="2000" dirty="0" smtClean="0"/>
              <a:t>	 antara </a:t>
            </a:r>
            <a:r>
              <a:rPr lang="id-ID" sz="2000" dirty="0"/>
              <a:t>guru dan siswa </a:t>
            </a:r>
            <a:endParaRPr lang="id-ID" sz="2000" dirty="0" smtClean="0"/>
          </a:p>
          <a:p>
            <a:pPr algn="just"/>
            <a:endParaRPr lang="id-ID" sz="2000" b="1" dirty="0" smtClean="0"/>
          </a:p>
        </p:txBody>
      </p:sp>
    </p:spTree>
    <p:extLst>
      <p:ext uri="{BB962C8B-B14F-4D97-AF65-F5344CB8AC3E}">
        <p14:creationId xmlns:p14="http://schemas.microsoft.com/office/powerpoint/2010/main" val="176274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Oval 8"/>
          <p:cNvSpPr/>
          <p:nvPr/>
        </p:nvSpPr>
        <p:spPr>
          <a:xfrm>
            <a:off x="634752" y="27157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616893" y="372387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Oval 19"/>
          <p:cNvSpPr/>
          <p:nvPr/>
        </p:nvSpPr>
        <p:spPr>
          <a:xfrm>
            <a:off x="5248647" y="1716037"/>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5230788" y="2724149"/>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5212929" y="3732261"/>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4554000" y="1653798"/>
            <a:ext cx="36000" cy="27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TextBox 41"/>
          <p:cNvSpPr txBox="1"/>
          <p:nvPr/>
        </p:nvSpPr>
        <p:spPr>
          <a:xfrm>
            <a:off x="1000100" y="1"/>
            <a:ext cx="6786610" cy="461665"/>
          </a:xfrm>
          <a:prstGeom prst="rect">
            <a:avLst/>
          </a:prstGeom>
          <a:noFill/>
        </p:spPr>
        <p:txBody>
          <a:bodyPr wrap="square" rtlCol="0">
            <a:spAutoFit/>
          </a:bodyPr>
          <a:lstStyle/>
          <a:p>
            <a:pPr algn="ctr"/>
            <a:r>
              <a:rPr lang="id-ID" sz="2400" b="1" u="sng" dirty="0" smtClean="0">
                <a:solidFill>
                  <a:schemeClr val="accent4">
                    <a:lumMod val="75000"/>
                  </a:schemeClr>
                </a:solidFill>
              </a:rPr>
              <a:t>Karakteristik Model Quantum Teaching</a:t>
            </a:r>
            <a:endParaRPr lang="id-ID" sz="2400" u="sng" dirty="0">
              <a:solidFill>
                <a:schemeClr val="accent4">
                  <a:lumMod val="75000"/>
                </a:schemeClr>
              </a:solidFill>
            </a:endParaRPr>
          </a:p>
        </p:txBody>
      </p:sp>
      <p:sp>
        <p:nvSpPr>
          <p:cNvPr id="43" name="Rounded Rectangle 42"/>
          <p:cNvSpPr/>
          <p:nvPr/>
        </p:nvSpPr>
        <p:spPr>
          <a:xfrm>
            <a:off x="357158" y="500048"/>
            <a:ext cx="8429684" cy="4357718"/>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endParaRPr lang="id-ID" dirty="0"/>
          </a:p>
          <a:p>
            <a:pPr marL="342900" indent="-342900">
              <a:buFont typeface="+mj-lt"/>
              <a:buAutoNum type="arabicPeriod"/>
            </a:pPr>
            <a:r>
              <a:rPr lang="id-ID" dirty="0" smtClean="0"/>
              <a:t>Memusatkan </a:t>
            </a:r>
            <a:r>
              <a:rPr lang="id-ID" dirty="0"/>
              <a:t>perhatian pada interaksi yang bermutu dan </a:t>
            </a:r>
            <a:r>
              <a:rPr lang="id-ID" dirty="0" smtClean="0"/>
              <a:t>bermakna.</a:t>
            </a:r>
          </a:p>
          <a:p>
            <a:pPr marL="342900" indent="-342900">
              <a:buFont typeface="+mj-lt"/>
              <a:buAutoNum type="arabicPeriod"/>
            </a:pPr>
            <a:r>
              <a:rPr lang="id-ID" dirty="0" smtClean="0"/>
              <a:t>Menekankan </a:t>
            </a:r>
            <a:r>
              <a:rPr lang="id-ID" dirty="0"/>
              <a:t>pada pemercepatan pembelajaran dengan taraf keberhasilan tinggi. </a:t>
            </a:r>
            <a:endParaRPr lang="id-ID" dirty="0" smtClean="0"/>
          </a:p>
          <a:p>
            <a:pPr marL="342900" indent="-342900">
              <a:buFont typeface="+mj-lt"/>
              <a:buAutoNum type="arabicPeriod"/>
            </a:pPr>
            <a:r>
              <a:rPr lang="fi-FI" dirty="0" smtClean="0"/>
              <a:t>Menekankan </a:t>
            </a:r>
            <a:r>
              <a:rPr lang="fi-FI" dirty="0"/>
              <a:t>kealamiahan dan kewajaran proses pembelajaran. </a:t>
            </a:r>
            <a:endParaRPr lang="id-ID" dirty="0"/>
          </a:p>
          <a:p>
            <a:pPr marL="342900" indent="-342900">
              <a:buFont typeface="+mj-lt"/>
              <a:buAutoNum type="arabicPeriod"/>
            </a:pPr>
            <a:r>
              <a:rPr lang="id-ID" dirty="0" smtClean="0"/>
              <a:t>Menekankan </a:t>
            </a:r>
            <a:r>
              <a:rPr lang="id-ID" dirty="0"/>
              <a:t>kebermaknaan dan kebermutuan proses pembelajaran </a:t>
            </a:r>
            <a:endParaRPr lang="id-ID" dirty="0"/>
          </a:p>
          <a:p>
            <a:pPr marL="342900" indent="-342900">
              <a:buFont typeface="+mj-lt"/>
              <a:buAutoNum type="arabicPeriod"/>
            </a:pPr>
            <a:r>
              <a:rPr lang="id-ID" dirty="0" smtClean="0"/>
              <a:t>Memiliki </a:t>
            </a:r>
            <a:r>
              <a:rPr lang="id-ID" dirty="0"/>
              <a:t>model yang memadukan konteks dan isi pembelajaran </a:t>
            </a:r>
            <a:endParaRPr lang="id-ID" dirty="0"/>
          </a:p>
          <a:p>
            <a:pPr marL="342900" indent="-342900">
              <a:buFont typeface="+mj-lt"/>
              <a:buAutoNum type="arabicPeriod"/>
            </a:pPr>
            <a:r>
              <a:rPr lang="sv-SE" dirty="0" smtClean="0"/>
              <a:t>Menanamkan </a:t>
            </a:r>
            <a:r>
              <a:rPr lang="sv-SE" dirty="0"/>
              <a:t>nilai dan keyakinan yang positif dalam diri pembelajar </a:t>
            </a:r>
            <a:endParaRPr lang="id-ID" dirty="0"/>
          </a:p>
          <a:p>
            <a:pPr marL="342900" indent="-342900">
              <a:buFont typeface="+mj-lt"/>
              <a:buAutoNum type="arabicPeriod"/>
            </a:pPr>
            <a:r>
              <a:rPr lang="id-ID" dirty="0" smtClean="0"/>
              <a:t>Mengutamakan </a:t>
            </a:r>
            <a:r>
              <a:rPr lang="id-ID" dirty="0"/>
              <a:t>keberagaman dan kebebasan sebagai kunci interaksi </a:t>
            </a:r>
          </a:p>
          <a:p>
            <a:endParaRPr lang="sv-SE" dirty="0"/>
          </a:p>
          <a:p>
            <a:endParaRPr lang="id-ID" dirty="0"/>
          </a:p>
          <a:p>
            <a:pPr marL="342900" indent="-342900">
              <a:buFont typeface="+mj-lt"/>
              <a:buAutoNum type="arabicPeriod"/>
            </a:pPr>
            <a:endParaRPr lang="id-ID" dirty="0"/>
          </a:p>
          <a:p>
            <a:pPr marL="342900" indent="-342900">
              <a:buFont typeface="+mj-lt"/>
              <a:buAutoNum type="arabicPeriod"/>
            </a:pPr>
            <a:endParaRPr lang="fi-FI" dirty="0"/>
          </a:p>
          <a:p>
            <a:pPr marL="342900" indent="-342900" algn="just">
              <a:buAutoNum type="arabicParenR"/>
            </a:pPr>
            <a:endParaRPr lang="id-ID" dirty="0" smtClean="0"/>
          </a:p>
        </p:txBody>
      </p:sp>
    </p:spTree>
    <p:extLst>
      <p:ext uri="{BB962C8B-B14F-4D97-AF65-F5344CB8AC3E}">
        <p14:creationId xmlns:p14="http://schemas.microsoft.com/office/powerpoint/2010/main" val="3239406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547664" y="372935"/>
            <a:ext cx="7308304" cy="544513"/>
          </a:xfrm>
          <a:prstGeom prst="rect">
            <a:avLst/>
          </a:prstGeom>
        </p:spPr>
        <p:txBody>
          <a:bodyPr/>
          <a:lstStyle/>
          <a:p>
            <a:pPr marL="0" lvl="0" indent="0">
              <a:buNone/>
            </a:pPr>
            <a:r>
              <a:rPr lang="id-ID" sz="2800" b="1" dirty="0" smtClean="0"/>
              <a:t>Prinsip- prinsip Model Quantum Teaching</a:t>
            </a:r>
            <a:endParaRPr lang="id-ID" sz="2800" dirty="0"/>
          </a:p>
        </p:txBody>
      </p:sp>
      <p:sp>
        <p:nvSpPr>
          <p:cNvPr id="24" name="TextBox 23"/>
          <p:cNvSpPr txBox="1"/>
          <p:nvPr/>
        </p:nvSpPr>
        <p:spPr>
          <a:xfrm>
            <a:off x="4857752" y="3500444"/>
            <a:ext cx="1807442" cy="369332"/>
          </a:xfrm>
          <a:prstGeom prst="rect">
            <a:avLst/>
          </a:prstGeom>
          <a:noFill/>
        </p:spPr>
        <p:txBody>
          <a:bodyPr wrap="square" rtlCol="0">
            <a:spAutoFit/>
          </a:bodyPr>
          <a:lstStyle/>
          <a:p>
            <a:pPr algn="ctr"/>
            <a:endParaRPr lang="ko-KR" altLang="en-US" dirty="0">
              <a:solidFill>
                <a:schemeClr val="tx1">
                  <a:lumMod val="75000"/>
                  <a:lumOff val="25000"/>
                </a:schemeClr>
              </a:solidFill>
              <a:cs typeface="Arial" pitchFamily="34" charset="0"/>
            </a:endParaRPr>
          </a:p>
        </p:txBody>
      </p:sp>
      <p:sp>
        <p:nvSpPr>
          <p:cNvPr id="29" name="TextBox 28"/>
          <p:cNvSpPr txBox="1"/>
          <p:nvPr/>
        </p:nvSpPr>
        <p:spPr>
          <a:xfrm>
            <a:off x="6929454" y="3500445"/>
            <a:ext cx="2214546" cy="369332"/>
          </a:xfrm>
          <a:prstGeom prst="rect">
            <a:avLst/>
          </a:prstGeom>
          <a:noFill/>
        </p:spPr>
        <p:txBody>
          <a:bodyPr wrap="square" rtlCol="0">
            <a:spAutoFit/>
          </a:bodyPr>
          <a:lstStyle/>
          <a:p>
            <a:pPr algn="just"/>
            <a:endParaRPr lang="ko-KR" altLang="en-US" dirty="0">
              <a:solidFill>
                <a:schemeClr val="tx1">
                  <a:lumMod val="75000"/>
                  <a:lumOff val="25000"/>
                </a:schemeClr>
              </a:solidFill>
              <a:cs typeface="Arial" pitchFamily="34" charset="0"/>
            </a:endParaRPr>
          </a:p>
        </p:txBody>
      </p:sp>
      <p:sp>
        <p:nvSpPr>
          <p:cNvPr id="12" name="Rectangle 11"/>
          <p:cNvSpPr/>
          <p:nvPr/>
        </p:nvSpPr>
        <p:spPr>
          <a:xfrm>
            <a:off x="2699792" y="1275606"/>
            <a:ext cx="5616624" cy="29523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342900" indent="-342900" algn="just">
              <a:buAutoNum type="arabicPeriod"/>
            </a:pPr>
            <a:r>
              <a:rPr lang="id-ID" sz="2400" dirty="0" smtClean="0"/>
              <a:t>Segalanya </a:t>
            </a:r>
            <a:r>
              <a:rPr lang="id-ID" sz="2400" dirty="0" smtClean="0"/>
              <a:t>berbicara</a:t>
            </a:r>
          </a:p>
          <a:p>
            <a:pPr marL="342900" indent="-342900" algn="just">
              <a:buAutoNum type="arabicPeriod"/>
            </a:pPr>
            <a:r>
              <a:rPr lang="id-ID" sz="2400" dirty="0" smtClean="0"/>
              <a:t>Segalanya bertujuan</a:t>
            </a:r>
          </a:p>
          <a:p>
            <a:pPr marL="342900" indent="-342900" algn="just">
              <a:buAutoNum type="arabicPeriod"/>
            </a:pPr>
            <a:r>
              <a:rPr lang="id-ID" sz="2400" dirty="0" smtClean="0"/>
              <a:t>Pengalaman sebelum </a:t>
            </a:r>
            <a:r>
              <a:rPr lang="id-ID" sz="2400" dirty="0" smtClean="0"/>
              <a:t>pemberian</a:t>
            </a:r>
          </a:p>
          <a:p>
            <a:pPr algn="just">
              <a:tabLst>
                <a:tab pos="439738" algn="l"/>
              </a:tabLst>
            </a:pPr>
            <a:r>
              <a:rPr lang="id-ID" sz="2400" dirty="0"/>
              <a:t>	</a:t>
            </a:r>
            <a:r>
              <a:rPr lang="id-ID" sz="2400" dirty="0" smtClean="0"/>
              <a:t>nama</a:t>
            </a:r>
            <a:endParaRPr lang="id-ID" sz="2400" dirty="0" smtClean="0"/>
          </a:p>
          <a:p>
            <a:pPr marL="342900" indent="-342900" algn="just">
              <a:buAutoNum type="arabicPeriod"/>
            </a:pPr>
            <a:r>
              <a:rPr lang="id-ID" sz="2400" dirty="0" smtClean="0"/>
              <a:t>Akui setiap usaha</a:t>
            </a:r>
          </a:p>
          <a:p>
            <a:pPr marL="342900" indent="-342900" algn="just">
              <a:buAutoNum type="arabicPeriod"/>
            </a:pPr>
            <a:r>
              <a:rPr lang="id-ID" sz="2400" dirty="0" smtClean="0"/>
              <a:t>Jika layak dipelajari maka layak pula dirayakan </a:t>
            </a:r>
            <a:endParaRPr lang="id-ID" sz="2400" dirty="0"/>
          </a:p>
        </p:txBody>
      </p:sp>
    </p:spTree>
    <p:extLst>
      <p:ext uri="{BB962C8B-B14F-4D97-AF65-F5344CB8AC3E}">
        <p14:creationId xmlns:p14="http://schemas.microsoft.com/office/powerpoint/2010/main" val="386031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57356" y="1142990"/>
            <a:ext cx="5357818" cy="576064"/>
          </a:xfrm>
        </p:spPr>
        <p:txBody>
          <a:bodyPr/>
          <a:lstStyle/>
          <a:p>
            <a:pPr lvl="0"/>
            <a:r>
              <a:rPr lang="id-ID" sz="2000" b="1" dirty="0" smtClean="0">
                <a:solidFill>
                  <a:schemeClr val="tx2">
                    <a:lumMod val="60000"/>
                    <a:lumOff val="40000"/>
                  </a:schemeClr>
                </a:solidFill>
              </a:rPr>
              <a:t>Sistem Pendukung</a:t>
            </a:r>
            <a:endParaRPr lang="id-ID" sz="2000" dirty="0">
              <a:solidFill>
                <a:schemeClr val="tx2">
                  <a:lumMod val="60000"/>
                  <a:lumOff val="40000"/>
                </a:schemeClr>
              </a:solidFill>
            </a:endParaRPr>
          </a:p>
        </p:txBody>
      </p:sp>
      <p:sp>
        <p:nvSpPr>
          <p:cNvPr id="7" name="TextBox 6"/>
          <p:cNvSpPr txBox="1"/>
          <p:nvPr/>
        </p:nvSpPr>
        <p:spPr>
          <a:xfrm>
            <a:off x="2469055" y="2696881"/>
            <a:ext cx="922945"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2016</a:t>
            </a:r>
            <a:endParaRPr lang="ko-KR" altLang="en-US" sz="2400" b="1" dirty="0">
              <a:solidFill>
                <a:schemeClr val="accent1"/>
              </a:solidFill>
              <a:cs typeface="Arial" pitchFamily="34" charset="0"/>
            </a:endParaRPr>
          </a:p>
        </p:txBody>
      </p:sp>
      <p:sp>
        <p:nvSpPr>
          <p:cNvPr id="8" name="TextBox 7"/>
          <p:cNvSpPr txBox="1"/>
          <p:nvPr/>
        </p:nvSpPr>
        <p:spPr>
          <a:xfrm>
            <a:off x="4110526" y="2696881"/>
            <a:ext cx="922945"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2017</a:t>
            </a:r>
            <a:endParaRPr lang="ko-KR" altLang="en-US" sz="2400" b="1" dirty="0">
              <a:solidFill>
                <a:schemeClr val="accent1"/>
              </a:solidFill>
              <a:cs typeface="Arial" pitchFamily="34" charset="0"/>
            </a:endParaRPr>
          </a:p>
        </p:txBody>
      </p:sp>
      <p:sp>
        <p:nvSpPr>
          <p:cNvPr id="12" name="Rectangle 11"/>
          <p:cNvSpPr/>
          <p:nvPr/>
        </p:nvSpPr>
        <p:spPr>
          <a:xfrm>
            <a:off x="3355263" y="2891713"/>
            <a:ext cx="7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4996734" y="2891713"/>
            <a:ext cx="7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ounded Rectangle 31"/>
          <p:cNvSpPr/>
          <p:nvPr/>
        </p:nvSpPr>
        <p:spPr>
          <a:xfrm>
            <a:off x="214282" y="357172"/>
            <a:ext cx="8715436" cy="428628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algn="just"/>
            <a:r>
              <a:rPr lang="id-ID" sz="2400" dirty="0" smtClean="0"/>
              <a:t>Berdasarkan pendapat  </a:t>
            </a:r>
            <a:r>
              <a:rPr lang="id-ID" sz="2400" i="1" dirty="0" smtClean="0"/>
              <a:t>De Poter </a:t>
            </a:r>
            <a:r>
              <a:rPr lang="id-ID" sz="2400" dirty="0" smtClean="0"/>
              <a:t>dapat disimpulkan bahwa penerapan model </a:t>
            </a:r>
            <a:r>
              <a:rPr lang="id-ID" sz="2400" i="1" dirty="0" smtClean="0"/>
              <a:t>quantum teaching </a:t>
            </a:r>
            <a:r>
              <a:rPr lang="id-ID" sz="2400" dirty="0" smtClean="0"/>
              <a:t>dalam proses pembelajaran memiliki prinsip-prinsip yang komprehensif yang mencakup merancang segala aspek lingkungan kelas maupun sekolah menjadi sumber belajar siswa, menyampaikan tujuan pembelajaran kepada siswa, memberikan pengalaman terlebih dahulu, sehingga mampu menanamkan konsep terhadap materi pembelajaran, memberikan penghargaan terhadap usaha siswa, dan memberikan umpan balik positif yang</a:t>
            </a:r>
          </a:p>
          <a:p>
            <a:pPr algn="just"/>
            <a:r>
              <a:rPr lang="id-ID" sz="2400" dirty="0" smtClean="0"/>
              <a:t> dapat mendorong semangat belajar siswa. </a:t>
            </a:r>
            <a:endParaRPr lang="id-ID" sz="2400" dirty="0"/>
          </a:p>
        </p:txBody>
      </p:sp>
    </p:spTree>
    <p:extLst>
      <p:ext uri="{BB962C8B-B14F-4D97-AF65-F5344CB8AC3E}">
        <p14:creationId xmlns:p14="http://schemas.microsoft.com/office/powerpoint/2010/main" val="109036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8572528" cy="576064"/>
          </a:xfrm>
        </p:spPr>
        <p:txBody>
          <a:bodyPr/>
          <a:lstStyle/>
          <a:p>
            <a:pPr lvl="0"/>
            <a:r>
              <a:rPr lang="id-ID" sz="2400" b="1" dirty="0" smtClean="0"/>
              <a:t>Asas Quantum Teaching</a:t>
            </a:r>
            <a:endParaRPr lang="id-ID" sz="2400" dirty="0"/>
          </a:p>
        </p:txBody>
      </p:sp>
      <p:sp>
        <p:nvSpPr>
          <p:cNvPr id="27" name="TextBox 26"/>
          <p:cNvSpPr txBox="1"/>
          <p:nvPr/>
        </p:nvSpPr>
        <p:spPr>
          <a:xfrm>
            <a:off x="5081675" y="2026498"/>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28" name="TextBox 27"/>
          <p:cNvSpPr txBox="1"/>
          <p:nvPr/>
        </p:nvSpPr>
        <p:spPr>
          <a:xfrm>
            <a:off x="5081675" y="2743103"/>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29" name="TextBox 28"/>
          <p:cNvSpPr txBox="1"/>
          <p:nvPr/>
        </p:nvSpPr>
        <p:spPr>
          <a:xfrm>
            <a:off x="5081675" y="3523624"/>
            <a:ext cx="2371794" cy="307777"/>
          </a:xfrm>
          <a:prstGeom prst="rect">
            <a:avLst/>
          </a:prstGeom>
          <a:noFill/>
        </p:spPr>
        <p:txBody>
          <a:bodyPr wrap="square" rtlCol="0">
            <a:spAutoFit/>
          </a:bodyPr>
          <a:lstStyle/>
          <a:p>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0" name="TextBox 29"/>
          <p:cNvSpPr txBox="1"/>
          <p:nvPr/>
        </p:nvSpPr>
        <p:spPr>
          <a:xfrm>
            <a:off x="1691680" y="2045722"/>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1" name="TextBox 30"/>
          <p:cNvSpPr txBox="1"/>
          <p:nvPr/>
        </p:nvSpPr>
        <p:spPr>
          <a:xfrm>
            <a:off x="1691680" y="2762327"/>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2" name="TextBox 31"/>
          <p:cNvSpPr txBox="1"/>
          <p:nvPr/>
        </p:nvSpPr>
        <p:spPr>
          <a:xfrm>
            <a:off x="1691680" y="3542848"/>
            <a:ext cx="2371794" cy="307777"/>
          </a:xfrm>
          <a:prstGeom prst="rect">
            <a:avLst/>
          </a:prstGeom>
          <a:noFill/>
        </p:spPr>
        <p:txBody>
          <a:bodyPr wrap="square" rtlCol="0">
            <a:spAutoFit/>
          </a:bodyPr>
          <a:lstStyle/>
          <a:p>
            <a:pPr algn="r"/>
            <a:r>
              <a:rPr lang="en-US" altLang="ko-KR" sz="1400" b="1" dirty="0">
                <a:solidFill>
                  <a:schemeClr val="bg1"/>
                </a:solidFill>
                <a:cs typeface="Arial" pitchFamily="34" charset="0"/>
              </a:rPr>
              <a:t>Add Contents Title</a:t>
            </a:r>
            <a:endParaRPr lang="ko-KR" altLang="en-US" sz="1400" b="1" dirty="0">
              <a:solidFill>
                <a:schemeClr val="bg1"/>
              </a:solidFill>
              <a:cs typeface="Arial" pitchFamily="34" charset="0"/>
            </a:endParaRPr>
          </a:p>
        </p:txBody>
      </p:sp>
      <p:sp>
        <p:nvSpPr>
          <p:cNvPr id="35" name="TextBox 34"/>
          <p:cNvSpPr txBox="1"/>
          <p:nvPr/>
        </p:nvSpPr>
        <p:spPr>
          <a:xfrm>
            <a:off x="5111228" y="3150268"/>
            <a:ext cx="327719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38" name="TextBox 37"/>
          <p:cNvSpPr txBox="1"/>
          <p:nvPr/>
        </p:nvSpPr>
        <p:spPr>
          <a:xfrm>
            <a:off x="786278" y="3164168"/>
            <a:ext cx="3277196" cy="276999"/>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40" name="Rounded Rectangle 39"/>
          <p:cNvSpPr/>
          <p:nvPr/>
        </p:nvSpPr>
        <p:spPr>
          <a:xfrm>
            <a:off x="357158" y="857238"/>
            <a:ext cx="8429684" cy="135732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id-ID" i="1" dirty="0" smtClean="0"/>
              <a:t>Quantum teaching </a:t>
            </a:r>
            <a:r>
              <a:rPr lang="id-ID" dirty="0" smtClean="0"/>
              <a:t>bersandar pada suatu konsep yang berbunyi “bawalah dunia siswa ke dunia guru, dan antarkan dunia guru ke dunia siswa</a:t>
            </a:r>
            <a:r>
              <a:rPr lang="id-ID" i="1" dirty="0" smtClean="0"/>
              <a:t>” </a:t>
            </a:r>
            <a:endParaRPr lang="id-ID" b="1" dirty="0"/>
          </a:p>
        </p:txBody>
      </p:sp>
      <p:sp>
        <p:nvSpPr>
          <p:cNvPr id="15" name="Rounded Rectangle 14"/>
          <p:cNvSpPr/>
          <p:nvPr/>
        </p:nvSpPr>
        <p:spPr>
          <a:xfrm>
            <a:off x="357158" y="2357436"/>
            <a:ext cx="8429684" cy="200026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id-ID" dirty="0" smtClean="0"/>
              <a:t>Itulah asas utama alasan dasar yang di bangun dibalik segala strategi, model, dan keyakinan </a:t>
            </a:r>
            <a:r>
              <a:rPr lang="id-ID" i="1" dirty="0" smtClean="0"/>
              <a:t>quantum teaching yaitu s</a:t>
            </a:r>
            <a:r>
              <a:rPr lang="id-ID" dirty="0" smtClean="0"/>
              <a:t>egala hal yang dilakukan dalam kerangka </a:t>
            </a:r>
            <a:r>
              <a:rPr lang="id-ID" i="1" dirty="0" smtClean="0"/>
              <a:t>quantum teaching, </a:t>
            </a:r>
            <a:r>
              <a:rPr lang="id-ID" dirty="0" smtClean="0"/>
              <a:t>setiap interaksi dengan siswa, rancangan kurikulum, dan metode instruksional.</a:t>
            </a:r>
          </a:p>
          <a:p>
            <a:pPr algn="ctr"/>
            <a:endParaRPr lang="id-ID" dirty="0"/>
          </a:p>
        </p:txBody>
      </p:sp>
    </p:spTree>
    <p:extLst>
      <p:ext uri="{BB962C8B-B14F-4D97-AF65-F5344CB8AC3E}">
        <p14:creationId xmlns:p14="http://schemas.microsoft.com/office/powerpoint/2010/main" val="146227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lgn="ctr">
          <a:defRPr b="1" dirty="0" smtClean="0"/>
        </a:defPPr>
      </a:lstStyle>
      <a:style>
        <a:lnRef idx="1">
          <a:schemeClr val="accent3"/>
        </a:lnRef>
        <a:fillRef idx="2">
          <a:schemeClr val="accent3"/>
        </a:fillRef>
        <a:effectRef idx="1">
          <a:schemeClr val="accent3"/>
        </a:effectRef>
        <a:fontRef idx="minor">
          <a:schemeClr val="dk1"/>
        </a:fontRef>
      </a:style>
    </a:spDef>
  </a:objectDefaults>
  <a:extraClrSchemeLst/>
</a:theme>
</file>

<file path=ppt/theme/theme3.xml><?xml version="1.0" encoding="utf-8"?>
<a:theme xmlns:a="http://schemas.openxmlformats.org/drawingml/2006/main" name="Section Break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1892</TotalTime>
  <Words>832</Words>
  <Application>Microsoft Office PowerPoint</Application>
  <PresentationFormat>On-screen Show (16:9)</PresentationFormat>
  <Paragraphs>104</Paragraphs>
  <Slides>16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Arial Unicode MS</vt:lpstr>
      <vt:lpstr>맑은 고딕</vt:lpstr>
      <vt:lpstr>Aharoni</vt:lpstr>
      <vt:lpstr>Algerian</vt:lpstr>
      <vt:lpstr>AngsanaUPC</vt:lpstr>
      <vt:lpstr>Arial</vt:lpstr>
      <vt:lpstr>Bookman Old Style</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ok</cp:lastModifiedBy>
  <cp:revision>135</cp:revision>
  <dcterms:created xsi:type="dcterms:W3CDTF">2016-12-05T23:26:54Z</dcterms:created>
  <dcterms:modified xsi:type="dcterms:W3CDTF">2020-04-05T06:38:49Z</dcterms:modified>
</cp:coreProperties>
</file>