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2" r:id="rId2"/>
    <p:sldId id="256" r:id="rId3"/>
    <p:sldId id="257" r:id="rId4"/>
    <p:sldId id="258" r:id="rId5"/>
    <p:sldId id="259" r:id="rId6"/>
    <p:sldId id="260" r:id="rId7"/>
    <p:sldId id="261" r:id="rId8"/>
    <p:sldId id="28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15" autoAdjust="0"/>
  </p:normalViewPr>
  <p:slideViewPr>
    <p:cSldViewPr>
      <p:cViewPr>
        <p:scale>
          <a:sx n="80" d="100"/>
          <a:sy n="80" d="100"/>
        </p:scale>
        <p:origin x="-7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29B76CF-BFF5-4397-9586-95CA32FB65DB}" type="datetimeFigureOut">
              <a:rPr lang="en-US" smtClean="0"/>
              <a:pPr/>
              <a:t>8/29/2021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D4FE18D-6325-4788-B3E1-E3753D0627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9B76CF-BFF5-4397-9586-95CA32FB65DB}" type="datetimeFigureOut">
              <a:rPr lang="en-US" smtClean="0"/>
              <a:pPr/>
              <a:t>8/29/2021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4FE18D-6325-4788-B3E1-E3753D0627F3}" type="slidenum">
              <a:rPr lang="en-US" smtClean="0"/>
              <a:pPr/>
              <a:t>‹#›</a:t>
            </a:fld>
            <a:endParaRPr lang="en-US"/>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9B76CF-BFF5-4397-9586-95CA32FB65DB}" type="datetimeFigureOut">
              <a:rPr lang="en-US" smtClean="0"/>
              <a:pPr/>
              <a:t>8/29/2021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4FE18D-6325-4788-B3E1-E3753D0627F3}" type="slidenum">
              <a:rPr lang="en-US" smtClean="0"/>
              <a:pPr/>
              <a:t>‹#›</a:t>
            </a:fld>
            <a:endParaRPr lang="en-US"/>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29B76CF-BFF5-4397-9586-95CA32FB65DB}" type="datetimeFigureOut">
              <a:rPr lang="en-US" smtClean="0"/>
              <a:pPr/>
              <a:t>8/29/2021</a:t>
            </a:fld>
            <a:endParaRPr lang="en-US"/>
          </a:p>
        </p:txBody>
      </p:sp>
      <p:sp>
        <p:nvSpPr>
          <p:cNvPr id="9" name="Slide Number Placeholder 8"/>
          <p:cNvSpPr>
            <a:spLocks noGrp="1"/>
          </p:cNvSpPr>
          <p:nvPr>
            <p:ph type="sldNum" sz="quarter" idx="15"/>
          </p:nvPr>
        </p:nvSpPr>
        <p:spPr/>
        <p:txBody>
          <a:bodyPr rtlCol="0"/>
          <a:lstStyle/>
          <a:p>
            <a:fld id="{6D4FE18D-6325-4788-B3E1-E3753D0627F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29B76CF-BFF5-4397-9586-95CA32FB65DB}" type="datetimeFigureOut">
              <a:rPr lang="en-US" smtClean="0"/>
              <a:pPr/>
              <a:t>8/29/2021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D4FE18D-6325-4788-B3E1-E3753D0627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29B76CF-BFF5-4397-9586-95CA32FB65DB}" type="datetimeFigureOut">
              <a:rPr lang="en-US" smtClean="0"/>
              <a:pPr/>
              <a:t>8/29/2021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4FE18D-6325-4788-B3E1-E3753D0627F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29B76CF-BFF5-4397-9586-95CA32FB65DB}" type="datetimeFigureOut">
              <a:rPr lang="en-US" smtClean="0"/>
              <a:pPr/>
              <a:t>8/29/2021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4FE18D-6325-4788-B3E1-E3753D0627F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29B76CF-BFF5-4397-9586-95CA32FB65DB}" type="datetimeFigureOut">
              <a:rPr lang="en-US" smtClean="0"/>
              <a:pPr/>
              <a:t>8/29/2021</a:t>
            </a:fld>
            <a:endParaRPr lang="en-US"/>
          </a:p>
        </p:txBody>
      </p:sp>
      <p:sp>
        <p:nvSpPr>
          <p:cNvPr id="7" name="Slide Number Placeholder 6"/>
          <p:cNvSpPr>
            <a:spLocks noGrp="1"/>
          </p:cNvSpPr>
          <p:nvPr>
            <p:ph type="sldNum" sz="quarter" idx="11"/>
          </p:nvPr>
        </p:nvSpPr>
        <p:spPr/>
        <p:txBody>
          <a:bodyPr rtlCol="0"/>
          <a:lstStyle/>
          <a:p>
            <a:fld id="{6D4FE18D-6325-4788-B3E1-E3753D0627F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B76CF-BFF5-4397-9586-95CA32FB65DB}" type="datetimeFigureOut">
              <a:rPr lang="en-US" smtClean="0"/>
              <a:pPr/>
              <a:t>8/29/2021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4FE18D-6325-4788-B3E1-E3753D0627F3}" type="slidenum">
              <a:rPr lang="en-US" smtClean="0"/>
              <a:pPr/>
              <a:t>‹#›</a:t>
            </a:fld>
            <a:endParaRPr lang="en-US"/>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29B76CF-BFF5-4397-9586-95CA32FB65DB}" type="datetimeFigureOut">
              <a:rPr lang="en-US" smtClean="0"/>
              <a:pPr/>
              <a:t>8/29/2021</a:t>
            </a:fld>
            <a:endParaRPr lang="en-US"/>
          </a:p>
        </p:txBody>
      </p:sp>
      <p:sp>
        <p:nvSpPr>
          <p:cNvPr id="22" name="Slide Number Placeholder 21"/>
          <p:cNvSpPr>
            <a:spLocks noGrp="1"/>
          </p:cNvSpPr>
          <p:nvPr>
            <p:ph type="sldNum" sz="quarter" idx="15"/>
          </p:nvPr>
        </p:nvSpPr>
        <p:spPr/>
        <p:txBody>
          <a:bodyPr rtlCol="0"/>
          <a:lstStyle/>
          <a:p>
            <a:fld id="{6D4FE18D-6325-4788-B3E1-E3753D0627F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29B76CF-BFF5-4397-9586-95CA32FB65DB}" type="datetimeFigureOut">
              <a:rPr lang="en-US" smtClean="0"/>
              <a:pPr/>
              <a:t>8/29/2021</a:t>
            </a:fld>
            <a:endParaRPr lang="en-US"/>
          </a:p>
        </p:txBody>
      </p:sp>
      <p:sp>
        <p:nvSpPr>
          <p:cNvPr id="18" name="Slide Number Placeholder 17"/>
          <p:cNvSpPr>
            <a:spLocks noGrp="1"/>
          </p:cNvSpPr>
          <p:nvPr>
            <p:ph type="sldNum" sz="quarter" idx="11"/>
          </p:nvPr>
        </p:nvSpPr>
        <p:spPr/>
        <p:txBody>
          <a:bodyPr rtlCol="0"/>
          <a:lstStyle/>
          <a:p>
            <a:fld id="{6D4FE18D-6325-4788-B3E1-E3753D0627F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9B76CF-BFF5-4397-9586-95CA32FB65DB}" type="datetimeFigureOut">
              <a:rPr lang="en-US" smtClean="0"/>
              <a:pPr/>
              <a:t>8/29/2021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D4FE18D-6325-4788-B3E1-E3753D0627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wipe dir="u"/>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533400"/>
            <a:ext cx="6096000" cy="1447800"/>
          </a:xfrm>
        </p:spPr>
        <p:txBody>
          <a:bodyPr>
            <a:normAutofit/>
          </a:bodyPr>
          <a:lstStyle/>
          <a:p>
            <a:pPr algn="ctr"/>
            <a:r>
              <a:rPr lang="id-ID" sz="4000" dirty="0" smtClean="0">
                <a:solidFill>
                  <a:schemeClr val="accent4">
                    <a:lumMod val="50000"/>
                  </a:schemeClr>
                </a:solidFill>
                <a:latin typeface="Agency FB" panose="020B0503020202020204" pitchFamily="34" charset="0"/>
              </a:rPr>
              <a:t>PRAKTIKUM 1 ThOharOh</a:t>
            </a:r>
            <a:endParaRPr lang="id-ID" sz="4000" dirty="0">
              <a:solidFill>
                <a:schemeClr val="accent4">
                  <a:lumMod val="50000"/>
                </a:schemeClr>
              </a:solidFill>
              <a:latin typeface="Agency FB" panose="020B0503020202020204" pitchFamily="34" charset="0"/>
            </a:endParaRPr>
          </a:p>
        </p:txBody>
      </p:sp>
      <p:sp>
        <p:nvSpPr>
          <p:cNvPr id="3" name="Subtitle 2"/>
          <p:cNvSpPr>
            <a:spLocks noGrp="1"/>
          </p:cNvSpPr>
          <p:nvPr>
            <p:ph type="subTitle" idx="1"/>
          </p:nvPr>
        </p:nvSpPr>
        <p:spPr>
          <a:xfrm>
            <a:off x="2286000" y="5257800"/>
            <a:ext cx="6172200" cy="609600"/>
          </a:xfrm>
        </p:spPr>
        <p:txBody>
          <a:bodyPr/>
          <a:lstStyle/>
          <a:p>
            <a:r>
              <a:rPr lang="id-ID" dirty="0" smtClean="0">
                <a:solidFill>
                  <a:schemeClr val="accent1">
                    <a:lumMod val="50000"/>
                  </a:schemeClr>
                </a:solidFill>
              </a:rPr>
              <a:t>Syarifah Nurbaiti, S.Pd.I., M.Pd.I.</a:t>
            </a:r>
            <a:endParaRPr lang="id-ID" dirty="0">
              <a:solidFill>
                <a:schemeClr val="accent1">
                  <a:lumMod val="50000"/>
                </a:schemeClr>
              </a:solidFill>
            </a:endParaRPr>
          </a:p>
        </p:txBody>
      </p:sp>
    </p:spTree>
    <p:extLst>
      <p:ext uri="{BB962C8B-B14F-4D97-AF65-F5344CB8AC3E}">
        <p14:creationId xmlns:p14="http://schemas.microsoft.com/office/powerpoint/2010/main" val="1019375204"/>
      </p:ext>
    </p:extLst>
  </p:cSld>
  <p:clrMapOvr>
    <a:masterClrMapping/>
  </p:clrMapOvr>
  <p:transition>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Pembagian</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 dibagi menjadi 3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bagian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t>
            </a:r>
            <a:r>
              <a:rPr kumimoji="0" lang="en-US"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Najis</a:t>
            </a:r>
            <a:r>
              <a:rPr kumimoji="0" lang="en-US"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1"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mukhaffafah</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ringan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kencing</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bayi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laki-laki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belum</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pernah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sesuatu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kecuali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ASI.</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Cara mensucikannya, cukup dengan memercikkan air ke bagian yang terkena najis sampai bersih.</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Sesungguhnya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Ummu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Qais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datang</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kepada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Rasulullah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SAW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beserta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bayi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laki-lakinya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belum</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memakan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makanan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selain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ASI.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Sesampainya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didepan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rasulullah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dudukan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anak</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dipangkuan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kemudian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dikeninginya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lalu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meminta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lantas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percikkan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pada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kencing</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anak</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tadi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tetapi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beliau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tdak</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membasuh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kencing</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(HR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Bukhari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Muslim)</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a:t>
            </a:r>
            <a:r>
              <a:rPr kumimoji="0" lang="id-ID"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mutawassithah</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(sedang</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ialah najis yang keluar dari kubul dan dubur manusia dan binatang, kecuali air mani. </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 ini dibagi menjadi dua:</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 </a:t>
            </a:r>
            <a:r>
              <a:rPr kumimoji="0" lang="id-ID"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‘ainiyah</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ialah najis yang berwujud atau tampak.</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Cara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mencuci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najis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ini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hendaklah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menghilangkan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rasa,zat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warna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baunya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 </a:t>
            </a:r>
            <a:r>
              <a:rPr kumimoji="0" lang="id-ID"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hukmiyah</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ialah najis yang tidak tampak seperti bekas kencing atau arak yang sudah kering dan sebagainya.</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Cara mensucikannya,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cukup</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mengalirkan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diatas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benda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kena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Najis </a:t>
            </a:r>
            <a:r>
              <a:rPr kumimoji="0" lang="id-ID"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mughallazah</a:t>
            </a:r>
            <a:r>
              <a:rPr kumimoji="0" lang="id-ID"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(berat), </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ialah najis anjing dan babi.</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Cara mensucikannya, lebih dulu dihilangkan wujud benda najis itu, kemudian dicuci dengan air bersih 7 kali dan salah satunya dicampur dengan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id-ID"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“Cara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mencuci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bejana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seseorang</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dari</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kamu</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dijilat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anjing,hendaklah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dibasuh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tujuh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kali,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satunya</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hendaklah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dicampur</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69000"/>
            <a:lum bright="1000"/>
          </a:blip>
          <a:srcRect/>
          <a:tile tx="0" ty="0" sx="100000" sy="100000" flip="none" algn="tl"/>
        </a:blipFill>
        <a:effectLst/>
      </p:bgPr>
    </p:bg>
    <p:spTree>
      <p:nvGrpSpPr>
        <p:cNvPr id="1" name=""/>
        <p:cNvGrpSpPr/>
        <p:nvPr/>
      </p:nvGrpSpPr>
      <p:grpSpPr>
        <a:xfrm>
          <a:off x="0" y="0"/>
          <a:ext cx="0" cy="0"/>
          <a:chOff x="0" y="0"/>
          <a:chExt cx="0" cy="0"/>
        </a:xfrm>
      </p:grpSpPr>
      <p:pic>
        <p:nvPicPr>
          <p:cNvPr id="3" name="Picture 2" descr="967_489568497731016_2123000604_n.jpg"/>
          <p:cNvPicPr>
            <a:picLocks noChangeAspect="1"/>
          </p:cNvPicPr>
          <p:nvPr/>
        </p:nvPicPr>
        <p:blipFill>
          <a:blip r:embed="rId3"/>
          <a:stretch>
            <a:fillRect/>
          </a:stretch>
        </p:blipFill>
        <p:spPr>
          <a:xfrm>
            <a:off x="0" y="0"/>
            <a:ext cx="9144000" cy="7162800"/>
          </a:xfrm>
          <a:prstGeom prst="rect">
            <a:avLst/>
          </a:prstGeom>
        </p:spPr>
      </p:pic>
      <p:sp>
        <p:nvSpPr>
          <p:cNvPr id="4" name="Rectangle 3"/>
          <p:cNvSpPr/>
          <p:nvPr/>
        </p:nvSpPr>
        <p:spPr>
          <a:xfrm>
            <a:off x="0" y="0"/>
            <a:ext cx="8077200" cy="6486071"/>
          </a:xfrm>
          <a:prstGeom prst="rect">
            <a:avLst/>
          </a:prstGeom>
        </p:spPr>
        <p:txBody>
          <a:bodyPr wrap="square">
            <a:spAutoFit/>
          </a:bodyPr>
          <a:lstStyle/>
          <a:p>
            <a:pPr lvl="0" fontAlgn="base">
              <a:lnSpc>
                <a:spcPct val="150000"/>
              </a:lnSpc>
              <a:spcBef>
                <a:spcPct val="0"/>
              </a:spcBef>
              <a:spcAft>
                <a:spcPct val="0"/>
              </a:spcAft>
            </a:pPr>
            <a:r>
              <a:rPr lang="en-US" sz="2800" b="1" dirty="0" smtClean="0">
                <a:solidFill>
                  <a:srgbClr val="FFFF00"/>
                </a:solidFill>
                <a:latin typeface="Calibri" pitchFamily="34" charset="0"/>
                <a:ea typeface="Times New Roman" pitchFamily="18" charset="0"/>
                <a:cs typeface="Times New Roman" pitchFamily="18" charset="0"/>
              </a:rPr>
              <a:t>3).</a:t>
            </a:r>
            <a:r>
              <a:rPr lang="id-ID" sz="2800" b="1" dirty="0" smtClean="0">
                <a:solidFill>
                  <a:srgbClr val="FFFF00"/>
                </a:solidFill>
                <a:latin typeface="Calibri" pitchFamily="34" charset="0"/>
                <a:ea typeface="Times New Roman" pitchFamily="18" charset="0"/>
                <a:cs typeface="Times New Roman" pitchFamily="18" charset="0"/>
              </a:rPr>
              <a:t>    Najis yang dimaafkan</a:t>
            </a:r>
            <a:endParaRPr lang="en-US" sz="2800" b="1"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en-US" sz="2800" dirty="0" smtClean="0">
                <a:solidFill>
                  <a:srgbClr val="FFFF00"/>
                </a:solidFill>
                <a:latin typeface="Calibri" pitchFamily="34" charset="0"/>
                <a:ea typeface="Times New Roman" pitchFamily="18" charset="0"/>
                <a:cs typeface="Times New Roman" pitchFamily="18" charset="0"/>
              </a:rPr>
              <a:t>a</a:t>
            </a:r>
            <a:r>
              <a:rPr lang="id-ID" sz="2800" dirty="0" smtClean="0">
                <a:solidFill>
                  <a:srgbClr val="FFFF00"/>
                </a:solidFill>
                <a:latin typeface="Calibri" pitchFamily="34" charset="0"/>
                <a:ea typeface="Times New Roman" pitchFamily="18" charset="0"/>
                <a:cs typeface="Times New Roman" pitchFamily="18" charset="0"/>
              </a:rPr>
              <a:t>)      Bangkai binatang yang darahnya tidak mengalir seperti nyamuk, kutu, dan sebagainya.</a:t>
            </a:r>
            <a:endParaRPr lang="en-US" sz="2800"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en-US" sz="2800" dirty="0" smtClean="0">
                <a:solidFill>
                  <a:srgbClr val="FFFF00"/>
                </a:solidFill>
                <a:latin typeface="Calibri" pitchFamily="34" charset="0"/>
                <a:ea typeface="Times New Roman" pitchFamily="18" charset="0"/>
                <a:cs typeface="Times New Roman" pitchFamily="18" charset="0"/>
              </a:rPr>
              <a:t>b</a:t>
            </a:r>
            <a:r>
              <a:rPr lang="id-ID" sz="2800" dirty="0" smtClean="0">
                <a:solidFill>
                  <a:srgbClr val="FFFF00"/>
                </a:solidFill>
                <a:latin typeface="Calibri" pitchFamily="34" charset="0"/>
                <a:ea typeface="Times New Roman" pitchFamily="18" charset="0"/>
                <a:cs typeface="Times New Roman" pitchFamily="18" charset="0"/>
              </a:rPr>
              <a:t>)      Najis yang sangat sedikit.</a:t>
            </a:r>
            <a:endParaRPr lang="en-US" sz="2800"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en-US" sz="2800" dirty="0" smtClean="0">
                <a:solidFill>
                  <a:srgbClr val="FFFF00"/>
                </a:solidFill>
                <a:latin typeface="Calibri" pitchFamily="34" charset="0"/>
                <a:ea typeface="Times New Roman" pitchFamily="18" charset="0"/>
                <a:cs typeface="Times New Roman" pitchFamily="18" charset="0"/>
              </a:rPr>
              <a:t>d</a:t>
            </a:r>
            <a:r>
              <a:rPr lang="id-ID" sz="2800" dirty="0" smtClean="0">
                <a:solidFill>
                  <a:srgbClr val="FFFF00"/>
                </a:solidFill>
                <a:latin typeface="Calibri" pitchFamily="34" charset="0"/>
                <a:ea typeface="Times New Roman" pitchFamily="18" charset="0"/>
                <a:cs typeface="Times New Roman" pitchFamily="18" charset="0"/>
              </a:rPr>
              <a:t>)      Kotoran binatang yang mengenai biji-bijian yang akan ditebar, kotoran binatang ternak yang mengenai susu ketika diperah.</a:t>
            </a:r>
            <a:endParaRPr lang="en-US" sz="2800"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id-ID" sz="2800" dirty="0" smtClean="0">
                <a:solidFill>
                  <a:srgbClr val="FFFF00"/>
                </a:solidFill>
                <a:latin typeface="Calibri" pitchFamily="34" charset="0"/>
                <a:ea typeface="Times New Roman" pitchFamily="18" charset="0"/>
                <a:cs typeface="Times New Roman" pitchFamily="18" charset="0"/>
              </a:rPr>
              <a:t>5)      Kotoran ikan d</a:t>
            </a:r>
            <a:r>
              <a:rPr lang="en-US" sz="2800" dirty="0" err="1" smtClean="0">
                <a:solidFill>
                  <a:srgbClr val="FFFF00"/>
                </a:solidFill>
                <a:latin typeface="Calibri" pitchFamily="34" charset="0"/>
                <a:ea typeface="Times New Roman" pitchFamily="18" charset="0"/>
                <a:cs typeface="Times New Roman" pitchFamily="18" charset="0"/>
              </a:rPr>
              <a:t>i</a:t>
            </a:r>
            <a:r>
              <a:rPr lang="id-ID" sz="2800" dirty="0" smtClean="0">
                <a:solidFill>
                  <a:srgbClr val="FFFF00"/>
                </a:solidFill>
                <a:latin typeface="Calibri" pitchFamily="34" charset="0"/>
                <a:ea typeface="Times New Roman" pitchFamily="18" charset="0"/>
                <a:cs typeface="Times New Roman" pitchFamily="18" charset="0"/>
              </a:rPr>
              <a:t> dalam air.</a:t>
            </a:r>
            <a:endParaRPr lang="en-US" sz="2800"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id-ID" sz="2800" dirty="0" smtClean="0">
                <a:solidFill>
                  <a:srgbClr val="FFFF00"/>
                </a:solidFill>
                <a:latin typeface="Calibri" pitchFamily="34" charset="0"/>
                <a:ea typeface="Times New Roman" pitchFamily="18" charset="0"/>
                <a:cs typeface="Times New Roman" pitchFamily="18" charset="0"/>
              </a:rPr>
              <a:t>6)      Darah yang mengenai tukang jagal.</a:t>
            </a:r>
            <a:endParaRPr lang="en-US" sz="2800" dirty="0" smtClean="0">
              <a:solidFill>
                <a:srgbClr val="FFFF00"/>
              </a:solidFill>
              <a:latin typeface="Arial" pitchFamily="34" charset="0"/>
              <a:cs typeface="Arial" pitchFamily="34" charset="0"/>
            </a:endParaRPr>
          </a:p>
          <a:p>
            <a:pPr lvl="0" eaLnBrk="0" fontAlgn="base" hangingPunct="0">
              <a:lnSpc>
                <a:spcPct val="150000"/>
              </a:lnSpc>
              <a:spcBef>
                <a:spcPct val="0"/>
              </a:spcBef>
              <a:spcAft>
                <a:spcPct val="0"/>
              </a:spcAft>
            </a:pPr>
            <a:r>
              <a:rPr lang="id-ID" sz="2800" dirty="0" smtClean="0">
                <a:solidFill>
                  <a:srgbClr val="FFFF00"/>
                </a:solidFill>
                <a:latin typeface="Calibri" pitchFamily="34" charset="0"/>
                <a:ea typeface="Times New Roman" pitchFamily="18" charset="0"/>
                <a:cs typeface="Times New Roman" pitchFamily="18" charset="0"/>
              </a:rPr>
              <a:t>7)      Darah yang masih ada pada daging.</a:t>
            </a:r>
            <a:endParaRPr lang="en-US" sz="2800" dirty="0" smtClean="0">
              <a:solidFill>
                <a:srgbClr val="FFFF00"/>
              </a:solidFill>
              <a:latin typeface="Arial" pitchFamily="34" charset="0"/>
              <a:cs typeface="Arial" pitchFamily="34" charset="0"/>
            </a:endParaRPr>
          </a:p>
        </p:txBody>
      </p:sp>
    </p:spTree>
  </p:cSld>
  <p:clrMapOvr>
    <a:masterClrMapping/>
  </p:clrMapOvr>
  <p:transition>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Bersuci</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dari</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hadas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Hadas menurut makna bahasa “peristiwa”. Sedangkan menurut syara’ adalah perkara yang dianggap mempengaruhi anggo</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a-anggota tubuh sehingga menjadikan sholat dan pekerjaan-pekerjaan lain yang sehukum dengannya tidak sah karenanya, karena tidak ada sesuatu yang meringankan. Hadas dibagi menjadi dua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Hadas kecil</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adalah perkara-perkara yang dianggap mempengaruhi empat anggota tubuh manusia yaitu wajah, dua tangan dan dua kaki. Lalu menjadikan sholat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sehukum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tidak sah. Hadas kecil ini hilang dengan cara berwudlu.</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Hadas besar</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adalah perkara yang dianggap mempengaruhi seluruh tubuh lalu menjadikan sholat dan pekerjaan-pekerjaan lain yang sehukum dengannya tidak sah. Hadas besar ini bisa hilang dengan cara mandi besar.</a:t>
            </a:r>
            <a:endParaRPr kumimoji="0" lang="id-ID"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WUDLU</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algn="l" defTabSz="914400" rtl="0" eaLnBrk="0" fontAlgn="base" latinLnBrk="0" hangingPunct="0">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Pengertian Wudlu</a:t>
            </a:r>
            <a:endPar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R="0" lvl="0" algn="l" defTabSz="914400" rtl="0" eaLnBrk="0" fontAlgn="base" latinLnBrk="0" hangingPunct="0">
              <a:lnSpc>
                <a:spcPct val="100000"/>
              </a:lnSpc>
              <a:spcBef>
                <a:spcPct val="0"/>
              </a:spcBef>
              <a:spcAft>
                <a:spcPct val="0"/>
              </a:spcAft>
              <a:buClrTx/>
              <a:buSzTx/>
              <a:buFontTx/>
              <a:buNone/>
              <a:tabLst/>
            </a:pPr>
            <a:r>
              <a:rPr lang="en-US" sz="2400" dirty="0" smtClean="0">
                <a:latin typeface="Times New Roman" pitchFamily="18" charset="0"/>
                <a:ea typeface="Times New Roman" pitchFamily="18" charset="0"/>
                <a:cs typeface="Times New Roman" pitchFamily="18" charset="0"/>
              </a:rPr>
              <a:t>M</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enurut istilah syara’ bersuci dengan air dalam rangka menghilangkan hadas kecil yang terdapat pada wajah, kedua tangan, kepala dan kedua kaki disertai dengan niat.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Allah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berfirman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artinya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ar-SA" sz="2400" dirty="0" smtClean="0"/>
              <a:t> </a:t>
            </a:r>
            <a:endParaRPr lang="en-US" sz="2400" dirty="0" smtClean="0"/>
          </a:p>
          <a:p>
            <a:r>
              <a:rPr lang="en-US" sz="2400" dirty="0" smtClean="0"/>
              <a:t>“</a:t>
            </a:r>
            <a:r>
              <a:rPr lang="en-US" sz="2400" dirty="0" err="1" smtClean="0"/>
              <a:t>Hai</a:t>
            </a:r>
            <a:r>
              <a:rPr lang="en-US" sz="2400" dirty="0" smtClean="0"/>
              <a:t> </a:t>
            </a:r>
            <a:r>
              <a:rPr lang="en-US" sz="2400" dirty="0" err="1" smtClean="0"/>
              <a:t>orang-orang</a:t>
            </a:r>
            <a:r>
              <a:rPr lang="en-US" sz="2400" dirty="0" smtClean="0"/>
              <a:t> yang </a:t>
            </a:r>
            <a:r>
              <a:rPr lang="en-US" sz="2400" dirty="0" err="1" smtClean="0"/>
              <a:t>beriman</a:t>
            </a:r>
            <a:r>
              <a:rPr lang="en-US" sz="2400" dirty="0" smtClean="0"/>
              <a:t>, </a:t>
            </a:r>
            <a:r>
              <a:rPr lang="en-US" sz="2400" dirty="0" err="1" smtClean="0"/>
              <a:t>apabila</a:t>
            </a:r>
            <a:r>
              <a:rPr lang="en-US" sz="2400" dirty="0" smtClean="0"/>
              <a:t> </a:t>
            </a:r>
            <a:r>
              <a:rPr lang="en-US" sz="2400" dirty="0" err="1" smtClean="0"/>
              <a:t>kamu</a:t>
            </a:r>
            <a:r>
              <a:rPr lang="en-US" sz="2400" dirty="0" smtClean="0"/>
              <a:t> </a:t>
            </a:r>
            <a:r>
              <a:rPr lang="en-US" sz="2400" dirty="0" err="1" smtClean="0"/>
              <a:t>hendak</a:t>
            </a:r>
            <a:r>
              <a:rPr lang="en-US" sz="2400" dirty="0" smtClean="0"/>
              <a:t> </a:t>
            </a:r>
            <a:r>
              <a:rPr lang="en-US" sz="2400" dirty="0" err="1" smtClean="0"/>
              <a:t>mengerjakan</a:t>
            </a:r>
            <a:r>
              <a:rPr lang="en-US" sz="2400" dirty="0" smtClean="0"/>
              <a:t> </a:t>
            </a:r>
            <a:r>
              <a:rPr lang="en-US" sz="2400" dirty="0" err="1" smtClean="0"/>
              <a:t>shalat</a:t>
            </a:r>
            <a:r>
              <a:rPr lang="en-US" sz="2400" dirty="0" smtClean="0"/>
              <a:t>, </a:t>
            </a:r>
            <a:r>
              <a:rPr lang="en-US" sz="2400" dirty="0" err="1" smtClean="0"/>
              <a:t>Maka</a:t>
            </a:r>
            <a:r>
              <a:rPr lang="en-US" sz="2400" dirty="0" smtClean="0"/>
              <a:t> </a:t>
            </a:r>
            <a:r>
              <a:rPr lang="en-US" sz="2400" dirty="0" err="1" smtClean="0"/>
              <a:t>basuhlah</a:t>
            </a:r>
            <a:r>
              <a:rPr lang="en-US" sz="2400" dirty="0" smtClean="0"/>
              <a:t> </a:t>
            </a:r>
            <a:r>
              <a:rPr lang="en-US" sz="2400" dirty="0" err="1" smtClean="0"/>
              <a:t>mukamu</a:t>
            </a:r>
            <a:r>
              <a:rPr lang="en-US" sz="2400" dirty="0" smtClean="0"/>
              <a:t> </a:t>
            </a:r>
            <a:r>
              <a:rPr lang="en-US" sz="2400" dirty="0" err="1" smtClean="0"/>
              <a:t>dan</a:t>
            </a:r>
            <a:r>
              <a:rPr lang="en-US" sz="2400" dirty="0" smtClean="0"/>
              <a:t> </a:t>
            </a:r>
            <a:r>
              <a:rPr lang="en-US" sz="2400" dirty="0" err="1" smtClean="0"/>
              <a:t>tanganmu</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siku</a:t>
            </a:r>
            <a:r>
              <a:rPr lang="en-US" sz="2400" dirty="0" smtClean="0"/>
              <a:t>, </a:t>
            </a:r>
            <a:r>
              <a:rPr lang="en-US" sz="2400" dirty="0" err="1" smtClean="0"/>
              <a:t>dan</a:t>
            </a:r>
            <a:r>
              <a:rPr lang="en-US" sz="2400" dirty="0" smtClean="0"/>
              <a:t> </a:t>
            </a:r>
            <a:r>
              <a:rPr lang="en-US" sz="2400" dirty="0" err="1" smtClean="0"/>
              <a:t>sapulah</a:t>
            </a:r>
            <a:r>
              <a:rPr lang="en-US" sz="2400" dirty="0" smtClean="0"/>
              <a:t> </a:t>
            </a:r>
            <a:r>
              <a:rPr lang="en-US" sz="2400" dirty="0" err="1" smtClean="0"/>
              <a:t>kepalamu</a:t>
            </a:r>
            <a:r>
              <a:rPr lang="en-US" sz="2400" dirty="0" smtClean="0"/>
              <a:t> </a:t>
            </a:r>
            <a:r>
              <a:rPr lang="en-US" sz="2400" dirty="0" err="1" smtClean="0"/>
              <a:t>dan</a:t>
            </a:r>
            <a:r>
              <a:rPr lang="en-US" sz="2400" dirty="0" smtClean="0"/>
              <a:t> (</a:t>
            </a:r>
            <a:r>
              <a:rPr lang="en-US" sz="2400" dirty="0" err="1" smtClean="0"/>
              <a:t>basuh</a:t>
            </a:r>
            <a:r>
              <a:rPr lang="en-US" sz="2400" dirty="0" smtClean="0"/>
              <a:t>) </a:t>
            </a:r>
            <a:r>
              <a:rPr lang="en-US" sz="2400" dirty="0" err="1" smtClean="0"/>
              <a:t>kakimu</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kedua</a:t>
            </a:r>
            <a:r>
              <a:rPr lang="en-US" sz="2400" dirty="0" smtClean="0"/>
              <a:t> </a:t>
            </a:r>
            <a:r>
              <a:rPr lang="en-US" sz="2400" dirty="0" err="1" smtClean="0"/>
              <a:t>mata</a:t>
            </a:r>
            <a:r>
              <a:rPr lang="en-US" sz="2400" dirty="0" smtClean="0"/>
              <a:t> kaki, </a:t>
            </a:r>
            <a:r>
              <a:rPr lang="en-US" sz="2400" dirty="0" err="1" smtClean="0"/>
              <a:t>dan</a:t>
            </a:r>
            <a:r>
              <a:rPr lang="en-US" sz="2400" dirty="0" smtClean="0"/>
              <a:t> </a:t>
            </a:r>
            <a:r>
              <a:rPr lang="en-US" sz="2400" dirty="0" err="1" smtClean="0"/>
              <a:t>jika</a:t>
            </a:r>
            <a:r>
              <a:rPr lang="en-US" sz="2400" dirty="0" smtClean="0"/>
              <a:t> </a:t>
            </a:r>
            <a:r>
              <a:rPr lang="en-US" sz="2400" dirty="0" err="1" smtClean="0"/>
              <a:t>kamu</a:t>
            </a:r>
            <a:r>
              <a:rPr lang="en-US" sz="2400" dirty="0" smtClean="0"/>
              <a:t> </a:t>
            </a:r>
            <a:r>
              <a:rPr lang="en-US" sz="2400" dirty="0" err="1" smtClean="0"/>
              <a:t>junub</a:t>
            </a:r>
            <a:r>
              <a:rPr lang="en-US" sz="2400" dirty="0" smtClean="0"/>
              <a:t> </a:t>
            </a:r>
            <a:r>
              <a:rPr lang="en-US" sz="2400" dirty="0" err="1" smtClean="0"/>
              <a:t>Maka</a:t>
            </a:r>
            <a:r>
              <a:rPr lang="en-US" sz="2400" dirty="0" smtClean="0"/>
              <a:t> </a:t>
            </a:r>
            <a:r>
              <a:rPr lang="en-US" sz="2400" dirty="0" err="1" smtClean="0"/>
              <a:t>mandilah</a:t>
            </a:r>
            <a:r>
              <a:rPr lang="en-US" sz="2400" dirty="0" smtClean="0"/>
              <a:t>, </a:t>
            </a:r>
            <a:r>
              <a:rPr lang="en-US" sz="2400" dirty="0" err="1" smtClean="0"/>
              <a:t>dan</a:t>
            </a:r>
            <a:r>
              <a:rPr lang="en-US" sz="2400" dirty="0" smtClean="0"/>
              <a:t> </a:t>
            </a:r>
            <a:r>
              <a:rPr lang="en-US" sz="2400" dirty="0" err="1" smtClean="0"/>
              <a:t>jika</a:t>
            </a:r>
            <a:r>
              <a:rPr lang="en-US" sz="2400" dirty="0" smtClean="0"/>
              <a:t> </a:t>
            </a:r>
            <a:r>
              <a:rPr lang="en-US" sz="2400" dirty="0" err="1" smtClean="0"/>
              <a:t>kamu</a:t>
            </a:r>
            <a:r>
              <a:rPr lang="en-US" sz="2400" dirty="0" smtClean="0"/>
              <a:t> </a:t>
            </a:r>
            <a:r>
              <a:rPr lang="en-US" sz="2400" dirty="0" err="1" smtClean="0"/>
              <a:t>sakit</a:t>
            </a:r>
            <a:r>
              <a:rPr lang="en-US" sz="2400" dirty="0" smtClean="0"/>
              <a:t>[403] </a:t>
            </a:r>
            <a:r>
              <a:rPr lang="en-US" sz="2400" dirty="0" err="1" smtClean="0"/>
              <a:t>atau</a:t>
            </a:r>
            <a:r>
              <a:rPr lang="en-US" sz="2400" dirty="0" smtClean="0"/>
              <a:t> </a:t>
            </a:r>
            <a:r>
              <a:rPr lang="en-US" sz="2400" dirty="0" err="1" smtClean="0"/>
              <a:t>dalam</a:t>
            </a:r>
            <a:r>
              <a:rPr lang="en-US" sz="2400" dirty="0" smtClean="0"/>
              <a:t> </a:t>
            </a:r>
            <a:r>
              <a:rPr lang="en-US" sz="2400" dirty="0" err="1" smtClean="0"/>
              <a:t>perjalanan</a:t>
            </a:r>
            <a:r>
              <a:rPr lang="en-US" sz="2400" dirty="0" smtClean="0"/>
              <a:t> </a:t>
            </a:r>
            <a:r>
              <a:rPr lang="en-US" sz="2400" dirty="0" err="1" smtClean="0"/>
              <a:t>atau</a:t>
            </a:r>
            <a:r>
              <a:rPr lang="en-US" sz="2400" dirty="0" smtClean="0"/>
              <a:t> </a:t>
            </a:r>
            <a:r>
              <a:rPr lang="en-US" sz="2400" dirty="0" err="1" smtClean="0"/>
              <a:t>kembali</a:t>
            </a:r>
            <a:r>
              <a:rPr lang="en-US" sz="2400" dirty="0" smtClean="0"/>
              <a:t> </a:t>
            </a:r>
            <a:r>
              <a:rPr lang="en-US" sz="2400" dirty="0" err="1" smtClean="0"/>
              <a:t>dari</a:t>
            </a:r>
            <a:r>
              <a:rPr lang="en-US" sz="2400" dirty="0" smtClean="0"/>
              <a:t> </a:t>
            </a:r>
            <a:r>
              <a:rPr lang="en-US" sz="2400" dirty="0" err="1" smtClean="0"/>
              <a:t>tempat</a:t>
            </a:r>
            <a:r>
              <a:rPr lang="en-US" sz="2400" dirty="0" smtClean="0"/>
              <a:t> </a:t>
            </a:r>
            <a:r>
              <a:rPr lang="en-US" sz="2400" dirty="0" err="1" smtClean="0"/>
              <a:t>buang</a:t>
            </a:r>
            <a:r>
              <a:rPr lang="en-US" sz="2400" dirty="0" smtClean="0"/>
              <a:t> air (</a:t>
            </a:r>
            <a:r>
              <a:rPr lang="en-US" sz="2400" dirty="0" err="1" smtClean="0"/>
              <a:t>kakus</a:t>
            </a:r>
            <a:r>
              <a:rPr lang="en-US" sz="2400" dirty="0" smtClean="0"/>
              <a:t>) </a:t>
            </a:r>
            <a:r>
              <a:rPr lang="en-US" sz="2400" dirty="0" err="1" smtClean="0"/>
              <a:t>atau</a:t>
            </a:r>
            <a:r>
              <a:rPr lang="en-US" sz="2400" dirty="0" smtClean="0"/>
              <a:t> </a:t>
            </a:r>
            <a:r>
              <a:rPr lang="en-US" sz="2400" dirty="0" err="1" smtClean="0"/>
              <a:t>menyentuh</a:t>
            </a:r>
            <a:r>
              <a:rPr lang="en-US" sz="2400" dirty="0" smtClean="0"/>
              <a:t>[404] </a:t>
            </a:r>
            <a:r>
              <a:rPr lang="en-US" sz="2400" dirty="0" err="1" smtClean="0"/>
              <a:t>perempuan</a:t>
            </a:r>
            <a:r>
              <a:rPr lang="en-US" sz="2400" dirty="0" smtClean="0"/>
              <a:t>, </a:t>
            </a:r>
            <a:r>
              <a:rPr lang="en-US" sz="2400" dirty="0" err="1" smtClean="0"/>
              <a:t>lalu</a:t>
            </a:r>
            <a:r>
              <a:rPr lang="en-US" sz="2400" dirty="0" smtClean="0"/>
              <a:t> </a:t>
            </a:r>
            <a:r>
              <a:rPr lang="en-US" sz="2400" dirty="0" err="1" smtClean="0"/>
              <a:t>kamu</a:t>
            </a:r>
            <a:r>
              <a:rPr lang="en-US" sz="2400" dirty="0" smtClean="0"/>
              <a:t> </a:t>
            </a:r>
            <a:r>
              <a:rPr lang="en-US" sz="2400" dirty="0" err="1" smtClean="0"/>
              <a:t>tidak</a:t>
            </a:r>
            <a:r>
              <a:rPr lang="en-US" sz="2400" dirty="0" smtClean="0"/>
              <a:t> </a:t>
            </a:r>
            <a:r>
              <a:rPr lang="en-US" sz="2400" dirty="0" err="1" smtClean="0"/>
              <a:t>memperoleh</a:t>
            </a:r>
            <a:r>
              <a:rPr lang="en-US" sz="2400" dirty="0" smtClean="0"/>
              <a:t> air, </a:t>
            </a:r>
            <a:r>
              <a:rPr lang="en-US" sz="2400" dirty="0" err="1" smtClean="0"/>
              <a:t>Maka</a:t>
            </a:r>
            <a:r>
              <a:rPr lang="en-US" sz="2400" dirty="0" smtClean="0"/>
              <a:t> </a:t>
            </a:r>
            <a:r>
              <a:rPr lang="en-US" sz="2400" dirty="0" err="1" smtClean="0"/>
              <a:t>bertayammumlah</a:t>
            </a:r>
            <a:r>
              <a:rPr lang="en-US" sz="2400" dirty="0" smtClean="0"/>
              <a:t> </a:t>
            </a:r>
            <a:r>
              <a:rPr lang="en-US" sz="2400" dirty="0" err="1" smtClean="0"/>
              <a:t>dengan</a:t>
            </a:r>
            <a:r>
              <a:rPr lang="en-US" sz="2400" dirty="0" smtClean="0"/>
              <a:t> </a:t>
            </a:r>
            <a:r>
              <a:rPr lang="en-US" sz="2400" dirty="0" err="1" smtClean="0"/>
              <a:t>tanah</a:t>
            </a:r>
            <a:r>
              <a:rPr lang="en-US" sz="2400" dirty="0" smtClean="0"/>
              <a:t> yang </a:t>
            </a:r>
            <a:r>
              <a:rPr lang="en-US" sz="2400" dirty="0" err="1" smtClean="0"/>
              <a:t>baik</a:t>
            </a:r>
            <a:r>
              <a:rPr lang="en-US" sz="2400" dirty="0" smtClean="0"/>
              <a:t> (</a:t>
            </a:r>
            <a:r>
              <a:rPr lang="en-US" sz="2400" dirty="0" err="1" smtClean="0"/>
              <a:t>bersih</a:t>
            </a:r>
            <a:r>
              <a:rPr lang="en-US" sz="2400" dirty="0" smtClean="0"/>
              <a:t>); </a:t>
            </a:r>
            <a:r>
              <a:rPr lang="en-US" sz="2400" dirty="0" err="1" smtClean="0"/>
              <a:t>sapulah</a:t>
            </a:r>
            <a:r>
              <a:rPr lang="en-US" sz="2400" dirty="0" smtClean="0"/>
              <a:t> </a:t>
            </a:r>
            <a:r>
              <a:rPr lang="en-US" sz="2400" dirty="0" err="1" smtClean="0"/>
              <a:t>mukamu</a:t>
            </a:r>
            <a:r>
              <a:rPr lang="en-US" sz="2400" dirty="0" smtClean="0"/>
              <a:t> </a:t>
            </a:r>
            <a:r>
              <a:rPr lang="en-US" sz="2400" dirty="0" err="1" smtClean="0"/>
              <a:t>dan</a:t>
            </a:r>
            <a:r>
              <a:rPr lang="en-US" sz="2400" dirty="0" smtClean="0"/>
              <a:t> </a:t>
            </a:r>
            <a:r>
              <a:rPr lang="en-US" sz="2400" dirty="0" err="1" smtClean="0"/>
              <a:t>tanganmu</a:t>
            </a:r>
            <a:r>
              <a:rPr lang="en-US" sz="2400" dirty="0" smtClean="0"/>
              <a:t> </a:t>
            </a:r>
            <a:r>
              <a:rPr lang="en-US" sz="2400" dirty="0" err="1" smtClean="0"/>
              <a:t>dengan</a:t>
            </a:r>
            <a:r>
              <a:rPr lang="en-US" sz="2400" dirty="0" smtClean="0"/>
              <a:t> </a:t>
            </a:r>
            <a:r>
              <a:rPr lang="en-US" sz="2400" dirty="0" err="1" smtClean="0"/>
              <a:t>tanah</a:t>
            </a:r>
            <a:r>
              <a:rPr lang="en-US" sz="2400" dirty="0" smtClean="0"/>
              <a:t> </a:t>
            </a:r>
            <a:r>
              <a:rPr lang="en-US" sz="2400" dirty="0" err="1" smtClean="0"/>
              <a:t>itu</a:t>
            </a:r>
            <a:r>
              <a:rPr lang="en-US" sz="2400" dirty="0" smtClean="0"/>
              <a:t>. Allah </a:t>
            </a:r>
            <a:r>
              <a:rPr lang="en-US" sz="2400" dirty="0" err="1" smtClean="0"/>
              <a:t>tidak</a:t>
            </a:r>
            <a:r>
              <a:rPr lang="en-US" sz="2400" dirty="0" smtClean="0"/>
              <a:t> </a:t>
            </a:r>
            <a:r>
              <a:rPr lang="en-US" sz="2400" dirty="0" err="1" smtClean="0"/>
              <a:t>hendak</a:t>
            </a:r>
            <a:r>
              <a:rPr lang="en-US" sz="2400" dirty="0" smtClean="0"/>
              <a:t> </a:t>
            </a:r>
            <a:r>
              <a:rPr lang="en-US" sz="2400" dirty="0" err="1" smtClean="0"/>
              <a:t>menyulitkan</a:t>
            </a:r>
            <a:r>
              <a:rPr lang="en-US" sz="2400" dirty="0" smtClean="0"/>
              <a:t> </a:t>
            </a:r>
            <a:r>
              <a:rPr lang="en-US" sz="2400" dirty="0" err="1" smtClean="0"/>
              <a:t>kamu</a:t>
            </a:r>
            <a:r>
              <a:rPr lang="en-US" sz="2400" dirty="0" smtClean="0"/>
              <a:t>, </a:t>
            </a:r>
            <a:r>
              <a:rPr lang="en-US" sz="2400" dirty="0" err="1" smtClean="0"/>
              <a:t>tetapi</a:t>
            </a:r>
            <a:r>
              <a:rPr lang="en-US" sz="2400" dirty="0" smtClean="0"/>
              <a:t> </a:t>
            </a:r>
            <a:r>
              <a:rPr lang="en-US" sz="2400" dirty="0" err="1" smtClean="0"/>
              <a:t>dia</a:t>
            </a:r>
            <a:r>
              <a:rPr lang="en-US" sz="2400" dirty="0" smtClean="0"/>
              <a:t> </a:t>
            </a:r>
            <a:r>
              <a:rPr lang="en-US" sz="2400" dirty="0" err="1" smtClean="0"/>
              <a:t>hendak</a:t>
            </a:r>
            <a:r>
              <a:rPr lang="en-US" sz="2400" dirty="0" smtClean="0"/>
              <a:t> </a:t>
            </a:r>
            <a:r>
              <a:rPr lang="en-US" sz="2400" dirty="0" err="1" smtClean="0"/>
              <a:t>membersihkan</a:t>
            </a:r>
            <a:r>
              <a:rPr lang="en-US" sz="2400" dirty="0" smtClean="0"/>
              <a:t> </a:t>
            </a:r>
            <a:r>
              <a:rPr lang="en-US" sz="2400" dirty="0" err="1" smtClean="0"/>
              <a:t>kamu</a:t>
            </a:r>
            <a:r>
              <a:rPr lang="en-US" sz="2400" dirty="0" smtClean="0"/>
              <a:t> </a:t>
            </a:r>
            <a:r>
              <a:rPr lang="en-US" sz="2400" dirty="0" err="1" smtClean="0"/>
              <a:t>dan</a:t>
            </a:r>
            <a:r>
              <a:rPr lang="en-US" sz="2400" dirty="0" smtClean="0"/>
              <a:t> </a:t>
            </a:r>
            <a:r>
              <a:rPr lang="en-US" sz="2400" dirty="0" err="1" smtClean="0"/>
              <a:t>menyempurnakan</a:t>
            </a:r>
            <a:r>
              <a:rPr lang="en-US" sz="2400" dirty="0" smtClean="0"/>
              <a:t> </a:t>
            </a:r>
            <a:r>
              <a:rPr lang="en-US" sz="2400" dirty="0" err="1" smtClean="0"/>
              <a:t>nikmat-Nya</a:t>
            </a:r>
            <a:r>
              <a:rPr lang="en-US" sz="2400" dirty="0" smtClean="0"/>
              <a:t> </a:t>
            </a:r>
            <a:r>
              <a:rPr lang="en-US" sz="2400" dirty="0" err="1" smtClean="0"/>
              <a:t>bagimu</a:t>
            </a:r>
            <a:r>
              <a:rPr lang="en-US" sz="2400" dirty="0" smtClean="0"/>
              <a:t>, </a:t>
            </a:r>
            <a:r>
              <a:rPr lang="en-US" sz="2400" dirty="0" err="1" smtClean="0"/>
              <a:t>supaya</a:t>
            </a:r>
            <a:r>
              <a:rPr lang="en-US" sz="2400" dirty="0" smtClean="0"/>
              <a:t> </a:t>
            </a:r>
            <a:r>
              <a:rPr lang="en-US" sz="2400" dirty="0" err="1" smtClean="0"/>
              <a:t>kamu</a:t>
            </a:r>
            <a:r>
              <a:rPr lang="en-US" sz="2400" dirty="0" smtClean="0"/>
              <a:t> </a:t>
            </a:r>
            <a:r>
              <a:rPr lang="en-US" sz="2400" dirty="0" err="1" smtClean="0"/>
              <a:t>bersyukur</a:t>
            </a:r>
            <a:r>
              <a:rPr lang="en-US" sz="2400" dirty="0" smtClean="0"/>
              <a:t>.”(QS Al </a:t>
            </a:r>
            <a:r>
              <a:rPr lang="en-US" sz="2400" dirty="0" err="1" smtClean="0"/>
              <a:t>Maidah</a:t>
            </a:r>
            <a:r>
              <a:rPr lang="en-US" sz="2400" dirty="0" smtClean="0"/>
              <a:t> :6)</a:t>
            </a: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722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tabLst/>
            </a:pPr>
            <a:r>
              <a:rPr kumimoji="0" lang="en-US" sz="24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 </a:t>
            </a:r>
            <a:r>
              <a:rPr kumimoji="0" lang="en-US" sz="24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Rukun</a:t>
            </a:r>
            <a:r>
              <a:rPr kumimoji="0" lang="en-US" sz="24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Wudlu</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a.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Niat</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Sengaja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melakukan</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pekerjaan</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atau</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amal</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karena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tunduk</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kepada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hukum</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Allah SWT.</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Sabda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Rasulullah</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SAW :</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Sesungguhnya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segala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amal</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hendaknya</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dengan</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rgbClr val="002060"/>
                </a:solidFill>
                <a:effectLst/>
                <a:latin typeface="Times New Roman" pitchFamily="18" charset="0"/>
                <a:ea typeface="Times New Roman" pitchFamily="18" charset="0"/>
                <a:cs typeface="Times New Roman" pitchFamily="18" charset="0"/>
              </a:rPr>
              <a:t>niat</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 (HR BUKHARI DAN MUSLIM)</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b. Membasuh muka</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c. </a:t>
            </a:r>
            <a:r>
              <a:rPr kumimoji="0" lang="en-US"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M</a:t>
            </a: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embasuh dua tangan sampai siku</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d. Mengusap sebagian kepala</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e. Membasuh kaki sampai mata kaki</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f. Tertib, artinya urut.</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0"/>
            <a:ext cx="8839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3. </a:t>
            </a:r>
            <a:r>
              <a:rPr lang="en-US" sz="2400" b="1" dirty="0" smtClean="0">
                <a:solidFill>
                  <a:schemeClr val="accent4">
                    <a:lumMod val="50000"/>
                  </a:schemeClr>
                </a:solidFill>
                <a:latin typeface="Times New Roman" pitchFamily="18" charset="0"/>
                <a:ea typeface="Times New Roman" pitchFamily="18" charset="0"/>
                <a:cs typeface="Times New Roman" pitchFamily="18" charset="0"/>
              </a:rPr>
              <a:t> </a:t>
            </a:r>
            <a:r>
              <a:rPr kumimoji="0" lang="id-ID" sz="2400" b="1"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Sunnah Wudlu</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a.  Membaca basmallah</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Sabda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rasulullah</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SAW :</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Berwudlu</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kamu</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dengan</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menyebut</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nama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Allah” (HR ABU DAWUD)</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b.</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Membasuh</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telapak</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tangan sampai pergelangan</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c.</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Berkumur-kumur</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d.</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Membersihkan hidung</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e.</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Menyela-nyela janggut yang tebal</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f.</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Mendahulukan anggota yang kanan</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g.</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Mengusap kepala</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h. Menyela-nyela jari tangan dan jari kaki</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i.  Megusap kedua telinga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luar</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dan</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dalam</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j.  Membasuh sampai tiga kali</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k. Berturut-turut</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l.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Menggosok</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anggota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wudhu</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agarmenjadi</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lebih</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bersih</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m.Menjaga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supaya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percikan</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air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kembali</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lagi</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ke</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badan</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n.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Membaca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doa</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setelah</a:t>
            </a:r>
            <a:r>
              <a:rPr kumimoji="0" lang="en-US" sz="2400" b="0" i="0" u="none" strike="noStrike" cap="none" normalizeH="0" baseline="0" dirty="0" smtClean="0">
                <a:ln>
                  <a:noFill/>
                </a:ln>
                <a:solidFill>
                  <a:schemeClr val="accent4">
                    <a:lumMod val="50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accent4">
                    <a:lumMod val="50000"/>
                  </a:schemeClr>
                </a:solidFill>
                <a:effectLst/>
                <a:latin typeface="Times New Roman" pitchFamily="18" charset="0"/>
                <a:ea typeface="Times New Roman" pitchFamily="18" charset="0"/>
                <a:cs typeface="Times New Roman" pitchFamily="18" charset="0"/>
              </a:rPr>
              <a:t>berwudhu</a:t>
            </a:r>
            <a:endParaRPr kumimoji="0" lang="en-US" sz="24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0"/>
            <a:ext cx="9144000" cy="61199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id-ID" sz="2400" b="1"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4.</a:t>
            </a:r>
            <a:r>
              <a:rPr lang="en-US" sz="2400" b="1" dirty="0" smtClean="0">
                <a:solidFill>
                  <a:schemeClr val="bg2">
                    <a:lumMod val="25000"/>
                  </a:schemeClr>
                </a:solidFill>
                <a:latin typeface="Times New Roman" pitchFamily="18" charset="0"/>
                <a:ea typeface="Times New Roman" pitchFamily="18" charset="0"/>
                <a:cs typeface="Times New Roman" pitchFamily="18" charset="0"/>
              </a:rPr>
              <a:t> </a:t>
            </a:r>
            <a:r>
              <a:rPr kumimoji="0" lang="id-ID" sz="2400" b="1"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Hal-hal yang membatalkan wudu</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a.</a:t>
            </a:r>
            <a:r>
              <a:rPr lang="en-US" sz="2400" dirty="0" smtClean="0">
                <a:solidFill>
                  <a:schemeClr val="bg2">
                    <a:lumMod val="25000"/>
                  </a:schemeClr>
                </a:solidFill>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Keluarnya sesuatu dari dua jalan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atau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dari</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salah</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satunya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baik</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berupa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zat</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maupun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angin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biasa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maupun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biasa</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lang="en-US" sz="2400" dirty="0" smtClean="0">
                <a:solidFill>
                  <a:schemeClr val="bg2">
                    <a:lumMod val="25000"/>
                  </a:schemeClr>
                </a:solidFill>
                <a:latin typeface="Times New Roman" pitchFamily="18" charset="0"/>
                <a:ea typeface="Times New Roman" pitchFamily="18" charset="0"/>
                <a:cs typeface="Times New Roman" pitchFamily="18" charset="0"/>
              </a:rPr>
              <a:t>b.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Hilangnya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akal</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gila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pingsan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mabuk</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Sabda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rasulullah</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SAW :</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mata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tali</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mengikat</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pintu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dubur</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mata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tidur</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terbukalah</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ikatan</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pintu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Maka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barangsiapa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tidur</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hendaklah</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ia</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bg2">
                    <a:lumMod val="25000"/>
                  </a:schemeClr>
                </a:solidFill>
                <a:effectLst/>
                <a:latin typeface="Times New Roman" pitchFamily="18" charset="0"/>
                <a:ea typeface="Times New Roman" pitchFamily="18" charset="0"/>
                <a:cs typeface="Times New Roman" pitchFamily="18" charset="0"/>
              </a:rPr>
              <a:t>berwudhu</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(HR ABU DAWUD).</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c.</a:t>
            </a:r>
            <a:r>
              <a:rPr kumimoji="0" lang="id-ID"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 Tersentuh kemaluan dengan telapak tangan</a:t>
            </a:r>
            <a:r>
              <a:rPr lang="en-US" sz="2400" dirty="0" smtClean="0">
                <a:solidFill>
                  <a:schemeClr val="bg2">
                    <a:lumMod val="25000"/>
                  </a:schemeClr>
                </a:solidFill>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d.</a:t>
            </a:r>
            <a:r>
              <a:rPr lang="en-US" sz="2400" dirty="0" smtClean="0">
                <a:solidFill>
                  <a:schemeClr val="bg2">
                    <a:lumMod val="25000"/>
                  </a:schemeClr>
                </a:solidFill>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Tersentuhnya kulit laki-laki dengan kulit perempuan yang bukan muhrim dan tidak beralas</a:t>
            </a:r>
            <a:r>
              <a:rPr kumimoji="0" lang="en-US" sz="2400" b="0" i="0" u="none" strike="noStrike" cap="none" normalizeH="0" baseline="0" dirty="0" smtClean="0">
                <a:ln>
                  <a:noFill/>
                </a:ln>
                <a:solidFill>
                  <a:schemeClr val="bg2">
                    <a:lumMod val="25000"/>
                  </a:schemeClr>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61199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MANDI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Pengertian</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Mandi dalam bahasa arab</a:t>
            </a:r>
            <a:r>
              <a:rPr kumimoji="0" lang="id-ID"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 ghuslu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artinya mengalirkan air pada apa saja. Menurut pengertian syara’ berarti meratakan air yang suci pada seluruh tubuh disertai dengan niat.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Hal-</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hal</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mewajibkan</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besar</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wajib</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Hubungan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suami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istri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baik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keluar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ataupun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Sabda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Rasulullah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SAW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khitan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bertemu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maka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sesungguhnya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diwajibkan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meskipun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keluar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.”(HR MUSLIM)</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50119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Mengeluarkan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Mati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Islam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mati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fardu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kufayah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muslimin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hidup</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memandikanya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Haid</a:t>
            </a:r>
            <a:r>
              <a:rPr lang="en-US" sz="2400" dirty="0" smtClean="0">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Nifas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dinamakan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nifas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keluar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kemaluan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perempuan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sesudah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melahirkan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t>
            </a:r>
            <a:r>
              <a:rPr lang="en-US" sz="2400" i="1" dirty="0" smtClean="0">
                <a:latin typeface="Times New Roman" pitchFamily="18" charset="0"/>
                <a:ea typeface="Times New Roman" pitchFamily="18" charset="0"/>
                <a:cs typeface="Times New Roman" pitchFamily="18" charset="0"/>
              </a:rPr>
              <a:t> </a:t>
            </a:r>
            <a:r>
              <a:rPr kumimoji="0" lang="id-ID"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Wiladah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(melahirkan)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baik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dilahirkan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cukup</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umur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448800" cy="6961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Fardu</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Rukun</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mandi</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Orang</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junub</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hendaklah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berniat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menyengaja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menghilangkan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hadas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junubnya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perempuan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habis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selesai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haid</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nifas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hemdaknya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berniat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menghilangkan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hadas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kotoranya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Menghilangkan najis bila terdapat pada badannya</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Meratakan air ke seluruh tubuh, baik berupa rambut maupun kulit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Sunnah mandi</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Membaca basmallah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pada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permulaan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Berwudlu sebelum mandi</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Menggosok badan dengan tangan</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Menyela-nyela pada rambut yang tebal</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   Membasuh sampai tiga kali</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   Berturut-turut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  Mendahulukan anggota yang kanan</a:t>
            </a: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  Memakai basahan</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 y="-2057400"/>
            <a:ext cx="9144000" cy="6553200"/>
          </a:xfrm>
        </p:spPr>
        <p:style>
          <a:lnRef idx="2">
            <a:schemeClr val="dk1"/>
          </a:lnRef>
          <a:fillRef idx="1">
            <a:schemeClr val="lt1"/>
          </a:fillRef>
          <a:effectRef idx="0">
            <a:schemeClr val="dk1"/>
          </a:effectRef>
          <a:fontRef idx="minor">
            <a:schemeClr val="dk1"/>
          </a:fontRef>
        </p:style>
        <p:txBody>
          <a:bodyPr>
            <a:noAutofit/>
          </a:bodyPr>
          <a:lstStyle/>
          <a:p>
            <a:pPr>
              <a:lnSpc>
                <a:spcPct val="150000"/>
              </a:lnSpc>
            </a:pP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id-ID" sz="2400" b="1" dirty="0" smtClean="0">
                <a:latin typeface="Times New Roman" pitchFamily="18" charset="0"/>
                <a:cs typeface="Times New Roman" pitchFamily="18" charset="0"/>
              </a:rPr>
              <a:t>A.</a:t>
            </a:r>
            <a:r>
              <a:rPr lang="en-US" sz="2400" b="1" dirty="0" smtClean="0">
                <a:latin typeface="Times New Roman" pitchFamily="18" charset="0"/>
                <a:cs typeface="Times New Roman" pitchFamily="18" charset="0"/>
              </a:rPr>
              <a:t> </a:t>
            </a:r>
            <a:r>
              <a:rPr lang="id-ID" sz="2400" b="1" dirty="0" smtClean="0">
                <a:latin typeface="Times New Roman" pitchFamily="18" charset="0"/>
                <a:cs typeface="Times New Roman" pitchFamily="18" charset="0"/>
              </a:rPr>
              <a:t>THAHARAH</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id-ID" sz="2400" b="1" dirty="0" smtClean="0">
                <a:latin typeface="Times New Roman" pitchFamily="18" charset="0"/>
                <a:cs typeface="Times New Roman" pitchFamily="18" charset="0"/>
              </a:rPr>
              <a:t>1.  Pengertian Thaharah</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err="1" smtClean="0">
                <a:latin typeface="Times New Roman" pitchFamily="18" charset="0"/>
                <a:cs typeface="Times New Roman" pitchFamily="18" charset="0"/>
              </a:rPr>
              <a:t>Kata</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Thaharah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adalah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sama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nadlafah</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berarti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bersih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atau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suci</a:t>
            </a:r>
            <a:r>
              <a:rPr lang="en-US" sz="2400" dirty="0" smtClean="0">
                <a:latin typeface="Times New Roman" pitchFamily="18" charset="0"/>
                <a:cs typeface="Times New Roman" pitchFamily="18" charset="0"/>
              </a:rPr>
              <a:t>”. </a:t>
            </a:r>
            <a:r>
              <a:rPr lang="id-ID" sz="2400" i="1" dirty="0" smtClean="0">
                <a:latin typeface="Times New Roman" pitchFamily="18" charset="0"/>
                <a:cs typeface="Times New Roman" pitchFamily="18" charset="0"/>
              </a:rPr>
              <a:t>Thaharah </a:t>
            </a:r>
            <a:r>
              <a:rPr lang="id-ID" sz="2400" dirty="0" smtClean="0">
                <a:latin typeface="Times New Roman" pitchFamily="18" charset="0"/>
                <a:cs typeface="Times New Roman" pitchFamily="18" charset="0"/>
              </a:rPr>
              <a:t>menurut bahasa ialah bersih dan bersuci dari segala kotoran, baik yang nyata seperti najis, maupun yang tidak nyata seperti aib.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allah</a:t>
            </a:r>
            <a:r>
              <a:rPr lang="en-US" sz="2400" dirty="0" smtClean="0">
                <a:latin typeface="Times New Roman" pitchFamily="18" charset="0"/>
                <a:cs typeface="Times New Roman" pitchFamily="18" charset="0"/>
              </a:rPr>
              <a:t> SWT </a:t>
            </a:r>
            <a:r>
              <a:rPr lang="en-US" sz="2400" dirty="0" err="1" smtClean="0">
                <a:latin typeface="Times New Roman" pitchFamily="18" charset="0"/>
                <a:cs typeface="Times New Roman" pitchFamily="18" charset="0"/>
              </a:rPr>
              <a:t>berfirman</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artinya</a:t>
            </a: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sym typeface="HQPB4"/>
              </a:rPr>
              <a:t> </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Sesungguhnya</a:t>
            </a:r>
            <a:r>
              <a:rPr lang="en-US" sz="2400" dirty="0" smtClean="0">
                <a:latin typeface="Times New Roman" pitchFamily="18" charset="0"/>
                <a:cs typeface="Times New Roman" pitchFamily="18" charset="0"/>
              </a:rPr>
              <a:t> Allah </a:t>
            </a:r>
            <a:r>
              <a:rPr lang="en-US" sz="2400" dirty="0" err="1" smtClean="0">
                <a:latin typeface="Times New Roman" pitchFamily="18" charset="0"/>
                <a:cs typeface="Times New Roman" pitchFamily="18" charset="0"/>
              </a:rPr>
              <a:t>menyukai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orang-orang</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yang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tobat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menyukai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orang-orang</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menyucikan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diri</a:t>
            </a:r>
            <a:r>
              <a:rPr lang="en-US" sz="2400" dirty="0" smtClean="0">
                <a:latin typeface="Times New Roman" pitchFamily="18" charset="0"/>
                <a:cs typeface="Times New Roman" pitchFamily="18" charset="0"/>
              </a:rPr>
              <a:t>” (Al-</a:t>
            </a:r>
            <a:r>
              <a:rPr lang="en-US" sz="2400" dirty="0" err="1" smtClean="0">
                <a:latin typeface="Times New Roman" pitchFamily="18" charset="0"/>
                <a:cs typeface="Times New Roman" pitchFamily="18" charset="0"/>
              </a:rPr>
              <a:t>Baqarah</a:t>
            </a:r>
            <a:r>
              <a:rPr lang="en-US" sz="2400" dirty="0" smtClean="0">
                <a:latin typeface="Times New Roman" pitchFamily="18" charset="0"/>
                <a:cs typeface="Times New Roman" pitchFamily="18" charset="0"/>
              </a:rPr>
              <a:t> :222).</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pic>
        <p:nvPicPr>
          <p:cNvPr id="3" name="Picture 2" descr="598513_525229470820655_757599477_n.jpg"/>
          <p:cNvPicPr>
            <a:picLocks noChangeAspect="1"/>
          </p:cNvPicPr>
          <p:nvPr/>
        </p:nvPicPr>
        <p:blipFill>
          <a:blip r:embed="rId2"/>
          <a:stretch>
            <a:fillRect/>
          </a:stretch>
        </p:blipFill>
        <p:spPr>
          <a:xfrm>
            <a:off x="0" y="4114800"/>
            <a:ext cx="9144000" cy="2743200"/>
          </a:xfrm>
          <a:prstGeom prst="rect">
            <a:avLst/>
          </a:prstGeom>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74502_488935621127637_421840006_n.jpg"/>
          <p:cNvPicPr>
            <a:picLocks noChangeAspect="1"/>
          </p:cNvPicPr>
          <p:nvPr/>
        </p:nvPicPr>
        <p:blipFill>
          <a:blip r:embed="rId2"/>
          <a:stretch>
            <a:fillRect/>
          </a:stretch>
        </p:blipFill>
        <p:spPr>
          <a:xfrm>
            <a:off x="0" y="0"/>
            <a:ext cx="9771231" cy="6858000"/>
          </a:xfrm>
          <a:prstGeom prst="rect">
            <a:avLst/>
          </a:prstGeom>
        </p:spPr>
      </p:pic>
      <p:sp>
        <p:nvSpPr>
          <p:cNvPr id="4" name="Rectangle 3"/>
          <p:cNvSpPr/>
          <p:nvPr/>
        </p:nvSpPr>
        <p:spPr>
          <a:xfrm>
            <a:off x="0" y="0"/>
            <a:ext cx="8153400" cy="7294305"/>
          </a:xfrm>
          <a:prstGeom prst="rect">
            <a:avLst/>
          </a:prstGeom>
        </p:spPr>
        <p:txBody>
          <a:bodyPr wrap="square">
            <a:spAutoFit/>
          </a:bodyPr>
          <a:lstStyle/>
          <a:p>
            <a:pPr lvl="0" fontAlgn="base">
              <a:lnSpc>
                <a:spcPct val="150000"/>
              </a:lnSpc>
              <a:spcBef>
                <a:spcPct val="0"/>
              </a:spcBef>
              <a:spcAft>
                <a:spcPct val="0"/>
              </a:spcAft>
            </a:pPr>
            <a:r>
              <a:rPr lang="en-US" sz="2400" b="1" dirty="0" smtClean="0">
                <a:solidFill>
                  <a:srgbClr val="FF0000"/>
                </a:solidFill>
                <a:latin typeface="Times New Roman" pitchFamily="18" charset="0"/>
                <a:ea typeface="Times New Roman" pitchFamily="18" charset="0"/>
                <a:cs typeface="Times New Roman" pitchFamily="18" charset="0"/>
              </a:rPr>
              <a:t>5. </a:t>
            </a:r>
            <a:r>
              <a:rPr lang="en-US" sz="2400" b="1" dirty="0" err="1" smtClean="0">
                <a:solidFill>
                  <a:srgbClr val="FF0000"/>
                </a:solidFill>
                <a:latin typeface="Times New Roman" pitchFamily="18" charset="0"/>
                <a:ea typeface="Times New Roman" pitchFamily="18" charset="0"/>
                <a:cs typeface="Times New Roman" pitchFamily="18" charset="0"/>
              </a:rPr>
              <a:t>Mandi</a:t>
            </a:r>
            <a:r>
              <a:rPr lang="en-US" sz="2400" b="1" dirty="0" smtClean="0">
                <a:solidFill>
                  <a:srgbClr val="FF0000"/>
                </a:solidFill>
                <a:latin typeface="Times New Roman" pitchFamily="18" charset="0"/>
                <a:ea typeface="Times New Roman" pitchFamily="18" charset="0"/>
                <a:cs typeface="Times New Roman" pitchFamily="18" charset="0"/>
              </a:rPr>
              <a:t> yang </a:t>
            </a:r>
            <a:r>
              <a:rPr lang="en-US" sz="2400" b="1" dirty="0" err="1" smtClean="0">
                <a:solidFill>
                  <a:srgbClr val="FF0000"/>
                </a:solidFill>
                <a:latin typeface="Times New Roman" pitchFamily="18" charset="0"/>
                <a:ea typeface="Times New Roman" pitchFamily="18" charset="0"/>
                <a:cs typeface="Times New Roman" pitchFamily="18" charset="0"/>
              </a:rPr>
              <a:t>di</a:t>
            </a:r>
            <a:r>
              <a:rPr lang="en-US" sz="2400" b="1" dirty="0" smtClean="0">
                <a:solidFill>
                  <a:srgbClr val="FF0000"/>
                </a:solidFill>
                <a:latin typeface="Times New Roman" pitchFamily="18" charset="0"/>
                <a:ea typeface="Times New Roman" pitchFamily="18" charset="0"/>
                <a:cs typeface="Times New Roman" pitchFamily="18" charset="0"/>
              </a:rPr>
              <a:t> </a:t>
            </a:r>
            <a:r>
              <a:rPr lang="en-US" sz="2400" b="1" dirty="0" err="1" smtClean="0">
                <a:solidFill>
                  <a:srgbClr val="FF0000"/>
                </a:solidFill>
                <a:latin typeface="Times New Roman" pitchFamily="18" charset="0"/>
                <a:ea typeface="Times New Roman" pitchFamily="18" charset="0"/>
                <a:cs typeface="Times New Roman" pitchFamily="18" charset="0"/>
              </a:rPr>
              <a:t>sunahkan</a:t>
            </a:r>
            <a:endParaRPr lang="en-US" sz="2400" b="1"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smtClean="0">
                <a:solidFill>
                  <a:srgbClr val="FF0000"/>
                </a:solidFill>
                <a:latin typeface="Times New Roman" pitchFamily="18" charset="0"/>
                <a:ea typeface="Times New Roman" pitchFamily="18" charset="0"/>
                <a:cs typeface="Times New Roman" pitchFamily="18" charset="0"/>
              </a:rPr>
              <a:t>a.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hari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jumat</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disunahkan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bagi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orang</a:t>
            </a:r>
            <a:r>
              <a:rPr lang="en-US" sz="2400" dirty="0" smtClean="0">
                <a:solidFill>
                  <a:srgbClr val="FF0000"/>
                </a:solidFill>
                <a:latin typeface="Times New Roman" pitchFamily="18" charset="0"/>
                <a:ea typeface="Times New Roman" pitchFamily="18" charset="0"/>
                <a:cs typeface="Times New Roman" pitchFamily="18" charset="0"/>
              </a:rPr>
              <a:t> yang </a:t>
            </a:r>
            <a:r>
              <a:rPr lang="en-US" sz="2400" dirty="0" err="1" smtClean="0">
                <a:solidFill>
                  <a:srgbClr val="FF0000"/>
                </a:solidFill>
                <a:latin typeface="Times New Roman" pitchFamily="18" charset="0"/>
                <a:ea typeface="Times New Roman" pitchFamily="18" charset="0"/>
                <a:cs typeface="Times New Roman" pitchFamily="18" charset="0"/>
              </a:rPr>
              <a:t>bermaksud</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akan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mengerjakan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shalat</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jumat</a:t>
            </a:r>
            <a:r>
              <a:rPr lang="en-US" sz="2400" dirty="0" smtClean="0">
                <a:solidFill>
                  <a:srgbClr val="FF0000"/>
                </a:solidFill>
                <a:latin typeface="Times New Roman" pitchFamily="18" charset="0"/>
                <a:ea typeface="Times New Roman" pitchFamily="18" charset="0"/>
                <a:cs typeface="Times New Roman" pitchFamily="18" charset="0"/>
              </a:rPr>
              <a:t>, agar </a:t>
            </a:r>
            <a:r>
              <a:rPr lang="en-US" sz="2400" dirty="0" err="1" smtClean="0">
                <a:solidFill>
                  <a:srgbClr val="FF0000"/>
                </a:solidFill>
                <a:latin typeface="Times New Roman" pitchFamily="18" charset="0"/>
                <a:ea typeface="Times New Roman" pitchFamily="18" charset="0"/>
                <a:cs typeface="Times New Roman" pitchFamily="18" charset="0"/>
              </a:rPr>
              <a:t>baunya</a:t>
            </a:r>
            <a:r>
              <a:rPr lang="en-US" sz="2400" dirty="0" smtClean="0">
                <a:solidFill>
                  <a:srgbClr val="FF0000"/>
                </a:solidFill>
                <a:latin typeface="Times New Roman" pitchFamily="18" charset="0"/>
                <a:ea typeface="Times New Roman" pitchFamily="18" charset="0"/>
                <a:cs typeface="Times New Roman" pitchFamily="18" charset="0"/>
              </a:rPr>
              <a:t> yang </a:t>
            </a:r>
            <a:r>
              <a:rPr lang="en-US" sz="2400" dirty="0" err="1" smtClean="0">
                <a:solidFill>
                  <a:srgbClr val="FF0000"/>
                </a:solidFill>
                <a:latin typeface="Times New Roman" pitchFamily="18" charset="0"/>
                <a:ea typeface="Times New Roman" pitchFamily="18" charset="0"/>
                <a:cs typeface="Times New Roman" pitchFamily="18" charset="0"/>
              </a:rPr>
              <a:t>busuk</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tidak</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mengganggu</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orang</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disekitar</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tempat</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duduknya</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smtClean="0">
                <a:solidFill>
                  <a:srgbClr val="FF0000"/>
                </a:solidFill>
                <a:latin typeface="Times New Roman" pitchFamily="18" charset="0"/>
                <a:ea typeface="Times New Roman" pitchFamily="18" charset="0"/>
                <a:cs typeface="Times New Roman" pitchFamily="18" charset="0"/>
              </a:rPr>
              <a:t>b.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hari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raya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idul</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fitri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hari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raya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idul</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adha</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err="1" smtClean="0">
                <a:solidFill>
                  <a:srgbClr val="FF0000"/>
                </a:solidFill>
                <a:latin typeface="Times New Roman" pitchFamily="18" charset="0"/>
                <a:ea typeface="Times New Roman" pitchFamily="18" charset="0"/>
                <a:cs typeface="Times New Roman" pitchFamily="18" charset="0"/>
              </a:rPr>
              <a:t>c.Mandi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orang</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gila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apabila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ia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sembuh</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dari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gilanya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karena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ada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sangkaan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kemungkinan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ia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keluar</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mani</a:t>
            </a:r>
            <a:r>
              <a:rPr lang="en-US" sz="2400" dirty="0" smtClean="0">
                <a:solidFill>
                  <a:srgbClr val="FF0000"/>
                </a:solidFill>
                <a:latin typeface="Times New Roman" pitchFamily="18" charset="0"/>
                <a:ea typeface="Times New Roman" pitchFamily="18" charset="0"/>
                <a:cs typeface="Times New Roman" pitchFamily="18" charset="0"/>
              </a:rPr>
              <a:t>.</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smtClean="0">
                <a:solidFill>
                  <a:srgbClr val="FF0000"/>
                </a:solidFill>
                <a:latin typeface="Times New Roman" pitchFamily="18" charset="0"/>
                <a:ea typeface="Times New Roman" pitchFamily="18" charset="0"/>
                <a:cs typeface="Times New Roman" pitchFamily="18" charset="0"/>
              </a:rPr>
              <a:t>d.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tatkala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hendak</a:t>
            </a:r>
            <a:r>
              <a:rPr lang="en-US" sz="2400" dirty="0" smtClean="0">
                <a:solidFill>
                  <a:srgbClr val="FF0000"/>
                </a:solidFill>
                <a:latin typeface="Times New Roman" pitchFamily="18" charset="0"/>
                <a:ea typeface="Times New Roman" pitchFamily="18" charset="0"/>
                <a:cs typeface="Times New Roman" pitchFamily="18" charset="0"/>
              </a:rPr>
              <a:t> ihram </a:t>
            </a:r>
            <a:r>
              <a:rPr lang="en-US" sz="2400" dirty="0" err="1" smtClean="0">
                <a:solidFill>
                  <a:srgbClr val="FF0000"/>
                </a:solidFill>
                <a:latin typeface="Times New Roman" pitchFamily="18" charset="0"/>
                <a:ea typeface="Times New Roman" pitchFamily="18" charset="0"/>
                <a:cs typeface="Times New Roman" pitchFamily="18" charset="0"/>
              </a:rPr>
              <a:t>haji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atau</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umroh</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smtClean="0">
                <a:solidFill>
                  <a:srgbClr val="FF0000"/>
                </a:solidFill>
                <a:latin typeface="Times New Roman" pitchFamily="18" charset="0"/>
                <a:ea typeface="Times New Roman" pitchFamily="18" charset="0"/>
                <a:cs typeface="Times New Roman" pitchFamily="18" charset="0"/>
              </a:rPr>
              <a:t>e.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sehabis</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memandikan</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mayat</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dirty="0" smtClean="0">
                <a:solidFill>
                  <a:srgbClr val="FF0000"/>
                </a:solidFill>
                <a:latin typeface="Times New Roman" pitchFamily="18" charset="0"/>
                <a:ea typeface="Times New Roman" pitchFamily="18" charset="0"/>
                <a:cs typeface="Times New Roman" pitchFamily="18" charset="0"/>
              </a:rPr>
              <a:t>f.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seorang</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kafir</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setelah</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memeluk</a:t>
            </a:r>
            <a:r>
              <a:rPr lang="en-US" sz="2400" dirty="0" smtClean="0">
                <a:solidFill>
                  <a:srgbClr val="FF0000"/>
                </a:solidFill>
                <a:latin typeface="Times New Roman" pitchFamily="18" charset="0"/>
                <a:ea typeface="Times New Roman" pitchFamily="18" charset="0"/>
                <a:cs typeface="Times New Roman" pitchFamily="18" charset="0"/>
              </a:rPr>
              <a:t> Islam, </a:t>
            </a:r>
            <a:r>
              <a:rPr lang="en-US" sz="2400" dirty="0" err="1" smtClean="0">
                <a:solidFill>
                  <a:srgbClr val="FF0000"/>
                </a:solidFill>
                <a:latin typeface="Times New Roman" pitchFamily="18" charset="0"/>
                <a:ea typeface="Times New Roman" pitchFamily="18" charset="0"/>
                <a:cs typeface="Times New Roman" pitchFamily="18" charset="0"/>
              </a:rPr>
              <a:t>sebab</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ketika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beberapa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seorang</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sahabat</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masuk</a:t>
            </a:r>
            <a:r>
              <a:rPr lang="en-US" sz="2400" dirty="0" smtClean="0">
                <a:solidFill>
                  <a:srgbClr val="FF0000"/>
                </a:solidFill>
                <a:latin typeface="Times New Roman" pitchFamily="18" charset="0"/>
                <a:ea typeface="Times New Roman" pitchFamily="18" charset="0"/>
                <a:cs typeface="Times New Roman" pitchFamily="18" charset="0"/>
              </a:rPr>
              <a:t> Islam, </a:t>
            </a:r>
            <a:r>
              <a:rPr lang="en-US" sz="2400" dirty="0" err="1" smtClean="0">
                <a:solidFill>
                  <a:srgbClr val="FF0000"/>
                </a:solidFill>
                <a:latin typeface="Times New Roman" pitchFamily="18" charset="0"/>
                <a:ea typeface="Times New Roman" pitchFamily="18" charset="0"/>
                <a:cs typeface="Times New Roman" pitchFamily="18" charset="0"/>
              </a:rPr>
              <a:t>mereka</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disuruh</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nabi</a:t>
            </a:r>
            <a:r>
              <a:rPr lang="en-US" sz="2400" dirty="0" smtClean="0">
                <a:solidFill>
                  <a:srgbClr val="FF0000"/>
                </a:solidFill>
                <a:latin typeface="Times New Roman" pitchFamily="18" charset="0"/>
                <a:ea typeface="Times New Roman" pitchFamily="18" charset="0"/>
                <a:cs typeface="Times New Roman" pitchFamily="18" charset="0"/>
              </a:rPr>
              <a:t> </a:t>
            </a:r>
            <a:r>
              <a:rPr lang="en-US" sz="2400" dirty="0" err="1" smtClean="0">
                <a:solidFill>
                  <a:srgbClr val="FF0000"/>
                </a:solidFill>
                <a:latin typeface="Times New Roman" pitchFamily="18" charset="0"/>
                <a:ea typeface="Times New Roman" pitchFamily="18" charset="0"/>
                <a:cs typeface="Times New Roman" pitchFamily="18" charset="0"/>
              </a:rPr>
              <a:t>mandi</a:t>
            </a:r>
            <a:r>
              <a:rPr lang="en-US" sz="2400" dirty="0" smtClean="0">
                <a:solidFill>
                  <a:srgbClr val="FF0000"/>
                </a:solidFill>
                <a:latin typeface="Times New Roman" pitchFamily="18" charset="0"/>
                <a:ea typeface="Times New Roman" pitchFamily="18" charset="0"/>
                <a:cs typeface="Times New Roman" pitchFamily="18" charset="0"/>
              </a:rPr>
              <a:t>.</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endParaRPr lang="en-US" sz="2400" dirty="0" smtClean="0">
              <a:solidFill>
                <a:srgbClr val="FF0000"/>
              </a:solidFill>
              <a:latin typeface="Times New Roman" pitchFamily="18" charset="0"/>
              <a:cs typeface="Times New Roman" pitchFamily="18" charset="0"/>
            </a:endParaRPr>
          </a:p>
        </p:txBody>
      </p:sp>
    </p:spTree>
  </p:cSld>
  <p:clrMapOvr>
    <a:masterClrMapping/>
  </p:clrMapOvr>
  <p:transition>
    <p:pull dir="l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TAYAMMUM</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lang="en-US" sz="2000" b="1" dirty="0" smtClean="0">
                <a:latin typeface="Times New Roman" pitchFamily="18" charset="0"/>
                <a:ea typeface="Times New Roman" pitchFamily="18" charset="0"/>
                <a:cs typeface="Times New Roman" pitchFamily="18" charset="0"/>
              </a:rPr>
              <a:t> </a:t>
            </a: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Pengertian</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Tayamum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ialah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mengusapkan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kemuka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sampai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kesiku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beberapa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syarat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lang="en-US" sz="2000" dirty="0" smtClean="0">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Firman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Allah SWT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“Dan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kamu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sakit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dalam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perjalanan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kembali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tempat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buang</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kakus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menyentuh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perempuan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lalu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kamu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mendapat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maka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bertayamumlah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baik</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bersih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sapulah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mukamu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tanganmu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”.(QS Al-Maidah:6)</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a:t>
            </a:r>
            <a:r>
              <a:rPr lang="en-US" sz="2000" b="1" dirty="0" smtClean="0">
                <a:latin typeface="Times New Roman" pitchFamily="18" charset="0"/>
                <a:ea typeface="Times New Roman" pitchFamily="18" charset="0"/>
                <a:cs typeface="Times New Roman" pitchFamily="18" charset="0"/>
              </a:rPr>
              <a:t> </a:t>
            </a:r>
            <a:r>
              <a:rPr kumimoji="0" lang="id-ID"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Syarat tayammum</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t>
            </a:r>
            <a:r>
              <a:rPr lang="en-US" sz="2000" dirty="0" smtClean="0">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Islam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Tidak ada air dan telah berusaha mencarinya, tetapi tidak bertemu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kumimoji="0" lang="en-US"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Berhalangan menggu</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kan air, misalnya karena sakit yang apabila menggunakan air akan kambuh sakitnya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t>
            </a:r>
            <a:r>
              <a:rPr lang="en-US" sz="2000" dirty="0" smtClean="0">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Telah masuk waktu shalat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Tayamum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syariatkan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untuk</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orang</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terpaksa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Sebelum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masuk</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waktu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terpaksa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sebab</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belum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wajib</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atasnya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ketika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Dengan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suci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berdebu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Menurut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pendapat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Imam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Syafii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tayamum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selain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Menurut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pendapat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lain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boleh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tayamum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tanah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pasir</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batu</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 </a:t>
            </a:r>
            <a:r>
              <a:rPr lang="en-US" sz="2000" dirty="0" smtClean="0">
                <a:latin typeface="Times New Roman" pitchFamily="18" charset="0"/>
                <a:ea typeface="Times New Roman" pitchFamily="18" charset="0"/>
                <a:cs typeface="Times New Roman" pitchFamily="18" charset="0"/>
              </a:rPr>
              <a:t> </a:t>
            </a:r>
            <a:r>
              <a:rPr kumimoji="0" lang="id-ID"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Bersih dari Haid dan Nifas</a:t>
            </a:r>
            <a:endParaRPr kumimoji="0" lang="id-ID"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split orient="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a:t>
            </a:r>
            <a:r>
              <a:rPr lang="en-US" sz="2400" b="1" dirty="0" smtClean="0">
                <a:latin typeface="Times New Roman" pitchFamily="18" charset="0"/>
                <a:ea typeface="Times New Roman" pitchFamily="18" charset="0"/>
                <a:cs typeface="Times New Roman" pitchFamily="18" charset="0"/>
              </a:rPr>
              <a:t>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Rukun tayammum</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Niat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Mengusap muka dengan debu dari tangan yang baru dipukulkan atau diletakkan ke debu</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lang="en-US" sz="2400" dirty="0" smtClean="0">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Mengusap kedua tangan sampai siku, dengan debu dari tangan yang baru dipukulkan atau diletakkan ke debu, jadi dua kali memukul.</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t>
            </a:r>
            <a:r>
              <a:rPr lang="en-US" sz="2400" dirty="0" smtClean="0">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Tertib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lang="en-US" sz="2400" b="1" dirty="0" smtClean="0">
                <a:latin typeface="Times New Roman" pitchFamily="18" charset="0"/>
                <a:ea typeface="Times New Roman" pitchFamily="18" charset="0"/>
                <a:cs typeface="Times New Roman" pitchFamily="18" charset="0"/>
              </a:rPr>
              <a:t>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Sunnah tayammum</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Membaca basmallah</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Mendahulukan anggota kanan</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Menipiskan debu di telapak tangan</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Membaca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kalimat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sahadat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sehabis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tayamum</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tertib</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Hal-hal yang membatalkan tayammum</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Semua yang membatalkan wudlu</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Melihat air, bagi yang sebabnya ketiadaan air</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Karena murtad</a:t>
            </a:r>
            <a:endParaRPr kumimoji="0" lang="id-ID"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pull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0"/>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E. </a:t>
            </a:r>
            <a:r>
              <a:rPr kumimoji="0" lang="id-ID"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ISTINJA’</a:t>
            </a:r>
            <a:endParaRPr kumimoji="0" lang="en-US"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id-ID"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Apabila keluar kotoran dari salah satu dua jalan, wajib istinja’ dengan air atau dengan tiga buah batu, yang lebih baik mula-mula dengan batu atau sebagainya kemudian diikuti dengan air. (Sulaiman Rasjid, 1981:37)</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t>
            </a:r>
            <a:endParaRPr kumimoji="0" lang="en-US"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R="0" lvl="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Sabda</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rasulullah</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SAW :</a:t>
            </a:r>
            <a:endParaRPr kumimoji="0" lang="en-US"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R="0" lvl="0" algn="just"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Beliau</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telah</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melewati</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dua</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buah</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kuburan</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ketika</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itu</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beliau</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bersabda</a:t>
            </a:r>
            <a:r>
              <a:rPr kumimoji="0" lang="en-US" sz="2000" b="1"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t>
            </a:r>
            <a:endParaRPr kumimoji="0" lang="en-US" sz="2000" b="1"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R="0" lvl="0" algn="just" defTabSz="914400" rtl="0" eaLnBrk="0" fontAlgn="base" latinLnBrk="0" hangingPunct="0">
              <a:lnSpc>
                <a:spcPct val="150000"/>
              </a:lnSpc>
              <a:spcBef>
                <a:spcPct val="0"/>
              </a:spcBef>
              <a:spcAft>
                <a:spcPct val="0"/>
              </a:spcAft>
              <a:buClrTx/>
              <a:buSzTx/>
              <a:buFontTx/>
              <a:buNone/>
              <a:tabLst/>
            </a:pP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Kedua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orang</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yang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ada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dalam</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kubur</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ini</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disiksa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Seorang</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disiksa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karena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mengadu</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domba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orang</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dan</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yang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seorang</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lagi</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karena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tidak</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menginstinja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1" i="1"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kencingnya</a:t>
            </a:r>
            <a:r>
              <a:rPr kumimoji="0" lang="en-US" sz="2000" b="1" i="1"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”.(SEPAKAT AHLI HADIS).</a:t>
            </a:r>
          </a:p>
          <a:p>
            <a:pPr marR="0" lvl="0" indent="334963"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Syarat</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istinja</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dengan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batu</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yang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sejenisnya</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hendaklah</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dilakukan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sebelum</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kotoran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kering</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dan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kotoran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itu</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tidak</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mengenai</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tempat</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lain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selain</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tempat</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accent2">
                    <a:lumMod val="75000"/>
                  </a:schemeClr>
                </a:solidFill>
                <a:effectLst/>
                <a:latin typeface="Times New Roman" pitchFamily="18" charset="0"/>
                <a:ea typeface="Times New Roman" pitchFamily="18" charset="0"/>
                <a:cs typeface="Times New Roman" pitchFamily="18" charset="0"/>
              </a:rPr>
              <a:t>keluarnya</a:t>
            </a: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endParaRPr kumimoji="0" lang="en-US"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accent2">
                    <a:lumMod val="75000"/>
                  </a:schemeClr>
                </a:solidFill>
                <a:effectLst/>
                <a:latin typeface="Times New Roman" pitchFamily="18" charset="0"/>
                <a:ea typeface="Times New Roman" pitchFamily="18" charset="0"/>
                <a:cs typeface="Times New Roman" pitchFamily="18" charset="0"/>
              </a:rPr>
              <a:t> </a:t>
            </a:r>
            <a:endParaRPr kumimoji="0" lang="en-US"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722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Adab buang air</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kecil</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besar</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Sunnah mendahulukan kaki kiri ketika masuk ke dalam kamar mandi, mendahulukan kaki kanan ketika keluar dari kamar mandi.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Tidak berbicara selama ada di dalam kamar mandi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Memakai alas kaki.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Hendaklah jauh dari orang sehingga bau kotoran tidak sampai kepadanya.</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Tidak buang air di air yang  tenang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Kecuali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air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tenang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banyak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menggenangnya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Tidak buang air di lubang lubang tanah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karena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kemungkinan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ada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binatang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didalamnya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tersakiti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 Tidak buang air di tempat perhentian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0" algn="l"/>
              </a:tabLst>
            </a:pPr>
            <a:r>
              <a:rPr kumimoji="0" lang="en-US" sz="28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F. </a:t>
            </a:r>
            <a:r>
              <a:rPr kumimoji="0" lang="en-US" sz="2800" b="1"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Menyapu</a:t>
            </a:r>
            <a:r>
              <a:rPr kumimoji="0" lang="en-US" sz="28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a:t>
            </a:r>
            <a:endParaRPr kumimoji="0" lang="en-US" sz="2800" b="0" i="0" u="none" strike="noStrike" cap="none" normalizeH="0" baseline="0" dirty="0" smtClean="0">
              <a:ln>
                <a:noFill/>
              </a:ln>
              <a:solidFill>
                <a:srgbClr val="00B050"/>
              </a:solidFill>
              <a:effectLst/>
              <a:latin typeface="Times New Roman" pitchFamily="18" charset="0"/>
              <a:cs typeface="Times New Roman" pitchFamily="18" charset="0"/>
            </a:endParaRPr>
          </a:p>
          <a:p>
            <a:pPr marR="0" lvl="0" indent="290513" algn="just" defTabSz="914400" rtl="0" eaLnBrk="0" fontAlgn="base" latinLnBrk="0" hangingPunct="0">
              <a:lnSpc>
                <a:spcPct val="100000"/>
              </a:lnSpc>
              <a:spcBef>
                <a:spcPct val="0"/>
              </a:spcBef>
              <a:spcAft>
                <a:spcPct val="0"/>
              </a:spcAft>
              <a:buClrTx/>
              <a:buSzTx/>
              <a:buFontTx/>
              <a:buNone/>
              <a:tabLst>
                <a:tab pos="0" algn="l"/>
              </a:tabLst>
            </a:pP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Orang</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yang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terus</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menerus</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memakai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apabila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ia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berwudhu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boleh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menyapu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atau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mengusap</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bagian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atas</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kedua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sepatunya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saja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dengan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air. Hal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itu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sebagai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pengganti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membasuh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kaki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dengan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syarat</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syarat</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yang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akan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diterangkan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rgbClr val="00B05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Dari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Mugirah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bin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Syu’bah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Ia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berkata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Saya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lihat</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Rasulullah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Saw.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Menyapu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bagian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luar</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kedua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beliau</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.”(RIWAYAT AHMAD DAN TIRMIZI, DAN DIKATAKAN HADIS HASAN)</a:t>
            </a:r>
            <a:endParaRPr kumimoji="0" lang="en-US" sz="2800" b="0" i="0" u="none" strike="noStrike" cap="none" normalizeH="0" baseline="0" dirty="0" smtClean="0">
              <a:ln>
                <a:noFill/>
              </a:ln>
              <a:solidFill>
                <a:srgbClr val="00B05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Dari Abu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Bakrah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Bahwasanya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Rasulullah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Saw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telah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member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kelonggaran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bagi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orang</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musafir</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tiga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hari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tiga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malam</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bagi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orang</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mukim</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tetap</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sehari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semalam</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apabila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ia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suci</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kemudian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dipakainya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kedua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sepatunya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Ia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boleh</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mengusap</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bagian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atas</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kedua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sepatunya</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dengan</a:t>
            </a:r>
            <a:r>
              <a:rPr kumimoji="0" lang="en-US" sz="2800" b="0"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 air. (RIWAYAT IBNU KHUZAIMAH DAN DARUQUTNI).</a:t>
            </a:r>
            <a:endParaRPr kumimoji="0" lang="en-US" sz="2800" b="0" i="0"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6012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boleh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menyapu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kaki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membasuh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lain,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sebab</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ada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kaidah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mengatakan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agama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menyuruh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memilih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antara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perkara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boleh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mengadakan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cara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ketiga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Syarat-syarat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menyapu</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hendaklah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dipakai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sesudah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suci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secara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sempurna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hendaklah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panjang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dari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tumit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sampai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kemata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kaki)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itu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kuat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Yang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membatalkan</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menyapu</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sepatu</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keduanya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atau</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salah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satunya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terbuka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baik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dibuka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dengan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sengaja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maupun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tidak</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sengaja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Habis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masa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ditentukan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Sehari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semalam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bagi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tetap</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tiga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hari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tiga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malam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bagi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orang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musafir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Apabila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berhadas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besar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mewajibkan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mandi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check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0"/>
            <a:ext cx="9525000" cy="50119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G</a:t>
            </a:r>
            <a:r>
              <a:rPr kumimoji="0" lang="id-ID" sz="2400" b="1"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a:t>
            </a:r>
            <a:r>
              <a:rPr lang="en-US" sz="2400" b="1" dirty="0" smtClean="0">
                <a:solidFill>
                  <a:schemeClr val="accent3">
                    <a:lumMod val="50000"/>
                  </a:schemeClr>
                </a:solidFill>
                <a:latin typeface="Times New Roman" pitchFamily="18" charset="0"/>
                <a:ea typeface="Times New Roman" pitchFamily="18" charset="0"/>
                <a:cs typeface="Times New Roman" pitchFamily="18" charset="0"/>
              </a:rPr>
              <a:t> </a:t>
            </a:r>
            <a:r>
              <a:rPr kumimoji="0" lang="id-ID" sz="2400" b="1"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HIKMAH BERSUCI</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1.</a:t>
            </a:r>
            <a:r>
              <a:rPr kumimoji="0" lang="en-US"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Thaharah termasuk tuntutan fitrah.</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2.</a:t>
            </a:r>
            <a:r>
              <a:rPr kumimoji="0" lang="en-US"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Memelihara kehormatan dan harga diri orang Islam.</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3. Memelihara kesehatan.</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4. Menghadap Allah dalam keadaan suci dan bersih.</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accent3">
                    <a:lumMod val="50000"/>
                  </a:schemeClr>
                </a:solidFill>
                <a:effectLst/>
                <a:latin typeface="Times New Roman" pitchFamily="18" charset="0"/>
                <a:ea typeface="Times New Roman" pitchFamily="18" charset="0"/>
                <a:cs typeface="Times New Roman" pitchFamily="18" charset="0"/>
              </a:rPr>
              <a:t>5. Thaharah berfungsi menghilangkan hadas dan najis juga berfungsi sebagai penghapus dosa kecil dan berhikmah membersihkan kotoran indrawi.</a:t>
            </a: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p:txBody>
      </p:sp>
      <p:pic>
        <p:nvPicPr>
          <p:cNvPr id="3" name="Picture 2" descr="sakura2.jpg"/>
          <p:cNvPicPr>
            <a:picLocks noChangeAspect="1"/>
          </p:cNvPicPr>
          <p:nvPr/>
        </p:nvPicPr>
        <p:blipFill>
          <a:blip r:embed="rId2"/>
          <a:stretch>
            <a:fillRect/>
          </a:stretch>
        </p:blipFill>
        <p:spPr>
          <a:xfrm>
            <a:off x="0" y="4495800"/>
            <a:ext cx="9144000" cy="2362200"/>
          </a:xfrm>
          <a:prstGeom prst="rect">
            <a:avLst/>
          </a:prstGeom>
        </p:spPr>
      </p:pic>
    </p:spTree>
  </p:cSld>
  <p:clrMapOvr>
    <a:masterClrMapping/>
  </p:clrMapOvr>
  <p:transition>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8763000" cy="6186309"/>
          </a:xfrm>
          <a:prstGeom prst="rect">
            <a:avLst/>
          </a:prstGeom>
        </p:spPr>
        <p:txBody>
          <a:bodyPr wrap="square">
            <a:spAutoFit/>
          </a:bodyPr>
          <a:lstStyle/>
          <a:p>
            <a:pPr lvl="0" fontAlgn="base">
              <a:lnSpc>
                <a:spcPct val="150000"/>
              </a:lnSpc>
              <a:spcBef>
                <a:spcPct val="0"/>
              </a:spcBef>
              <a:spcAft>
                <a:spcPct val="0"/>
              </a:spcAft>
            </a:pPr>
            <a:r>
              <a:rPr lang="en-US" sz="2400" b="1" dirty="0" err="1" smtClean="0">
                <a:solidFill>
                  <a:srgbClr val="FF0000"/>
                </a:solidFill>
                <a:latin typeface="Times New Roman" pitchFamily="18" charset="0"/>
                <a:ea typeface="Times New Roman" pitchFamily="18" charset="0"/>
                <a:cs typeface="Times New Roman" pitchFamily="18" charset="0"/>
              </a:rPr>
              <a:t>Perihal</a:t>
            </a:r>
            <a:r>
              <a:rPr lang="en-US" sz="2400" b="1" dirty="0" smtClean="0">
                <a:solidFill>
                  <a:srgbClr val="FF0000"/>
                </a:solidFill>
                <a:latin typeface="Times New Roman" pitchFamily="18" charset="0"/>
                <a:ea typeface="Times New Roman" pitchFamily="18" charset="0"/>
                <a:cs typeface="Times New Roman" pitchFamily="18" charset="0"/>
              </a:rPr>
              <a:t> </a:t>
            </a:r>
            <a:r>
              <a:rPr lang="en-US" sz="2400" b="1" dirty="0" err="1" smtClean="0">
                <a:solidFill>
                  <a:srgbClr val="FF0000"/>
                </a:solidFill>
                <a:latin typeface="Times New Roman" pitchFamily="18" charset="0"/>
                <a:ea typeface="Times New Roman" pitchFamily="18" charset="0"/>
                <a:cs typeface="Times New Roman" pitchFamily="18" charset="0"/>
              </a:rPr>
              <a:t>bersuci</a:t>
            </a:r>
            <a:r>
              <a:rPr lang="id-ID" sz="2400" b="1" dirty="0" smtClean="0">
                <a:solidFill>
                  <a:srgbClr val="FF0000"/>
                </a:solidFill>
                <a:latin typeface="Times New Roman" pitchFamily="18" charset="0"/>
                <a:ea typeface="Times New Roman" pitchFamily="18" charset="0"/>
                <a:cs typeface="Times New Roman" pitchFamily="18" charset="0"/>
              </a:rPr>
              <a:t> meliputi beberapa perkara sebagai berikut</a:t>
            </a:r>
            <a:r>
              <a:rPr lang="id-ID" sz="2400" dirty="0" smtClean="0">
                <a:solidFill>
                  <a:srgbClr val="FF0000"/>
                </a:solidFill>
                <a:latin typeface="Times New Roman" pitchFamily="18" charset="0"/>
                <a:ea typeface="Times New Roman" pitchFamily="18" charset="0"/>
                <a:cs typeface="Times New Roman" pitchFamily="18" charset="0"/>
              </a:rPr>
              <a:t>:</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id-ID" sz="2400" dirty="0" smtClean="0">
                <a:solidFill>
                  <a:srgbClr val="FF0000"/>
                </a:solidFill>
                <a:latin typeface="Times New Roman" pitchFamily="18" charset="0"/>
                <a:ea typeface="Times New Roman" pitchFamily="18" charset="0"/>
                <a:cs typeface="Times New Roman" pitchFamily="18" charset="0"/>
              </a:rPr>
              <a:t>a.  Alat bersuci seperti air, tanah, dan sebagainya. </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id-ID" sz="2400" dirty="0" smtClean="0">
                <a:solidFill>
                  <a:srgbClr val="FF0000"/>
                </a:solidFill>
                <a:latin typeface="Times New Roman" pitchFamily="18" charset="0"/>
                <a:ea typeface="Times New Roman" pitchFamily="18" charset="0"/>
                <a:cs typeface="Times New Roman" pitchFamily="18" charset="0"/>
              </a:rPr>
              <a:t>b. </a:t>
            </a:r>
            <a:r>
              <a:rPr lang="en-US" sz="2400" dirty="0" smtClean="0">
                <a:solidFill>
                  <a:srgbClr val="FF0000"/>
                </a:solidFill>
                <a:latin typeface="Times New Roman" pitchFamily="18" charset="0"/>
                <a:ea typeface="Times New Roman" pitchFamily="18" charset="0"/>
                <a:cs typeface="Times New Roman" pitchFamily="18" charset="0"/>
              </a:rPr>
              <a:t> </a:t>
            </a:r>
            <a:r>
              <a:rPr lang="id-ID" sz="2400" i="1" dirty="0" smtClean="0">
                <a:solidFill>
                  <a:srgbClr val="FF0000"/>
                </a:solidFill>
                <a:latin typeface="Times New Roman" pitchFamily="18" charset="0"/>
                <a:ea typeface="Times New Roman" pitchFamily="18" charset="0"/>
                <a:cs typeface="Times New Roman" pitchFamily="18" charset="0"/>
              </a:rPr>
              <a:t>Kaifiat</a:t>
            </a:r>
            <a:r>
              <a:rPr lang="id-ID" sz="2400" dirty="0" smtClean="0">
                <a:solidFill>
                  <a:srgbClr val="FF0000"/>
                </a:solidFill>
                <a:latin typeface="Times New Roman" pitchFamily="18" charset="0"/>
                <a:ea typeface="Times New Roman" pitchFamily="18" charset="0"/>
                <a:cs typeface="Times New Roman" pitchFamily="18" charset="0"/>
              </a:rPr>
              <a:t> (cara) bersuci.</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id-ID" sz="2400" dirty="0" smtClean="0">
                <a:solidFill>
                  <a:srgbClr val="FF0000"/>
                </a:solidFill>
                <a:latin typeface="Times New Roman" pitchFamily="18" charset="0"/>
                <a:ea typeface="Times New Roman" pitchFamily="18" charset="0"/>
                <a:cs typeface="Times New Roman" pitchFamily="18" charset="0"/>
              </a:rPr>
              <a:t>c.</a:t>
            </a:r>
            <a:r>
              <a:rPr lang="en-US" sz="2400" dirty="0" smtClean="0">
                <a:solidFill>
                  <a:srgbClr val="FF0000"/>
                </a:solidFill>
                <a:latin typeface="Times New Roman" pitchFamily="18" charset="0"/>
                <a:ea typeface="Times New Roman" pitchFamily="18" charset="0"/>
                <a:cs typeface="Times New Roman" pitchFamily="18" charset="0"/>
              </a:rPr>
              <a:t>  </a:t>
            </a:r>
            <a:r>
              <a:rPr lang="id-ID" sz="2400" dirty="0" smtClean="0">
                <a:solidFill>
                  <a:srgbClr val="FF0000"/>
                </a:solidFill>
                <a:latin typeface="Times New Roman" pitchFamily="18" charset="0"/>
                <a:ea typeface="Times New Roman" pitchFamily="18" charset="0"/>
                <a:cs typeface="Times New Roman" pitchFamily="18" charset="0"/>
              </a:rPr>
              <a:t>Macam dan jenis-jenis najis yang perlu disucikan.</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id-ID" sz="2400" dirty="0" smtClean="0">
                <a:solidFill>
                  <a:srgbClr val="FF0000"/>
                </a:solidFill>
                <a:latin typeface="Times New Roman" pitchFamily="18" charset="0"/>
                <a:ea typeface="Times New Roman" pitchFamily="18" charset="0"/>
                <a:cs typeface="Times New Roman" pitchFamily="18" charset="0"/>
              </a:rPr>
              <a:t>d.</a:t>
            </a:r>
            <a:r>
              <a:rPr lang="en-US" sz="2400" dirty="0" smtClean="0">
                <a:solidFill>
                  <a:srgbClr val="FF0000"/>
                </a:solidFill>
                <a:latin typeface="Times New Roman" pitchFamily="18" charset="0"/>
                <a:ea typeface="Times New Roman" pitchFamily="18" charset="0"/>
                <a:cs typeface="Times New Roman" pitchFamily="18" charset="0"/>
              </a:rPr>
              <a:t>  </a:t>
            </a:r>
            <a:r>
              <a:rPr lang="id-ID" sz="2400" dirty="0" smtClean="0">
                <a:solidFill>
                  <a:srgbClr val="FF0000"/>
                </a:solidFill>
                <a:latin typeface="Times New Roman" pitchFamily="18" charset="0"/>
                <a:ea typeface="Times New Roman" pitchFamily="18" charset="0"/>
                <a:cs typeface="Times New Roman" pitchFamily="18" charset="0"/>
              </a:rPr>
              <a:t>Benda yang wajib disucikan.</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id-ID" sz="2400" dirty="0" smtClean="0">
                <a:solidFill>
                  <a:srgbClr val="FF0000"/>
                </a:solidFill>
                <a:latin typeface="Times New Roman" pitchFamily="18" charset="0"/>
                <a:ea typeface="Times New Roman" pitchFamily="18" charset="0"/>
                <a:cs typeface="Times New Roman" pitchFamily="18" charset="0"/>
              </a:rPr>
              <a:t>e.</a:t>
            </a:r>
            <a:r>
              <a:rPr lang="en-US" sz="2400" dirty="0" smtClean="0">
                <a:solidFill>
                  <a:srgbClr val="FF0000"/>
                </a:solidFill>
                <a:latin typeface="Times New Roman" pitchFamily="18" charset="0"/>
                <a:ea typeface="Times New Roman" pitchFamily="18" charset="0"/>
                <a:cs typeface="Times New Roman" pitchFamily="18" charset="0"/>
              </a:rPr>
              <a:t>  </a:t>
            </a:r>
            <a:r>
              <a:rPr lang="id-ID" sz="2400" dirty="0" smtClean="0">
                <a:solidFill>
                  <a:srgbClr val="FF0000"/>
                </a:solidFill>
                <a:latin typeface="Times New Roman" pitchFamily="18" charset="0"/>
                <a:ea typeface="Times New Roman" pitchFamily="18" charset="0"/>
                <a:cs typeface="Times New Roman" pitchFamily="18" charset="0"/>
              </a:rPr>
              <a:t>Sebab-sebab atau keadaan yang menyebabkan wajib bersuci.</a:t>
            </a:r>
            <a:endParaRPr lang="en-US" sz="2400" dirty="0" smtClean="0">
              <a:solidFill>
                <a:srgbClr val="FF0000"/>
              </a:solidFill>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400" b="1" dirty="0" err="1" smtClean="0">
                <a:solidFill>
                  <a:srgbClr val="002060"/>
                </a:solidFill>
                <a:latin typeface="Times New Roman" pitchFamily="18" charset="0"/>
                <a:ea typeface="Times New Roman" pitchFamily="18" charset="0"/>
                <a:cs typeface="Times New Roman" pitchFamily="18" charset="0"/>
              </a:rPr>
              <a:t>Bersuci</a:t>
            </a:r>
            <a:r>
              <a:rPr lang="en-US" sz="2400" b="1" dirty="0" smtClean="0">
                <a:solidFill>
                  <a:srgbClr val="002060"/>
                </a:solidFill>
                <a:latin typeface="Times New Roman" pitchFamily="18" charset="0"/>
                <a:ea typeface="Times New Roman" pitchFamily="18" charset="0"/>
                <a:cs typeface="Times New Roman" pitchFamily="18" charset="0"/>
              </a:rPr>
              <a:t> </a:t>
            </a:r>
            <a:r>
              <a:rPr lang="en-US" sz="2400" b="1" dirty="0" err="1" smtClean="0">
                <a:solidFill>
                  <a:srgbClr val="002060"/>
                </a:solidFill>
                <a:latin typeface="Times New Roman" pitchFamily="18" charset="0"/>
                <a:ea typeface="Times New Roman" pitchFamily="18" charset="0"/>
                <a:cs typeface="Times New Roman" pitchFamily="18" charset="0"/>
              </a:rPr>
              <a:t>ada</a:t>
            </a:r>
            <a:r>
              <a:rPr lang="en-US" sz="2400" b="1" dirty="0" smtClean="0">
                <a:solidFill>
                  <a:srgbClr val="002060"/>
                </a:solidFill>
                <a:latin typeface="Times New Roman" pitchFamily="18" charset="0"/>
                <a:ea typeface="Times New Roman" pitchFamily="18" charset="0"/>
                <a:cs typeface="Times New Roman" pitchFamily="18" charset="0"/>
              </a:rPr>
              <a:t> </a:t>
            </a:r>
            <a:r>
              <a:rPr lang="en-US" sz="2400" b="1" dirty="0" err="1" smtClean="0">
                <a:solidFill>
                  <a:srgbClr val="002060"/>
                </a:solidFill>
                <a:latin typeface="Times New Roman" pitchFamily="18" charset="0"/>
                <a:ea typeface="Times New Roman" pitchFamily="18" charset="0"/>
                <a:cs typeface="Times New Roman" pitchFamily="18" charset="0"/>
              </a:rPr>
              <a:t>dua</a:t>
            </a:r>
            <a:r>
              <a:rPr lang="en-US" sz="2400" b="1" dirty="0" smtClean="0">
                <a:solidFill>
                  <a:srgbClr val="002060"/>
                </a:solidFill>
                <a:latin typeface="Times New Roman" pitchFamily="18" charset="0"/>
                <a:ea typeface="Times New Roman" pitchFamily="18" charset="0"/>
                <a:cs typeface="Times New Roman" pitchFamily="18" charset="0"/>
              </a:rPr>
              <a:t> </a:t>
            </a:r>
            <a:r>
              <a:rPr lang="en-US" sz="2400" b="1" dirty="0" err="1" smtClean="0">
                <a:solidFill>
                  <a:srgbClr val="002060"/>
                </a:solidFill>
                <a:latin typeface="Times New Roman" pitchFamily="18" charset="0"/>
                <a:ea typeface="Times New Roman" pitchFamily="18" charset="0"/>
                <a:cs typeface="Times New Roman" pitchFamily="18" charset="0"/>
              </a:rPr>
              <a:t>bagian</a:t>
            </a:r>
            <a:r>
              <a:rPr lang="en-US" sz="2400" b="1" dirty="0" smtClean="0">
                <a:solidFill>
                  <a:srgbClr val="002060"/>
                </a:solidFill>
                <a:latin typeface="Times New Roman" pitchFamily="18" charset="0"/>
                <a:ea typeface="Times New Roman" pitchFamily="18" charset="0"/>
                <a:cs typeface="Times New Roman" pitchFamily="18" charset="0"/>
              </a:rPr>
              <a:t> :</a:t>
            </a:r>
            <a:endParaRPr lang="en-US" sz="2400" dirty="0" smtClean="0">
              <a:solidFill>
                <a:srgbClr val="002060"/>
              </a:solidFill>
              <a:latin typeface="Times New Roman" pitchFamily="18" charset="0"/>
              <a:cs typeface="Times New Roman" pitchFamily="18" charset="0"/>
            </a:endParaRPr>
          </a:p>
          <a:p>
            <a:pPr lvl="0" eaLnBrk="0" fontAlgn="base" hangingPunct="0">
              <a:lnSpc>
                <a:spcPct val="150000"/>
              </a:lnSpc>
              <a:spcBef>
                <a:spcPct val="0"/>
              </a:spcBef>
              <a:spcAft>
                <a:spcPct val="0"/>
              </a:spcAft>
              <a:buFontTx/>
              <a:buChar char="•"/>
            </a:pPr>
            <a:r>
              <a:rPr lang="en-US" sz="2400" dirty="0" err="1" smtClean="0">
                <a:solidFill>
                  <a:srgbClr val="002060"/>
                </a:solidFill>
                <a:latin typeface="Times New Roman" pitchFamily="18" charset="0"/>
                <a:ea typeface="Times New Roman" pitchFamily="18" charset="0"/>
                <a:cs typeface="Times New Roman" pitchFamily="18" charset="0"/>
              </a:rPr>
              <a:t>Bersuci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dari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hadas</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bagian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ini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khusus</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untuk</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badan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seperti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mandi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wudlu</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dan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tayamum</a:t>
            </a:r>
            <a:r>
              <a:rPr lang="en-US" sz="2400" dirty="0" smtClean="0">
                <a:solidFill>
                  <a:srgbClr val="002060"/>
                </a:solidFill>
                <a:latin typeface="Times New Roman" pitchFamily="18" charset="0"/>
                <a:ea typeface="Times New Roman" pitchFamily="18" charset="0"/>
                <a:cs typeface="Times New Roman" pitchFamily="18" charset="0"/>
              </a:rPr>
              <a:t>.</a:t>
            </a:r>
            <a:endParaRPr lang="en-US" sz="2400" dirty="0" smtClean="0">
              <a:solidFill>
                <a:srgbClr val="002060"/>
              </a:solidFill>
              <a:latin typeface="Times New Roman" pitchFamily="18" charset="0"/>
              <a:cs typeface="Times New Roman" pitchFamily="18" charset="0"/>
            </a:endParaRPr>
          </a:p>
          <a:p>
            <a:pPr lvl="0" eaLnBrk="0" fontAlgn="base" hangingPunct="0">
              <a:lnSpc>
                <a:spcPct val="150000"/>
              </a:lnSpc>
              <a:spcBef>
                <a:spcPct val="0"/>
              </a:spcBef>
              <a:spcAft>
                <a:spcPct val="0"/>
              </a:spcAft>
              <a:buFontTx/>
              <a:buChar char="•"/>
            </a:pPr>
            <a:r>
              <a:rPr lang="en-US" sz="2400" dirty="0" err="1" smtClean="0">
                <a:solidFill>
                  <a:srgbClr val="002060"/>
                </a:solidFill>
                <a:latin typeface="Times New Roman" pitchFamily="18" charset="0"/>
                <a:ea typeface="Times New Roman" pitchFamily="18" charset="0"/>
                <a:cs typeface="Times New Roman" pitchFamily="18" charset="0"/>
              </a:rPr>
              <a:t>Bersuci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dari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najis</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bagian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ini</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berlaku</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pada</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badan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pakaian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dan</a:t>
            </a:r>
            <a:r>
              <a:rPr lang="en-US" sz="2400" dirty="0" smtClean="0">
                <a:solidFill>
                  <a:srgbClr val="002060"/>
                </a:solidFill>
                <a:latin typeface="Times New Roman" pitchFamily="18" charset="0"/>
                <a:ea typeface="Times New Roman" pitchFamily="18" charset="0"/>
                <a:cs typeface="Times New Roman" pitchFamily="18" charset="0"/>
              </a:rPr>
              <a:t> </a:t>
            </a:r>
            <a:r>
              <a:rPr lang="en-US" sz="2400" dirty="0" err="1" smtClean="0">
                <a:solidFill>
                  <a:srgbClr val="002060"/>
                </a:solidFill>
                <a:latin typeface="Times New Roman" pitchFamily="18" charset="0"/>
                <a:ea typeface="Times New Roman" pitchFamily="18" charset="0"/>
                <a:cs typeface="Times New Roman" pitchFamily="18" charset="0"/>
              </a:rPr>
              <a:t>tempat</a:t>
            </a:r>
            <a:r>
              <a:rPr lang="en-US" sz="2400" dirty="0" smtClean="0">
                <a:solidFill>
                  <a:srgbClr val="002060"/>
                </a:solidFill>
                <a:latin typeface="Times New Roman" pitchFamily="18" charset="0"/>
                <a:ea typeface="Times New Roman" pitchFamily="18" charset="0"/>
                <a:cs typeface="Times New Roman" pitchFamily="18" charset="0"/>
              </a:rPr>
              <a:t>.</a:t>
            </a:r>
            <a:endParaRPr lang="en-US" sz="2400" dirty="0" smtClean="0">
              <a:solidFill>
                <a:srgbClr val="002060"/>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0376_1024.jpg"/>
          <p:cNvPicPr>
            <a:picLocks noChangeAspect="1"/>
          </p:cNvPicPr>
          <p:nvPr/>
        </p:nvPicPr>
        <p:blipFill>
          <a:blip r:embed="rId2"/>
          <a:stretch>
            <a:fillRect/>
          </a:stretch>
        </p:blipFill>
        <p:spPr>
          <a:xfrm>
            <a:off x="0" y="0"/>
            <a:ext cx="9144000" cy="6858000"/>
          </a:xfrm>
          <a:prstGeom prst="rect">
            <a:avLst/>
          </a:prstGeom>
        </p:spPr>
      </p:pic>
      <p:sp>
        <p:nvSpPr>
          <p:cNvPr id="5" name="Rectangle 4"/>
          <p:cNvSpPr/>
          <p:nvPr/>
        </p:nvSpPr>
        <p:spPr>
          <a:xfrm>
            <a:off x="533400" y="0"/>
            <a:ext cx="4572000" cy="2246769"/>
          </a:xfrm>
          <a:prstGeom prst="rect">
            <a:avLst/>
          </a:prstGeom>
        </p:spPr>
        <p:txBody>
          <a:bodyPr>
            <a:spAutoFit/>
          </a:bodyPr>
          <a:lstStyle/>
          <a:p>
            <a:pPr lvl="0" indent="228600" fontAlgn="base">
              <a:spcBef>
                <a:spcPct val="0"/>
              </a:spcBef>
              <a:spcAft>
                <a:spcPct val="0"/>
              </a:spcAft>
            </a:pPr>
            <a:r>
              <a:rPr lang="id-ID" sz="2000" b="1" dirty="0" smtClean="0">
                <a:solidFill>
                  <a:schemeClr val="bg2">
                    <a:lumMod val="50000"/>
                  </a:schemeClr>
                </a:solidFill>
                <a:latin typeface="Calibri" pitchFamily="34" charset="0"/>
                <a:ea typeface="Times New Roman" pitchFamily="18" charset="0"/>
                <a:cs typeface="Times New Roman" pitchFamily="18" charset="0"/>
              </a:rPr>
              <a:t>Adapun thaharah dalam ilmu fiqh ialah:</a:t>
            </a:r>
            <a:endParaRPr lang="en-US" sz="2000" b="1" dirty="0" smtClean="0">
              <a:solidFill>
                <a:schemeClr val="bg2">
                  <a:lumMod val="50000"/>
                </a:schemeClr>
              </a:solidFill>
              <a:latin typeface="Arial" pitchFamily="34" charset="0"/>
              <a:cs typeface="Arial" pitchFamily="34" charset="0"/>
            </a:endParaRPr>
          </a:p>
          <a:p>
            <a:pPr lvl="0" indent="228600" eaLnBrk="0" fontAlgn="base" hangingPunct="0">
              <a:spcBef>
                <a:spcPct val="0"/>
              </a:spcBef>
              <a:spcAft>
                <a:spcPct val="0"/>
              </a:spcAft>
            </a:pPr>
            <a:r>
              <a:rPr lang="en-US" sz="2000" dirty="0" smtClean="0">
                <a:solidFill>
                  <a:schemeClr val="bg2">
                    <a:lumMod val="50000"/>
                  </a:schemeClr>
                </a:solidFill>
                <a:latin typeface="Calibri" pitchFamily="34" charset="0"/>
                <a:ea typeface="Times New Roman" pitchFamily="18" charset="0"/>
                <a:cs typeface="Times New Roman" pitchFamily="18" charset="0"/>
              </a:rPr>
              <a:t>a. </a:t>
            </a:r>
            <a:r>
              <a:rPr lang="id-ID" sz="2000" dirty="0" smtClean="0">
                <a:solidFill>
                  <a:schemeClr val="bg2">
                    <a:lumMod val="50000"/>
                  </a:schemeClr>
                </a:solidFill>
                <a:latin typeface="Calibri" pitchFamily="34" charset="0"/>
                <a:ea typeface="Times New Roman" pitchFamily="18" charset="0"/>
                <a:cs typeface="Times New Roman" pitchFamily="18" charset="0"/>
              </a:rPr>
              <a:t> Menghilangkan najis.</a:t>
            </a:r>
            <a:endParaRPr lang="en-US" sz="2000" dirty="0" smtClean="0">
              <a:solidFill>
                <a:schemeClr val="bg2">
                  <a:lumMod val="50000"/>
                </a:schemeClr>
              </a:solidFill>
              <a:latin typeface="Arial" pitchFamily="34" charset="0"/>
              <a:cs typeface="Arial" pitchFamily="34" charset="0"/>
            </a:endParaRPr>
          </a:p>
          <a:p>
            <a:pPr lvl="0" indent="228600" eaLnBrk="0" fontAlgn="base" hangingPunct="0">
              <a:spcBef>
                <a:spcPct val="0"/>
              </a:spcBef>
              <a:spcAft>
                <a:spcPct val="0"/>
              </a:spcAft>
            </a:pPr>
            <a:r>
              <a:rPr lang="id-ID" sz="2000" dirty="0" smtClean="0">
                <a:solidFill>
                  <a:schemeClr val="bg2">
                    <a:lumMod val="50000"/>
                  </a:schemeClr>
                </a:solidFill>
                <a:latin typeface="Calibri" pitchFamily="34" charset="0"/>
                <a:ea typeface="Times New Roman" pitchFamily="18" charset="0"/>
                <a:cs typeface="Times New Roman" pitchFamily="18" charset="0"/>
              </a:rPr>
              <a:t>b.</a:t>
            </a:r>
            <a:r>
              <a:rPr lang="en-US" sz="2000" dirty="0" smtClean="0">
                <a:solidFill>
                  <a:schemeClr val="bg2">
                    <a:lumMod val="50000"/>
                  </a:schemeClr>
                </a:solidFill>
                <a:latin typeface="Calibri" pitchFamily="34" charset="0"/>
                <a:ea typeface="Times New Roman" pitchFamily="18" charset="0"/>
                <a:cs typeface="Times New Roman" pitchFamily="18" charset="0"/>
              </a:rPr>
              <a:t>   </a:t>
            </a:r>
            <a:r>
              <a:rPr lang="id-ID" sz="2000" dirty="0" smtClean="0">
                <a:solidFill>
                  <a:schemeClr val="bg2">
                    <a:lumMod val="50000"/>
                  </a:schemeClr>
                </a:solidFill>
                <a:latin typeface="Calibri" pitchFamily="34" charset="0"/>
                <a:ea typeface="Times New Roman" pitchFamily="18" charset="0"/>
                <a:cs typeface="Times New Roman" pitchFamily="18" charset="0"/>
              </a:rPr>
              <a:t>Berwudlu.</a:t>
            </a:r>
            <a:endParaRPr lang="en-US" sz="2000" dirty="0" smtClean="0">
              <a:solidFill>
                <a:schemeClr val="bg2">
                  <a:lumMod val="50000"/>
                </a:schemeClr>
              </a:solidFill>
              <a:latin typeface="Arial" pitchFamily="34" charset="0"/>
              <a:cs typeface="Arial" pitchFamily="34" charset="0"/>
            </a:endParaRPr>
          </a:p>
          <a:p>
            <a:pPr lvl="0" indent="228600" eaLnBrk="0" fontAlgn="base" hangingPunct="0">
              <a:spcBef>
                <a:spcPct val="0"/>
              </a:spcBef>
              <a:spcAft>
                <a:spcPct val="0"/>
              </a:spcAft>
            </a:pPr>
            <a:r>
              <a:rPr lang="id-ID" sz="2000" dirty="0" smtClean="0">
                <a:solidFill>
                  <a:schemeClr val="bg2">
                    <a:lumMod val="50000"/>
                  </a:schemeClr>
                </a:solidFill>
                <a:latin typeface="Calibri" pitchFamily="34" charset="0"/>
                <a:ea typeface="Times New Roman" pitchFamily="18" charset="0"/>
                <a:cs typeface="Times New Roman" pitchFamily="18" charset="0"/>
              </a:rPr>
              <a:t>c.</a:t>
            </a:r>
            <a:r>
              <a:rPr lang="en-US" sz="2000" dirty="0" smtClean="0">
                <a:solidFill>
                  <a:schemeClr val="bg2">
                    <a:lumMod val="50000"/>
                  </a:schemeClr>
                </a:solidFill>
                <a:latin typeface="Calibri" pitchFamily="34" charset="0"/>
                <a:ea typeface="Times New Roman" pitchFamily="18" charset="0"/>
                <a:cs typeface="Times New Roman" pitchFamily="18" charset="0"/>
              </a:rPr>
              <a:t>   </a:t>
            </a:r>
            <a:r>
              <a:rPr lang="id-ID" sz="2000" dirty="0" smtClean="0">
                <a:solidFill>
                  <a:schemeClr val="bg2">
                    <a:lumMod val="50000"/>
                  </a:schemeClr>
                </a:solidFill>
                <a:latin typeface="Calibri" pitchFamily="34" charset="0"/>
                <a:ea typeface="Times New Roman" pitchFamily="18" charset="0"/>
                <a:cs typeface="Times New Roman" pitchFamily="18" charset="0"/>
              </a:rPr>
              <a:t>Mandi.</a:t>
            </a:r>
            <a:endParaRPr lang="en-US" sz="2000" dirty="0" smtClean="0">
              <a:solidFill>
                <a:schemeClr val="bg2">
                  <a:lumMod val="50000"/>
                </a:schemeClr>
              </a:solidFill>
              <a:latin typeface="Arial" pitchFamily="34" charset="0"/>
              <a:cs typeface="Arial" pitchFamily="34" charset="0"/>
            </a:endParaRPr>
          </a:p>
          <a:p>
            <a:pPr lvl="0" indent="228600" eaLnBrk="0" fontAlgn="base" hangingPunct="0">
              <a:spcBef>
                <a:spcPct val="0"/>
              </a:spcBef>
              <a:spcAft>
                <a:spcPct val="0"/>
              </a:spcAft>
            </a:pPr>
            <a:r>
              <a:rPr lang="id-ID" sz="2000" dirty="0" smtClean="0">
                <a:solidFill>
                  <a:schemeClr val="bg2">
                    <a:lumMod val="50000"/>
                  </a:schemeClr>
                </a:solidFill>
                <a:latin typeface="Calibri" pitchFamily="34" charset="0"/>
                <a:ea typeface="Times New Roman" pitchFamily="18" charset="0"/>
                <a:cs typeface="Times New Roman" pitchFamily="18" charset="0"/>
              </a:rPr>
              <a:t>d.</a:t>
            </a:r>
            <a:r>
              <a:rPr lang="en-US" sz="2000" dirty="0" smtClean="0">
                <a:solidFill>
                  <a:schemeClr val="bg2">
                    <a:lumMod val="50000"/>
                  </a:schemeClr>
                </a:solidFill>
                <a:latin typeface="Calibri" pitchFamily="34" charset="0"/>
                <a:ea typeface="Times New Roman" pitchFamily="18" charset="0"/>
                <a:cs typeface="Times New Roman" pitchFamily="18" charset="0"/>
              </a:rPr>
              <a:t>  </a:t>
            </a:r>
            <a:r>
              <a:rPr lang="id-ID" sz="2000" dirty="0" smtClean="0">
                <a:solidFill>
                  <a:schemeClr val="bg2">
                    <a:lumMod val="50000"/>
                  </a:schemeClr>
                </a:solidFill>
                <a:latin typeface="Calibri" pitchFamily="34" charset="0"/>
                <a:ea typeface="Times New Roman" pitchFamily="18" charset="0"/>
                <a:cs typeface="Times New Roman" pitchFamily="18" charset="0"/>
              </a:rPr>
              <a:t>Tayammum.</a:t>
            </a:r>
            <a:endParaRPr lang="en-US" sz="2000" dirty="0" smtClean="0">
              <a:solidFill>
                <a:schemeClr val="bg2">
                  <a:lumMod val="50000"/>
                </a:schemeClr>
              </a:solidFill>
              <a:latin typeface="Arial" pitchFamily="34" charset="0"/>
              <a:cs typeface="Arial" pitchFamily="34" charset="0"/>
            </a:endParaRPr>
          </a:p>
          <a:p>
            <a:pPr lvl="0" indent="228600" eaLnBrk="0" fontAlgn="base" hangingPunct="0">
              <a:spcBef>
                <a:spcPct val="0"/>
              </a:spcBef>
              <a:spcAft>
                <a:spcPct val="0"/>
              </a:spcAft>
            </a:pPr>
            <a:endParaRPr lang="en-US" sz="2000" dirty="0" smtClean="0">
              <a:solidFill>
                <a:schemeClr val="bg2">
                  <a:lumMod val="50000"/>
                </a:schemeClr>
              </a:solidFill>
              <a:latin typeface="Arial" pitchFamily="34" charset="0"/>
              <a:cs typeface="Arial" pitchFamily="34" charset="0"/>
            </a:endParaRPr>
          </a:p>
        </p:txBody>
      </p:sp>
      <p:sp>
        <p:nvSpPr>
          <p:cNvPr id="6" name="Rectangle 5"/>
          <p:cNvSpPr/>
          <p:nvPr/>
        </p:nvSpPr>
        <p:spPr>
          <a:xfrm>
            <a:off x="2590800" y="1905000"/>
            <a:ext cx="4572000" cy="2862322"/>
          </a:xfrm>
          <a:prstGeom prst="rect">
            <a:avLst/>
          </a:prstGeom>
        </p:spPr>
        <p:txBody>
          <a:bodyPr>
            <a:spAutoFit/>
          </a:bodyPr>
          <a:lstStyle/>
          <a:p>
            <a:pPr lvl="0" fontAlgn="base">
              <a:spcBef>
                <a:spcPct val="0"/>
              </a:spcBef>
              <a:spcAft>
                <a:spcPct val="0"/>
              </a:spcAft>
            </a:pPr>
            <a:r>
              <a:rPr lang="en-US" b="1" dirty="0" smtClean="0">
                <a:solidFill>
                  <a:srgbClr val="FFFF00"/>
                </a:solidFill>
                <a:latin typeface="Calibri" pitchFamily="34" charset="0"/>
                <a:ea typeface="Times New Roman" pitchFamily="18" charset="0"/>
                <a:cs typeface="Times New Roman" pitchFamily="18" charset="0"/>
              </a:rPr>
              <a:t>2. </a:t>
            </a:r>
            <a:r>
              <a:rPr lang="id-ID" b="1" dirty="0" smtClean="0">
                <a:solidFill>
                  <a:srgbClr val="FFFF00"/>
                </a:solidFill>
                <a:latin typeface="Calibri" pitchFamily="34" charset="0"/>
                <a:ea typeface="Times New Roman" pitchFamily="18" charset="0"/>
                <a:cs typeface="Times New Roman" pitchFamily="18" charset="0"/>
              </a:rPr>
              <a:t>Macam-macam air</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Air yang dapat dipergunakan untuk bersuci ada tujuh macam:</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1. Air hujan.</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2.</a:t>
            </a:r>
            <a:r>
              <a:rPr lang="en-US" dirty="0" smtClean="0">
                <a:solidFill>
                  <a:srgbClr val="FFFF00"/>
                </a:solidFill>
                <a:latin typeface="Calibri" pitchFamily="34" charset="0"/>
                <a:ea typeface="Times New Roman" pitchFamily="18" charset="0"/>
                <a:cs typeface="Times New Roman" pitchFamily="18" charset="0"/>
              </a:rPr>
              <a:t>  </a:t>
            </a:r>
            <a:r>
              <a:rPr lang="id-ID" dirty="0" smtClean="0">
                <a:solidFill>
                  <a:srgbClr val="FFFF00"/>
                </a:solidFill>
                <a:latin typeface="Calibri" pitchFamily="34" charset="0"/>
                <a:ea typeface="Times New Roman" pitchFamily="18" charset="0"/>
                <a:cs typeface="Times New Roman" pitchFamily="18" charset="0"/>
              </a:rPr>
              <a:t>Air sungai.</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3.</a:t>
            </a:r>
            <a:r>
              <a:rPr lang="en-US" dirty="0" smtClean="0">
                <a:solidFill>
                  <a:srgbClr val="FFFF00"/>
                </a:solidFill>
                <a:latin typeface="Calibri" pitchFamily="34" charset="0"/>
                <a:ea typeface="Times New Roman" pitchFamily="18" charset="0"/>
                <a:cs typeface="Times New Roman" pitchFamily="18" charset="0"/>
              </a:rPr>
              <a:t>  </a:t>
            </a:r>
            <a:r>
              <a:rPr lang="id-ID" dirty="0" smtClean="0">
                <a:solidFill>
                  <a:srgbClr val="FFFF00"/>
                </a:solidFill>
                <a:latin typeface="Calibri" pitchFamily="34" charset="0"/>
                <a:ea typeface="Times New Roman" pitchFamily="18" charset="0"/>
                <a:cs typeface="Times New Roman" pitchFamily="18" charset="0"/>
              </a:rPr>
              <a:t>Air laut.</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4.  Air dari mata air.</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5.</a:t>
            </a:r>
            <a:r>
              <a:rPr lang="en-US" dirty="0" smtClean="0">
                <a:solidFill>
                  <a:srgbClr val="FFFF00"/>
                </a:solidFill>
                <a:latin typeface="Calibri" pitchFamily="34" charset="0"/>
                <a:ea typeface="Times New Roman" pitchFamily="18" charset="0"/>
                <a:cs typeface="Times New Roman" pitchFamily="18" charset="0"/>
              </a:rPr>
              <a:t>  </a:t>
            </a:r>
            <a:r>
              <a:rPr lang="id-ID" dirty="0" smtClean="0">
                <a:solidFill>
                  <a:srgbClr val="FFFF00"/>
                </a:solidFill>
                <a:latin typeface="Calibri" pitchFamily="34" charset="0"/>
                <a:ea typeface="Times New Roman" pitchFamily="18" charset="0"/>
                <a:cs typeface="Times New Roman" pitchFamily="18" charset="0"/>
              </a:rPr>
              <a:t> Air sumur.</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6.  Air salju.</a:t>
            </a:r>
            <a:endParaRPr lang="en-US" dirty="0" smtClean="0">
              <a:solidFill>
                <a:srgbClr val="FFFF00"/>
              </a:solidFill>
              <a:latin typeface="Arial" pitchFamily="34" charset="0"/>
              <a:cs typeface="Arial" pitchFamily="34" charset="0"/>
            </a:endParaRPr>
          </a:p>
          <a:p>
            <a:pPr lvl="0" eaLnBrk="0" fontAlgn="base" hangingPunct="0">
              <a:spcBef>
                <a:spcPct val="0"/>
              </a:spcBef>
              <a:spcAft>
                <a:spcPct val="0"/>
              </a:spcAft>
            </a:pPr>
            <a:r>
              <a:rPr lang="id-ID" dirty="0" smtClean="0">
                <a:solidFill>
                  <a:srgbClr val="FFFF00"/>
                </a:solidFill>
                <a:latin typeface="Calibri" pitchFamily="34" charset="0"/>
                <a:ea typeface="Times New Roman" pitchFamily="18" charset="0"/>
                <a:cs typeface="Times New Roman" pitchFamily="18" charset="0"/>
              </a:rPr>
              <a:t>7.</a:t>
            </a:r>
            <a:r>
              <a:rPr lang="en-US" dirty="0" smtClean="0">
                <a:solidFill>
                  <a:srgbClr val="FFFF00"/>
                </a:solidFill>
                <a:latin typeface="Calibri" pitchFamily="34" charset="0"/>
                <a:ea typeface="Times New Roman" pitchFamily="18" charset="0"/>
                <a:cs typeface="Times New Roman" pitchFamily="18" charset="0"/>
              </a:rPr>
              <a:t>  </a:t>
            </a:r>
            <a:r>
              <a:rPr lang="id-ID" dirty="0" smtClean="0">
                <a:solidFill>
                  <a:srgbClr val="FFFF00"/>
                </a:solidFill>
                <a:latin typeface="Calibri" pitchFamily="34" charset="0"/>
                <a:ea typeface="Times New Roman" pitchFamily="18" charset="0"/>
                <a:cs typeface="Times New Roman" pitchFamily="18" charset="0"/>
              </a:rPr>
              <a:t>Air embun.</a:t>
            </a:r>
            <a:endParaRPr lang="en-US" dirty="0" smtClean="0">
              <a:solidFill>
                <a:srgbClr val="FFFF00"/>
              </a:solidFill>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
            <a:ext cx="9144000" cy="6247864"/>
          </a:xfrm>
          <a:prstGeom prst="rect">
            <a:avLst/>
          </a:prstGeom>
        </p:spPr>
        <p:txBody>
          <a:bodyPr wrap="square">
            <a:spAutoFit/>
          </a:bodyPr>
          <a:lstStyle/>
          <a:p>
            <a:pPr lvl="0" fontAlgn="base">
              <a:spcBef>
                <a:spcPct val="0"/>
              </a:spcBef>
              <a:spcAft>
                <a:spcPct val="0"/>
              </a:spcAft>
            </a:pPr>
            <a:r>
              <a:rPr lang="en-US" sz="2000" b="1" dirty="0" smtClean="0">
                <a:latin typeface="Times New Roman" pitchFamily="18" charset="0"/>
                <a:ea typeface="Times New Roman" pitchFamily="18" charset="0"/>
                <a:cs typeface="Times New Roman" pitchFamily="18" charset="0"/>
              </a:rPr>
              <a:t>3. </a:t>
            </a:r>
            <a:r>
              <a:rPr lang="id-ID" sz="2000" b="1" dirty="0" smtClean="0">
                <a:latin typeface="Times New Roman" pitchFamily="18" charset="0"/>
                <a:ea typeface="Times New Roman" pitchFamily="18" charset="0"/>
                <a:cs typeface="Times New Roman" pitchFamily="18" charset="0"/>
              </a:rPr>
              <a:t>Pembagian air</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id-ID" sz="2000" dirty="0" smtClean="0">
                <a:latin typeface="Times New Roman" pitchFamily="18" charset="0"/>
                <a:ea typeface="Times New Roman" pitchFamily="18" charset="0"/>
                <a:cs typeface="Times New Roman" pitchFamily="18" charset="0"/>
              </a:rPr>
              <a:t>Air  dibagi menjadi 4</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bagian</a:t>
            </a:r>
            <a:r>
              <a:rPr lang="id-ID" sz="2000" dirty="0" smtClean="0">
                <a:latin typeface="Times New Roman" pitchFamily="18" charset="0"/>
                <a:ea typeface="Times New Roman" pitchFamily="18" charset="0"/>
                <a:cs typeface="Times New Roman" pitchFamily="18" charset="0"/>
              </a:rPr>
              <a:t>, yaitu :</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b="1" dirty="0" smtClean="0">
                <a:latin typeface="Times New Roman" pitchFamily="18" charset="0"/>
                <a:ea typeface="Times New Roman" pitchFamily="18" charset="0"/>
                <a:cs typeface="Times New Roman" pitchFamily="18" charset="0"/>
              </a:rPr>
              <a:t>a.</a:t>
            </a:r>
            <a:r>
              <a:rPr lang="id-ID" sz="2000" b="1" dirty="0" smtClean="0">
                <a:latin typeface="Times New Roman" pitchFamily="18" charset="0"/>
                <a:ea typeface="Times New Roman" pitchFamily="18" charset="0"/>
                <a:cs typeface="Times New Roman" pitchFamily="18" charset="0"/>
              </a:rPr>
              <a:t> </a:t>
            </a:r>
            <a:r>
              <a:rPr lang="en-US" sz="2000" b="1" dirty="0" smtClean="0">
                <a:latin typeface="Times New Roman" pitchFamily="18" charset="0"/>
                <a:ea typeface="Times New Roman" pitchFamily="18" charset="0"/>
                <a:cs typeface="Times New Roman" pitchFamily="18" charset="0"/>
              </a:rPr>
              <a:t>Air </a:t>
            </a:r>
            <a:r>
              <a:rPr lang="en-US" sz="2000" b="1" dirty="0" err="1" smtClean="0">
                <a:latin typeface="Times New Roman" pitchFamily="18" charset="0"/>
                <a:ea typeface="Times New Roman" pitchFamily="18" charset="0"/>
                <a:cs typeface="Times New Roman" pitchFamily="18" charset="0"/>
              </a:rPr>
              <a:t>mutlak</a:t>
            </a:r>
            <a:r>
              <a:rPr lang="en-US" sz="2000" b="1" dirty="0" smtClean="0">
                <a:latin typeface="Times New Roman" pitchFamily="18" charset="0"/>
                <a:ea typeface="Times New Roman" pitchFamily="18" charset="0"/>
                <a:cs typeface="Times New Roman" pitchFamily="18" charset="0"/>
              </a:rPr>
              <a:t> </a:t>
            </a:r>
            <a:r>
              <a:rPr lang="en-US" sz="2000" dirty="0" smtClean="0">
                <a:latin typeface="Times New Roman" pitchFamily="18" charset="0"/>
                <a:ea typeface="Times New Roman" pitchFamily="18" charset="0"/>
                <a:cs typeface="Times New Roman" pitchFamily="18" charset="0"/>
              </a:rPr>
              <a:t>(air yang </a:t>
            </a:r>
            <a:r>
              <a:rPr lang="en-US" sz="2000" dirty="0" err="1" smtClean="0">
                <a:latin typeface="Times New Roman" pitchFamily="18" charset="0"/>
                <a:ea typeface="Times New Roman" pitchFamily="18" charset="0"/>
                <a:cs typeface="Times New Roman" pitchFamily="18" charset="0"/>
              </a:rPr>
              <a:t>suci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dan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mensucikan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yaitu</a:t>
            </a:r>
            <a:r>
              <a:rPr lang="en-US" sz="2000" dirty="0" smtClean="0">
                <a:latin typeface="Times New Roman" pitchFamily="18" charset="0"/>
                <a:ea typeface="Times New Roman" pitchFamily="18" charset="0"/>
                <a:cs typeface="Times New Roman" pitchFamily="18" charset="0"/>
              </a:rPr>
              <a:t> air yang </a:t>
            </a:r>
            <a:r>
              <a:rPr lang="en-US" sz="2000" dirty="0" err="1" smtClean="0">
                <a:latin typeface="Times New Roman" pitchFamily="18" charset="0"/>
                <a:ea typeface="Times New Roman" pitchFamily="18" charset="0"/>
                <a:cs typeface="Times New Roman" pitchFamily="18" charset="0"/>
              </a:rPr>
              <a:t>masih</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murni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dan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tidak</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bercampur</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dengan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sesuatu</a:t>
            </a:r>
            <a:r>
              <a:rPr lang="en-US" sz="2000" dirty="0" smtClean="0">
                <a:latin typeface="Times New Roman" pitchFamily="18" charset="0"/>
                <a:ea typeface="Times New Roman" pitchFamily="18" charset="0"/>
                <a:cs typeface="Times New Roman" pitchFamily="18" charset="0"/>
              </a:rPr>
              <a:t> yang lain.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Yaitu</a:t>
            </a:r>
            <a:r>
              <a:rPr lang="en-US" sz="2000" dirty="0" smtClean="0">
                <a:latin typeface="Times New Roman" pitchFamily="18" charset="0"/>
                <a:ea typeface="Calibri" pitchFamily="34" charset="0"/>
                <a:cs typeface="Times New Roman" pitchFamily="18" charset="0"/>
              </a:rPr>
              <a:t> air yang  </a:t>
            </a:r>
            <a:r>
              <a:rPr lang="en-US" sz="2000" dirty="0" err="1" smtClean="0">
                <a:latin typeface="Times New Roman" pitchFamily="18" charset="0"/>
                <a:ea typeface="Calibri" pitchFamily="34" charset="0"/>
                <a:cs typeface="Times New Roman" pitchFamily="18" charset="0"/>
              </a:rPr>
              <a:t>jatuh</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dari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langit</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atau</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terbit</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dari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bumi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masih</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tetap</a:t>
            </a:r>
            <a:r>
              <a:rPr lang="en-US" sz="2000" dirty="0" smtClean="0">
                <a:latin typeface="Times New Roman" pitchFamily="18" charset="0"/>
                <a:ea typeface="Calibri" pitchFamily="34" charset="0"/>
                <a:cs typeface="Times New Roman" pitchFamily="18" charset="0"/>
              </a:rPr>
              <a:t>(</a:t>
            </a:r>
            <a:r>
              <a:rPr lang="en-US" sz="2000" dirty="0" err="1" smtClean="0">
                <a:latin typeface="Times New Roman" pitchFamily="18" charset="0"/>
                <a:ea typeface="Calibri" pitchFamily="34" charset="0"/>
                <a:cs typeface="Times New Roman" pitchFamily="18" charset="0"/>
              </a:rPr>
              <a:t>belum</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berubah</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keadaanya</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seperti</a:t>
            </a:r>
            <a:r>
              <a:rPr lang="en-US" sz="2000" dirty="0" smtClean="0">
                <a:latin typeface="Times New Roman" pitchFamily="18" charset="0"/>
                <a:ea typeface="Calibri" pitchFamily="34" charset="0"/>
                <a:cs typeface="Times New Roman" pitchFamily="18" charset="0"/>
              </a:rPr>
              <a:t> air </a:t>
            </a:r>
            <a:r>
              <a:rPr lang="en-US" sz="2000" dirty="0" err="1" smtClean="0">
                <a:latin typeface="Times New Roman" pitchFamily="18" charset="0"/>
                <a:ea typeface="Calibri" pitchFamily="34" charset="0"/>
                <a:cs typeface="Times New Roman" pitchFamily="18" charset="0"/>
              </a:rPr>
              <a:t>hujan</a:t>
            </a:r>
            <a:r>
              <a:rPr lang="en-US" sz="2000" dirty="0" smtClean="0">
                <a:latin typeface="Times New Roman" pitchFamily="18" charset="0"/>
                <a:ea typeface="Calibri" pitchFamily="34" charset="0"/>
                <a:cs typeface="Times New Roman" pitchFamily="18" charset="0"/>
              </a:rPr>
              <a:t>, air </a:t>
            </a:r>
            <a:r>
              <a:rPr lang="en-US" sz="2000" dirty="0" err="1" smtClean="0">
                <a:latin typeface="Times New Roman" pitchFamily="18" charset="0"/>
                <a:ea typeface="Calibri" pitchFamily="34" charset="0"/>
                <a:cs typeface="Times New Roman" pitchFamily="18" charset="0"/>
              </a:rPr>
              <a:t>laut</a:t>
            </a:r>
            <a:r>
              <a:rPr lang="en-US" sz="2000" dirty="0" smtClean="0">
                <a:latin typeface="Times New Roman" pitchFamily="18" charset="0"/>
                <a:ea typeface="Calibri" pitchFamily="34" charset="0"/>
                <a:cs typeface="Times New Roman" pitchFamily="18" charset="0"/>
              </a:rPr>
              <a:t>, air </a:t>
            </a:r>
            <a:r>
              <a:rPr lang="en-US" sz="2000" dirty="0" err="1" smtClean="0">
                <a:latin typeface="Times New Roman" pitchFamily="18" charset="0"/>
                <a:ea typeface="Calibri" pitchFamily="34" charset="0"/>
                <a:cs typeface="Times New Roman" pitchFamily="18" charset="0"/>
              </a:rPr>
              <a:t>sumur</a:t>
            </a:r>
            <a:r>
              <a:rPr lang="en-US" sz="2000" dirty="0" smtClean="0">
                <a:latin typeface="Times New Roman" pitchFamily="18" charset="0"/>
                <a:ea typeface="Calibri" pitchFamily="34" charset="0"/>
                <a:cs typeface="Times New Roman" pitchFamily="18" charset="0"/>
              </a:rPr>
              <a:t>, air </a:t>
            </a:r>
            <a:r>
              <a:rPr lang="en-US" sz="2000" dirty="0" err="1" smtClean="0">
                <a:latin typeface="Times New Roman" pitchFamily="18" charset="0"/>
                <a:ea typeface="Calibri" pitchFamily="34" charset="0"/>
                <a:cs typeface="Times New Roman" pitchFamily="18" charset="0"/>
              </a:rPr>
              <a:t>es</a:t>
            </a:r>
            <a:r>
              <a:rPr lang="en-US" sz="2000" dirty="0" smtClean="0">
                <a:latin typeface="Times New Roman" pitchFamily="18" charset="0"/>
                <a:ea typeface="Calibri" pitchFamily="34" charset="0"/>
                <a:cs typeface="Times New Roman" pitchFamily="18" charset="0"/>
              </a:rPr>
              <a:t> yang </a:t>
            </a:r>
            <a:r>
              <a:rPr lang="en-US" sz="2000" dirty="0" err="1" smtClean="0">
                <a:latin typeface="Times New Roman" pitchFamily="18" charset="0"/>
                <a:ea typeface="Calibri" pitchFamily="34" charset="0"/>
                <a:cs typeface="Times New Roman" pitchFamily="18" charset="0"/>
              </a:rPr>
              <a:t>sudah</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hancur</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kembali</a:t>
            </a:r>
            <a:r>
              <a:rPr lang="en-US" sz="2000" dirty="0" smtClean="0">
                <a:latin typeface="Times New Roman" pitchFamily="18" charset="0"/>
                <a:ea typeface="Calibri" pitchFamily="34" charset="0"/>
                <a:cs typeface="Times New Roman" pitchFamily="18" charset="0"/>
              </a:rPr>
              <a:t> , air </a:t>
            </a:r>
            <a:r>
              <a:rPr lang="en-US" sz="2000" dirty="0" err="1" smtClean="0">
                <a:latin typeface="Times New Roman" pitchFamily="18" charset="0"/>
                <a:ea typeface="Calibri" pitchFamily="34" charset="0"/>
                <a:cs typeface="Times New Roman" pitchFamily="18" charset="0"/>
              </a:rPr>
              <a:t>embun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dan</a:t>
            </a:r>
            <a:r>
              <a:rPr lang="en-US" sz="2000" dirty="0" smtClean="0">
                <a:latin typeface="Times New Roman" pitchFamily="18" charset="0"/>
                <a:ea typeface="Calibri" pitchFamily="34" charset="0"/>
                <a:cs typeface="Times New Roman" pitchFamily="18" charset="0"/>
              </a:rPr>
              <a:t> air yang </a:t>
            </a:r>
            <a:r>
              <a:rPr lang="en-US" sz="2000" dirty="0" err="1" smtClean="0">
                <a:latin typeface="Times New Roman" pitchFamily="18" charset="0"/>
                <a:ea typeface="Calibri" pitchFamily="34" charset="0"/>
                <a:cs typeface="Times New Roman" pitchFamily="18" charset="0"/>
              </a:rPr>
              <a:t>keluar</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dari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mata</a:t>
            </a:r>
            <a:r>
              <a:rPr lang="en-US" sz="2000" dirty="0" smtClean="0">
                <a:latin typeface="Times New Roman" pitchFamily="18" charset="0"/>
                <a:ea typeface="Calibri" pitchFamily="34" charset="0"/>
                <a:cs typeface="Times New Roman" pitchFamily="18" charset="0"/>
              </a:rPr>
              <a:t> air.</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dirty="0" err="1" smtClean="0">
                <a:latin typeface="Times New Roman" pitchFamily="18" charset="0"/>
                <a:ea typeface="Calibri" pitchFamily="34" charset="0"/>
                <a:cs typeface="Times New Roman" pitchFamily="18" charset="0"/>
              </a:rPr>
              <a:t>Firman</a:t>
            </a:r>
            <a:r>
              <a:rPr lang="en-US" sz="2000" dirty="0" smtClean="0">
                <a:latin typeface="Times New Roman" pitchFamily="18" charset="0"/>
                <a:ea typeface="Calibri" pitchFamily="34" charset="0"/>
                <a:cs typeface="Times New Roman" pitchFamily="18" charset="0"/>
              </a:rPr>
              <a:t> Allah </a:t>
            </a:r>
            <a:r>
              <a:rPr lang="en-US" sz="2000" dirty="0" err="1" smtClean="0">
                <a:latin typeface="Times New Roman" pitchFamily="18" charset="0"/>
                <a:ea typeface="Calibri" pitchFamily="34" charset="0"/>
                <a:cs typeface="Times New Roman" pitchFamily="18" charset="0"/>
              </a:rPr>
              <a:t>Swt</a:t>
            </a:r>
            <a:r>
              <a:rPr lang="en-US" sz="2000" dirty="0" smtClean="0">
                <a:latin typeface="Times New Roman" pitchFamily="18" charset="0"/>
                <a:ea typeface="Calibri" pitchFamily="34" charset="0"/>
                <a:cs typeface="Times New Roman" pitchFamily="18" charset="0"/>
              </a:rPr>
              <a:t> , yang </a:t>
            </a:r>
            <a:r>
              <a:rPr lang="en-US" sz="2000" dirty="0" err="1" smtClean="0">
                <a:latin typeface="Times New Roman" pitchFamily="18" charset="0"/>
                <a:ea typeface="Calibri" pitchFamily="34" charset="0"/>
                <a:cs typeface="Times New Roman" pitchFamily="18" charset="0"/>
              </a:rPr>
              <a:t>artinya</a:t>
            </a:r>
            <a:r>
              <a:rPr lang="en-US" sz="2000" dirty="0" smtClean="0">
                <a:latin typeface="Times New Roman" pitchFamily="18" charset="0"/>
                <a:ea typeface="Calibri" pitchFamily="34" charset="0"/>
                <a:cs typeface="Times New Roman" pitchFamily="18" charset="0"/>
              </a:rPr>
              <a:t> :</a:t>
            </a:r>
            <a:endParaRPr lang="id-ID" sz="2000" dirty="0">
              <a:latin typeface="Times New Roman" pitchFamily="18" charset="0"/>
              <a:cs typeface="Times New Roman" pitchFamily="18" charset="0"/>
            </a:endParaRPr>
          </a:p>
          <a:p>
            <a:pPr lvl="0" eaLnBrk="0" fontAlgn="base" hangingPunct="0">
              <a:spcBef>
                <a:spcPct val="0"/>
              </a:spcBef>
              <a:spcAft>
                <a:spcPct val="0"/>
              </a:spcAft>
            </a:pP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dirty="0" smtClean="0">
                <a:latin typeface="Times New Roman" pitchFamily="18" charset="0"/>
                <a:ea typeface="Calibri" pitchFamily="34" charset="0"/>
                <a:cs typeface="Times New Roman" pitchFamily="18" charset="0"/>
              </a:rPr>
              <a:t>“Dan Allah </a:t>
            </a:r>
            <a:r>
              <a:rPr lang="en-US" sz="2000" dirty="0" err="1" smtClean="0">
                <a:latin typeface="Times New Roman" pitchFamily="18" charset="0"/>
                <a:ea typeface="Calibri" pitchFamily="34" charset="0"/>
                <a:cs typeface="Times New Roman" pitchFamily="18" charset="0"/>
              </a:rPr>
              <a:t>menurunkan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kepadamu</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hujan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dari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langit</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untuk</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menyuci</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kan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kamu</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dengan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hujan</a:t>
            </a:r>
            <a:r>
              <a:rPr lang="en-US" sz="2000" dirty="0" smtClean="0">
                <a:latin typeface="Times New Roman" pitchFamily="18" charset="0"/>
                <a:ea typeface="Calibri" pitchFamily="34" charset="0"/>
                <a:cs typeface="Times New Roman" pitchFamily="18" charset="0"/>
              </a:rPr>
              <a:t> </a:t>
            </a:r>
            <a:r>
              <a:rPr lang="en-US" sz="2000" dirty="0" err="1" smtClean="0">
                <a:latin typeface="Times New Roman" pitchFamily="18" charset="0"/>
                <a:ea typeface="Calibri" pitchFamily="34" charset="0"/>
                <a:cs typeface="Times New Roman" pitchFamily="18" charset="0"/>
              </a:rPr>
              <a:t>itu</a:t>
            </a:r>
            <a:r>
              <a:rPr lang="en-US" sz="2000" dirty="0" smtClean="0">
                <a:latin typeface="Times New Roman" pitchFamily="18" charset="0"/>
                <a:ea typeface="Calibri" pitchFamily="34" charset="0"/>
                <a:cs typeface="Times New Roman" pitchFamily="18" charset="0"/>
              </a:rPr>
              <a:t>.”(QS Al Anfal:11)</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b="1" dirty="0" smtClean="0">
                <a:latin typeface="Times New Roman" pitchFamily="18" charset="0"/>
                <a:ea typeface="Times New Roman" pitchFamily="18" charset="0"/>
                <a:cs typeface="Times New Roman" pitchFamily="18" charset="0"/>
              </a:rPr>
              <a:t>b. </a:t>
            </a:r>
            <a:r>
              <a:rPr lang="id-ID" sz="2000" b="1" dirty="0" smtClean="0">
                <a:latin typeface="Times New Roman" pitchFamily="18" charset="0"/>
                <a:ea typeface="Times New Roman" pitchFamily="18" charset="0"/>
                <a:cs typeface="Times New Roman" pitchFamily="18" charset="0"/>
              </a:rPr>
              <a:t>Air </a:t>
            </a:r>
            <a:r>
              <a:rPr lang="id-ID" sz="2000" b="1" i="1" dirty="0" smtClean="0">
                <a:latin typeface="Times New Roman" pitchFamily="18" charset="0"/>
                <a:ea typeface="Times New Roman" pitchFamily="18" charset="0"/>
                <a:cs typeface="Times New Roman" pitchFamily="18" charset="0"/>
              </a:rPr>
              <a:t>musyammas</a:t>
            </a:r>
            <a:r>
              <a:rPr lang="id-ID" sz="2000" b="1" dirty="0" smtClean="0">
                <a:latin typeface="Times New Roman" pitchFamily="18" charset="0"/>
                <a:ea typeface="Times New Roman" pitchFamily="18" charset="0"/>
                <a:cs typeface="Times New Roman" pitchFamily="18" charset="0"/>
              </a:rPr>
              <a:t> </a:t>
            </a:r>
            <a:r>
              <a:rPr lang="id-ID" sz="2000" dirty="0" smtClean="0">
                <a:latin typeface="Times New Roman" pitchFamily="18" charset="0"/>
                <a:ea typeface="Times New Roman" pitchFamily="18" charset="0"/>
                <a:cs typeface="Times New Roman" pitchFamily="18" charset="0"/>
              </a:rPr>
              <a:t>(air yang suci dan dapat mensucikan tetapi makhruh digunakan),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makruh</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memakainya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dibadan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saja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tetapi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tidak</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makruh</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untuk</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mensucikan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pakaian</a:t>
            </a:r>
            <a:r>
              <a:rPr lang="en-US" sz="2000" dirty="0" smtClean="0">
                <a:latin typeface="Times New Roman" pitchFamily="18" charset="0"/>
                <a:ea typeface="Times New Roman" pitchFamily="18" charset="0"/>
                <a:cs typeface="Times New Roman" pitchFamily="18" charset="0"/>
              </a:rPr>
              <a:t>,</a:t>
            </a:r>
            <a:r>
              <a:rPr lang="id-ID" sz="2000" dirty="0" smtClean="0">
                <a:latin typeface="Times New Roman" pitchFamily="18" charset="0"/>
                <a:ea typeface="Times New Roman" pitchFamily="18" charset="0"/>
                <a:cs typeface="Times New Roman" pitchFamily="18" charset="0"/>
              </a:rPr>
              <a:t> yaitu air yang dipanaskan dengan terik matahari di tempat logam yang bukan emas.</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Apabila</a:t>
            </a:r>
            <a:r>
              <a:rPr lang="en-US" sz="2000" dirty="0" smtClean="0">
                <a:latin typeface="Times New Roman" pitchFamily="18" charset="0"/>
                <a:ea typeface="Times New Roman" pitchFamily="18" charset="0"/>
                <a:cs typeface="Times New Roman" pitchFamily="18" charset="0"/>
              </a:rPr>
              <a:t> air yang </a:t>
            </a:r>
            <a:r>
              <a:rPr lang="en-US" sz="2000" dirty="0" err="1" smtClean="0">
                <a:latin typeface="Times New Roman" pitchFamily="18" charset="0"/>
                <a:ea typeface="Times New Roman" pitchFamily="18" charset="0"/>
                <a:cs typeface="Times New Roman" pitchFamily="18" charset="0"/>
              </a:rPr>
              <a:t>panas</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tersebut</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menjadi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dingin</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lagi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maka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hukumnya</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tidak</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makruh</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lagi</a:t>
            </a:r>
            <a:r>
              <a:rPr lang="en-US" sz="2000" dirty="0" smtClean="0">
                <a:latin typeface="Times New Roman" pitchFamily="18" charset="0"/>
                <a:ea typeface="Times New Roman" pitchFamily="18" charset="0"/>
                <a:cs typeface="Times New Roman" pitchFamily="18" charset="0"/>
              </a:rPr>
              <a:t> </a:t>
            </a:r>
            <a:r>
              <a:rPr lang="en-US" sz="2000" dirty="0" err="1" smtClean="0">
                <a:latin typeface="Times New Roman" pitchFamily="18" charset="0"/>
                <a:ea typeface="Times New Roman" pitchFamily="18" charset="0"/>
                <a:cs typeface="Times New Roman" pitchFamily="18" charset="0"/>
              </a:rPr>
              <a:t>memakainya</a:t>
            </a:r>
            <a:r>
              <a:rPr lang="en-US" sz="2000" dirty="0" smtClean="0">
                <a:latin typeface="Times New Roman" pitchFamily="18" charset="0"/>
                <a:ea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b="1" dirty="0" smtClean="0">
                <a:latin typeface="Times New Roman" pitchFamily="18" charset="0"/>
                <a:ea typeface="Times New Roman" pitchFamily="18" charset="0"/>
                <a:cs typeface="Times New Roman" pitchFamily="18" charset="0"/>
              </a:rPr>
              <a:t>c.  </a:t>
            </a:r>
            <a:r>
              <a:rPr lang="id-ID" sz="2000" b="1" dirty="0" smtClean="0">
                <a:latin typeface="Times New Roman" pitchFamily="18" charset="0"/>
                <a:ea typeface="Times New Roman" pitchFamily="18" charset="0"/>
                <a:cs typeface="Times New Roman" pitchFamily="18" charset="0"/>
              </a:rPr>
              <a:t>Air </a:t>
            </a:r>
            <a:r>
              <a:rPr lang="id-ID" sz="2000" b="1" i="1" dirty="0" smtClean="0">
                <a:latin typeface="Times New Roman" pitchFamily="18" charset="0"/>
                <a:ea typeface="Times New Roman" pitchFamily="18" charset="0"/>
                <a:cs typeface="Times New Roman" pitchFamily="18" charset="0"/>
              </a:rPr>
              <a:t>musta’mal</a:t>
            </a:r>
            <a:r>
              <a:rPr lang="id-ID" sz="2000" b="1" dirty="0" smtClean="0">
                <a:latin typeface="Times New Roman" pitchFamily="18" charset="0"/>
                <a:ea typeface="Times New Roman" pitchFamily="18" charset="0"/>
                <a:cs typeface="Times New Roman" pitchFamily="18" charset="0"/>
              </a:rPr>
              <a:t> </a:t>
            </a:r>
            <a:r>
              <a:rPr lang="id-ID" sz="2000" dirty="0" smtClean="0">
                <a:latin typeface="Times New Roman" pitchFamily="18" charset="0"/>
                <a:ea typeface="Times New Roman" pitchFamily="18" charset="0"/>
                <a:cs typeface="Times New Roman" pitchFamily="18" charset="0"/>
              </a:rPr>
              <a:t>(air suci tetapi tidak dapat mensucikan), yaitu air yang sudah digunakan untuk bersuci.</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r>
              <a:rPr lang="en-US" sz="2000" b="1" dirty="0" smtClean="0">
                <a:latin typeface="Times New Roman" pitchFamily="18" charset="0"/>
                <a:ea typeface="Times New Roman" pitchFamily="18" charset="0"/>
                <a:cs typeface="Times New Roman" pitchFamily="18" charset="0"/>
              </a:rPr>
              <a:t>d. </a:t>
            </a:r>
            <a:r>
              <a:rPr lang="id-ID" sz="2000" b="1" dirty="0" smtClean="0">
                <a:latin typeface="Times New Roman" pitchFamily="18" charset="0"/>
                <a:ea typeface="Times New Roman" pitchFamily="18" charset="0"/>
                <a:cs typeface="Times New Roman" pitchFamily="18" charset="0"/>
              </a:rPr>
              <a:t>Air </a:t>
            </a:r>
            <a:r>
              <a:rPr lang="id-ID" sz="2000" b="1" i="1" dirty="0" smtClean="0">
                <a:latin typeface="Times New Roman" pitchFamily="18" charset="0"/>
                <a:ea typeface="Times New Roman" pitchFamily="18" charset="0"/>
                <a:cs typeface="Times New Roman" pitchFamily="18" charset="0"/>
              </a:rPr>
              <a:t>mutanajis</a:t>
            </a:r>
            <a:r>
              <a:rPr lang="id-ID" sz="2000" b="1" dirty="0" smtClean="0">
                <a:latin typeface="Times New Roman" pitchFamily="18" charset="0"/>
                <a:ea typeface="Times New Roman" pitchFamily="18" charset="0"/>
                <a:cs typeface="Times New Roman" pitchFamily="18" charset="0"/>
              </a:rPr>
              <a:t> </a:t>
            </a:r>
            <a:r>
              <a:rPr lang="id-ID" sz="2000" dirty="0" smtClean="0">
                <a:latin typeface="Times New Roman" pitchFamily="18" charset="0"/>
                <a:ea typeface="Times New Roman" pitchFamily="18" charset="0"/>
                <a:cs typeface="Times New Roman" pitchFamily="18" charset="0"/>
              </a:rPr>
              <a:t>(air yang najis dan tidak dapat mensucikan), yaitu air telah kemasukan benda najis atau yang terkena najis.</a:t>
            </a:r>
            <a:endParaRPr lang="en-US" sz="2000" dirty="0" smtClean="0">
              <a:latin typeface="Times New Roman" pitchFamily="18" charset="0"/>
              <a:cs typeface="Times New Roman" pitchFamily="18" charset="0"/>
            </a:endParaRPr>
          </a:p>
          <a:p>
            <a:pPr lvl="0" eaLnBrk="0" fontAlgn="base" hangingPunct="0">
              <a:spcBef>
                <a:spcPct val="0"/>
              </a:spcBef>
              <a:spcAft>
                <a:spcPct val="0"/>
              </a:spcAft>
            </a:pPr>
            <a:endParaRPr lang="en-US" sz="2000" dirty="0" smtClean="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Macam-Macam Thaharah</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Bersuci dari dosa (bertaubat).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Bertaubat kepada Allah yang merupakan </a:t>
            </a:r>
            <a:r>
              <a:rPr kumimoji="0" lang="id-ID"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thaharah ruhaniah,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juga sebagai metode mensucikan diri dari dosa-dosa yang besar maupun yang kecil kepada Allah. Allah SWT berfirman dalam Al-Qur’an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Artinya </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“Dan hendaklah kamu memohon ampunan kepada Tuhanmu dan bertaubat kepada-Nya, niscaya Dia akan memberi kenikmatan yang baik kepadamu sampai waktu yang telah ditentukan. Dan Dia akan memberikan karunia-Nya kepada setiap orang yang berbuat baik. Dan jika kamu berpaling maka sungguh Aku takut kamu akan ditimpa azab pada hari yang besar (kiamat)”.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Huud</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:3)</a:t>
            </a:r>
            <a:endParaRPr kumimoji="0" lang="id-ID"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Picture 2" descr="255187_491928580828341_944855070_n.jpg"/>
          <p:cNvPicPr>
            <a:picLocks noChangeAspect="1"/>
          </p:cNvPicPr>
          <p:nvPr/>
        </p:nvPicPr>
        <p:blipFill>
          <a:blip r:embed="rId2"/>
          <a:stretch>
            <a:fillRect/>
          </a:stretch>
        </p:blipFill>
        <p:spPr>
          <a:xfrm>
            <a:off x="0" y="4572000"/>
            <a:ext cx="9144000" cy="2286000"/>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09">
                                            <p:txEl>
                                              <p:pRg st="0" end="0"/>
                                            </p:txEl>
                                          </p:spTgt>
                                        </p:tgtEl>
                                        <p:attrNameLst>
                                          <p:attrName>style.visibility</p:attrName>
                                        </p:attrNameLst>
                                      </p:cBhvr>
                                      <p:to>
                                        <p:strVal val="visible"/>
                                      </p:to>
                                    </p:set>
                                    <p:animEffect transition="in" filter="fade">
                                      <p:cBhvr>
                                        <p:cTn id="7" dur="2000"/>
                                        <p:tgtEl>
                                          <p:spTgt spid="174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09">
                                            <p:txEl>
                                              <p:pRg st="1" end="1"/>
                                            </p:txEl>
                                          </p:spTgt>
                                        </p:tgtEl>
                                        <p:attrNameLst>
                                          <p:attrName>style.visibility</p:attrName>
                                        </p:attrNameLst>
                                      </p:cBhvr>
                                      <p:to>
                                        <p:strVal val="visible"/>
                                      </p:to>
                                    </p:set>
                                    <p:animEffect transition="in" filter="fade">
                                      <p:cBhvr>
                                        <p:cTn id="12" dur="2000"/>
                                        <p:tgtEl>
                                          <p:spTgt spid="174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09">
                                            <p:txEl>
                                              <p:pRg st="2" end="2"/>
                                            </p:txEl>
                                          </p:spTgt>
                                        </p:tgtEl>
                                        <p:attrNameLst>
                                          <p:attrName>style.visibility</p:attrName>
                                        </p:attrNameLst>
                                      </p:cBhvr>
                                      <p:to>
                                        <p:strVal val="visible"/>
                                      </p:to>
                                    </p:set>
                                    <p:animEffect transition="in" filter="fade">
                                      <p:cBhvr>
                                        <p:cTn id="17" dur="2000"/>
                                        <p:tgtEl>
                                          <p:spTgt spid="1740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09">
                                            <p:txEl>
                                              <p:pRg st="3" end="3"/>
                                            </p:txEl>
                                          </p:spTgt>
                                        </p:tgtEl>
                                        <p:attrNameLst>
                                          <p:attrName>style.visibility</p:attrName>
                                        </p:attrNameLst>
                                      </p:cBhvr>
                                      <p:to>
                                        <p:strVal val="visible"/>
                                      </p:to>
                                    </p:set>
                                    <p:animEffect transition="in" filter="fade">
                                      <p:cBhvr>
                                        <p:cTn id="22" dur="2000"/>
                                        <p:tgtEl>
                                          <p:spTgt spid="1740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55940_558517357495589_1950156813_n.jpg"/>
          <p:cNvPicPr>
            <a:picLocks noChangeAspect="1"/>
          </p:cNvPicPr>
          <p:nvPr/>
        </p:nvPicPr>
        <p:blipFill>
          <a:blip r:embed="rId2"/>
          <a:stretch>
            <a:fillRect/>
          </a:stretch>
        </p:blipFill>
        <p:spPr>
          <a:xfrm>
            <a:off x="0" y="0"/>
            <a:ext cx="9144000" cy="6858000"/>
          </a:xfrm>
          <a:prstGeom prst="rect">
            <a:avLst/>
          </a:prstGeom>
        </p:spPr>
      </p:pic>
      <p:sp>
        <p:nvSpPr>
          <p:cNvPr id="5" name="Rectangle 4"/>
          <p:cNvSpPr/>
          <p:nvPr/>
        </p:nvSpPr>
        <p:spPr>
          <a:xfrm>
            <a:off x="457200" y="1676400"/>
            <a:ext cx="8077200" cy="4708981"/>
          </a:xfrm>
          <a:prstGeom prst="rect">
            <a:avLst/>
          </a:prstGeom>
        </p:spPr>
        <p:txBody>
          <a:bodyPr wrap="square">
            <a:spAutoFit/>
          </a:bodyPr>
          <a:lstStyle/>
          <a:p>
            <a:pPr lvl="0" algn="just" fontAlgn="base">
              <a:lnSpc>
                <a:spcPct val="150000"/>
              </a:lnSpc>
              <a:spcBef>
                <a:spcPct val="0"/>
              </a:spcBef>
              <a:spcAft>
                <a:spcPct val="0"/>
              </a:spcAft>
            </a:pPr>
            <a:r>
              <a:rPr lang="id-ID" sz="2800" b="1" dirty="0" smtClean="0">
                <a:solidFill>
                  <a:srgbClr val="FF0000"/>
                </a:solidFill>
                <a:latin typeface="Times New Roman" pitchFamily="18" charset="0"/>
                <a:ea typeface="Times New Roman" pitchFamily="18" charset="0"/>
                <a:cs typeface="Times New Roman" pitchFamily="18" charset="0"/>
              </a:rPr>
              <a:t>Yang dimaksud dengan </a:t>
            </a:r>
            <a:r>
              <a:rPr lang="id-ID" sz="2800" b="1" i="1" dirty="0" smtClean="0">
                <a:solidFill>
                  <a:srgbClr val="FF0000"/>
                </a:solidFill>
                <a:latin typeface="Times New Roman" pitchFamily="18" charset="0"/>
                <a:ea typeface="Times New Roman" pitchFamily="18" charset="0"/>
                <a:cs typeface="Times New Roman" pitchFamily="18" charset="0"/>
              </a:rPr>
              <a:t>taubat nashuha</a:t>
            </a:r>
            <a:r>
              <a:rPr lang="id-ID" sz="2800" b="1" dirty="0" smtClean="0">
                <a:solidFill>
                  <a:srgbClr val="FF0000"/>
                </a:solidFill>
                <a:latin typeface="Times New Roman" pitchFamily="18" charset="0"/>
                <a:ea typeface="Times New Roman" pitchFamily="18" charset="0"/>
                <a:cs typeface="Times New Roman" pitchFamily="18" charset="0"/>
              </a:rPr>
              <a:t> adalah taubat </a:t>
            </a:r>
            <a:r>
              <a:rPr lang="en-US" sz="2800" b="1" dirty="0" err="1" smtClean="0">
                <a:solidFill>
                  <a:srgbClr val="FF0000"/>
                </a:solidFill>
                <a:latin typeface="Times New Roman" pitchFamily="18" charset="0"/>
                <a:ea typeface="Times New Roman" pitchFamily="18" charset="0"/>
                <a:cs typeface="Times New Roman" pitchFamily="18" charset="0"/>
              </a:rPr>
              <a:t>sesungguh</a:t>
            </a:r>
            <a:r>
              <a:rPr lang="en-US" sz="2800" b="1" dirty="0" smtClean="0">
                <a:solidFill>
                  <a:srgbClr val="FF0000"/>
                </a:solidFill>
                <a:latin typeface="Times New Roman" pitchFamily="18" charset="0"/>
                <a:ea typeface="Times New Roman" pitchFamily="18" charset="0"/>
                <a:cs typeface="Times New Roman" pitchFamily="18" charset="0"/>
              </a:rPr>
              <a:t>-</a:t>
            </a:r>
            <a:r>
              <a:rPr lang="id-ID" sz="2800" b="1" dirty="0" smtClean="0">
                <a:solidFill>
                  <a:srgbClr val="FF0000"/>
                </a:solidFill>
                <a:latin typeface="Times New Roman" pitchFamily="18" charset="0"/>
                <a:ea typeface="Times New Roman" pitchFamily="18" charset="0"/>
                <a:cs typeface="Times New Roman" pitchFamily="18" charset="0"/>
              </a:rPr>
              <a:t> sengguhnya. Ciri-cirinya adalah:</a:t>
            </a:r>
            <a:endParaRPr lang="en-US" sz="2800" b="1" dirty="0" smtClean="0">
              <a:solidFill>
                <a:srgbClr val="FF0000"/>
              </a:solidFill>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id-ID" sz="2400" dirty="0" smtClean="0">
                <a:solidFill>
                  <a:schemeClr val="bg1"/>
                </a:solidFill>
                <a:latin typeface="Times New Roman" pitchFamily="18" charset="0"/>
                <a:ea typeface="Times New Roman" pitchFamily="18" charset="0"/>
                <a:cs typeface="Times New Roman" pitchFamily="18" charset="0"/>
              </a:rPr>
              <a:t>a.  Menyesal dengan perbuatan yang telah dilakukan.</a:t>
            </a:r>
            <a:endParaRPr lang="en-US" sz="2400" dirty="0" smtClean="0">
              <a:solidFill>
                <a:schemeClr val="bg1"/>
              </a:solidFill>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id-ID" sz="2400" dirty="0" smtClean="0">
                <a:solidFill>
                  <a:schemeClr val="bg1"/>
                </a:solidFill>
                <a:latin typeface="Times New Roman" pitchFamily="18" charset="0"/>
                <a:ea typeface="Times New Roman" pitchFamily="18" charset="0"/>
                <a:cs typeface="Times New Roman" pitchFamily="18" charset="0"/>
              </a:rPr>
              <a:t>b. Berjanji tidak akan mengulanginya.</a:t>
            </a:r>
            <a:endParaRPr lang="en-US" sz="2400" dirty="0" smtClean="0">
              <a:solidFill>
                <a:schemeClr val="bg1"/>
              </a:solidFill>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id-ID" sz="2400" dirty="0" smtClean="0">
                <a:solidFill>
                  <a:schemeClr val="bg1"/>
                </a:solidFill>
                <a:latin typeface="Times New Roman" pitchFamily="18" charset="0"/>
                <a:ea typeface="Times New Roman" pitchFamily="18" charset="0"/>
                <a:cs typeface="Times New Roman" pitchFamily="18" charset="0"/>
              </a:rPr>
              <a:t>c. Selalu meminta ampunan kepada Allah dan berzikir.</a:t>
            </a:r>
            <a:endParaRPr lang="en-US" sz="2400" dirty="0" smtClean="0">
              <a:solidFill>
                <a:schemeClr val="bg1"/>
              </a:solidFill>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id-ID" sz="2400" dirty="0" smtClean="0">
                <a:solidFill>
                  <a:schemeClr val="bg1"/>
                </a:solidFill>
                <a:latin typeface="Times New Roman" pitchFamily="18" charset="0"/>
                <a:ea typeface="Times New Roman" pitchFamily="18" charset="0"/>
                <a:cs typeface="Times New Roman" pitchFamily="18" charset="0"/>
              </a:rPr>
              <a:t>d. Berusaha terus menerus untuk memperbaiki diri dengan memperbanyak perbuatan baik dengan mengharap keridh</a:t>
            </a:r>
            <a:r>
              <a:rPr lang="en-US" sz="2400" dirty="0" smtClean="0">
                <a:solidFill>
                  <a:schemeClr val="bg1"/>
                </a:solidFill>
                <a:latin typeface="Times New Roman" pitchFamily="18" charset="0"/>
                <a:ea typeface="Times New Roman" pitchFamily="18" charset="0"/>
                <a:cs typeface="Times New Roman" pitchFamily="18" charset="0"/>
              </a:rPr>
              <a:t>a</a:t>
            </a:r>
            <a:r>
              <a:rPr lang="id-ID" sz="2400" dirty="0" smtClean="0">
                <a:solidFill>
                  <a:schemeClr val="bg1"/>
                </a:solidFill>
                <a:latin typeface="Times New Roman" pitchFamily="18" charset="0"/>
                <a:ea typeface="Times New Roman" pitchFamily="18" charset="0"/>
                <a:cs typeface="Times New Roman" pitchFamily="18" charset="0"/>
              </a:rPr>
              <a:t>an dari Allah SWT.</a:t>
            </a:r>
            <a:endParaRPr lang="id-ID" sz="2400" dirty="0" smtClean="0">
              <a:solidFill>
                <a:schemeClr val="bg1"/>
              </a:solidFill>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jpg"/>
          <p:cNvPicPr>
            <a:picLocks noChangeAspect="1"/>
          </p:cNvPicPr>
          <p:nvPr/>
        </p:nvPicPr>
        <p:blipFill>
          <a:blip r:embed="rId2"/>
          <a:stretch>
            <a:fillRect/>
          </a:stretch>
        </p:blipFill>
        <p:spPr>
          <a:xfrm>
            <a:off x="0" y="0"/>
            <a:ext cx="9144000" cy="6858000"/>
          </a:xfrm>
          <a:prstGeom prst="rect">
            <a:avLst/>
          </a:prstGeom>
        </p:spPr>
      </p:pic>
      <p:sp>
        <p:nvSpPr>
          <p:cNvPr id="4" name="Rectangle 3"/>
          <p:cNvSpPr/>
          <p:nvPr/>
        </p:nvSpPr>
        <p:spPr>
          <a:xfrm>
            <a:off x="0" y="0"/>
            <a:ext cx="9144000" cy="4401205"/>
          </a:xfrm>
          <a:prstGeom prst="rect">
            <a:avLst/>
          </a:prstGeom>
        </p:spPr>
        <p:txBody>
          <a:bodyPr wrap="square">
            <a:spAutoFit/>
          </a:bodyPr>
          <a:lstStyle/>
          <a:p>
            <a:pPr lvl="0" fontAlgn="base">
              <a:lnSpc>
                <a:spcPct val="200000"/>
              </a:lnSpc>
              <a:spcBef>
                <a:spcPct val="0"/>
              </a:spcBef>
              <a:spcAft>
                <a:spcPct val="0"/>
              </a:spcAft>
              <a:tabLst>
                <a:tab pos="0" algn="l"/>
              </a:tabLst>
            </a:pPr>
            <a:r>
              <a:rPr lang="en-US" sz="2800" b="1" dirty="0" smtClean="0">
                <a:solidFill>
                  <a:schemeClr val="tx1">
                    <a:lumMod val="85000"/>
                    <a:lumOff val="15000"/>
                  </a:schemeClr>
                </a:solidFill>
                <a:latin typeface="Times New Roman" pitchFamily="18" charset="0"/>
                <a:ea typeface="Times New Roman" pitchFamily="18" charset="0"/>
                <a:cs typeface="Times New Roman" pitchFamily="18" charset="0"/>
              </a:rPr>
              <a:t>b. </a:t>
            </a:r>
            <a:r>
              <a:rPr lang="id-ID" sz="2800" b="1" dirty="0" smtClean="0">
                <a:solidFill>
                  <a:schemeClr val="tx1">
                    <a:lumMod val="85000"/>
                    <a:lumOff val="15000"/>
                  </a:schemeClr>
                </a:solidFill>
                <a:latin typeface="Times New Roman" pitchFamily="18" charset="0"/>
                <a:ea typeface="Times New Roman" pitchFamily="18" charset="0"/>
                <a:cs typeface="Times New Roman" pitchFamily="18" charset="0"/>
              </a:rPr>
              <a:t>Bersuci menghilangkan najis.</a:t>
            </a:r>
            <a:endParaRPr lang="en-US" sz="2800" dirty="0" smtClean="0">
              <a:solidFill>
                <a:schemeClr val="tx1">
                  <a:lumMod val="85000"/>
                  <a:lumOff val="15000"/>
                </a:schemeClr>
              </a:solidFill>
              <a:latin typeface="Times New Roman" pitchFamily="18" charset="0"/>
              <a:cs typeface="Times New Roman" pitchFamily="18" charset="0"/>
            </a:endParaRPr>
          </a:p>
          <a:p>
            <a:pPr lvl="0" eaLnBrk="0" fontAlgn="base" hangingPunct="0">
              <a:lnSpc>
                <a:spcPct val="200000"/>
              </a:lnSpc>
              <a:spcBef>
                <a:spcPct val="0"/>
              </a:spcBef>
              <a:spcAft>
                <a:spcPct val="0"/>
              </a:spcAft>
              <a:tabLst>
                <a:tab pos="0" algn="l"/>
              </a:tabLst>
            </a:pPr>
            <a:r>
              <a:rPr lang="en-US" sz="2800" dirty="0" smtClean="0">
                <a:solidFill>
                  <a:schemeClr val="tx1">
                    <a:lumMod val="85000"/>
                    <a:lumOff val="15000"/>
                  </a:schemeClr>
                </a:solidFill>
                <a:latin typeface="Times New Roman" pitchFamily="18" charset="0"/>
                <a:ea typeface="Times New Roman" pitchFamily="18" charset="0"/>
                <a:cs typeface="Times New Roman" pitchFamily="18" charset="0"/>
              </a:rPr>
              <a:t>	</a:t>
            </a:r>
            <a:r>
              <a:rPr lang="id-ID" sz="2800" dirty="0" smtClean="0">
                <a:solidFill>
                  <a:schemeClr val="tx1">
                    <a:lumMod val="85000"/>
                    <a:lumOff val="15000"/>
                  </a:schemeClr>
                </a:solidFill>
                <a:latin typeface="Times New Roman" pitchFamily="18" charset="0"/>
                <a:ea typeface="Times New Roman" pitchFamily="18" charset="0"/>
                <a:cs typeface="Times New Roman" pitchFamily="18" charset="0"/>
              </a:rPr>
              <a:t>Najis menurut bahasa ialah apa saja yang kotor, baik jiwa, benda maupun amal perbuatan. Sedangkan menurut </a:t>
            </a:r>
            <a:r>
              <a:rPr lang="id-ID" sz="2800" i="1" dirty="0" smtClean="0">
                <a:solidFill>
                  <a:schemeClr val="tx1">
                    <a:lumMod val="85000"/>
                    <a:lumOff val="15000"/>
                  </a:schemeClr>
                </a:solidFill>
                <a:latin typeface="Times New Roman" pitchFamily="18" charset="0"/>
                <a:ea typeface="Times New Roman" pitchFamily="18" charset="0"/>
                <a:cs typeface="Times New Roman" pitchFamily="18" charset="0"/>
              </a:rPr>
              <a:t>fuqaha’</a:t>
            </a:r>
            <a:r>
              <a:rPr lang="id-ID" sz="2800" dirty="0" smtClean="0">
                <a:solidFill>
                  <a:schemeClr val="tx1">
                    <a:lumMod val="85000"/>
                    <a:lumOff val="15000"/>
                  </a:schemeClr>
                </a:solidFill>
                <a:latin typeface="Times New Roman" pitchFamily="18" charset="0"/>
                <a:ea typeface="Times New Roman" pitchFamily="18" charset="0"/>
                <a:cs typeface="Times New Roman" pitchFamily="18" charset="0"/>
              </a:rPr>
              <a:t> berarti kotoran (yang berbentuk zat) yang mengakibatkan sholat tidak sah.</a:t>
            </a:r>
            <a:endParaRPr lang="en-US" sz="2800" dirty="0" smtClean="0">
              <a:solidFill>
                <a:schemeClr val="tx1">
                  <a:lumMod val="85000"/>
                  <a:lumOff val="15000"/>
                </a:schemeClr>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1"/>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Sesuatu</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yang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dikategorikan</a:t>
            </a:r>
            <a:r>
              <a:rPr kumimoji="0" lang="id-ID"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najis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Bangkai (kecuali bangkai ikan dan belalang)</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Darah</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Nanah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Khamer dan benda cair apapun yang memabukkan</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Anjing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dan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babi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Kencing dan kotoran (tinja) manusia maupun binatang</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Susu binatang yang haram dimakan dagingnya</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W</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adi dan madzi</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Muntahan dari perut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589</TotalTime>
  <Words>1018</Words>
  <Application>Microsoft Office PowerPoint</Application>
  <PresentationFormat>On-screen Show (4:3)</PresentationFormat>
  <Paragraphs>211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PRAKTIKUM 1 ThOharOh</vt:lpstr>
      <vt:lpstr> A. THAHARAH 1.  Pengertian Thaharah Kata Thaharah adalah sama dengan nadlafah yang berarti “bersih atau suci”. Thaharah menurut bahasa ialah bersih dan bersuci dari segala kotoran, baik yang nyata seperti najis, maupun yang tidak nyata seperti aib.   allah SWT berfirman yang artinya :  “Sesungguhnya Allah menyukai orang-orang yang yang tobat dan menyukai orang-orang yang menyucikan diri” (Al-Baqarah :222).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THAHARAH 1.      Pengertian Thaharah Kata Thaharah adalah sama dengan nadlafah yang berarti “bersih atau suci”. Thaharah menurut bahasa ialah bersih dan bersuci dari segala kotoran, baik yang nyata seperti najis, maupun yang tidak nyata seperti aib. Menurut istilah para fuqaha’ berarti membersihkan diri dari hadas dan najis, seperti mandi berwudlu dan bertayammum. (Saifuddin Mujtaba’, 2003:1) Firman allah SWT :       “Sesungguhnya Allah menyukai orang-orang yang yang tobat dan menyukai orang-orang yang menyucikan diri” (Al-Baqarah :222)</dc:title>
  <dc:creator>user</dc:creator>
  <cp:lastModifiedBy>THINKPAD</cp:lastModifiedBy>
  <cp:revision>33</cp:revision>
  <dcterms:created xsi:type="dcterms:W3CDTF">2001-12-31T17:39:52Z</dcterms:created>
  <dcterms:modified xsi:type="dcterms:W3CDTF">2021-08-29T08:02:16Z</dcterms:modified>
</cp:coreProperties>
</file>