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94" r:id="rId5"/>
    <p:sldId id="277" r:id="rId6"/>
    <p:sldId id="283" r:id="rId7"/>
    <p:sldId id="284" r:id="rId8"/>
    <p:sldId id="262" r:id="rId9"/>
    <p:sldId id="264" r:id="rId10"/>
    <p:sldId id="265" r:id="rId11"/>
    <p:sldId id="278" r:id="rId12"/>
    <p:sldId id="285" r:id="rId13"/>
    <p:sldId id="286" r:id="rId14"/>
    <p:sldId id="268" r:id="rId15"/>
    <p:sldId id="269" r:id="rId16"/>
    <p:sldId id="279" r:id="rId17"/>
    <p:sldId id="287" r:id="rId18"/>
    <p:sldId id="289" r:id="rId19"/>
    <p:sldId id="288" r:id="rId20"/>
    <p:sldId id="280" r:id="rId21"/>
    <p:sldId id="290" r:id="rId22"/>
    <p:sldId id="291" r:id="rId23"/>
    <p:sldId id="292" r:id="rId24"/>
    <p:sldId id="293" r:id="rId25"/>
  </p:sldIdLst>
  <p:sldSz cx="18288000" cy="10287000"/>
  <p:notesSz cx="6858000" cy="9144000"/>
  <p:embeddedFontLst>
    <p:embeddedFont>
      <p:font typeface="Gaegu Bold" panose="020B0604020202020204" charset="0"/>
      <p:regular r:id="rId27"/>
    </p:embeddedFont>
    <p:embeddedFont>
      <p:font typeface="Gaegu Light Bold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4B3"/>
    <a:srgbClr val="FBE675"/>
    <a:srgbClr val="FFFFCC"/>
    <a:srgbClr val="F0D080"/>
    <a:srgbClr val="082A44"/>
    <a:srgbClr val="EABE50"/>
    <a:srgbClr val="DDB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840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A3FD9-6608-4BA3-A3E0-DB60F89A34B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A2613-4298-48EE-8362-A6C9F2EA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4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114.svg"/><Relationship Id="rId12" Type="http://schemas.openxmlformats.org/officeDocument/2006/relationships/image" Target="../media/image48.png"/><Relationship Id="rId7" Type="http://schemas.openxmlformats.org/officeDocument/2006/relationships/image" Target="../media/image50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svg"/><Relationship Id="rId5" Type="http://schemas.openxmlformats.org/officeDocument/2006/relationships/image" Target="../media/image40.svg"/><Relationship Id="rId15" Type="http://schemas.openxmlformats.org/officeDocument/2006/relationships/image" Target="../media/image27.png"/><Relationship Id="rId14" Type="http://schemas.openxmlformats.org/officeDocument/2006/relationships/image" Target="../media/image22.png"/><Relationship Id="rId9" Type="http://schemas.openxmlformats.org/officeDocument/2006/relationships/image" Target="../media/image6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8" Type="http://schemas.openxmlformats.org/officeDocument/2006/relationships/image" Target="../media/image22.png"/><Relationship Id="rId10" Type="http://schemas.openxmlformats.org/officeDocument/2006/relationships/image" Target="../media/image16.png"/><Relationship Id="rId31" Type="http://schemas.openxmlformats.org/officeDocument/2006/relationships/image" Target="../media/image50.svg"/><Relationship Id="rId4" Type="http://schemas.openxmlformats.org/officeDocument/2006/relationships/image" Target="../media/image13.png"/><Relationship Id="rId9" Type="http://schemas.openxmlformats.org/officeDocument/2006/relationships/image" Target="../media/image30.svg"/><Relationship Id="rId14" Type="http://schemas.openxmlformats.org/officeDocument/2006/relationships/image" Target="../media/image18.png"/><Relationship Id="rId27" Type="http://schemas.openxmlformats.org/officeDocument/2006/relationships/image" Target="../media/image4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svg"/><Relationship Id="rId15" Type="http://schemas.openxmlformats.org/officeDocument/2006/relationships/image" Target="../media/image36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svg"/><Relationship Id="rId15" Type="http://schemas.openxmlformats.org/officeDocument/2006/relationships/image" Target="../media/image36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0.svg"/><Relationship Id="rId7" Type="http://schemas.openxmlformats.org/officeDocument/2006/relationships/image" Target="../media/image6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.svg"/><Relationship Id="rId5" Type="http://schemas.openxmlformats.org/officeDocument/2006/relationships/image" Target="../media/image48.svg"/><Relationship Id="rId10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8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86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2.png"/><Relationship Id="rId29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6.svg"/><Relationship Id="rId28" Type="http://schemas.openxmlformats.org/officeDocument/2006/relationships/image" Target="../media/image21.png"/><Relationship Id="rId10" Type="http://schemas.openxmlformats.org/officeDocument/2006/relationships/image" Target="../media/image17.png"/><Relationship Id="rId31" Type="http://schemas.openxmlformats.org/officeDocument/2006/relationships/image" Target="../media/image50.svg"/><Relationship Id="rId4" Type="http://schemas.openxmlformats.org/officeDocument/2006/relationships/image" Target="../media/image13.png"/><Relationship Id="rId9" Type="http://schemas.openxmlformats.org/officeDocument/2006/relationships/image" Target="../media/image30.svg"/><Relationship Id="rId14" Type="http://schemas.openxmlformats.org/officeDocument/2006/relationships/image" Target="../media/image20.png"/><Relationship Id="rId27" Type="http://schemas.openxmlformats.org/officeDocument/2006/relationships/image" Target="../media/image46.svg"/><Relationship Id="rId30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svg"/><Relationship Id="rId15" Type="http://schemas.openxmlformats.org/officeDocument/2006/relationships/image" Target="../media/image36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svg"/><Relationship Id="rId15" Type="http://schemas.openxmlformats.org/officeDocument/2006/relationships/image" Target="../media/image36.sv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svg"/><Relationship Id="rId15" Type="http://schemas.openxmlformats.org/officeDocument/2006/relationships/image" Target="../media/image36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svg"/><Relationship Id="rId18" Type="http://schemas.openxmlformats.org/officeDocument/2006/relationships/image" Target="../media/image20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17.png"/><Relationship Id="rId17" Type="http://schemas.openxmlformats.org/officeDocument/2006/relationships/image" Target="../media/image38.svg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29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8" Type="http://schemas.openxmlformats.org/officeDocument/2006/relationships/image" Target="../media/image21.png"/><Relationship Id="rId10" Type="http://schemas.openxmlformats.org/officeDocument/2006/relationships/image" Target="../media/image16.png"/><Relationship Id="rId31" Type="http://schemas.openxmlformats.org/officeDocument/2006/relationships/image" Target="../media/image50.svg"/><Relationship Id="rId4" Type="http://schemas.openxmlformats.org/officeDocument/2006/relationships/image" Target="../media/image13.png"/><Relationship Id="rId9" Type="http://schemas.openxmlformats.org/officeDocument/2006/relationships/image" Target="../media/image30.svg"/><Relationship Id="rId14" Type="http://schemas.openxmlformats.org/officeDocument/2006/relationships/image" Target="../media/image18.png"/><Relationship Id="rId27" Type="http://schemas.openxmlformats.org/officeDocument/2006/relationships/image" Target="../media/image46.svg"/><Relationship Id="rId30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29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8" Type="http://schemas.openxmlformats.org/officeDocument/2006/relationships/image" Target="../media/image21.png"/><Relationship Id="rId10" Type="http://schemas.openxmlformats.org/officeDocument/2006/relationships/image" Target="../media/image16.png"/><Relationship Id="rId31" Type="http://schemas.openxmlformats.org/officeDocument/2006/relationships/image" Target="../media/image50.svg"/><Relationship Id="rId4" Type="http://schemas.openxmlformats.org/officeDocument/2006/relationships/image" Target="../media/image13.png"/><Relationship Id="rId9" Type="http://schemas.openxmlformats.org/officeDocument/2006/relationships/image" Target="../media/image30.svg"/><Relationship Id="rId14" Type="http://schemas.openxmlformats.org/officeDocument/2006/relationships/image" Target="../media/image18.png"/><Relationship Id="rId27" Type="http://schemas.openxmlformats.org/officeDocument/2006/relationships/image" Target="../media/image46.svg"/><Relationship Id="rId30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svg"/><Relationship Id="rId15" Type="http://schemas.openxmlformats.org/officeDocument/2006/relationships/image" Target="../media/image36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svg"/><Relationship Id="rId15" Type="http://schemas.openxmlformats.org/officeDocument/2006/relationships/image" Target="../media/image36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114.svg"/><Relationship Id="rId12" Type="http://schemas.openxmlformats.org/officeDocument/2006/relationships/image" Target="../media/image48.png"/><Relationship Id="rId7" Type="http://schemas.openxmlformats.org/officeDocument/2006/relationships/image" Target="../media/image50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svg"/><Relationship Id="rId5" Type="http://schemas.openxmlformats.org/officeDocument/2006/relationships/image" Target="../media/image40.svg"/><Relationship Id="rId15" Type="http://schemas.openxmlformats.org/officeDocument/2006/relationships/image" Target="../media/image27.png"/><Relationship Id="rId14" Type="http://schemas.openxmlformats.org/officeDocument/2006/relationships/image" Target="../media/image22.png"/><Relationship Id="rId9" Type="http://schemas.openxmlformats.org/officeDocument/2006/relationships/image" Target="../media/image6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svg"/><Relationship Id="rId18" Type="http://schemas.openxmlformats.org/officeDocument/2006/relationships/image" Target="../media/image20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17.png"/><Relationship Id="rId17" Type="http://schemas.openxmlformats.org/officeDocument/2006/relationships/image" Target="../media/image38.svg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29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svg"/><Relationship Id="rId15" Type="http://schemas.openxmlformats.org/officeDocument/2006/relationships/image" Target="../media/image36.svg"/><Relationship Id="rId28" Type="http://schemas.openxmlformats.org/officeDocument/2006/relationships/image" Target="../media/image21.png"/><Relationship Id="rId10" Type="http://schemas.openxmlformats.org/officeDocument/2006/relationships/image" Target="../media/image16.png"/><Relationship Id="rId31" Type="http://schemas.openxmlformats.org/officeDocument/2006/relationships/image" Target="../media/image50.svg"/><Relationship Id="rId4" Type="http://schemas.openxmlformats.org/officeDocument/2006/relationships/image" Target="../media/image14.png"/><Relationship Id="rId9" Type="http://schemas.openxmlformats.org/officeDocument/2006/relationships/image" Target="../media/image30.svg"/><Relationship Id="rId14" Type="http://schemas.openxmlformats.org/officeDocument/2006/relationships/image" Target="../media/image18.png"/><Relationship Id="rId27" Type="http://schemas.openxmlformats.org/officeDocument/2006/relationships/image" Target="../media/image46.svg"/><Relationship Id="rId30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.svg"/><Relationship Id="rId7" Type="http://schemas.openxmlformats.org/officeDocument/2006/relationships/image" Target="../media/image48.svg"/><Relationship Id="rId12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60.svg"/><Relationship Id="rId5" Type="http://schemas.openxmlformats.org/officeDocument/2006/relationships/image" Target="../media/image40.svg"/><Relationship Id="rId15" Type="http://schemas.openxmlformats.org/officeDocument/2006/relationships/image" Target="../media/image62.svg"/><Relationship Id="rId10" Type="http://schemas.openxmlformats.org/officeDocument/2006/relationships/image" Target="../media/image24.png"/><Relationship Id="rId9" Type="http://schemas.openxmlformats.org/officeDocument/2006/relationships/image" Target="../media/image50.sv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72.svg"/><Relationship Id="rId18" Type="http://schemas.openxmlformats.org/officeDocument/2006/relationships/image" Target="../media/image78.sv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" Type="http://schemas.openxmlformats.org/officeDocument/2006/relationships/image" Target="../media/image26.png"/><Relationship Id="rId16" Type="http://schemas.openxmlformats.org/officeDocument/2006/relationships/image" Target="../media/image31.png"/><Relationship Id="rId20" Type="http://schemas.openxmlformats.org/officeDocument/2006/relationships/image" Target="../media/image80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svg"/><Relationship Id="rId15" Type="http://schemas.openxmlformats.org/officeDocument/2006/relationships/image" Target="../media/image74.svg"/><Relationship Id="rId5" Type="http://schemas.openxmlformats.org/officeDocument/2006/relationships/image" Target="../media/image76.svg"/><Relationship Id="rId10" Type="http://schemas.openxmlformats.org/officeDocument/2006/relationships/image" Target="../media/image2.png"/><Relationship Id="rId19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70.sv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29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8" Type="http://schemas.openxmlformats.org/officeDocument/2006/relationships/image" Target="../media/image21.png"/><Relationship Id="rId10" Type="http://schemas.openxmlformats.org/officeDocument/2006/relationships/image" Target="../media/image16.png"/><Relationship Id="rId31" Type="http://schemas.openxmlformats.org/officeDocument/2006/relationships/image" Target="../media/image50.svg"/><Relationship Id="rId4" Type="http://schemas.openxmlformats.org/officeDocument/2006/relationships/image" Target="../media/image13.png"/><Relationship Id="rId9" Type="http://schemas.openxmlformats.org/officeDocument/2006/relationships/image" Target="../media/image30.svg"/><Relationship Id="rId14" Type="http://schemas.openxmlformats.org/officeDocument/2006/relationships/image" Target="../media/image18.png"/><Relationship Id="rId27" Type="http://schemas.openxmlformats.org/officeDocument/2006/relationships/image" Target="../media/image46.svg"/><Relationship Id="rId30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svg"/><Relationship Id="rId15" Type="http://schemas.openxmlformats.org/officeDocument/2006/relationships/image" Target="../media/image36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svg"/><Relationship Id="rId15" Type="http://schemas.openxmlformats.org/officeDocument/2006/relationships/image" Target="../media/image36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92.svg"/><Relationship Id="rId18" Type="http://schemas.openxmlformats.org/officeDocument/2006/relationships/image" Target="../media/image40.png"/><Relationship Id="rId26" Type="http://schemas.openxmlformats.org/officeDocument/2006/relationships/image" Target="../media/image44.png"/><Relationship Id="rId3" Type="http://schemas.openxmlformats.org/officeDocument/2006/relationships/image" Target="../media/image86.svg"/><Relationship Id="rId21" Type="http://schemas.openxmlformats.org/officeDocument/2006/relationships/image" Target="../media/image98.svg"/><Relationship Id="rId7" Type="http://schemas.openxmlformats.org/officeDocument/2006/relationships/image" Target="../media/image88.svg"/><Relationship Id="rId12" Type="http://schemas.openxmlformats.org/officeDocument/2006/relationships/image" Target="../media/image38.png"/><Relationship Id="rId17" Type="http://schemas.openxmlformats.org/officeDocument/2006/relationships/image" Target="../media/image94.svg"/><Relationship Id="rId25" Type="http://schemas.openxmlformats.org/officeDocument/2006/relationships/image" Target="../media/image102.svg"/><Relationship Id="rId2" Type="http://schemas.openxmlformats.org/officeDocument/2006/relationships/image" Target="../media/image34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29" Type="http://schemas.openxmlformats.org/officeDocument/2006/relationships/image" Target="../media/image10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4.svg"/><Relationship Id="rId24" Type="http://schemas.openxmlformats.org/officeDocument/2006/relationships/image" Target="../media/image43.png"/><Relationship Id="rId5" Type="http://schemas.openxmlformats.org/officeDocument/2006/relationships/image" Target="../media/image2.svg"/><Relationship Id="rId15" Type="http://schemas.openxmlformats.org/officeDocument/2006/relationships/image" Target="../media/image16.svg"/><Relationship Id="rId23" Type="http://schemas.openxmlformats.org/officeDocument/2006/relationships/image" Target="../media/image100.svg"/><Relationship Id="rId28" Type="http://schemas.openxmlformats.org/officeDocument/2006/relationships/image" Target="../media/image45.png"/><Relationship Id="rId10" Type="http://schemas.openxmlformats.org/officeDocument/2006/relationships/image" Target="../media/image37.png"/><Relationship Id="rId19" Type="http://schemas.openxmlformats.org/officeDocument/2006/relationships/image" Target="../media/image96.svg"/><Relationship Id="rId4" Type="http://schemas.openxmlformats.org/officeDocument/2006/relationships/image" Target="../media/image1.png"/><Relationship Id="rId9" Type="http://schemas.openxmlformats.org/officeDocument/2006/relationships/image" Target="../media/image90.svg"/><Relationship Id="rId14" Type="http://schemas.openxmlformats.org/officeDocument/2006/relationships/image" Target="../media/image8.png"/><Relationship Id="rId22" Type="http://schemas.openxmlformats.org/officeDocument/2006/relationships/image" Target="../media/image42.png"/><Relationship Id="rId27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4.svg"/><Relationship Id="rId7" Type="http://schemas.openxmlformats.org/officeDocument/2006/relationships/image" Target="../media/image16.svg"/><Relationship Id="rId12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2.svg"/><Relationship Id="rId5" Type="http://schemas.openxmlformats.org/officeDocument/2006/relationships/image" Target="../media/image96.svg"/><Relationship Id="rId10" Type="http://schemas.openxmlformats.org/officeDocument/2006/relationships/image" Target="../media/image46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37525">
            <a:off x="-618" y="3387450"/>
            <a:ext cx="1241580" cy="12212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3464629">
            <a:off x="-516064" y="4158639"/>
            <a:ext cx="1590841" cy="10904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926941" flipH="1">
            <a:off x="216537" y="-676859"/>
            <a:ext cx="1379048" cy="23702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33573">
            <a:off x="-620551" y="8165986"/>
            <a:ext cx="1403145" cy="13801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859510">
            <a:off x="12022103" y="9464972"/>
            <a:ext cx="1075028" cy="11570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63128">
            <a:off x="17089241" y="7789066"/>
            <a:ext cx="1539821" cy="5627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8798318">
            <a:off x="4498566" y="9489861"/>
            <a:ext cx="2017772" cy="12766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211809">
            <a:off x="14736727" y="-251002"/>
            <a:ext cx="1264965" cy="13615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3331250">
            <a:off x="17630075" y="4309826"/>
            <a:ext cx="1315850" cy="10622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5628841">
            <a:off x="17251803" y="3271141"/>
            <a:ext cx="1538166" cy="81942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1488984">
            <a:off x="7586040" y="-652399"/>
            <a:ext cx="1334812" cy="1357018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-192848" y="0"/>
            <a:ext cx="18704176" cy="9081873"/>
            <a:chOff x="0" y="-96520"/>
            <a:chExt cx="24938901" cy="1109966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96520"/>
              <a:ext cx="24898261" cy="8242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0640" y="2158343"/>
              <a:ext cx="24898261" cy="4571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60"/>
                </a:lnSpc>
              </a:pPr>
              <a:r>
                <a:rPr lang="en-US" sz="17300" spc="-576" dirty="0">
                  <a:solidFill>
                    <a:srgbClr val="FBE675"/>
                  </a:solidFill>
                  <a:latin typeface="Gaegu Bold" panose="020B0604020202020204" charset="0"/>
                  <a:ea typeface="Gaegu Bold" panose="020B0604020202020204" charset="0"/>
                </a:rPr>
                <a:t>FUNGSI-FUNGSI MANAJEMEN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70327" y="6984946"/>
              <a:ext cx="17757606" cy="4018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ts val="1800"/>
                </a:spcBef>
                <a:spcAft>
                  <a:spcPts val="1800"/>
                </a:spcAft>
              </a:pPr>
              <a:r>
                <a:rPr lang="en-US" sz="4800" b="1" spc="3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Gaegu Light Bold"/>
                </a:rPr>
                <a:t>KELOMPOK 3</a:t>
              </a:r>
            </a:p>
            <a:p>
              <a:pPr algn="ctr">
                <a:lnSpc>
                  <a:spcPts val="5300"/>
                </a:lnSpc>
              </a:pPr>
              <a:r>
                <a:rPr lang="en-US" sz="6600" b="1" spc="6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Gaegu Light Bold"/>
                </a:rPr>
                <a:t>MANAJEMEN </a:t>
              </a:r>
              <a:r>
                <a:rPr lang="en-US" sz="6600" b="1" spc="6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Gaegu Light Bold"/>
                </a:rPr>
                <a:t>PENDIDIKAN</a:t>
              </a:r>
            </a:p>
            <a:p>
              <a:pPr algn="ctr">
                <a:lnSpc>
                  <a:spcPts val="1679"/>
                </a:lnSpc>
              </a:pPr>
              <a:endParaRPr lang="en-US" sz="4400" b="1" spc="600" dirty="0">
                <a:solidFill>
                  <a:srgbClr val="FFFFFF"/>
                </a:solidFill>
                <a:latin typeface="Gaegu Light Bold"/>
              </a:endParaRPr>
            </a:p>
            <a:p>
              <a:pPr algn="ctr">
                <a:lnSpc>
                  <a:spcPts val="4300"/>
                </a:lnSpc>
              </a:pPr>
              <a:r>
                <a:rPr lang="en-US" sz="4800" b="1" spc="3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Gaegu Light Bold"/>
                </a:rPr>
                <a:t>DRA</a:t>
              </a:r>
              <a:r>
                <a:rPr lang="en-US" sz="4800" b="1" spc="3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Gaegu Light Bold"/>
                </a:rPr>
                <a:t>. NELLY ASTUTI, </a:t>
              </a:r>
              <a:r>
                <a:rPr lang="en-US" sz="4800" b="1" spc="3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Gaegu Light Bold"/>
                </a:rPr>
                <a:t>M.Pd</a:t>
              </a:r>
              <a:endParaRPr lang="en-US" sz="4800" b="1" spc="3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Light Bold"/>
              </a:endParaRPr>
            </a:p>
            <a:p>
              <a:pPr algn="ctr">
                <a:lnSpc>
                  <a:spcPts val="5040"/>
                </a:lnSpc>
              </a:pPr>
              <a:r>
                <a:rPr lang="en-US" sz="4800" b="1" spc="3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Gaegu Light Bold"/>
                </a:rPr>
                <a:t>MUHISOM</a:t>
              </a:r>
              <a:r>
                <a:rPr lang="en-US" sz="4800" b="1" spc="3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Gaegu Light Bold"/>
                </a:rPr>
                <a:t>, </a:t>
              </a:r>
              <a:r>
                <a:rPr lang="en-US" sz="4800" b="1" spc="3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Gaegu Light Bold"/>
                </a:rPr>
                <a:t>M.Pd.I</a:t>
              </a:r>
              <a:r>
                <a:rPr lang="en-US" sz="4800" b="1" spc="3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Gaegu Light Bold"/>
                </a:rPr>
                <a:t> </a:t>
              </a:r>
              <a:endParaRPr lang="en-US" sz="4800" b="1" spc="3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Light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545626" y="8456974"/>
            <a:ext cx="1412928" cy="149732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749" r="24736"/>
          <a:stretch>
            <a:fillRect/>
          </a:stretch>
        </p:blipFill>
        <p:spPr>
          <a:xfrm>
            <a:off x="16552836" y="330104"/>
            <a:ext cx="1735164" cy="13971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27821">
            <a:off x="1249921" y="8962829"/>
            <a:ext cx="931532" cy="136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749" r="24736"/>
          <a:stretch>
            <a:fillRect/>
          </a:stretch>
        </p:blipFill>
        <p:spPr>
          <a:xfrm flipH="1">
            <a:off x="0" y="5326590"/>
            <a:ext cx="1548910" cy="124721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16815" y="1028383"/>
            <a:ext cx="16454371" cy="8229918"/>
            <a:chOff x="0" y="0"/>
            <a:chExt cx="9153025" cy="457803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9130165" cy="4550092"/>
            </a:xfrm>
            <a:custGeom>
              <a:avLst/>
              <a:gdLst/>
              <a:ahLst/>
              <a:cxnLst/>
              <a:rect l="l" t="t" r="r" b="b"/>
              <a:pathLst>
                <a:path w="9130165" h="4550092">
                  <a:moveTo>
                    <a:pt x="9130165" y="4550092"/>
                  </a:moveTo>
                  <a:lnTo>
                    <a:pt x="0" y="4542472"/>
                  </a:lnTo>
                  <a:lnTo>
                    <a:pt x="0" y="1591318"/>
                  </a:lnTo>
                  <a:lnTo>
                    <a:pt x="17780" y="19050"/>
                  </a:lnTo>
                  <a:lnTo>
                    <a:pt x="4551066" y="0"/>
                  </a:lnTo>
                  <a:lnTo>
                    <a:pt x="9111115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9159374" cy="4576762"/>
            </a:xfrm>
            <a:custGeom>
              <a:avLst/>
              <a:gdLst/>
              <a:ahLst/>
              <a:cxnLst/>
              <a:rect l="l" t="t" r="r" b="b"/>
              <a:pathLst>
                <a:path w="9159374" h="4576762">
                  <a:moveTo>
                    <a:pt x="9125085" y="21590"/>
                  </a:moveTo>
                  <a:cubicBezTo>
                    <a:pt x="9126355" y="34290"/>
                    <a:pt x="9126355" y="44450"/>
                    <a:pt x="9127624" y="54610"/>
                  </a:cubicBezTo>
                  <a:cubicBezTo>
                    <a:pt x="9130165" y="133207"/>
                    <a:pt x="9131435" y="232940"/>
                    <a:pt x="9133974" y="329111"/>
                  </a:cubicBezTo>
                  <a:cubicBezTo>
                    <a:pt x="9133974" y="468024"/>
                    <a:pt x="9146674" y="3207114"/>
                    <a:pt x="9153024" y="3346028"/>
                  </a:cubicBezTo>
                  <a:cubicBezTo>
                    <a:pt x="9159374" y="3556179"/>
                    <a:pt x="9155565" y="3769892"/>
                    <a:pt x="9155565" y="3980043"/>
                  </a:cubicBezTo>
                  <a:cubicBezTo>
                    <a:pt x="9155565" y="4165261"/>
                    <a:pt x="9156835" y="4336232"/>
                    <a:pt x="9158105" y="4515802"/>
                  </a:cubicBezTo>
                  <a:cubicBezTo>
                    <a:pt x="9158105" y="4537392"/>
                    <a:pt x="9158105" y="4551362"/>
                    <a:pt x="9158105" y="4575492"/>
                  </a:cubicBezTo>
                  <a:cubicBezTo>
                    <a:pt x="9135245" y="4575492"/>
                    <a:pt x="9114924" y="4576762"/>
                    <a:pt x="9070457" y="4575492"/>
                  </a:cubicBezTo>
                  <a:cubicBezTo>
                    <a:pt x="8604132" y="4570412"/>
                    <a:pt x="8130632" y="4576762"/>
                    <a:pt x="7664307" y="4571682"/>
                  </a:cubicBezTo>
                  <a:cubicBezTo>
                    <a:pt x="7384511" y="4567872"/>
                    <a:pt x="7111890" y="4570412"/>
                    <a:pt x="6832095" y="4567872"/>
                  </a:cubicBezTo>
                  <a:cubicBezTo>
                    <a:pt x="6702958" y="4566602"/>
                    <a:pt x="6573822" y="4565332"/>
                    <a:pt x="6444686" y="4564062"/>
                  </a:cubicBezTo>
                  <a:cubicBezTo>
                    <a:pt x="6365769" y="4564062"/>
                    <a:pt x="6294027" y="4565332"/>
                    <a:pt x="6215110" y="4565332"/>
                  </a:cubicBezTo>
                  <a:cubicBezTo>
                    <a:pt x="6014232" y="4564062"/>
                    <a:pt x="5461816" y="4565332"/>
                    <a:pt x="5260937" y="4564062"/>
                  </a:cubicBezTo>
                  <a:cubicBezTo>
                    <a:pt x="5117452" y="4562792"/>
                    <a:pt x="2247757" y="4571682"/>
                    <a:pt x="2104272" y="4570412"/>
                  </a:cubicBezTo>
                  <a:cubicBezTo>
                    <a:pt x="2068401" y="4570412"/>
                    <a:pt x="2025356" y="4571682"/>
                    <a:pt x="1989484" y="4571682"/>
                  </a:cubicBezTo>
                  <a:cubicBezTo>
                    <a:pt x="1903393" y="4571682"/>
                    <a:pt x="1824477" y="4572952"/>
                    <a:pt x="1738386" y="4572952"/>
                  </a:cubicBezTo>
                  <a:cubicBezTo>
                    <a:pt x="1523159" y="4572952"/>
                    <a:pt x="1315106" y="4571682"/>
                    <a:pt x="1099879" y="4570412"/>
                  </a:cubicBezTo>
                  <a:cubicBezTo>
                    <a:pt x="970743" y="4569142"/>
                    <a:pt x="841606" y="4567872"/>
                    <a:pt x="719644" y="4566602"/>
                  </a:cubicBezTo>
                  <a:cubicBezTo>
                    <a:pt x="490069" y="4565332"/>
                    <a:pt x="260493" y="4564062"/>
                    <a:pt x="48260" y="4564062"/>
                  </a:cubicBezTo>
                  <a:cubicBezTo>
                    <a:pt x="38100" y="4564062"/>
                    <a:pt x="29210" y="4564062"/>
                    <a:pt x="19050" y="4562792"/>
                  </a:cubicBezTo>
                  <a:cubicBezTo>
                    <a:pt x="10160" y="4561522"/>
                    <a:pt x="5080" y="4555172"/>
                    <a:pt x="7620" y="4546282"/>
                  </a:cubicBezTo>
                  <a:cubicBezTo>
                    <a:pt x="16510" y="4514326"/>
                    <a:pt x="12700" y="4425279"/>
                    <a:pt x="11430" y="4332670"/>
                  </a:cubicBezTo>
                  <a:cubicBezTo>
                    <a:pt x="10160" y="4143890"/>
                    <a:pt x="6350" y="3958672"/>
                    <a:pt x="7620" y="3769892"/>
                  </a:cubicBezTo>
                  <a:cubicBezTo>
                    <a:pt x="5080" y="3534807"/>
                    <a:pt x="0" y="624747"/>
                    <a:pt x="7620" y="386101"/>
                  </a:cubicBezTo>
                  <a:cubicBezTo>
                    <a:pt x="8890" y="339796"/>
                    <a:pt x="7620" y="289930"/>
                    <a:pt x="8890" y="243625"/>
                  </a:cubicBezTo>
                  <a:cubicBezTo>
                    <a:pt x="10160" y="168826"/>
                    <a:pt x="12700" y="8690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137" y="30480"/>
                    <a:pt x="195925" y="29210"/>
                  </a:cubicBezTo>
                  <a:cubicBezTo>
                    <a:pt x="389629" y="25400"/>
                    <a:pt x="583334" y="22860"/>
                    <a:pt x="784212" y="20320"/>
                  </a:cubicBezTo>
                  <a:cubicBezTo>
                    <a:pt x="920523" y="17780"/>
                    <a:pt x="1056834" y="16510"/>
                    <a:pt x="1185970" y="13970"/>
                  </a:cubicBezTo>
                  <a:cubicBezTo>
                    <a:pt x="1315106" y="11430"/>
                    <a:pt x="1451417" y="8890"/>
                    <a:pt x="1580553" y="8890"/>
                  </a:cubicBezTo>
                  <a:cubicBezTo>
                    <a:pt x="1724038" y="7620"/>
                    <a:pt x="1867522" y="10160"/>
                    <a:pt x="2011007" y="8890"/>
                  </a:cubicBezTo>
                  <a:cubicBezTo>
                    <a:pt x="2190363" y="8890"/>
                    <a:pt x="5440293" y="6350"/>
                    <a:pt x="5619649" y="5080"/>
                  </a:cubicBezTo>
                  <a:cubicBezTo>
                    <a:pt x="5791830" y="3810"/>
                    <a:pt x="5964012" y="2540"/>
                    <a:pt x="6143368" y="2540"/>
                  </a:cubicBezTo>
                  <a:cubicBezTo>
                    <a:pt x="6437512" y="1270"/>
                    <a:pt x="6724481" y="0"/>
                    <a:pt x="7018625" y="0"/>
                  </a:cubicBezTo>
                  <a:cubicBezTo>
                    <a:pt x="7140587" y="0"/>
                    <a:pt x="7269723" y="2540"/>
                    <a:pt x="7391685" y="2540"/>
                  </a:cubicBezTo>
                  <a:cubicBezTo>
                    <a:pt x="7728875" y="3810"/>
                    <a:pt x="8073238" y="5080"/>
                    <a:pt x="8410427" y="7620"/>
                  </a:cubicBezTo>
                  <a:cubicBezTo>
                    <a:pt x="8589783" y="8890"/>
                    <a:pt x="8769139" y="12700"/>
                    <a:pt x="8948495" y="16510"/>
                  </a:cubicBezTo>
                  <a:cubicBezTo>
                    <a:pt x="8991540" y="16510"/>
                    <a:pt x="9034586" y="16510"/>
                    <a:pt x="9070457" y="16510"/>
                  </a:cubicBezTo>
                  <a:cubicBezTo>
                    <a:pt x="9106035" y="17780"/>
                    <a:pt x="9114924" y="20320"/>
                    <a:pt x="9125085" y="21590"/>
                  </a:cubicBezTo>
                  <a:close/>
                  <a:moveTo>
                    <a:pt x="9135245" y="4558982"/>
                  </a:moveTo>
                  <a:cubicBezTo>
                    <a:pt x="9136515" y="4542472"/>
                    <a:pt x="9137785" y="4529772"/>
                    <a:pt x="9137785" y="4517072"/>
                  </a:cubicBezTo>
                  <a:cubicBezTo>
                    <a:pt x="9136515" y="4318422"/>
                    <a:pt x="9135245" y="4129643"/>
                    <a:pt x="9135245" y="3926615"/>
                  </a:cubicBezTo>
                  <a:cubicBezTo>
                    <a:pt x="9135245" y="3834006"/>
                    <a:pt x="9137785" y="3741397"/>
                    <a:pt x="9136515" y="3648788"/>
                  </a:cubicBezTo>
                  <a:cubicBezTo>
                    <a:pt x="9136515" y="3563303"/>
                    <a:pt x="9135245" y="3474256"/>
                    <a:pt x="9133975" y="3388770"/>
                  </a:cubicBezTo>
                  <a:cubicBezTo>
                    <a:pt x="9128895" y="3256981"/>
                    <a:pt x="9117465" y="528576"/>
                    <a:pt x="9117465" y="396787"/>
                  </a:cubicBezTo>
                  <a:cubicBezTo>
                    <a:pt x="9114925" y="286368"/>
                    <a:pt x="9112385" y="172388"/>
                    <a:pt x="9109845" y="63500"/>
                  </a:cubicBezTo>
                  <a:cubicBezTo>
                    <a:pt x="9108575" y="44450"/>
                    <a:pt x="9107305" y="43180"/>
                    <a:pt x="9048935" y="41910"/>
                  </a:cubicBezTo>
                  <a:cubicBezTo>
                    <a:pt x="9027412" y="41910"/>
                    <a:pt x="9013063" y="41910"/>
                    <a:pt x="8991540" y="40640"/>
                  </a:cubicBezTo>
                  <a:cubicBezTo>
                    <a:pt x="8812185" y="36830"/>
                    <a:pt x="8625654" y="31750"/>
                    <a:pt x="8446299" y="30480"/>
                  </a:cubicBezTo>
                  <a:cubicBezTo>
                    <a:pt x="8008670" y="26670"/>
                    <a:pt x="7563867" y="25400"/>
                    <a:pt x="7126239" y="22860"/>
                  </a:cubicBezTo>
                  <a:cubicBezTo>
                    <a:pt x="7061671" y="22860"/>
                    <a:pt x="6989929" y="22860"/>
                    <a:pt x="6925360" y="22860"/>
                  </a:cubicBezTo>
                  <a:cubicBezTo>
                    <a:pt x="6817747" y="22860"/>
                    <a:pt x="6710133" y="22860"/>
                    <a:pt x="6609694" y="22860"/>
                  </a:cubicBezTo>
                  <a:cubicBezTo>
                    <a:pt x="6380118" y="22860"/>
                    <a:pt x="6150543" y="22860"/>
                    <a:pt x="5928141" y="24130"/>
                  </a:cubicBezTo>
                  <a:cubicBezTo>
                    <a:pt x="5734437" y="25400"/>
                    <a:pt x="2470158" y="29210"/>
                    <a:pt x="2276454" y="29210"/>
                  </a:cubicBezTo>
                  <a:cubicBezTo>
                    <a:pt x="1960788" y="29210"/>
                    <a:pt x="1645121" y="26670"/>
                    <a:pt x="1329455" y="33020"/>
                  </a:cubicBezTo>
                  <a:cubicBezTo>
                    <a:pt x="1164447" y="36830"/>
                    <a:pt x="1006614" y="36830"/>
                    <a:pt x="848781" y="38100"/>
                  </a:cubicBezTo>
                  <a:cubicBezTo>
                    <a:pt x="576160" y="41910"/>
                    <a:pt x="303539" y="45720"/>
                    <a:pt x="49530" y="50800"/>
                  </a:cubicBezTo>
                  <a:cubicBezTo>
                    <a:pt x="36830" y="50800"/>
                    <a:pt x="34290" y="53340"/>
                    <a:pt x="33020" y="76217"/>
                  </a:cubicBezTo>
                  <a:cubicBezTo>
                    <a:pt x="31750" y="140331"/>
                    <a:pt x="31750" y="204445"/>
                    <a:pt x="30480" y="268559"/>
                  </a:cubicBezTo>
                  <a:cubicBezTo>
                    <a:pt x="29210" y="375415"/>
                    <a:pt x="26670" y="478710"/>
                    <a:pt x="25400" y="585567"/>
                  </a:cubicBezTo>
                  <a:cubicBezTo>
                    <a:pt x="20320" y="699547"/>
                    <a:pt x="26670" y="3484941"/>
                    <a:pt x="29210" y="3598921"/>
                  </a:cubicBezTo>
                  <a:cubicBezTo>
                    <a:pt x="29210" y="3720026"/>
                    <a:pt x="29210" y="3844692"/>
                    <a:pt x="30480" y="3965796"/>
                  </a:cubicBezTo>
                  <a:cubicBezTo>
                    <a:pt x="30480" y="4054843"/>
                    <a:pt x="33020" y="4143890"/>
                    <a:pt x="33020" y="4232937"/>
                  </a:cubicBezTo>
                  <a:cubicBezTo>
                    <a:pt x="33020" y="4329108"/>
                    <a:pt x="33020" y="4425279"/>
                    <a:pt x="31750" y="4517072"/>
                  </a:cubicBezTo>
                  <a:cubicBezTo>
                    <a:pt x="31750" y="4520882"/>
                    <a:pt x="31750" y="4523422"/>
                    <a:pt x="31750" y="4527232"/>
                  </a:cubicBezTo>
                  <a:cubicBezTo>
                    <a:pt x="31750" y="4537392"/>
                    <a:pt x="35560" y="4541202"/>
                    <a:pt x="44450" y="4541202"/>
                  </a:cubicBezTo>
                  <a:cubicBezTo>
                    <a:pt x="95486" y="4541202"/>
                    <a:pt x="195925" y="4542472"/>
                    <a:pt x="289190" y="4542472"/>
                  </a:cubicBezTo>
                  <a:cubicBezTo>
                    <a:pt x="425501" y="4542472"/>
                    <a:pt x="568985" y="4539932"/>
                    <a:pt x="705296" y="4542472"/>
                  </a:cubicBezTo>
                  <a:cubicBezTo>
                    <a:pt x="927697" y="4546282"/>
                    <a:pt x="1150099" y="4548822"/>
                    <a:pt x="1372500" y="4547552"/>
                  </a:cubicBezTo>
                  <a:cubicBezTo>
                    <a:pt x="1515985" y="4546282"/>
                    <a:pt x="1652295" y="4548822"/>
                    <a:pt x="1795780" y="4548822"/>
                  </a:cubicBezTo>
                  <a:cubicBezTo>
                    <a:pt x="2003833" y="4548822"/>
                    <a:pt x="2211886" y="4547552"/>
                    <a:pt x="2419939" y="4548822"/>
                  </a:cubicBezTo>
                  <a:cubicBezTo>
                    <a:pt x="2728431" y="4550092"/>
                    <a:pt x="6114671" y="4539932"/>
                    <a:pt x="6430338" y="4542472"/>
                  </a:cubicBezTo>
                  <a:cubicBezTo>
                    <a:pt x="6566648" y="4543742"/>
                    <a:pt x="6702958" y="4545012"/>
                    <a:pt x="6832095" y="4545012"/>
                  </a:cubicBezTo>
                  <a:cubicBezTo>
                    <a:pt x="7068845" y="4547552"/>
                    <a:pt x="7298421" y="4543742"/>
                    <a:pt x="7535170" y="4547552"/>
                  </a:cubicBezTo>
                  <a:cubicBezTo>
                    <a:pt x="7728875" y="4550092"/>
                    <a:pt x="7922579" y="4550092"/>
                    <a:pt x="8116284" y="4552632"/>
                  </a:cubicBezTo>
                  <a:cubicBezTo>
                    <a:pt x="8403253" y="4556442"/>
                    <a:pt x="8690222" y="4558982"/>
                    <a:pt x="8977193" y="4560252"/>
                  </a:cubicBezTo>
                  <a:cubicBezTo>
                    <a:pt x="9084806" y="4560252"/>
                    <a:pt x="9114924" y="4558982"/>
                    <a:pt x="9135245" y="4558982"/>
                  </a:cubicBezTo>
                  <a:close/>
                </a:path>
              </a:pathLst>
            </a:custGeom>
            <a:solidFill>
              <a:srgbClr val="FFC7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35080" y="148696"/>
            <a:ext cx="2495691" cy="5445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4958" y="1403413"/>
            <a:ext cx="169164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Syarat</a:t>
            </a: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Untuk </a:t>
            </a:r>
            <a:r>
              <a:rPr lang="en-US" sz="6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Melaksanakan</a:t>
            </a: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6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Fungsi</a:t>
            </a: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6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Perencanaan</a:t>
            </a:r>
            <a:endParaRPr lang="en-US" sz="6000" dirty="0" smtClean="0">
              <a:solidFill>
                <a:schemeClr val="accent3">
                  <a:lumMod val="60000"/>
                  <a:lumOff val="4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  <a:p>
            <a:pPr algn="ctr"/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1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.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Adanya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tujuan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4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jelas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  <a:p>
            <a:pPr algn="ctr"/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2.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Bersifat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sederhana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  <a:p>
            <a:pPr algn="ctr"/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3.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Fleksibel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,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mengikuti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perkembangan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4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ada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  <a:p>
            <a:pPr algn="ctr"/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4.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Adanya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keselarasan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tanggung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jawab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endParaRPr lang="en-US" sz="4800" dirty="0" smtClean="0">
              <a:solidFill>
                <a:schemeClr val="accent3">
                  <a:lumMod val="20000"/>
                  <a:lumOff val="8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  <a:p>
            <a:pPr algn="ctr"/>
            <a:r>
              <a:rPr lang="en-US" sz="4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dan</a:t>
            </a:r>
            <a:r>
              <a:rPr lang="en-US" sz="4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tujuan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di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setiap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bagiannya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  <a:p>
            <a:pPr algn="ctr"/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5.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Meliputi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analisis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di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setiap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detail </a:t>
            </a:r>
            <a:r>
              <a:rPr lang="en-US" sz="4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pekerjaan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  <a:p>
            <a:pPr algn="ctr"/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6.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Memanfaatkan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segala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sesuatu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4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ada</a:t>
            </a:r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secara </a:t>
            </a:r>
            <a:r>
              <a:rPr lang="en-US" sz="4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efektif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83" t="7913" r="9418" b="8340"/>
          <a:stretch>
            <a:fillRect/>
          </a:stretch>
        </p:blipFill>
        <p:spPr>
          <a:xfrm>
            <a:off x="0" y="-10725"/>
            <a:ext cx="18288000" cy="1029574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48984" y="700612"/>
            <a:ext cx="14511534" cy="69886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70224" y="3464967"/>
            <a:ext cx="1712350" cy="5261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20365" y="1556669"/>
            <a:ext cx="13734035" cy="5383325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  <a:ln>
              <a:solidFill>
                <a:schemeClr val="accent3">
                  <a:lumMod val="75000"/>
                </a:schemeClr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799" y="2930442"/>
                    <a:pt x="3643613" y="2927902"/>
                  </a:cubicBezTo>
                  <a:cubicBezTo>
                    <a:pt x="3575220" y="2926632"/>
                    <a:pt x="3506826" y="2925362"/>
                    <a:pt x="3438433" y="2924092"/>
                  </a:cubicBezTo>
                  <a:cubicBezTo>
                    <a:pt x="3396637" y="2924092"/>
                    <a:pt x="3358640" y="2925362"/>
                    <a:pt x="3316845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3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1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3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4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5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1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  <a:ln>
              <a:solidFill>
                <a:schemeClr val="accent3">
                  <a:lumMod val="75000"/>
                </a:schemeClr>
              </a:solidFill>
            </a:ln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13521" y="8239761"/>
            <a:ext cx="4716505" cy="10119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345064" y="6030843"/>
            <a:ext cx="3180331" cy="3251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88557" y="6956098"/>
            <a:ext cx="2045911" cy="31697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t="53107"/>
          <a:stretch>
            <a:fillRect/>
          </a:stretch>
        </p:blipFill>
        <p:spPr>
          <a:xfrm>
            <a:off x="749699" y="6266811"/>
            <a:ext cx="1795294" cy="26012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685203" y="6902078"/>
            <a:ext cx="2232921" cy="28167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1131301" y="7121001"/>
            <a:ext cx="1764374" cy="38495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8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 t="22201" r="24736"/>
          <a:stretch>
            <a:fillRect/>
          </a:stretch>
        </p:blipFill>
        <p:spPr>
          <a:xfrm>
            <a:off x="15442701" y="700612"/>
            <a:ext cx="1098767" cy="681466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692553" y="2928418"/>
            <a:ext cx="13224395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00"/>
              </a:lnSpc>
            </a:pPr>
            <a:r>
              <a:rPr lang="en-US" sz="11500" spc="3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/>
              </a:rPr>
              <a:t>FUNGSI PENGORGANISASIAN </a:t>
            </a:r>
            <a:r>
              <a:rPr lang="en-US" sz="8800" spc="300" dirty="0">
                <a:solidFill>
                  <a:srgbClr val="FBD4B3"/>
                </a:solidFill>
                <a:latin typeface="Gaegu Bold"/>
              </a:rPr>
              <a:t>(ORGANIZING)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18107" y="923035"/>
            <a:ext cx="104050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B</a:t>
            </a:r>
            <a:endParaRPr lang="en-US" sz="19900" dirty="0">
              <a:solidFill>
                <a:schemeClr val="accent6">
                  <a:lumMod val="40000"/>
                  <a:lumOff val="6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05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82" t="13460" r="16230" b="26082"/>
          <a:stretch/>
        </p:blipFill>
        <p:spPr>
          <a:xfrm>
            <a:off x="-685801" y="-72513"/>
            <a:ext cx="19413081" cy="10550013"/>
          </a:xfrm>
          <a:prstGeom prst="rect">
            <a:avLst/>
          </a:prstGeom>
          <a:solidFill>
            <a:srgbClr val="082A44"/>
          </a:solidFill>
        </p:spPr>
      </p:pic>
      <p:sp>
        <p:nvSpPr>
          <p:cNvPr id="3" name="AutoShape 3"/>
          <p:cNvSpPr/>
          <p:nvPr/>
        </p:nvSpPr>
        <p:spPr>
          <a:xfrm>
            <a:off x="1561868" y="-72513"/>
            <a:ext cx="17165412" cy="9940414"/>
          </a:xfrm>
          <a:prstGeom prst="rect">
            <a:avLst/>
          </a:prstGeom>
          <a:solidFill>
            <a:srgbClr val="082A44"/>
          </a:solidFill>
        </p:spPr>
      </p:sp>
      <p:grpSp>
        <p:nvGrpSpPr>
          <p:cNvPr id="5" name="Group 5"/>
          <p:cNvGrpSpPr/>
          <p:nvPr/>
        </p:nvGrpSpPr>
        <p:grpSpPr>
          <a:xfrm>
            <a:off x="2106562" y="437827"/>
            <a:ext cx="16154399" cy="8919733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799" y="2930442"/>
                    <a:pt x="3643613" y="2927902"/>
                  </a:cubicBezTo>
                  <a:cubicBezTo>
                    <a:pt x="3575220" y="2926632"/>
                    <a:pt x="3506826" y="2925362"/>
                    <a:pt x="3438433" y="2924092"/>
                  </a:cubicBezTo>
                  <a:cubicBezTo>
                    <a:pt x="3396637" y="2924092"/>
                    <a:pt x="3358640" y="2925362"/>
                    <a:pt x="3316845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3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1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3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4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5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1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81369" y="7805799"/>
            <a:ext cx="2045911" cy="31697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36267" y="7755377"/>
            <a:ext cx="2232921" cy="2816758"/>
          </a:xfrm>
          <a:prstGeom prst="rect">
            <a:avLst/>
          </a:prstGeom>
        </p:spPr>
      </p:pic>
      <p:sp>
        <p:nvSpPr>
          <p:cNvPr id="23" name="TextBox 6"/>
          <p:cNvSpPr txBox="1"/>
          <p:nvPr/>
        </p:nvSpPr>
        <p:spPr>
          <a:xfrm>
            <a:off x="3024804" y="584481"/>
            <a:ext cx="14685354" cy="2123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2 .</a:t>
            </a:r>
            <a:r>
              <a:rPr lang="en-US" sz="7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Fungsi</a:t>
            </a:r>
            <a:r>
              <a:rPr lang="en-US" sz="7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Pengorganisasian </a:t>
            </a:r>
            <a:r>
              <a:rPr lang="en-US" sz="66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(Organizing)</a:t>
            </a:r>
            <a:endParaRPr lang="en-US" sz="6600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3098415" y="2800472"/>
            <a:ext cx="14538133" cy="5854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28"/>
              </a:lnSpc>
            </a:pP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Ahmad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ibrahim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berpendapat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bahwa pengorganisasian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adalah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proses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penetapan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strktur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peran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,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melalui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penentuan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aktivitas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dibutuhkan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untuk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mencapai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tujuan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organisasi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.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Pengelompokan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aktivitas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,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penugasan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kelompok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aktivitas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kepada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manajer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,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pendelegasian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wewenang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untuk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melaksanakannya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,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dan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pengoordinasian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hubungan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wewenang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. 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650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82" t="13460" r="16230" b="26082"/>
          <a:stretch/>
        </p:blipFill>
        <p:spPr>
          <a:xfrm flipH="1">
            <a:off x="17307" y="-52935"/>
            <a:ext cx="18751861" cy="10550013"/>
          </a:xfrm>
          <a:prstGeom prst="rect">
            <a:avLst/>
          </a:prstGeom>
          <a:solidFill>
            <a:srgbClr val="082A44"/>
          </a:solidFill>
        </p:spPr>
      </p:pic>
      <p:sp>
        <p:nvSpPr>
          <p:cNvPr id="3" name="AutoShape 3"/>
          <p:cNvSpPr/>
          <p:nvPr/>
        </p:nvSpPr>
        <p:spPr>
          <a:xfrm>
            <a:off x="-732591" y="-52935"/>
            <a:ext cx="17165412" cy="9940414"/>
          </a:xfrm>
          <a:prstGeom prst="rect">
            <a:avLst/>
          </a:prstGeom>
          <a:solidFill>
            <a:srgbClr val="082A44"/>
          </a:solidFill>
        </p:spPr>
      </p:sp>
      <p:grpSp>
        <p:nvGrpSpPr>
          <p:cNvPr id="5" name="Group 5"/>
          <p:cNvGrpSpPr/>
          <p:nvPr/>
        </p:nvGrpSpPr>
        <p:grpSpPr>
          <a:xfrm>
            <a:off x="-380999" y="342900"/>
            <a:ext cx="16564996" cy="9056955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799" y="2930442"/>
                    <a:pt x="3643613" y="2927902"/>
                  </a:cubicBezTo>
                  <a:cubicBezTo>
                    <a:pt x="3575220" y="2926632"/>
                    <a:pt x="3506826" y="2925362"/>
                    <a:pt x="3438433" y="2924092"/>
                  </a:cubicBezTo>
                  <a:cubicBezTo>
                    <a:pt x="3396637" y="2924092"/>
                    <a:pt x="3358640" y="2925362"/>
                    <a:pt x="3316845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3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1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3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4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5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1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614963" y="7959074"/>
            <a:ext cx="2045911" cy="31697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137675" y="8037743"/>
            <a:ext cx="2232921" cy="2816758"/>
          </a:xfrm>
          <a:prstGeom prst="rect">
            <a:avLst/>
          </a:prstGeom>
        </p:spPr>
      </p:pic>
      <p:sp>
        <p:nvSpPr>
          <p:cNvPr id="23" name="TextBox 6"/>
          <p:cNvSpPr txBox="1"/>
          <p:nvPr/>
        </p:nvSpPr>
        <p:spPr>
          <a:xfrm>
            <a:off x="779188" y="1160992"/>
            <a:ext cx="14685354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spc="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ASAS PENGORGANISASIAN </a:t>
            </a:r>
          </a:p>
          <a:p>
            <a:pPr algn="ctr"/>
            <a:endParaRPr lang="en-US" sz="7200" i="1" spc="600" dirty="0" smtClean="0">
              <a:solidFill>
                <a:srgbClr val="FBE675"/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952500"/>
            <a:ext cx="12573000" cy="1593468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3"/>
          <p:cNvGrpSpPr/>
          <p:nvPr/>
        </p:nvGrpSpPr>
        <p:grpSpPr>
          <a:xfrm>
            <a:off x="-32034" y="2801706"/>
            <a:ext cx="16173079" cy="7386638"/>
            <a:chOff x="-1055444" y="-312639"/>
            <a:chExt cx="21564105" cy="9848850"/>
          </a:xfrm>
        </p:grpSpPr>
        <p:sp>
          <p:nvSpPr>
            <p:cNvPr id="14" name="TextBox 4"/>
            <p:cNvSpPr txBox="1"/>
            <p:nvPr/>
          </p:nvSpPr>
          <p:spPr>
            <a:xfrm>
              <a:off x="-1055444" y="-312639"/>
              <a:ext cx="21564105" cy="9848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spc="-287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aegu Light Bold"/>
                </a:rPr>
                <a:t>a) Principle of organizational </a:t>
              </a:r>
            </a:p>
            <a:p>
              <a:pPr algn="ctr"/>
              <a:r>
                <a:rPr lang="en-US" sz="6000" spc="-287" dirty="0">
                  <a:solidFill>
                    <a:srgbClr val="FFFFCC"/>
                  </a:solidFill>
                  <a:latin typeface="Gaegu Light Bold"/>
                </a:rPr>
                <a:t>b) Principle of unity of </a:t>
              </a:r>
              <a:r>
                <a:rPr lang="en-US" sz="6000" spc="-287" dirty="0" smtClean="0">
                  <a:solidFill>
                    <a:srgbClr val="FFFFCC"/>
                  </a:solidFill>
                  <a:latin typeface="Gaegu Light Bold"/>
                </a:rPr>
                <a:t>objective</a:t>
              </a:r>
              <a:endParaRPr lang="en-US" sz="6000" spc="-287" dirty="0">
                <a:solidFill>
                  <a:srgbClr val="FFFFCC"/>
                </a:solidFill>
                <a:latin typeface="Gaegu Light Bold"/>
              </a:endParaRPr>
            </a:p>
            <a:p>
              <a:pPr algn="ctr"/>
              <a:r>
                <a:rPr lang="en-US" sz="6000" spc="-287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Gaegu Light Bold"/>
                </a:rPr>
                <a:t>c) Principle of unity of command</a:t>
              </a:r>
            </a:p>
            <a:p>
              <a:pPr algn="ctr"/>
              <a:r>
                <a:rPr lang="en-US" sz="6000" spc="-287" dirty="0">
                  <a:solidFill>
                    <a:schemeClr val="bg2">
                      <a:lumMod val="90000"/>
                    </a:schemeClr>
                  </a:solidFill>
                  <a:latin typeface="Gaegu Light Bold"/>
                </a:rPr>
                <a:t>d) Principle of the span of management </a:t>
              </a:r>
            </a:p>
            <a:p>
              <a:pPr algn="ctr"/>
              <a:r>
                <a:rPr lang="en-US" sz="6000" spc="-287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Gaegu Light Bold"/>
                </a:rPr>
                <a:t>e) Principle of delegation of </a:t>
              </a:r>
              <a:r>
                <a:rPr lang="en-US" sz="6000" spc="-287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Gaegu Light Bold"/>
                </a:rPr>
                <a:t>authority</a:t>
              </a:r>
            </a:p>
            <a:p>
              <a:pPr algn="ctr"/>
              <a:r>
                <a:rPr lang="en-US" sz="6000" spc="-287" dirty="0">
                  <a:solidFill>
                    <a:srgbClr val="FFFFCC"/>
                  </a:solidFill>
                  <a:latin typeface="Gaegu Light Bold"/>
                </a:rPr>
                <a:t>f) Principle of parity of authority and responsibility</a:t>
              </a:r>
            </a:p>
            <a:p>
              <a:pPr algn="ctr"/>
              <a:endParaRPr lang="en-US" sz="6000" spc="-287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Light Bold"/>
              </a:endParaRPr>
            </a:p>
            <a:p>
              <a:pPr algn="ctr"/>
              <a:endParaRPr lang="en-US" sz="6000" spc="-287" dirty="0">
                <a:solidFill>
                  <a:schemeClr val="accent6">
                    <a:lumMod val="60000"/>
                    <a:lumOff val="40000"/>
                  </a:schemeClr>
                </a:solidFill>
                <a:latin typeface="Gaegu Light Bold"/>
              </a:endParaRPr>
            </a:p>
          </p:txBody>
        </p:sp>
        <p:sp>
          <p:nvSpPr>
            <p:cNvPr id="16" name="TextBox 6"/>
            <p:cNvSpPr txBox="1"/>
            <p:nvPr/>
          </p:nvSpPr>
          <p:spPr>
            <a:xfrm>
              <a:off x="0" y="1852486"/>
              <a:ext cx="20240569" cy="59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8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4807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427821">
            <a:off x="17249805" y="9396738"/>
            <a:ext cx="931532" cy="136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1958"/>
          <a:stretch>
            <a:fillRect/>
          </a:stretch>
        </p:blipFill>
        <p:spPr>
          <a:xfrm>
            <a:off x="0" y="393719"/>
            <a:ext cx="1120666" cy="9882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072537" flipV="1">
            <a:off x="233612" y="8567648"/>
            <a:ext cx="956825" cy="16445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328514">
            <a:off x="16551875" y="202541"/>
            <a:ext cx="971559" cy="9485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87158">
            <a:off x="17820009" y="7123985"/>
            <a:ext cx="946329" cy="64866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953710" y="951671"/>
            <a:ext cx="14308483" cy="1338480"/>
            <a:chOff x="0" y="1617686"/>
            <a:chExt cx="19077978" cy="1784640"/>
          </a:xfrm>
        </p:grpSpPr>
        <p:sp>
          <p:nvSpPr>
            <p:cNvPr id="8" name="TextBox 8"/>
            <p:cNvSpPr txBox="1"/>
            <p:nvPr/>
          </p:nvSpPr>
          <p:spPr>
            <a:xfrm>
              <a:off x="0" y="2310403"/>
              <a:ext cx="18200809" cy="1091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33"/>
                </a:lnSpc>
              </a:pPr>
              <a:endParaRPr sz="2000">
                <a:latin typeface="Gaegu Bold" panose="020B0604020202020204" charset="0"/>
                <a:ea typeface="Gaegu Bold" panose="020B060402020202020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77169" y="1617686"/>
              <a:ext cx="18200809" cy="1476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55"/>
                </a:lnSpc>
              </a:pPr>
              <a:r>
                <a:rPr lang="en-US" sz="7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Proses </a:t>
              </a:r>
              <a:r>
                <a:rPr lang="en-US" sz="72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pengorganisasian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93377" y="2470303"/>
            <a:ext cx="16674425" cy="6403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Dapat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dijelaskan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bahwa pengorganisasian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melalui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tahap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demi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tahap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secara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berkesinambungan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. </a:t>
            </a:r>
          </a:p>
          <a:p>
            <a:pPr marL="914400" indent="-914400">
              <a:lnSpc>
                <a:spcPts val="6299"/>
              </a:lnSpc>
              <a:buFont typeface="+mj-lt"/>
              <a:buAutoNum type="arabicParenR"/>
            </a:pPr>
            <a:r>
              <a:rPr 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Tahap</a:t>
            </a: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pertama</a:t>
            </a: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, 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yang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harus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dilakukan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oleh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manajer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adalah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merinci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pekerjaan</a:t>
            </a: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  <a:p>
            <a:pPr marL="914400" indent="-914400">
              <a:lnSpc>
                <a:spcPts val="6299"/>
              </a:lnSpc>
              <a:buFont typeface="+mj-lt"/>
              <a:buAutoNum type="arabicParenR"/>
            </a:pPr>
            <a:r>
              <a:rPr 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Tahap</a:t>
            </a: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kedua</a:t>
            </a: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,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membagi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seluruh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pekerjaan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menjadi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kegiatan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dapat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dilaksanakan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oleh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perseorangan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atau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kelompok</a:t>
            </a: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  <a:p>
            <a:pPr marL="914400" indent="-914400">
              <a:lnSpc>
                <a:spcPts val="6299"/>
              </a:lnSpc>
              <a:buFont typeface="+mj-lt"/>
              <a:buAutoNum type="arabicParenR"/>
            </a:pPr>
            <a:r>
              <a:rPr 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Tahap</a:t>
            </a: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ketiga</a:t>
            </a: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,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menggabungkan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pekerjaan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para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anggota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dengan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cara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rasional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dan</a:t>
            </a: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efisien</a:t>
            </a: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37525">
            <a:off x="13522480" y="-338555"/>
            <a:ext cx="1241580" cy="12212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3464629">
            <a:off x="15578279" y="-987775"/>
            <a:ext cx="1590841" cy="10904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926941" flipH="1">
            <a:off x="2264288" y="-1043988"/>
            <a:ext cx="1379048" cy="23702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33573">
            <a:off x="17222132" y="9596908"/>
            <a:ext cx="1403145" cy="13801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63128">
            <a:off x="4234793" y="9688062"/>
            <a:ext cx="1539821" cy="5627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331250">
            <a:off x="-439504" y="4799661"/>
            <a:ext cx="1315850" cy="10622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8328514">
            <a:off x="17217873" y="4742707"/>
            <a:ext cx="1222922" cy="119401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598734" y="1237926"/>
            <a:ext cx="16391437" cy="9276883"/>
            <a:chOff x="-214449" y="213128"/>
            <a:chExt cx="21855249" cy="12369176"/>
          </a:xfrm>
        </p:grpSpPr>
        <p:sp>
          <p:nvSpPr>
            <p:cNvPr id="10" name="TextBox 10"/>
            <p:cNvSpPr txBox="1"/>
            <p:nvPr/>
          </p:nvSpPr>
          <p:spPr>
            <a:xfrm>
              <a:off x="-214449" y="213128"/>
              <a:ext cx="21640800" cy="10597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14400" indent="-914400">
                <a:lnSpc>
                  <a:spcPts val="8119"/>
                </a:lnSpc>
                <a:buFont typeface="+mj-lt"/>
                <a:buAutoNum type="arabicParenR" startAt="4"/>
              </a:pPr>
              <a:r>
                <a:rPr lang="en-US" sz="5400" spc="-23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Tahap</a:t>
              </a:r>
              <a:r>
                <a:rPr lang="en-US" sz="5400" spc="-23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keempat</a:t>
              </a:r>
              <a:r>
                <a:rPr lang="en-US" sz="5400" spc="-23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,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menetapkan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mekanisme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kerja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untuk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mengkoordinasikan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pekerjaan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dalam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satu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kesatuan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yang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harmonis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,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supaya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tidak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timbul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konflik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diantara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anggota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pekerja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yang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dimaksud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.</a:t>
              </a:r>
            </a:p>
            <a:p>
              <a:pPr marL="914400" indent="-914400">
                <a:buFont typeface="+mj-lt"/>
                <a:buAutoNum type="arabicParenR" startAt="4"/>
              </a:pPr>
              <a:endParaRPr lang="en-US" sz="4400" spc="-231" dirty="0">
                <a:solidFill>
                  <a:schemeClr val="accent1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endParaRPr>
            </a:p>
            <a:p>
              <a:pPr marL="914400" indent="-914400">
                <a:lnSpc>
                  <a:spcPts val="8119"/>
                </a:lnSpc>
                <a:buFont typeface="+mj-lt"/>
                <a:buAutoNum type="arabicParenR" startAt="4"/>
              </a:pPr>
              <a:r>
                <a:rPr lang="en-US" sz="5400" spc="-23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Tahap</a:t>
              </a:r>
              <a:r>
                <a:rPr lang="en-US" sz="5400" spc="-23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kelima</a:t>
              </a:r>
              <a:r>
                <a:rPr lang="en-US" sz="5400" spc="-23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, </a:t>
              </a:r>
              <a:r>
                <a:rPr lang="en-US" sz="5400" spc="-231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melakukan</a:t>
              </a:r>
              <a:r>
                <a:rPr lang="en-US" sz="5400" spc="-23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monitoring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dan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mengambil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langkah-langkah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penyesuaian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untuk</a:t>
              </a:r>
              <a:r>
                <a:rPr lang="en-US" sz="5400" spc="-23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mempertahankan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dan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meningkatkan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efektivitas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5400" spc="-23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organisasi</a:t>
              </a:r>
              <a:r>
                <a:rPr lang="en-US" sz="5400" spc="-23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.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2048711"/>
              <a:ext cx="21640800" cy="533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36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83" t="7913" r="9418" b="8340"/>
          <a:stretch>
            <a:fillRect/>
          </a:stretch>
        </p:blipFill>
        <p:spPr>
          <a:xfrm>
            <a:off x="0" y="-10725"/>
            <a:ext cx="18288000" cy="10295749"/>
          </a:xfrm>
          <a:prstGeom prst="rect">
            <a:avLst/>
          </a:prstGeom>
          <a:solidFill>
            <a:srgbClr val="082A44"/>
          </a:solidFill>
        </p:spPr>
      </p:pic>
      <p:sp>
        <p:nvSpPr>
          <p:cNvPr id="3" name="AutoShape 3"/>
          <p:cNvSpPr/>
          <p:nvPr/>
        </p:nvSpPr>
        <p:spPr>
          <a:xfrm>
            <a:off x="2048984" y="700612"/>
            <a:ext cx="14511534" cy="69886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46950" y="3159288"/>
            <a:ext cx="1712350" cy="5261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28165" y="1604293"/>
            <a:ext cx="12518786" cy="5281747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799" y="2930442"/>
                    <a:pt x="3643613" y="2927902"/>
                  </a:cubicBezTo>
                  <a:cubicBezTo>
                    <a:pt x="3575220" y="2926632"/>
                    <a:pt x="3506826" y="2925362"/>
                    <a:pt x="3438433" y="2924092"/>
                  </a:cubicBezTo>
                  <a:cubicBezTo>
                    <a:pt x="3396637" y="2924092"/>
                    <a:pt x="3358640" y="2925362"/>
                    <a:pt x="3316845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3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1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3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4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5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1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13521" y="8239761"/>
            <a:ext cx="4716505" cy="10119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345064" y="6030843"/>
            <a:ext cx="3180331" cy="32512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t="53107"/>
          <a:stretch>
            <a:fillRect/>
          </a:stretch>
        </p:blipFill>
        <p:spPr>
          <a:xfrm>
            <a:off x="971106" y="6079538"/>
            <a:ext cx="1795294" cy="260123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1131301" y="7121001"/>
            <a:ext cx="1764374" cy="38495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 l="31958"/>
          <a:stretch>
            <a:fillRect/>
          </a:stretch>
        </p:blipFill>
        <p:spPr>
          <a:xfrm>
            <a:off x="2006105" y="3671938"/>
            <a:ext cx="942679" cy="83126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 t="22201" r="24736"/>
          <a:stretch>
            <a:fillRect/>
          </a:stretch>
        </p:blipFill>
        <p:spPr>
          <a:xfrm>
            <a:off x="15442701" y="700612"/>
            <a:ext cx="1098767" cy="681466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4741804" y="2698233"/>
            <a:ext cx="9541749" cy="3372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00"/>
              </a:lnSpc>
            </a:pPr>
            <a:r>
              <a:rPr lang="en-US" sz="11500" spc="3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/>
              </a:rPr>
              <a:t>FUNGSI </a:t>
            </a:r>
            <a:r>
              <a:rPr lang="en-US" sz="11500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/>
              </a:rPr>
              <a:t>PENGARAHAN </a:t>
            </a:r>
            <a:r>
              <a:rPr lang="en-US" sz="9600" spc="300" dirty="0">
                <a:solidFill>
                  <a:srgbClr val="FBD4B3"/>
                </a:solidFill>
                <a:latin typeface="Gaegu Bold"/>
              </a:rPr>
              <a:t>(DIRECTING)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54665" y="999262"/>
            <a:ext cx="104050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C</a:t>
            </a:r>
            <a:endParaRPr lang="en-US" sz="19900" dirty="0">
              <a:solidFill>
                <a:schemeClr val="accent6">
                  <a:lumMod val="40000"/>
                  <a:lumOff val="6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32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82" t="13460" r="16230" b="26082"/>
          <a:stretch/>
        </p:blipFill>
        <p:spPr>
          <a:xfrm>
            <a:off x="-685801" y="-72513"/>
            <a:ext cx="19413081" cy="10550013"/>
          </a:xfrm>
          <a:prstGeom prst="rect">
            <a:avLst/>
          </a:prstGeom>
          <a:solidFill>
            <a:srgbClr val="082A44"/>
          </a:solidFill>
        </p:spPr>
      </p:pic>
      <p:sp>
        <p:nvSpPr>
          <p:cNvPr id="3" name="AutoShape 3"/>
          <p:cNvSpPr/>
          <p:nvPr/>
        </p:nvSpPr>
        <p:spPr>
          <a:xfrm>
            <a:off x="1561868" y="-72513"/>
            <a:ext cx="17165412" cy="9940414"/>
          </a:xfrm>
          <a:prstGeom prst="rect">
            <a:avLst/>
          </a:prstGeom>
          <a:solidFill>
            <a:srgbClr val="082A44"/>
          </a:solidFill>
        </p:spPr>
      </p:sp>
      <p:grpSp>
        <p:nvGrpSpPr>
          <p:cNvPr id="5" name="Group 5"/>
          <p:cNvGrpSpPr/>
          <p:nvPr/>
        </p:nvGrpSpPr>
        <p:grpSpPr>
          <a:xfrm>
            <a:off x="2106562" y="437827"/>
            <a:ext cx="16154399" cy="8919733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799" y="2930442"/>
                    <a:pt x="3643613" y="2927902"/>
                  </a:cubicBezTo>
                  <a:cubicBezTo>
                    <a:pt x="3575220" y="2926632"/>
                    <a:pt x="3506826" y="2925362"/>
                    <a:pt x="3438433" y="2924092"/>
                  </a:cubicBezTo>
                  <a:cubicBezTo>
                    <a:pt x="3396637" y="2924092"/>
                    <a:pt x="3358640" y="2925362"/>
                    <a:pt x="3316845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3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1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3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4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5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1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81369" y="7805799"/>
            <a:ext cx="2045911" cy="31697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36267" y="7755377"/>
            <a:ext cx="2232921" cy="2816758"/>
          </a:xfrm>
          <a:prstGeom prst="rect">
            <a:avLst/>
          </a:prstGeom>
        </p:spPr>
      </p:pic>
      <p:sp>
        <p:nvSpPr>
          <p:cNvPr id="23" name="TextBox 6"/>
          <p:cNvSpPr txBox="1"/>
          <p:nvPr/>
        </p:nvSpPr>
        <p:spPr>
          <a:xfrm>
            <a:off x="3018970" y="707181"/>
            <a:ext cx="14685354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3. </a:t>
            </a:r>
            <a:r>
              <a:rPr lang="en-US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Fungsi</a:t>
            </a:r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Penggerakan / </a:t>
            </a:r>
            <a:r>
              <a:rPr lang="en-US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Pengarahan</a:t>
            </a:r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66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(Directing)</a:t>
            </a:r>
            <a:endParaRPr lang="en-US" sz="6600" i="1" dirty="0">
              <a:solidFill>
                <a:schemeClr val="accent6">
                  <a:lumMod val="60000"/>
                  <a:lumOff val="4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104712" y="2957736"/>
            <a:ext cx="14599612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-231" dirty="0" err="1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Hadari</a:t>
            </a:r>
            <a:r>
              <a:rPr lang="en-US" sz="4800" spc="-231" dirty="0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Nawawi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berpendapat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bahwa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kegiatan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dalam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actuating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adalah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melakukan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pengarahan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(commanding)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bimbingan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(directing),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dan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komunikasi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(communication),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termasuk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koordinasi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(coordination)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dalam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sebuah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organisasi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. </a:t>
            </a:r>
            <a:endParaRPr lang="en-US" sz="4800" spc="-231" dirty="0">
              <a:solidFill>
                <a:srgbClr val="FFFFFF"/>
              </a:solidFill>
              <a:latin typeface="Gaegu Bold" panose="020B0604020202020204" charset="0"/>
              <a:ea typeface="Gaegu Bold" panose="020B0604020202020204" charset="0"/>
            </a:endParaRPr>
          </a:p>
          <a:p>
            <a:pPr algn="ctr"/>
            <a:endParaRPr lang="en-US" sz="4800" spc="-231" dirty="0">
              <a:solidFill>
                <a:srgbClr val="FFFFFF"/>
              </a:solidFill>
              <a:latin typeface="Gaegu Bold" panose="020B0604020202020204" charset="0"/>
              <a:ea typeface="Gaegu Bold" panose="020B0604020202020204" charset="0"/>
            </a:endParaRPr>
          </a:p>
          <a:p>
            <a:pPr algn="ctr"/>
            <a:r>
              <a:rPr lang="en-US" sz="4800" spc="-231" dirty="0" err="1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Dibutuhkannya</a:t>
            </a:r>
            <a:r>
              <a:rPr lang="en-US" sz="4800" spc="-231" dirty="0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seseorang</a:t>
            </a:r>
            <a:r>
              <a:rPr lang="en-US" sz="4800" spc="-231" dirty="0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4800" spc="-231" dirty="0" err="1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berperan</a:t>
            </a:r>
            <a:r>
              <a:rPr lang="en-US" sz="4800" spc="-231" dirty="0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memberikannya</a:t>
            </a:r>
            <a:r>
              <a:rPr lang="en-US" sz="4800" spc="-231" dirty="0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pengarahan</a:t>
            </a:r>
            <a:r>
              <a:rPr lang="en-US" sz="4800" spc="-231" dirty="0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supaya</a:t>
            </a:r>
            <a:r>
              <a:rPr lang="en-US" sz="4800" spc="-231" dirty="0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pekerjaan</a:t>
            </a:r>
            <a:r>
              <a:rPr lang="en-US" sz="4800" spc="-231" dirty="0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dapat</a:t>
            </a:r>
            <a:r>
              <a:rPr lang="en-US" sz="4800" spc="-231" dirty="0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dilaksanakan</a:t>
            </a:r>
            <a:r>
              <a:rPr lang="en-US" sz="4800" spc="-231" dirty="0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Sesuai dengan </a:t>
            </a:r>
            <a:r>
              <a:rPr lang="en-US" sz="4800" spc="-231" dirty="0" err="1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prosedur</a:t>
            </a:r>
            <a:r>
              <a:rPr lang="en-US" sz="4800" spc="-231" dirty="0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guna</a:t>
            </a:r>
            <a:r>
              <a:rPr lang="en-US" sz="4800" spc="-231" dirty="0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err="1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tercapainya</a:t>
            </a:r>
            <a:r>
              <a:rPr lang="en-US" sz="4800" spc="-231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tujuan</a:t>
            </a:r>
            <a:r>
              <a:rPr lang="en-US" sz="4800" spc="-231" dirty="0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1689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82" t="13460" r="16230" b="26082"/>
          <a:stretch/>
        </p:blipFill>
        <p:spPr>
          <a:xfrm>
            <a:off x="-685801" y="-72513"/>
            <a:ext cx="19413081" cy="10550013"/>
          </a:xfrm>
          <a:prstGeom prst="rect">
            <a:avLst/>
          </a:prstGeom>
          <a:solidFill>
            <a:srgbClr val="082A44"/>
          </a:solidFill>
        </p:spPr>
      </p:pic>
      <p:sp>
        <p:nvSpPr>
          <p:cNvPr id="3" name="AutoShape 3"/>
          <p:cNvSpPr/>
          <p:nvPr/>
        </p:nvSpPr>
        <p:spPr>
          <a:xfrm>
            <a:off x="1561868" y="-72513"/>
            <a:ext cx="17165412" cy="9940414"/>
          </a:xfrm>
          <a:prstGeom prst="rect">
            <a:avLst/>
          </a:prstGeom>
          <a:solidFill>
            <a:srgbClr val="082A44"/>
          </a:solidFill>
        </p:spPr>
      </p:sp>
      <p:grpSp>
        <p:nvGrpSpPr>
          <p:cNvPr id="5" name="Group 5"/>
          <p:cNvGrpSpPr/>
          <p:nvPr/>
        </p:nvGrpSpPr>
        <p:grpSpPr>
          <a:xfrm>
            <a:off x="2106562" y="437827"/>
            <a:ext cx="16154399" cy="8919733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799" y="2930442"/>
                    <a:pt x="3643613" y="2927902"/>
                  </a:cubicBezTo>
                  <a:cubicBezTo>
                    <a:pt x="3575220" y="2926632"/>
                    <a:pt x="3506826" y="2925362"/>
                    <a:pt x="3438433" y="2924092"/>
                  </a:cubicBezTo>
                  <a:cubicBezTo>
                    <a:pt x="3396637" y="2924092"/>
                    <a:pt x="3358640" y="2925362"/>
                    <a:pt x="3316845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3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1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3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4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5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1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81369" y="7805799"/>
            <a:ext cx="2045911" cy="31697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36267" y="7755377"/>
            <a:ext cx="2232921" cy="2816758"/>
          </a:xfrm>
          <a:prstGeom prst="rect">
            <a:avLst/>
          </a:prstGeom>
        </p:spPr>
      </p:pic>
      <p:sp>
        <p:nvSpPr>
          <p:cNvPr id="23" name="TextBox 6"/>
          <p:cNvSpPr txBox="1"/>
          <p:nvPr/>
        </p:nvSpPr>
        <p:spPr>
          <a:xfrm>
            <a:off x="3061841" y="1173767"/>
            <a:ext cx="14685354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Kunci</a:t>
            </a:r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Pengarahan</a:t>
            </a:r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Supaya</a:t>
            </a:r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Berlangsung</a:t>
            </a:r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Dengan </a:t>
            </a:r>
            <a:r>
              <a:rPr lang="en-US" sz="6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Baik</a:t>
            </a:r>
            <a:endParaRPr lang="en-US" sz="6600" i="1" dirty="0">
              <a:solidFill>
                <a:schemeClr val="accent6">
                  <a:lumMod val="60000"/>
                  <a:lumOff val="4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104712" y="3814691"/>
            <a:ext cx="14599612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-231" dirty="0" err="1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Pengarahan</a:t>
            </a:r>
            <a:r>
              <a:rPr lang="en-US" sz="4800" spc="-231" dirty="0" smtClean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dan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bimbingan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harus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dilakukan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secara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terus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menerus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dengan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menciptakan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dan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mengembangkan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komunikasi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terbuka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secara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efektif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dan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efisien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,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tanpa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harus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menyalahkan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keada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bawahan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berbuat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salah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karena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mereka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memang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membutuhkan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bimbingan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dan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arahan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untuk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dapat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bekerja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dengan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baik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spc="-231" dirty="0" err="1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dan</a:t>
            </a:r>
            <a:r>
              <a:rPr lang="en-US" sz="4800" spc="-231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rPr>
              <a:t> benar. </a:t>
            </a:r>
            <a:endParaRPr lang="en-US" sz="4800" spc="-231" dirty="0">
              <a:solidFill>
                <a:srgbClr val="FFFFFF"/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9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82" t="13460" r="16230" b="26082"/>
          <a:stretch/>
        </p:blipFill>
        <p:spPr>
          <a:xfrm flipH="1">
            <a:off x="17307" y="-52935"/>
            <a:ext cx="18751861" cy="10550013"/>
          </a:xfrm>
          <a:prstGeom prst="rect">
            <a:avLst/>
          </a:prstGeom>
          <a:solidFill>
            <a:srgbClr val="082A44"/>
          </a:solidFill>
        </p:spPr>
      </p:pic>
      <p:sp>
        <p:nvSpPr>
          <p:cNvPr id="3" name="AutoShape 3"/>
          <p:cNvSpPr/>
          <p:nvPr/>
        </p:nvSpPr>
        <p:spPr>
          <a:xfrm>
            <a:off x="-732591" y="-52935"/>
            <a:ext cx="17165412" cy="9940414"/>
          </a:xfrm>
          <a:prstGeom prst="rect">
            <a:avLst/>
          </a:prstGeom>
          <a:solidFill>
            <a:srgbClr val="082A44"/>
          </a:solidFill>
        </p:spPr>
      </p:sp>
      <p:grpSp>
        <p:nvGrpSpPr>
          <p:cNvPr id="5" name="Group 5"/>
          <p:cNvGrpSpPr/>
          <p:nvPr/>
        </p:nvGrpSpPr>
        <p:grpSpPr>
          <a:xfrm>
            <a:off x="-380999" y="342900"/>
            <a:ext cx="16564996" cy="9056955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799" y="2930442"/>
                    <a:pt x="3643613" y="2927902"/>
                  </a:cubicBezTo>
                  <a:cubicBezTo>
                    <a:pt x="3575220" y="2926632"/>
                    <a:pt x="3506826" y="2925362"/>
                    <a:pt x="3438433" y="2924092"/>
                  </a:cubicBezTo>
                  <a:cubicBezTo>
                    <a:pt x="3396637" y="2924092"/>
                    <a:pt x="3358640" y="2925362"/>
                    <a:pt x="3316845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3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1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3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4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5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1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614963" y="7959074"/>
            <a:ext cx="2045911" cy="31697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137675" y="8037743"/>
            <a:ext cx="2232921" cy="2816758"/>
          </a:xfrm>
          <a:prstGeom prst="rect">
            <a:avLst/>
          </a:prstGeom>
        </p:spPr>
      </p:pic>
      <p:sp>
        <p:nvSpPr>
          <p:cNvPr id="23" name="TextBox 6"/>
          <p:cNvSpPr txBox="1"/>
          <p:nvPr/>
        </p:nvSpPr>
        <p:spPr>
          <a:xfrm>
            <a:off x="779188" y="1160992"/>
            <a:ext cx="14685354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spc="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TUJUAN </a:t>
            </a:r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PENGGERAKAN</a:t>
            </a:r>
            <a:r>
              <a:rPr lang="en-US" sz="7200" spc="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</a:p>
          <a:p>
            <a:pPr algn="ctr"/>
            <a:endParaRPr lang="en-US" sz="7200" i="1" spc="600" dirty="0" smtClean="0">
              <a:solidFill>
                <a:srgbClr val="FBE675"/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952500"/>
            <a:ext cx="12573000" cy="1593468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6"/>
          <p:cNvSpPr txBox="1"/>
          <p:nvPr/>
        </p:nvSpPr>
        <p:spPr>
          <a:xfrm>
            <a:off x="759549" y="4425551"/>
            <a:ext cx="15180427" cy="448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8"/>
              </a:lnSpc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314622" y="2941803"/>
            <a:ext cx="141971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Tujuan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pengarahan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secara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umum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akan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dicapai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pada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sebuah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organisasi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adalah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:  </a:t>
            </a:r>
          </a:p>
          <a:p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a)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Menjamin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kontinuitas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perencanaan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</a:p>
          <a:p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b)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Membudayakan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prosedur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standar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</a:p>
          <a:p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c)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Menghindari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kemangkiran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tidak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berarti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</a:p>
          <a:p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d)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Membina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disiplin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kerja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</a:p>
          <a:p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e)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Membina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motivasi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54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terarah</a:t>
            </a:r>
            <a:r>
              <a:rPr lang="en-US" sz="5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4373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83" t="7913" r="9418" b="8340"/>
          <a:stretch>
            <a:fillRect/>
          </a:stretch>
        </p:blipFill>
        <p:spPr>
          <a:xfrm>
            <a:off x="0" y="-10725"/>
            <a:ext cx="18288000" cy="1029574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48984" y="700612"/>
            <a:ext cx="14511534" cy="6988687"/>
          </a:xfrm>
          <a:prstGeom prst="rect">
            <a:avLst/>
          </a:prstGeom>
          <a:solidFill>
            <a:srgbClr val="082A4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46950" y="3159288"/>
            <a:ext cx="1712350" cy="5261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28165" y="1604293"/>
            <a:ext cx="12518786" cy="5281747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799" y="2930442"/>
                    <a:pt x="3643613" y="2927902"/>
                  </a:cubicBezTo>
                  <a:cubicBezTo>
                    <a:pt x="3575220" y="2926632"/>
                    <a:pt x="3506826" y="2925362"/>
                    <a:pt x="3438433" y="2924092"/>
                  </a:cubicBezTo>
                  <a:cubicBezTo>
                    <a:pt x="3396637" y="2924092"/>
                    <a:pt x="3358640" y="2925362"/>
                    <a:pt x="3316845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3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1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3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4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5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1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13521" y="8239761"/>
            <a:ext cx="4716505" cy="10119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345064" y="6030843"/>
            <a:ext cx="3180331" cy="3251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835918" y="6895441"/>
            <a:ext cx="2045911" cy="31697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t="53107"/>
          <a:stretch>
            <a:fillRect/>
          </a:stretch>
        </p:blipFill>
        <p:spPr>
          <a:xfrm>
            <a:off x="1034203" y="5999404"/>
            <a:ext cx="1795294" cy="26012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622529" y="6700743"/>
            <a:ext cx="2232921" cy="28167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36290">
            <a:off x="2245037" y="4622294"/>
            <a:ext cx="406144" cy="4975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1131301" y="7121001"/>
            <a:ext cx="1764374" cy="38495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 l="31958"/>
          <a:stretch>
            <a:fillRect/>
          </a:stretch>
        </p:blipFill>
        <p:spPr>
          <a:xfrm>
            <a:off x="2006105" y="3671938"/>
            <a:ext cx="942679" cy="83126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 t="22201" r="24736"/>
          <a:stretch>
            <a:fillRect/>
          </a:stretch>
        </p:blipFill>
        <p:spPr>
          <a:xfrm>
            <a:off x="15442701" y="700612"/>
            <a:ext cx="1098767" cy="681466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3474873" y="2167562"/>
            <a:ext cx="11934261" cy="4568324"/>
            <a:chOff x="-1811586" y="514072"/>
            <a:chExt cx="15250677" cy="6091097"/>
          </a:xfrm>
        </p:grpSpPr>
        <p:sp>
          <p:nvSpPr>
            <p:cNvPr id="22" name="TextBox 22"/>
            <p:cNvSpPr txBox="1"/>
            <p:nvPr/>
          </p:nvSpPr>
          <p:spPr>
            <a:xfrm>
              <a:off x="59659" y="514072"/>
              <a:ext cx="11314088" cy="141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31"/>
                </a:lnSpc>
              </a:pPr>
              <a:r>
                <a:rPr lang="en-US" sz="8331" spc="300" dirty="0" smtClean="0">
                  <a:solidFill>
                    <a:srgbClr val="FBD4B3"/>
                  </a:solidFill>
                  <a:latin typeface="Gaegu Bold"/>
                </a:rPr>
                <a:t>KELOMPOK 3</a:t>
              </a:r>
              <a:endParaRPr lang="en-US" sz="8331" spc="300" dirty="0">
                <a:solidFill>
                  <a:srgbClr val="FBD4B3"/>
                </a:solidFill>
                <a:latin typeface="Gaegu Bold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-1811586" y="2638273"/>
              <a:ext cx="15250677" cy="3966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834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8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Gaegu Bold"/>
                </a:rPr>
                <a:t>13. </a:t>
              </a:r>
              <a:r>
                <a:rPr lang="en-US" sz="48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Gaegu Bold"/>
                </a:rPr>
                <a:t>CHELY MAHARANI          </a:t>
              </a:r>
              <a:r>
                <a:rPr lang="en-US" sz="48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Gaegu Bold"/>
                </a:rPr>
                <a:t>	2013053171</a:t>
              </a:r>
              <a:endPara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Gaegu Bold"/>
              </a:endParaRPr>
            </a:p>
            <a:p>
              <a:pPr>
                <a:lnSpc>
                  <a:spcPts val="3834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8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Gaegu Bold"/>
                </a:rPr>
                <a:t>21. </a:t>
              </a:r>
              <a:r>
                <a:rPr lang="en-US" sz="48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Gaegu Bold"/>
                </a:rPr>
                <a:t>KORI ALFINA </a:t>
              </a:r>
              <a:r>
                <a:rPr lang="en-US" sz="48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Gaegu Bold"/>
                </a:rPr>
                <a:t>MARTATILOFA	2013053161 </a:t>
              </a:r>
              <a:endPara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/>
              </a:endParaRPr>
            </a:p>
            <a:p>
              <a:pPr>
                <a:lnSpc>
                  <a:spcPts val="3834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8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Gaegu Bold"/>
                </a:rPr>
                <a:t>28</a:t>
              </a:r>
              <a:r>
                <a:rPr lang="en-US" sz="48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Gaegu Bold"/>
                </a:rPr>
                <a:t>. </a:t>
              </a:r>
              <a:r>
                <a:rPr lang="en-US" sz="48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Gaegu Bold"/>
                </a:rPr>
                <a:t>NILA AMALIA NABILA      </a:t>
              </a:r>
              <a:r>
                <a:rPr lang="en-US" sz="48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Gaegu Bold"/>
                </a:rPr>
                <a:t>	2013053107</a:t>
              </a:r>
              <a:endPara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egu Bold"/>
              </a:endParaRPr>
            </a:p>
            <a:p>
              <a:pPr>
                <a:lnSpc>
                  <a:spcPts val="3834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8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Gaegu Bold"/>
                </a:rPr>
                <a:t>42</a:t>
              </a:r>
              <a:r>
                <a:rPr lang="en-US" sz="48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Gaegu Bold"/>
                </a:rPr>
                <a:t>. </a:t>
              </a:r>
              <a:r>
                <a:rPr lang="en-US" sz="48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Gaegu Bold"/>
                </a:rPr>
                <a:t>WIDIA SULISTIANI         </a:t>
              </a:r>
              <a:r>
                <a:rPr lang="en-US" sz="48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Gaegu Bold"/>
                </a:rPr>
                <a:t>2013053172</a:t>
              </a:r>
              <a:endPara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egu Bold"/>
              </a:endParaRPr>
            </a:p>
            <a:p>
              <a:pPr>
                <a:lnSpc>
                  <a:spcPts val="3834"/>
                </a:lnSpc>
              </a:pPr>
              <a:endParaRPr lang="en-US" sz="3195" dirty="0">
                <a:solidFill>
                  <a:srgbClr val="FFFFFF"/>
                </a:solidFill>
                <a:latin typeface="Gaegu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83" t="7913" r="9418" b="8340"/>
          <a:stretch>
            <a:fillRect/>
          </a:stretch>
        </p:blipFill>
        <p:spPr>
          <a:xfrm>
            <a:off x="0" y="-10725"/>
            <a:ext cx="18288000" cy="1029574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48984" y="700612"/>
            <a:ext cx="14511534" cy="69886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46950" y="3159288"/>
            <a:ext cx="1712350" cy="5261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28165" y="1604293"/>
            <a:ext cx="12518786" cy="5281747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799" y="2930442"/>
                    <a:pt x="3643613" y="2927902"/>
                  </a:cubicBezTo>
                  <a:cubicBezTo>
                    <a:pt x="3575220" y="2926632"/>
                    <a:pt x="3506826" y="2925362"/>
                    <a:pt x="3438433" y="2924092"/>
                  </a:cubicBezTo>
                  <a:cubicBezTo>
                    <a:pt x="3396637" y="2924092"/>
                    <a:pt x="3358640" y="2925362"/>
                    <a:pt x="3316845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3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1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3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4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5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1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13521" y="8239761"/>
            <a:ext cx="4716505" cy="10119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345064" y="6030843"/>
            <a:ext cx="3180331" cy="3251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835918" y="6895441"/>
            <a:ext cx="2045911" cy="31697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t="53107"/>
          <a:stretch>
            <a:fillRect/>
          </a:stretch>
        </p:blipFill>
        <p:spPr>
          <a:xfrm>
            <a:off x="971106" y="6079538"/>
            <a:ext cx="1795294" cy="26012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1155570" y="7012320"/>
            <a:ext cx="2232921" cy="28167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2174519" y="7051236"/>
            <a:ext cx="1764374" cy="38495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 l="31958"/>
          <a:stretch>
            <a:fillRect/>
          </a:stretch>
        </p:blipFill>
        <p:spPr>
          <a:xfrm>
            <a:off x="2006105" y="3671938"/>
            <a:ext cx="942679" cy="83126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 t="22201" r="24736"/>
          <a:stretch>
            <a:fillRect/>
          </a:stretch>
        </p:blipFill>
        <p:spPr>
          <a:xfrm>
            <a:off x="15442701" y="700612"/>
            <a:ext cx="1098767" cy="681466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4517468" y="2758394"/>
            <a:ext cx="9541749" cy="3316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00"/>
              </a:lnSpc>
            </a:pPr>
            <a:r>
              <a:rPr lang="en-US" sz="11500" spc="3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/>
              </a:rPr>
              <a:t>FUNGSI PENGAWASAN </a:t>
            </a:r>
            <a:r>
              <a:rPr lang="en-US" sz="9600" spc="300" dirty="0">
                <a:solidFill>
                  <a:srgbClr val="FBD4B3"/>
                </a:solidFill>
                <a:latin typeface="Gaegu Bold"/>
              </a:rPr>
              <a:t>(CONTROLLING)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54665" y="999262"/>
            <a:ext cx="104050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</a:t>
            </a:r>
            <a:endParaRPr lang="en-US" sz="19900" dirty="0">
              <a:solidFill>
                <a:schemeClr val="accent6">
                  <a:lumMod val="40000"/>
                  <a:lumOff val="6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19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82" t="13460" r="16230" b="26082"/>
          <a:stretch/>
        </p:blipFill>
        <p:spPr>
          <a:xfrm>
            <a:off x="-685801" y="-72513"/>
            <a:ext cx="19413081" cy="10550013"/>
          </a:xfrm>
          <a:prstGeom prst="rect">
            <a:avLst/>
          </a:prstGeom>
          <a:solidFill>
            <a:srgbClr val="082A44"/>
          </a:solidFill>
        </p:spPr>
      </p:pic>
      <p:sp>
        <p:nvSpPr>
          <p:cNvPr id="3" name="AutoShape 3"/>
          <p:cNvSpPr/>
          <p:nvPr/>
        </p:nvSpPr>
        <p:spPr>
          <a:xfrm>
            <a:off x="1561868" y="-72513"/>
            <a:ext cx="17165412" cy="9940414"/>
          </a:xfrm>
          <a:prstGeom prst="rect">
            <a:avLst/>
          </a:prstGeom>
          <a:solidFill>
            <a:srgbClr val="082A44"/>
          </a:solidFill>
        </p:spPr>
      </p:sp>
      <p:grpSp>
        <p:nvGrpSpPr>
          <p:cNvPr id="5" name="Group 5"/>
          <p:cNvGrpSpPr/>
          <p:nvPr/>
        </p:nvGrpSpPr>
        <p:grpSpPr>
          <a:xfrm>
            <a:off x="2106562" y="437827"/>
            <a:ext cx="16154399" cy="8919733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799" y="2930442"/>
                    <a:pt x="3643613" y="2927902"/>
                  </a:cubicBezTo>
                  <a:cubicBezTo>
                    <a:pt x="3575220" y="2926632"/>
                    <a:pt x="3506826" y="2925362"/>
                    <a:pt x="3438433" y="2924092"/>
                  </a:cubicBezTo>
                  <a:cubicBezTo>
                    <a:pt x="3396637" y="2924092"/>
                    <a:pt x="3358640" y="2925362"/>
                    <a:pt x="3316845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3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1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3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4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5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1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81369" y="7805799"/>
            <a:ext cx="2045911" cy="31697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36267" y="7755377"/>
            <a:ext cx="2232921" cy="2816758"/>
          </a:xfrm>
          <a:prstGeom prst="rect">
            <a:avLst/>
          </a:prstGeom>
        </p:spPr>
      </p:pic>
      <p:sp>
        <p:nvSpPr>
          <p:cNvPr id="23" name="TextBox 6"/>
          <p:cNvSpPr txBox="1"/>
          <p:nvPr/>
        </p:nvSpPr>
        <p:spPr>
          <a:xfrm>
            <a:off x="3018970" y="1053628"/>
            <a:ext cx="14685354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4 .</a:t>
            </a:r>
            <a:r>
              <a:rPr lang="en-US" sz="6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Fungsi</a:t>
            </a:r>
            <a:r>
              <a:rPr lang="en-US" sz="6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6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Pengawasan</a:t>
            </a:r>
            <a:r>
              <a:rPr lang="en-US" sz="6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(Controlling)</a:t>
            </a:r>
            <a:endParaRPr lang="en-US" sz="6600" i="1" dirty="0">
              <a:solidFill>
                <a:schemeClr val="tx2">
                  <a:lumMod val="20000"/>
                  <a:lumOff val="8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2629668" y="2567311"/>
            <a:ext cx="14743932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Pengawasan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adalah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fungsi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terakhir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dari proses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manajemen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sangat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menentukan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pelaksanaan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fungsi-fungsi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manajemen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yang lain,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karena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peranan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pengawasan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sangat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menentukan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baik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buruknya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pelaksanaan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suatu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rencana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telah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ditetapkan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600" spc="-267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sebelumnya</a:t>
            </a:r>
            <a:r>
              <a:rPr lang="en-US" sz="5600" spc="-267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285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82" t="13460" r="16230" b="26082"/>
          <a:stretch/>
        </p:blipFill>
        <p:spPr>
          <a:xfrm flipH="1">
            <a:off x="17307" y="-52935"/>
            <a:ext cx="18751861" cy="10550013"/>
          </a:xfrm>
          <a:prstGeom prst="rect">
            <a:avLst/>
          </a:prstGeom>
          <a:solidFill>
            <a:srgbClr val="082A44"/>
          </a:solidFill>
        </p:spPr>
      </p:pic>
      <p:sp>
        <p:nvSpPr>
          <p:cNvPr id="3" name="AutoShape 3"/>
          <p:cNvSpPr/>
          <p:nvPr/>
        </p:nvSpPr>
        <p:spPr>
          <a:xfrm>
            <a:off x="-732591" y="-52935"/>
            <a:ext cx="17165412" cy="9940414"/>
          </a:xfrm>
          <a:prstGeom prst="rect">
            <a:avLst/>
          </a:prstGeom>
          <a:solidFill>
            <a:srgbClr val="082A44"/>
          </a:solidFill>
        </p:spPr>
      </p:sp>
      <p:grpSp>
        <p:nvGrpSpPr>
          <p:cNvPr id="5" name="Group 5"/>
          <p:cNvGrpSpPr/>
          <p:nvPr/>
        </p:nvGrpSpPr>
        <p:grpSpPr>
          <a:xfrm>
            <a:off x="-380999" y="342900"/>
            <a:ext cx="16564996" cy="9056955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799" y="2930442"/>
                    <a:pt x="3643613" y="2927902"/>
                  </a:cubicBezTo>
                  <a:cubicBezTo>
                    <a:pt x="3575220" y="2926632"/>
                    <a:pt x="3506826" y="2925362"/>
                    <a:pt x="3438433" y="2924092"/>
                  </a:cubicBezTo>
                  <a:cubicBezTo>
                    <a:pt x="3396637" y="2924092"/>
                    <a:pt x="3358640" y="2925362"/>
                    <a:pt x="3316845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3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1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3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4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5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1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614963" y="7959074"/>
            <a:ext cx="2045911" cy="31697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137675" y="8037743"/>
            <a:ext cx="2232921" cy="2816758"/>
          </a:xfrm>
          <a:prstGeom prst="rect">
            <a:avLst/>
          </a:prstGeom>
        </p:spPr>
      </p:pic>
      <p:sp>
        <p:nvSpPr>
          <p:cNvPr id="23" name="TextBox 6"/>
          <p:cNvSpPr txBox="1"/>
          <p:nvPr/>
        </p:nvSpPr>
        <p:spPr>
          <a:xfrm>
            <a:off x="779188" y="1160992"/>
            <a:ext cx="14685354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spc="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KEGIATAN PENGAWASAN</a:t>
            </a:r>
          </a:p>
          <a:p>
            <a:pPr algn="ctr"/>
            <a:endParaRPr lang="en-US" sz="7200" i="1" spc="600" dirty="0" smtClean="0">
              <a:solidFill>
                <a:schemeClr val="tx2">
                  <a:lumMod val="20000"/>
                  <a:lumOff val="8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952500"/>
            <a:ext cx="12573000" cy="1593468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6"/>
          <p:cNvSpPr txBox="1"/>
          <p:nvPr/>
        </p:nvSpPr>
        <p:spPr>
          <a:xfrm>
            <a:off x="759549" y="4425551"/>
            <a:ext cx="15180427" cy="448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8"/>
              </a:lnSpc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314622" y="2941803"/>
            <a:ext cx="141971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arenR"/>
            </a:pPr>
            <a:r>
              <a:rPr lang="en-US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Klarifikasi</a:t>
            </a:r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dan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pemeriksaan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atas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kesalahan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terjadi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.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Evaluasi 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target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sesuai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standar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indikator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telah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ditetapkan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.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Pemberian</a:t>
            </a:r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alternatif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solusi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atas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penyimpangan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ada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7628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545626" y="8456974"/>
            <a:ext cx="1412928" cy="149732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749" r="24736"/>
          <a:stretch>
            <a:fillRect/>
          </a:stretch>
        </p:blipFill>
        <p:spPr>
          <a:xfrm>
            <a:off x="16552836" y="330104"/>
            <a:ext cx="1735164" cy="13971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27821">
            <a:off x="1249921" y="8962829"/>
            <a:ext cx="931532" cy="1369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749" r="24736"/>
          <a:stretch>
            <a:fillRect/>
          </a:stretch>
        </p:blipFill>
        <p:spPr>
          <a:xfrm flipH="1">
            <a:off x="0" y="5326590"/>
            <a:ext cx="1548910" cy="124721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16815" y="1028383"/>
            <a:ext cx="16454371" cy="8229918"/>
            <a:chOff x="0" y="0"/>
            <a:chExt cx="9153025" cy="457803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9130165" cy="4550092"/>
            </a:xfrm>
            <a:custGeom>
              <a:avLst/>
              <a:gdLst/>
              <a:ahLst/>
              <a:cxnLst/>
              <a:rect l="l" t="t" r="r" b="b"/>
              <a:pathLst>
                <a:path w="9130165" h="4550092">
                  <a:moveTo>
                    <a:pt x="9130165" y="4550092"/>
                  </a:moveTo>
                  <a:lnTo>
                    <a:pt x="0" y="4542472"/>
                  </a:lnTo>
                  <a:lnTo>
                    <a:pt x="0" y="1591318"/>
                  </a:lnTo>
                  <a:lnTo>
                    <a:pt x="17780" y="19050"/>
                  </a:lnTo>
                  <a:lnTo>
                    <a:pt x="4551066" y="0"/>
                  </a:lnTo>
                  <a:lnTo>
                    <a:pt x="9111115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9159374" cy="4576762"/>
            </a:xfrm>
            <a:custGeom>
              <a:avLst/>
              <a:gdLst/>
              <a:ahLst/>
              <a:cxnLst/>
              <a:rect l="l" t="t" r="r" b="b"/>
              <a:pathLst>
                <a:path w="9159374" h="4576762">
                  <a:moveTo>
                    <a:pt x="9125085" y="21590"/>
                  </a:moveTo>
                  <a:cubicBezTo>
                    <a:pt x="9126355" y="34290"/>
                    <a:pt x="9126355" y="44450"/>
                    <a:pt x="9127624" y="54610"/>
                  </a:cubicBezTo>
                  <a:cubicBezTo>
                    <a:pt x="9130165" y="133207"/>
                    <a:pt x="9131435" y="232940"/>
                    <a:pt x="9133974" y="329111"/>
                  </a:cubicBezTo>
                  <a:cubicBezTo>
                    <a:pt x="9133974" y="468024"/>
                    <a:pt x="9146674" y="3207114"/>
                    <a:pt x="9153024" y="3346028"/>
                  </a:cubicBezTo>
                  <a:cubicBezTo>
                    <a:pt x="9159374" y="3556179"/>
                    <a:pt x="9155565" y="3769892"/>
                    <a:pt x="9155565" y="3980043"/>
                  </a:cubicBezTo>
                  <a:cubicBezTo>
                    <a:pt x="9155565" y="4165261"/>
                    <a:pt x="9156835" y="4336232"/>
                    <a:pt x="9158105" y="4515802"/>
                  </a:cubicBezTo>
                  <a:cubicBezTo>
                    <a:pt x="9158105" y="4537392"/>
                    <a:pt x="9158105" y="4551362"/>
                    <a:pt x="9158105" y="4575492"/>
                  </a:cubicBezTo>
                  <a:cubicBezTo>
                    <a:pt x="9135245" y="4575492"/>
                    <a:pt x="9114924" y="4576762"/>
                    <a:pt x="9070457" y="4575492"/>
                  </a:cubicBezTo>
                  <a:cubicBezTo>
                    <a:pt x="8604132" y="4570412"/>
                    <a:pt x="8130632" y="4576762"/>
                    <a:pt x="7664307" y="4571682"/>
                  </a:cubicBezTo>
                  <a:cubicBezTo>
                    <a:pt x="7384511" y="4567872"/>
                    <a:pt x="7111890" y="4570412"/>
                    <a:pt x="6832095" y="4567872"/>
                  </a:cubicBezTo>
                  <a:cubicBezTo>
                    <a:pt x="6702958" y="4566602"/>
                    <a:pt x="6573822" y="4565332"/>
                    <a:pt x="6444686" y="4564062"/>
                  </a:cubicBezTo>
                  <a:cubicBezTo>
                    <a:pt x="6365769" y="4564062"/>
                    <a:pt x="6294027" y="4565332"/>
                    <a:pt x="6215110" y="4565332"/>
                  </a:cubicBezTo>
                  <a:cubicBezTo>
                    <a:pt x="6014232" y="4564062"/>
                    <a:pt x="5461816" y="4565332"/>
                    <a:pt x="5260937" y="4564062"/>
                  </a:cubicBezTo>
                  <a:cubicBezTo>
                    <a:pt x="5117452" y="4562792"/>
                    <a:pt x="2247757" y="4571682"/>
                    <a:pt x="2104272" y="4570412"/>
                  </a:cubicBezTo>
                  <a:cubicBezTo>
                    <a:pt x="2068401" y="4570412"/>
                    <a:pt x="2025356" y="4571682"/>
                    <a:pt x="1989484" y="4571682"/>
                  </a:cubicBezTo>
                  <a:cubicBezTo>
                    <a:pt x="1903393" y="4571682"/>
                    <a:pt x="1824477" y="4572952"/>
                    <a:pt x="1738386" y="4572952"/>
                  </a:cubicBezTo>
                  <a:cubicBezTo>
                    <a:pt x="1523159" y="4572952"/>
                    <a:pt x="1315106" y="4571682"/>
                    <a:pt x="1099879" y="4570412"/>
                  </a:cubicBezTo>
                  <a:cubicBezTo>
                    <a:pt x="970743" y="4569142"/>
                    <a:pt x="841606" y="4567872"/>
                    <a:pt x="719644" y="4566602"/>
                  </a:cubicBezTo>
                  <a:cubicBezTo>
                    <a:pt x="490069" y="4565332"/>
                    <a:pt x="260493" y="4564062"/>
                    <a:pt x="48260" y="4564062"/>
                  </a:cubicBezTo>
                  <a:cubicBezTo>
                    <a:pt x="38100" y="4564062"/>
                    <a:pt x="29210" y="4564062"/>
                    <a:pt x="19050" y="4562792"/>
                  </a:cubicBezTo>
                  <a:cubicBezTo>
                    <a:pt x="10160" y="4561522"/>
                    <a:pt x="5080" y="4555172"/>
                    <a:pt x="7620" y="4546282"/>
                  </a:cubicBezTo>
                  <a:cubicBezTo>
                    <a:pt x="16510" y="4514326"/>
                    <a:pt x="12700" y="4425279"/>
                    <a:pt x="11430" y="4332670"/>
                  </a:cubicBezTo>
                  <a:cubicBezTo>
                    <a:pt x="10160" y="4143890"/>
                    <a:pt x="6350" y="3958672"/>
                    <a:pt x="7620" y="3769892"/>
                  </a:cubicBezTo>
                  <a:cubicBezTo>
                    <a:pt x="5080" y="3534807"/>
                    <a:pt x="0" y="624747"/>
                    <a:pt x="7620" y="386101"/>
                  </a:cubicBezTo>
                  <a:cubicBezTo>
                    <a:pt x="8890" y="339796"/>
                    <a:pt x="7620" y="289930"/>
                    <a:pt x="8890" y="243625"/>
                  </a:cubicBezTo>
                  <a:cubicBezTo>
                    <a:pt x="10160" y="168826"/>
                    <a:pt x="12700" y="8690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137" y="30480"/>
                    <a:pt x="195925" y="29210"/>
                  </a:cubicBezTo>
                  <a:cubicBezTo>
                    <a:pt x="389629" y="25400"/>
                    <a:pt x="583334" y="22860"/>
                    <a:pt x="784212" y="20320"/>
                  </a:cubicBezTo>
                  <a:cubicBezTo>
                    <a:pt x="920523" y="17780"/>
                    <a:pt x="1056834" y="16510"/>
                    <a:pt x="1185970" y="13970"/>
                  </a:cubicBezTo>
                  <a:cubicBezTo>
                    <a:pt x="1315106" y="11430"/>
                    <a:pt x="1451417" y="8890"/>
                    <a:pt x="1580553" y="8890"/>
                  </a:cubicBezTo>
                  <a:cubicBezTo>
                    <a:pt x="1724038" y="7620"/>
                    <a:pt x="1867522" y="10160"/>
                    <a:pt x="2011007" y="8890"/>
                  </a:cubicBezTo>
                  <a:cubicBezTo>
                    <a:pt x="2190363" y="8890"/>
                    <a:pt x="5440293" y="6350"/>
                    <a:pt x="5619649" y="5080"/>
                  </a:cubicBezTo>
                  <a:cubicBezTo>
                    <a:pt x="5791830" y="3810"/>
                    <a:pt x="5964012" y="2540"/>
                    <a:pt x="6143368" y="2540"/>
                  </a:cubicBezTo>
                  <a:cubicBezTo>
                    <a:pt x="6437512" y="1270"/>
                    <a:pt x="6724481" y="0"/>
                    <a:pt x="7018625" y="0"/>
                  </a:cubicBezTo>
                  <a:cubicBezTo>
                    <a:pt x="7140587" y="0"/>
                    <a:pt x="7269723" y="2540"/>
                    <a:pt x="7391685" y="2540"/>
                  </a:cubicBezTo>
                  <a:cubicBezTo>
                    <a:pt x="7728875" y="3810"/>
                    <a:pt x="8073238" y="5080"/>
                    <a:pt x="8410427" y="7620"/>
                  </a:cubicBezTo>
                  <a:cubicBezTo>
                    <a:pt x="8589783" y="8890"/>
                    <a:pt x="8769139" y="12700"/>
                    <a:pt x="8948495" y="16510"/>
                  </a:cubicBezTo>
                  <a:cubicBezTo>
                    <a:pt x="8991540" y="16510"/>
                    <a:pt x="9034586" y="16510"/>
                    <a:pt x="9070457" y="16510"/>
                  </a:cubicBezTo>
                  <a:cubicBezTo>
                    <a:pt x="9106035" y="17780"/>
                    <a:pt x="9114924" y="20320"/>
                    <a:pt x="9125085" y="21590"/>
                  </a:cubicBezTo>
                  <a:close/>
                  <a:moveTo>
                    <a:pt x="9135245" y="4558982"/>
                  </a:moveTo>
                  <a:cubicBezTo>
                    <a:pt x="9136515" y="4542472"/>
                    <a:pt x="9137785" y="4529772"/>
                    <a:pt x="9137785" y="4517072"/>
                  </a:cubicBezTo>
                  <a:cubicBezTo>
                    <a:pt x="9136515" y="4318422"/>
                    <a:pt x="9135245" y="4129643"/>
                    <a:pt x="9135245" y="3926615"/>
                  </a:cubicBezTo>
                  <a:cubicBezTo>
                    <a:pt x="9135245" y="3834006"/>
                    <a:pt x="9137785" y="3741397"/>
                    <a:pt x="9136515" y="3648788"/>
                  </a:cubicBezTo>
                  <a:cubicBezTo>
                    <a:pt x="9136515" y="3563303"/>
                    <a:pt x="9135245" y="3474256"/>
                    <a:pt x="9133975" y="3388770"/>
                  </a:cubicBezTo>
                  <a:cubicBezTo>
                    <a:pt x="9128895" y="3256981"/>
                    <a:pt x="9117465" y="528576"/>
                    <a:pt x="9117465" y="396787"/>
                  </a:cubicBezTo>
                  <a:cubicBezTo>
                    <a:pt x="9114925" y="286368"/>
                    <a:pt x="9112385" y="172388"/>
                    <a:pt x="9109845" y="63500"/>
                  </a:cubicBezTo>
                  <a:cubicBezTo>
                    <a:pt x="9108575" y="44450"/>
                    <a:pt x="9107305" y="43180"/>
                    <a:pt x="9048935" y="41910"/>
                  </a:cubicBezTo>
                  <a:cubicBezTo>
                    <a:pt x="9027412" y="41910"/>
                    <a:pt x="9013063" y="41910"/>
                    <a:pt x="8991540" y="40640"/>
                  </a:cubicBezTo>
                  <a:cubicBezTo>
                    <a:pt x="8812185" y="36830"/>
                    <a:pt x="8625654" y="31750"/>
                    <a:pt x="8446299" y="30480"/>
                  </a:cubicBezTo>
                  <a:cubicBezTo>
                    <a:pt x="8008670" y="26670"/>
                    <a:pt x="7563867" y="25400"/>
                    <a:pt x="7126239" y="22860"/>
                  </a:cubicBezTo>
                  <a:cubicBezTo>
                    <a:pt x="7061671" y="22860"/>
                    <a:pt x="6989929" y="22860"/>
                    <a:pt x="6925360" y="22860"/>
                  </a:cubicBezTo>
                  <a:cubicBezTo>
                    <a:pt x="6817747" y="22860"/>
                    <a:pt x="6710133" y="22860"/>
                    <a:pt x="6609694" y="22860"/>
                  </a:cubicBezTo>
                  <a:cubicBezTo>
                    <a:pt x="6380118" y="22860"/>
                    <a:pt x="6150543" y="22860"/>
                    <a:pt x="5928141" y="24130"/>
                  </a:cubicBezTo>
                  <a:cubicBezTo>
                    <a:pt x="5734437" y="25400"/>
                    <a:pt x="2470158" y="29210"/>
                    <a:pt x="2276454" y="29210"/>
                  </a:cubicBezTo>
                  <a:cubicBezTo>
                    <a:pt x="1960788" y="29210"/>
                    <a:pt x="1645121" y="26670"/>
                    <a:pt x="1329455" y="33020"/>
                  </a:cubicBezTo>
                  <a:cubicBezTo>
                    <a:pt x="1164447" y="36830"/>
                    <a:pt x="1006614" y="36830"/>
                    <a:pt x="848781" y="38100"/>
                  </a:cubicBezTo>
                  <a:cubicBezTo>
                    <a:pt x="576160" y="41910"/>
                    <a:pt x="303539" y="45720"/>
                    <a:pt x="49530" y="50800"/>
                  </a:cubicBezTo>
                  <a:cubicBezTo>
                    <a:pt x="36830" y="50800"/>
                    <a:pt x="34290" y="53340"/>
                    <a:pt x="33020" y="76217"/>
                  </a:cubicBezTo>
                  <a:cubicBezTo>
                    <a:pt x="31750" y="140331"/>
                    <a:pt x="31750" y="204445"/>
                    <a:pt x="30480" y="268559"/>
                  </a:cubicBezTo>
                  <a:cubicBezTo>
                    <a:pt x="29210" y="375415"/>
                    <a:pt x="26670" y="478710"/>
                    <a:pt x="25400" y="585567"/>
                  </a:cubicBezTo>
                  <a:cubicBezTo>
                    <a:pt x="20320" y="699547"/>
                    <a:pt x="26670" y="3484941"/>
                    <a:pt x="29210" y="3598921"/>
                  </a:cubicBezTo>
                  <a:cubicBezTo>
                    <a:pt x="29210" y="3720026"/>
                    <a:pt x="29210" y="3844692"/>
                    <a:pt x="30480" y="3965796"/>
                  </a:cubicBezTo>
                  <a:cubicBezTo>
                    <a:pt x="30480" y="4054843"/>
                    <a:pt x="33020" y="4143890"/>
                    <a:pt x="33020" y="4232937"/>
                  </a:cubicBezTo>
                  <a:cubicBezTo>
                    <a:pt x="33020" y="4329108"/>
                    <a:pt x="33020" y="4425279"/>
                    <a:pt x="31750" y="4517072"/>
                  </a:cubicBezTo>
                  <a:cubicBezTo>
                    <a:pt x="31750" y="4520882"/>
                    <a:pt x="31750" y="4523422"/>
                    <a:pt x="31750" y="4527232"/>
                  </a:cubicBezTo>
                  <a:cubicBezTo>
                    <a:pt x="31750" y="4537392"/>
                    <a:pt x="35560" y="4541202"/>
                    <a:pt x="44450" y="4541202"/>
                  </a:cubicBezTo>
                  <a:cubicBezTo>
                    <a:pt x="95486" y="4541202"/>
                    <a:pt x="195925" y="4542472"/>
                    <a:pt x="289190" y="4542472"/>
                  </a:cubicBezTo>
                  <a:cubicBezTo>
                    <a:pt x="425501" y="4542472"/>
                    <a:pt x="568985" y="4539932"/>
                    <a:pt x="705296" y="4542472"/>
                  </a:cubicBezTo>
                  <a:cubicBezTo>
                    <a:pt x="927697" y="4546282"/>
                    <a:pt x="1150099" y="4548822"/>
                    <a:pt x="1372500" y="4547552"/>
                  </a:cubicBezTo>
                  <a:cubicBezTo>
                    <a:pt x="1515985" y="4546282"/>
                    <a:pt x="1652295" y="4548822"/>
                    <a:pt x="1795780" y="4548822"/>
                  </a:cubicBezTo>
                  <a:cubicBezTo>
                    <a:pt x="2003833" y="4548822"/>
                    <a:pt x="2211886" y="4547552"/>
                    <a:pt x="2419939" y="4548822"/>
                  </a:cubicBezTo>
                  <a:cubicBezTo>
                    <a:pt x="2728431" y="4550092"/>
                    <a:pt x="6114671" y="4539932"/>
                    <a:pt x="6430338" y="4542472"/>
                  </a:cubicBezTo>
                  <a:cubicBezTo>
                    <a:pt x="6566648" y="4543742"/>
                    <a:pt x="6702958" y="4545012"/>
                    <a:pt x="6832095" y="4545012"/>
                  </a:cubicBezTo>
                  <a:cubicBezTo>
                    <a:pt x="7068845" y="4547552"/>
                    <a:pt x="7298421" y="4543742"/>
                    <a:pt x="7535170" y="4547552"/>
                  </a:cubicBezTo>
                  <a:cubicBezTo>
                    <a:pt x="7728875" y="4550092"/>
                    <a:pt x="7922579" y="4550092"/>
                    <a:pt x="8116284" y="4552632"/>
                  </a:cubicBezTo>
                  <a:cubicBezTo>
                    <a:pt x="8403253" y="4556442"/>
                    <a:pt x="8690222" y="4558982"/>
                    <a:pt x="8977193" y="4560252"/>
                  </a:cubicBezTo>
                  <a:cubicBezTo>
                    <a:pt x="9084806" y="4560252"/>
                    <a:pt x="9114924" y="4558982"/>
                    <a:pt x="9135245" y="4558982"/>
                  </a:cubicBezTo>
                  <a:close/>
                </a:path>
              </a:pathLst>
            </a:custGeom>
            <a:solidFill>
              <a:srgbClr val="FFC7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35080" y="148696"/>
            <a:ext cx="2495691" cy="5445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01852" y="1470446"/>
            <a:ext cx="1507973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Untuk </a:t>
            </a:r>
            <a:r>
              <a:rPr lang="en-US" sz="6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Merealisasikan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Fungsi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Controlling Dengan </a:t>
            </a:r>
            <a:r>
              <a:rPr lang="en-US" sz="6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Efektif</a:t>
            </a:r>
            <a:endParaRPr lang="en-US" sz="6000" dirty="0" smtClean="0">
              <a:solidFill>
                <a:schemeClr val="accent1">
                  <a:lumMod val="40000"/>
                  <a:lumOff val="6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  <a:p>
            <a:pPr algn="ctr"/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endParaRPr lang="en-US" sz="3600" dirty="0" smtClean="0">
              <a:solidFill>
                <a:schemeClr val="accent3">
                  <a:lumMod val="60000"/>
                  <a:lumOff val="4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  <a:p>
            <a:pPr marL="914400" indent="-914400">
              <a:buFont typeface="+mj-lt"/>
              <a:buAutoNum type="arabicParenR"/>
            </a:pPr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Scheduling</a:t>
            </a:r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penetapan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waktu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pengawasan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sesuai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dengan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semestinya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.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Routing</a:t>
            </a:r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penentuan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cara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pengawasan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diinginkan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.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Follow </a:t>
            </a:r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up,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pencarian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solusi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atas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sebuah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masalah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.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Dispatching</a:t>
            </a:r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suatu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perintah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pekerjaan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digunakan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 sebagai </a:t>
            </a:r>
            <a:r>
              <a:rPr lang="en-US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pengawasan</a:t>
            </a:r>
            <a:r>
              <a:rPr lang="en-US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.</a:t>
            </a:r>
            <a:endParaRPr lang="en-US" sz="4800" dirty="0" smtClean="0">
              <a:solidFill>
                <a:schemeClr val="bg1"/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40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83" t="7913" r="9418" b="8340"/>
          <a:stretch>
            <a:fillRect/>
          </a:stretch>
        </p:blipFill>
        <p:spPr>
          <a:xfrm>
            <a:off x="0" y="-10725"/>
            <a:ext cx="18288000" cy="1029574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48984" y="700612"/>
            <a:ext cx="14511534" cy="6988687"/>
          </a:xfrm>
          <a:prstGeom prst="rect">
            <a:avLst/>
          </a:prstGeom>
          <a:solidFill>
            <a:srgbClr val="082A44"/>
          </a:solidFill>
        </p:spPr>
      </p:sp>
      <p:grpSp>
        <p:nvGrpSpPr>
          <p:cNvPr id="5" name="Group 5"/>
          <p:cNvGrpSpPr/>
          <p:nvPr/>
        </p:nvGrpSpPr>
        <p:grpSpPr>
          <a:xfrm>
            <a:off x="3028165" y="1604293"/>
            <a:ext cx="12518786" cy="5281747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799" y="2930442"/>
                    <a:pt x="3643613" y="2927902"/>
                  </a:cubicBezTo>
                  <a:cubicBezTo>
                    <a:pt x="3575220" y="2926632"/>
                    <a:pt x="3506826" y="2925362"/>
                    <a:pt x="3438433" y="2924092"/>
                  </a:cubicBezTo>
                  <a:cubicBezTo>
                    <a:pt x="3396637" y="2924092"/>
                    <a:pt x="3358640" y="2925362"/>
                    <a:pt x="3316845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3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1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3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4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5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1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13521" y="8239761"/>
            <a:ext cx="4716505" cy="10119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345064" y="6030843"/>
            <a:ext cx="3180331" cy="3251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835918" y="6895441"/>
            <a:ext cx="2045911" cy="31697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t="53107"/>
          <a:stretch>
            <a:fillRect/>
          </a:stretch>
        </p:blipFill>
        <p:spPr>
          <a:xfrm>
            <a:off x="1034203" y="5999404"/>
            <a:ext cx="1795294" cy="26012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622529" y="6700743"/>
            <a:ext cx="2232921" cy="28167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36290">
            <a:off x="2245037" y="4622294"/>
            <a:ext cx="406144" cy="4975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1131301" y="7121001"/>
            <a:ext cx="1764374" cy="38495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 l="31958"/>
          <a:stretch>
            <a:fillRect/>
          </a:stretch>
        </p:blipFill>
        <p:spPr>
          <a:xfrm>
            <a:off x="2006105" y="3671938"/>
            <a:ext cx="942679" cy="83126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 t="22201" r="24736"/>
          <a:stretch>
            <a:fillRect/>
          </a:stretch>
        </p:blipFill>
        <p:spPr>
          <a:xfrm>
            <a:off x="15442701" y="700612"/>
            <a:ext cx="1098767" cy="681466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328052" y="3018148"/>
            <a:ext cx="12087653" cy="3193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31"/>
              </a:lnSpc>
            </a:pPr>
            <a:r>
              <a:rPr lang="en-US" sz="11500" spc="300" dirty="0" smtClean="0">
                <a:solidFill>
                  <a:srgbClr val="FBE675"/>
                </a:solidFill>
                <a:latin typeface="Gaegu Bold"/>
              </a:rPr>
              <a:t>TERIMA KASIH</a:t>
            </a:r>
          </a:p>
          <a:p>
            <a:pPr algn="ctr">
              <a:lnSpc>
                <a:spcPts val="8331"/>
              </a:lnSpc>
            </a:pPr>
            <a:r>
              <a:rPr lang="en-US" sz="8800" spc="6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egu Bold"/>
              </a:rPr>
              <a:t>Manajemen</a:t>
            </a:r>
            <a:r>
              <a:rPr lang="en-US" sz="8800" spc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egu Bold"/>
              </a:rPr>
              <a:t> </a:t>
            </a:r>
            <a:r>
              <a:rPr lang="en-US" sz="8800" spc="6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egu Bold"/>
              </a:rPr>
              <a:t>Pendidkan</a:t>
            </a:r>
            <a:endParaRPr lang="en-US" sz="8800" spc="600" dirty="0" smtClean="0">
              <a:solidFill>
                <a:schemeClr val="accent2">
                  <a:lumMod val="20000"/>
                  <a:lumOff val="80000"/>
                </a:schemeClr>
              </a:solidFill>
              <a:latin typeface="Gaegu Bold"/>
            </a:endParaRPr>
          </a:p>
          <a:p>
            <a:pPr algn="ctr">
              <a:lnSpc>
                <a:spcPts val="8331"/>
              </a:lnSpc>
            </a:pPr>
            <a:r>
              <a:rPr lang="en-US" sz="6600" dirty="0" smtClean="0">
                <a:solidFill>
                  <a:schemeClr val="bg1"/>
                </a:solidFill>
                <a:latin typeface="Gaegu Bold"/>
              </a:rPr>
              <a:t>KELOMPOK 3</a:t>
            </a:r>
            <a:endParaRPr lang="en-US" sz="6600" dirty="0">
              <a:solidFill>
                <a:schemeClr val="bg1"/>
              </a:solidFill>
              <a:latin typeface="Gaegu Bold"/>
            </a:endParaRPr>
          </a:p>
        </p:txBody>
      </p:sp>
    </p:spTree>
    <p:extLst>
      <p:ext uri="{BB962C8B-B14F-4D97-AF65-F5344CB8AC3E}">
        <p14:creationId xmlns:p14="http://schemas.microsoft.com/office/powerpoint/2010/main" val="1109738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65531" y="1167561"/>
            <a:ext cx="15593770" cy="9950919"/>
            <a:chOff x="-1601514" y="425248"/>
            <a:chExt cx="20791695" cy="13267892"/>
          </a:xfrm>
        </p:grpSpPr>
        <p:sp>
          <p:nvSpPr>
            <p:cNvPr id="4" name="TextBox 4"/>
            <p:cNvSpPr txBox="1"/>
            <p:nvPr/>
          </p:nvSpPr>
          <p:spPr>
            <a:xfrm>
              <a:off x="-33867" y="425248"/>
              <a:ext cx="17808255" cy="3043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00"/>
                </a:lnSpc>
              </a:pPr>
              <a:r>
                <a:rPr lang="en-US" sz="8900" spc="-356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8900" spc="-356" dirty="0" err="1">
                  <a:solidFill>
                    <a:srgbClr val="F0D080"/>
                  </a:solidFill>
                  <a:latin typeface="Gaegu Bold" panose="020B0604020202020204" charset="0"/>
                  <a:ea typeface="Gaegu Bold" panose="020B0604020202020204" charset="0"/>
                </a:rPr>
                <a:t>Fungsi</a:t>
              </a:r>
              <a:r>
                <a:rPr lang="en-US" sz="8900" spc="-356" dirty="0">
                  <a:solidFill>
                    <a:srgbClr val="F0D080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8900" spc="-356" dirty="0" err="1">
                  <a:solidFill>
                    <a:srgbClr val="F0D080"/>
                  </a:solidFill>
                  <a:latin typeface="Gaegu Bold" panose="020B0604020202020204" charset="0"/>
                  <a:ea typeface="Gaegu Bold" panose="020B0604020202020204" charset="0"/>
                </a:rPr>
                <a:t>Manajemen</a:t>
              </a:r>
              <a:r>
                <a:rPr lang="en-US" sz="8900" spc="-356" dirty="0">
                  <a:solidFill>
                    <a:srgbClr val="F0D080"/>
                  </a:solidFill>
                  <a:latin typeface="Gaegu Bold" panose="020B0604020202020204" charset="0"/>
                  <a:ea typeface="Gaegu Bold" panose="020B0604020202020204" charset="0"/>
                </a:rPr>
                <a:t> Pendidikan</a:t>
              </a:r>
            </a:p>
            <a:p>
              <a:pPr algn="ctr">
                <a:lnSpc>
                  <a:spcPts val="8900"/>
                </a:lnSpc>
              </a:pPr>
              <a:endParaRPr lang="en-US" sz="8900" spc="-356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601514" y="2717412"/>
              <a:ext cx="20791695" cy="95410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6600" dirty="0" err="1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Malayu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, S.P. </a:t>
              </a:r>
              <a:r>
                <a:rPr lang="en-US" sz="6600" dirty="0" err="1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Hasibuan</a:t>
              </a:r>
              <a:r>
                <a:rPr lang="en-US" sz="6600" dirty="0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, </a:t>
              </a:r>
              <a:r>
                <a:rPr lang="en-US" sz="6600" dirty="0" err="1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adanya</a:t>
              </a:r>
              <a:r>
                <a:rPr lang="en-US" sz="6600" dirty="0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pembagian</a:t>
              </a:r>
              <a:r>
                <a:rPr lang="en-US" sz="6600" dirty="0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fungsi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manajemen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supaya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sistematika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pembahasan</a:t>
              </a:r>
              <a:r>
                <a:rPr lang="en-US" sz="6600" dirty="0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kegiatan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organisasi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b="1" dirty="0" err="1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teratur</a:t>
              </a:r>
              <a:r>
                <a:rPr lang="en-US" sz="6600" b="1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,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serta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analisis</a:t>
              </a:r>
              <a:r>
                <a:rPr lang="en-US" sz="6600" dirty="0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pembahasannya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lebih mudah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dan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mendalam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sehingga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arahannya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jelas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dan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terinci</a:t>
              </a:r>
              <a:r>
                <a:rPr lang="en-US" sz="6600" dirty="0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, </a:t>
              </a:r>
              <a:r>
                <a:rPr lang="en-US" sz="6600" dirty="0" err="1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guna</a:t>
              </a:r>
              <a:r>
                <a:rPr lang="en-US" sz="6600" dirty="0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menjadi</a:t>
              </a:r>
              <a:r>
                <a:rPr lang="en-US" sz="6600" dirty="0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pedoman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pelaksanaan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manajemen</a:t>
              </a:r>
              <a:r>
                <a:rPr lang="en-US" sz="6600" dirty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6600" dirty="0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Pendidikan yang </a:t>
              </a:r>
              <a:r>
                <a:rPr lang="en-US" sz="6600" dirty="0" err="1" smtClean="0">
                  <a:solidFill>
                    <a:srgbClr val="FFFFFF"/>
                  </a:solidFill>
                  <a:latin typeface="Gaegu Bold" panose="020B0604020202020204" charset="0"/>
                  <a:ea typeface="Gaegu Bold" panose="020B0604020202020204" charset="0"/>
                </a:rPr>
                <a:t>baik</a:t>
              </a:r>
              <a:endParaRPr lang="en-US" sz="6600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endParaRPr>
            </a:p>
            <a:p>
              <a:pPr>
                <a:lnSpc>
                  <a:spcPts val="6160"/>
                </a:lnSpc>
              </a:pPr>
              <a:endParaRPr lang="en-US" sz="4400" dirty="0">
                <a:solidFill>
                  <a:srgbClr val="FFFFFF"/>
                </a:solidFill>
                <a:latin typeface="Gaegu Bold" panose="020B0604020202020204" charset="0"/>
                <a:ea typeface="Gaegu Bold" panose="020B060402020202020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71262" y="13104495"/>
              <a:ext cx="15465731" cy="588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endParaRPr>
                <a:latin typeface="Gaegu Bold" panose="020B0604020202020204" charset="0"/>
                <a:ea typeface="Gaegu Bold" panose="020B0604020202020204" charset="0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27821">
            <a:off x="2400900" y="-170599"/>
            <a:ext cx="931532" cy="1369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1958"/>
          <a:stretch>
            <a:fillRect/>
          </a:stretch>
        </p:blipFill>
        <p:spPr>
          <a:xfrm>
            <a:off x="-453246" y="5331424"/>
            <a:ext cx="1453141" cy="12813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22201" r="24736"/>
          <a:stretch>
            <a:fillRect/>
          </a:stretch>
        </p:blipFill>
        <p:spPr>
          <a:xfrm>
            <a:off x="16644609" y="1"/>
            <a:ext cx="1658631" cy="10286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072537" flipH="1">
            <a:off x="17820001" y="5329345"/>
            <a:ext cx="747959" cy="12855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798318">
            <a:off x="15671726" y="9582377"/>
            <a:ext cx="1454378" cy="920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156462">
            <a:off x="1850472" y="9797921"/>
            <a:ext cx="1087988" cy="1087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690617" y="1358"/>
            <a:ext cx="1945859" cy="17158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55366" y="9555053"/>
            <a:ext cx="2613228" cy="5701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940037">
            <a:off x="361362" y="-7762"/>
            <a:ext cx="1379274" cy="13567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3464629">
            <a:off x="-619460" y="883671"/>
            <a:ext cx="1887953" cy="12941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3800185">
            <a:off x="17197494" y="8089215"/>
            <a:ext cx="1419015" cy="149513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43770" y="1726287"/>
            <a:ext cx="6950175" cy="7547727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1027525" y="3307579"/>
            <a:ext cx="5798582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67"/>
              </a:lnSpc>
            </a:pPr>
            <a:r>
              <a:rPr lang="en-US" sz="8800" spc="-318" dirty="0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</a:rPr>
              <a:t>MACAM FUNGSI MANAJEMEN PENDIDIKAN</a:t>
            </a:r>
            <a:endParaRPr lang="en-US" sz="8800" spc="-318" dirty="0">
              <a:solidFill>
                <a:schemeClr val="bg1"/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517924" y="1123906"/>
            <a:ext cx="586164" cy="574441"/>
          </a:xfrm>
          <a:prstGeom prst="rect">
            <a:avLst/>
          </a:prstGeom>
        </p:spPr>
      </p:pic>
      <p:grpSp>
        <p:nvGrpSpPr>
          <p:cNvPr id="17" name="Group 5"/>
          <p:cNvGrpSpPr/>
          <p:nvPr/>
        </p:nvGrpSpPr>
        <p:grpSpPr>
          <a:xfrm>
            <a:off x="9525000" y="947996"/>
            <a:ext cx="7086600" cy="1726357"/>
            <a:chOff x="0" y="410768"/>
            <a:chExt cx="9448800" cy="2301809"/>
          </a:xfrm>
        </p:grpSpPr>
        <p:sp>
          <p:nvSpPr>
            <p:cNvPr id="18" name="TextBox 6"/>
            <p:cNvSpPr txBox="1"/>
            <p:nvPr/>
          </p:nvSpPr>
          <p:spPr>
            <a:xfrm>
              <a:off x="0" y="410768"/>
              <a:ext cx="9448800" cy="20176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79"/>
                </a:lnSpc>
              </a:pPr>
              <a:r>
                <a:rPr lang="en-US" sz="5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FUNGSI PERENCANAAN </a:t>
              </a:r>
              <a:r>
                <a:rPr lang="en-US" sz="4899" i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(PLANNING)</a:t>
              </a:r>
            </a:p>
          </p:txBody>
        </p:sp>
        <p:sp>
          <p:nvSpPr>
            <p:cNvPr id="19" name="TextBox 7"/>
            <p:cNvSpPr txBox="1"/>
            <p:nvPr/>
          </p:nvSpPr>
          <p:spPr>
            <a:xfrm>
              <a:off x="0" y="2123932"/>
              <a:ext cx="8249456" cy="588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>
                <a:latin typeface="Gaegu Bold" panose="020B0604020202020204" charset="0"/>
                <a:ea typeface="Gaegu Bold" panose="020B0604020202020204" charset="0"/>
              </a:endParaRPr>
            </a:p>
          </p:txBody>
        </p:sp>
      </p:grpSp>
      <p:pic>
        <p:nvPicPr>
          <p:cNvPr id="20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8493453" y="3181367"/>
            <a:ext cx="586164" cy="574441"/>
          </a:xfrm>
          <a:prstGeom prst="rect">
            <a:avLst/>
          </a:prstGeom>
        </p:spPr>
      </p:pic>
      <p:grpSp>
        <p:nvGrpSpPr>
          <p:cNvPr id="21" name="Group 9"/>
          <p:cNvGrpSpPr/>
          <p:nvPr/>
        </p:nvGrpSpPr>
        <p:grpSpPr>
          <a:xfrm>
            <a:off x="9525000" y="2950210"/>
            <a:ext cx="8382000" cy="2211049"/>
            <a:chOff x="0" y="-240687"/>
            <a:chExt cx="11176000" cy="2948065"/>
          </a:xfrm>
        </p:grpSpPr>
        <p:sp>
          <p:nvSpPr>
            <p:cNvPr id="22" name="TextBox 10"/>
            <p:cNvSpPr txBox="1"/>
            <p:nvPr/>
          </p:nvSpPr>
          <p:spPr>
            <a:xfrm>
              <a:off x="0" y="-240687"/>
              <a:ext cx="11176000" cy="20176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79"/>
                </a:lnSpc>
              </a:pPr>
              <a:r>
                <a:rPr lang="en-US" sz="5400" dirty="0">
                  <a:solidFill>
                    <a:srgbClr val="FFFFCC"/>
                  </a:solidFill>
                  <a:latin typeface="Gaegu Bold" panose="020B0604020202020204" charset="0"/>
                  <a:ea typeface="Gaegu Bold" panose="020B0604020202020204" charset="0"/>
                </a:rPr>
                <a:t>FUNGSI PENGORGANISASIAN </a:t>
              </a:r>
              <a:r>
                <a:rPr lang="en-US" sz="4899" i="1" dirty="0">
                  <a:solidFill>
                    <a:srgbClr val="FFFFCC"/>
                  </a:solidFill>
                  <a:latin typeface="Gaegu Bold" panose="020B0604020202020204" charset="0"/>
                  <a:ea typeface="Gaegu Bold" panose="020B0604020202020204" charset="0"/>
                </a:rPr>
                <a:t>(ORGANIZING)</a:t>
              </a:r>
            </a:p>
          </p:txBody>
        </p:sp>
        <p:sp>
          <p:nvSpPr>
            <p:cNvPr id="23" name="TextBox 11"/>
            <p:cNvSpPr txBox="1"/>
            <p:nvPr/>
          </p:nvSpPr>
          <p:spPr>
            <a:xfrm>
              <a:off x="0" y="2194417"/>
              <a:ext cx="10499791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5"/>
                </a:lnSpc>
              </a:pPr>
              <a:endParaRPr>
                <a:latin typeface="Gaegu Bold" panose="020B0604020202020204" charset="0"/>
                <a:ea typeface="Gaegu Bold" panose="020B0604020202020204" charset="0"/>
              </a:endParaRPr>
            </a:p>
          </p:txBody>
        </p:sp>
      </p:grpSp>
      <p:pic>
        <p:nvPicPr>
          <p:cNvPr id="24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8522068" y="5397024"/>
            <a:ext cx="635106" cy="622404"/>
          </a:xfrm>
          <a:prstGeom prst="rect">
            <a:avLst/>
          </a:prstGeom>
        </p:spPr>
      </p:pic>
      <p:grpSp>
        <p:nvGrpSpPr>
          <p:cNvPr id="25" name="Group 13"/>
          <p:cNvGrpSpPr/>
          <p:nvPr/>
        </p:nvGrpSpPr>
        <p:grpSpPr>
          <a:xfrm>
            <a:off x="9524999" y="5097952"/>
            <a:ext cx="7874844" cy="3185096"/>
            <a:chOff x="-1" y="-406458"/>
            <a:chExt cx="10499792" cy="4246795"/>
          </a:xfrm>
        </p:grpSpPr>
        <p:sp>
          <p:nvSpPr>
            <p:cNvPr id="26" name="TextBox 14"/>
            <p:cNvSpPr txBox="1"/>
            <p:nvPr/>
          </p:nvSpPr>
          <p:spPr>
            <a:xfrm>
              <a:off x="-1" y="-406458"/>
              <a:ext cx="10499791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4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FUNGSI </a:t>
              </a:r>
              <a:r>
                <a:rPr lang="en-US" sz="54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PENGGERAKAN / PENGARAHAN </a:t>
              </a:r>
              <a:r>
                <a:rPr lang="en-US" sz="5000" i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(DIRECTING)</a:t>
              </a:r>
            </a:p>
          </p:txBody>
        </p:sp>
        <p:sp>
          <p:nvSpPr>
            <p:cNvPr id="27" name="TextBox 15"/>
            <p:cNvSpPr txBox="1"/>
            <p:nvPr/>
          </p:nvSpPr>
          <p:spPr>
            <a:xfrm>
              <a:off x="0" y="3251692"/>
              <a:ext cx="10499791" cy="588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>
                <a:latin typeface="Gaegu Bold" panose="020B0604020202020204" charset="0"/>
                <a:ea typeface="Gaegu Bold" panose="020B0604020202020204" charset="0"/>
              </a:endParaRPr>
            </a:p>
          </p:txBody>
        </p:sp>
      </p:grpSp>
      <p:pic>
        <p:nvPicPr>
          <p:cNvPr id="30" name="Picture 18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517924" y="7429649"/>
            <a:ext cx="586164" cy="574441"/>
          </a:xfrm>
          <a:prstGeom prst="rect">
            <a:avLst/>
          </a:prstGeom>
        </p:spPr>
      </p:pic>
      <p:grpSp>
        <p:nvGrpSpPr>
          <p:cNvPr id="31" name="Group 19"/>
          <p:cNvGrpSpPr/>
          <p:nvPr/>
        </p:nvGrpSpPr>
        <p:grpSpPr>
          <a:xfrm>
            <a:off x="9524999" y="7305688"/>
            <a:ext cx="7696200" cy="2996552"/>
            <a:chOff x="-1" y="-1282826"/>
            <a:chExt cx="10261600" cy="3995403"/>
          </a:xfrm>
        </p:grpSpPr>
        <p:sp>
          <p:nvSpPr>
            <p:cNvPr id="32" name="TextBox 20"/>
            <p:cNvSpPr txBox="1"/>
            <p:nvPr/>
          </p:nvSpPr>
          <p:spPr>
            <a:xfrm>
              <a:off x="-1" y="-1282826"/>
              <a:ext cx="10261600" cy="20176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79"/>
                </a:lnSpc>
              </a:pPr>
              <a:r>
                <a:rPr lang="en-US" sz="54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FUNGSI </a:t>
              </a:r>
              <a:r>
                <a:rPr lang="en-US" sz="54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PENGAWASAN </a:t>
              </a:r>
              <a:r>
                <a:rPr lang="en-US" sz="4899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(CONTROLLING)</a:t>
              </a:r>
            </a:p>
          </p:txBody>
        </p:sp>
        <p:sp>
          <p:nvSpPr>
            <p:cNvPr id="33" name="TextBox 21"/>
            <p:cNvSpPr txBox="1"/>
            <p:nvPr/>
          </p:nvSpPr>
          <p:spPr>
            <a:xfrm>
              <a:off x="0" y="2123932"/>
              <a:ext cx="8249456" cy="588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>
                <a:latin typeface="Gaegu Bold" panose="020B0604020202020204" charset="0"/>
                <a:ea typeface="Gaegu Bold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410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83" t="7913" r="9418" b="8340"/>
          <a:stretch>
            <a:fillRect/>
          </a:stretch>
        </p:blipFill>
        <p:spPr>
          <a:xfrm>
            <a:off x="0" y="-10725"/>
            <a:ext cx="18288000" cy="10295749"/>
          </a:xfrm>
          <a:prstGeom prst="rect">
            <a:avLst/>
          </a:prstGeom>
          <a:solidFill>
            <a:srgbClr val="082A44"/>
          </a:solidFill>
        </p:spPr>
      </p:pic>
      <p:sp>
        <p:nvSpPr>
          <p:cNvPr id="3" name="AutoShape 3"/>
          <p:cNvSpPr/>
          <p:nvPr/>
        </p:nvSpPr>
        <p:spPr>
          <a:xfrm>
            <a:off x="2048984" y="700612"/>
            <a:ext cx="14511534" cy="6988687"/>
          </a:xfrm>
          <a:prstGeom prst="rect">
            <a:avLst/>
          </a:prstGeom>
          <a:solidFill>
            <a:srgbClr val="082A4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46950" y="3159288"/>
            <a:ext cx="1712350" cy="5261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28165" y="1604293"/>
            <a:ext cx="12518786" cy="5281747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799" y="2930442"/>
                    <a:pt x="3643613" y="2927902"/>
                  </a:cubicBezTo>
                  <a:cubicBezTo>
                    <a:pt x="3575220" y="2926632"/>
                    <a:pt x="3506826" y="2925362"/>
                    <a:pt x="3438433" y="2924092"/>
                  </a:cubicBezTo>
                  <a:cubicBezTo>
                    <a:pt x="3396637" y="2924092"/>
                    <a:pt x="3358640" y="2925362"/>
                    <a:pt x="3316845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3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1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3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4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5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1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345064" y="6030843"/>
            <a:ext cx="3180331" cy="3251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835918" y="6895441"/>
            <a:ext cx="2045911" cy="31697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t="53107"/>
          <a:stretch>
            <a:fillRect/>
          </a:stretch>
        </p:blipFill>
        <p:spPr>
          <a:xfrm>
            <a:off x="971106" y="6079538"/>
            <a:ext cx="1795294" cy="26012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1155570" y="7012320"/>
            <a:ext cx="2232921" cy="28167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1131301" y="7121001"/>
            <a:ext cx="1764374" cy="38495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 l="31958"/>
          <a:stretch>
            <a:fillRect/>
          </a:stretch>
        </p:blipFill>
        <p:spPr>
          <a:xfrm>
            <a:off x="2006105" y="3671938"/>
            <a:ext cx="942679" cy="83126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 t="22201" r="24736"/>
          <a:stretch>
            <a:fillRect/>
          </a:stretch>
        </p:blipFill>
        <p:spPr>
          <a:xfrm>
            <a:off x="15442701" y="700612"/>
            <a:ext cx="1098767" cy="681466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4741804" y="2803552"/>
            <a:ext cx="9541749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00"/>
              </a:lnSpc>
            </a:pPr>
            <a:r>
              <a:rPr lang="en-US" sz="11500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/>
              </a:rPr>
              <a:t>FUNGSI </a:t>
            </a:r>
            <a:r>
              <a:rPr lang="en-US" sz="11500" spc="3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/>
              </a:rPr>
              <a:t>PERENCANAAN </a:t>
            </a:r>
            <a:r>
              <a:rPr lang="en-US" sz="8800" spc="300" dirty="0">
                <a:solidFill>
                  <a:srgbClr val="FBD4B3"/>
                </a:solidFill>
                <a:latin typeface="Gaegu Bold"/>
              </a:rPr>
              <a:t>(PLANNING)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54665" y="999262"/>
            <a:ext cx="104050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</a:t>
            </a:r>
            <a:endParaRPr lang="en-US" sz="19900" dirty="0">
              <a:solidFill>
                <a:schemeClr val="accent6">
                  <a:lumMod val="40000"/>
                  <a:lumOff val="6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40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82" t="13460" r="16230" b="26082"/>
          <a:stretch/>
        </p:blipFill>
        <p:spPr>
          <a:xfrm>
            <a:off x="-685801" y="-72513"/>
            <a:ext cx="19413081" cy="10550013"/>
          </a:xfrm>
          <a:prstGeom prst="rect">
            <a:avLst/>
          </a:prstGeom>
          <a:solidFill>
            <a:srgbClr val="082A44"/>
          </a:solidFill>
        </p:spPr>
      </p:pic>
      <p:sp>
        <p:nvSpPr>
          <p:cNvPr id="3" name="AutoShape 3"/>
          <p:cNvSpPr/>
          <p:nvPr/>
        </p:nvSpPr>
        <p:spPr>
          <a:xfrm>
            <a:off x="1561868" y="-72513"/>
            <a:ext cx="17165412" cy="9940414"/>
          </a:xfrm>
          <a:prstGeom prst="rect">
            <a:avLst/>
          </a:prstGeom>
          <a:solidFill>
            <a:srgbClr val="082A44"/>
          </a:solidFill>
        </p:spPr>
      </p:sp>
      <p:grpSp>
        <p:nvGrpSpPr>
          <p:cNvPr id="5" name="Group 5"/>
          <p:cNvGrpSpPr/>
          <p:nvPr/>
        </p:nvGrpSpPr>
        <p:grpSpPr>
          <a:xfrm>
            <a:off x="2133600" y="490967"/>
            <a:ext cx="16154399" cy="8919733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799" y="2930442"/>
                    <a:pt x="3643613" y="2927902"/>
                  </a:cubicBezTo>
                  <a:cubicBezTo>
                    <a:pt x="3575220" y="2926632"/>
                    <a:pt x="3506826" y="2925362"/>
                    <a:pt x="3438433" y="2924092"/>
                  </a:cubicBezTo>
                  <a:cubicBezTo>
                    <a:pt x="3396637" y="2924092"/>
                    <a:pt x="3358640" y="2925362"/>
                    <a:pt x="3316845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3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1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3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4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5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1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81369" y="7805799"/>
            <a:ext cx="2045911" cy="31697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36267" y="7755377"/>
            <a:ext cx="2232921" cy="2816758"/>
          </a:xfrm>
          <a:prstGeom prst="rect">
            <a:avLst/>
          </a:prstGeom>
        </p:spPr>
      </p:pic>
      <p:grpSp>
        <p:nvGrpSpPr>
          <p:cNvPr id="17" name="Group 4"/>
          <p:cNvGrpSpPr/>
          <p:nvPr/>
        </p:nvGrpSpPr>
        <p:grpSpPr>
          <a:xfrm>
            <a:off x="2781928" y="881823"/>
            <a:ext cx="14946850" cy="7867174"/>
            <a:chOff x="-188512" y="988599"/>
            <a:chExt cx="21550328" cy="10489566"/>
          </a:xfrm>
        </p:grpSpPr>
        <p:sp>
          <p:nvSpPr>
            <p:cNvPr id="21" name="TextBox 5"/>
            <p:cNvSpPr txBox="1"/>
            <p:nvPr/>
          </p:nvSpPr>
          <p:spPr>
            <a:xfrm>
              <a:off x="-188512" y="2614199"/>
              <a:ext cx="21550328" cy="88639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4800" spc="-207" dirty="0" err="1">
                  <a:solidFill>
                    <a:srgbClr val="C0504D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Perencanaan</a:t>
              </a:r>
              <a:r>
                <a:rPr lang="en-US" sz="4800" spc="-207" dirty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sebagai </a:t>
              </a:r>
              <a:r>
                <a:rPr lang="en-US" sz="4800" spc="-207" dirty="0" err="1">
                  <a:solidFill>
                    <a:srgbClr val="C0504D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langkah</a:t>
              </a:r>
              <a:r>
                <a:rPr lang="en-US" sz="4800" spc="-207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C0504D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awal</a:t>
              </a:r>
              <a:r>
                <a:rPr lang="en-US" sz="4800" spc="-207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berupa</a:t>
              </a:r>
              <a:r>
                <a:rPr lang="en-US" sz="4800" spc="-207" dirty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penetapan</a:t>
              </a:r>
              <a:r>
                <a:rPr lang="en-US" sz="4800" spc="-207" dirty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pekerjaan</a:t>
              </a:r>
              <a:r>
                <a:rPr lang="en-US" sz="4800" spc="-207" dirty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yang </a:t>
              </a:r>
              <a:r>
                <a:rPr lang="en-US" sz="4800" spc="-207" dirty="0" err="1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harus</a:t>
              </a:r>
              <a:r>
                <a:rPr lang="en-US" sz="4800" spc="-207" dirty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di </a:t>
              </a:r>
              <a:r>
                <a:rPr lang="en-US" sz="4800" spc="-207" dirty="0" err="1" smtClean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laksanakan</a:t>
              </a:r>
              <a:r>
                <a:rPr lang="en-US" sz="4800" spc="-207" dirty="0" smtClean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oleh</a:t>
              </a:r>
              <a:r>
                <a:rPr lang="en-US" sz="4800" spc="-207" dirty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sekelompok</a:t>
              </a:r>
              <a:r>
                <a:rPr lang="en-US" sz="4800" spc="-207" dirty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orang </a:t>
              </a:r>
              <a:r>
                <a:rPr lang="en-US" sz="4800" spc="-207" dirty="0" err="1">
                  <a:solidFill>
                    <a:srgbClr val="C0504D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untuk</a:t>
              </a:r>
              <a:r>
                <a:rPr lang="en-US" sz="4800" spc="-207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C0504D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mencapai</a:t>
              </a:r>
              <a:r>
                <a:rPr lang="en-US" sz="4800" spc="-207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C0504D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tujuan</a:t>
              </a:r>
              <a:r>
                <a:rPr lang="en-US" sz="4800" spc="-207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organisasi</a:t>
              </a:r>
              <a:r>
                <a:rPr lang="en-US" sz="4800" spc="-207" dirty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. </a:t>
              </a:r>
              <a:r>
                <a:rPr lang="en-US" sz="4800" spc="-207" dirty="0" err="1">
                  <a:solidFill>
                    <a:srgbClr val="C0504D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O</a:t>
              </a:r>
              <a:r>
                <a:rPr lang="en-US" sz="4800" spc="-207" dirty="0" err="1" smtClean="0">
                  <a:solidFill>
                    <a:srgbClr val="C0504D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rganisasi</a:t>
              </a:r>
              <a:r>
                <a:rPr lang="en-US" sz="4800" spc="-207" dirty="0" smtClean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berartikan</a:t>
              </a:r>
              <a:r>
                <a:rPr lang="en-US" sz="4800" spc="-207" dirty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semua</a:t>
              </a:r>
              <a:r>
                <a:rPr lang="en-US" sz="4800" spc="-207" dirty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perangkat</a:t>
              </a:r>
              <a:r>
                <a:rPr lang="en-US" sz="4800" spc="-207" dirty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yang </a:t>
              </a:r>
              <a:r>
                <a:rPr lang="en-US" sz="4800" spc="-207" dirty="0" err="1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ada</a:t>
              </a:r>
              <a:r>
                <a:rPr lang="en-US" sz="4800" spc="-207" dirty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pada</a:t>
              </a:r>
              <a:r>
                <a:rPr lang="en-US" sz="4800" spc="-207" dirty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C0504D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lembaga</a:t>
              </a:r>
              <a:r>
                <a:rPr lang="en-US" sz="4800" spc="-207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C0504D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sekolah</a:t>
              </a:r>
              <a:r>
                <a:rPr lang="en-US" sz="4800" spc="-207" dirty="0">
                  <a:solidFill>
                    <a:srgbClr val="C0504D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. </a:t>
              </a:r>
              <a:endParaRPr lang="en-US" sz="4800" spc="-207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Gaegu Bold" panose="020B0604020202020204" charset="0"/>
                <a:ea typeface="Gaegu Bold" panose="020B0604020202020204" charset="0"/>
              </a:endParaRPr>
            </a:p>
            <a:p>
              <a:pPr algn="ctr"/>
              <a:endParaRPr lang="en-US" sz="4800" spc="-207" dirty="0">
                <a:solidFill>
                  <a:srgbClr val="4BACC6">
                    <a:lumMod val="60000"/>
                    <a:lumOff val="40000"/>
                  </a:srgbClr>
                </a:solidFill>
                <a:latin typeface="Gaegu Bold" panose="020B0604020202020204" charset="0"/>
                <a:ea typeface="Gaegu Bold" panose="020B0604020202020204" charset="0"/>
              </a:endParaRPr>
            </a:p>
            <a:p>
              <a:pPr algn="ctr"/>
              <a:r>
                <a:rPr lang="en-US" sz="4800" spc="-207" dirty="0" err="1" smtClean="0">
                  <a:solidFill>
                    <a:srgbClr val="4BACC6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Husaini</a:t>
              </a:r>
              <a:r>
                <a:rPr lang="en-US" sz="4800" spc="-207" dirty="0" smtClean="0">
                  <a:solidFill>
                    <a:srgbClr val="4BACC6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>
                  <a:solidFill>
                    <a:srgbClr val="4BACC6">
                      <a:lumMod val="60000"/>
                      <a:lumOff val="4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Usman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berpendapat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,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perencanaan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adalah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sejumlah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kegiatan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yang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telah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di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tentukan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sebelumnya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untuk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dilaksanakan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pada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suatu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periode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tertentu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dalam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rangka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mencapai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tujuan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yang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telah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ditetapkan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  <a:r>
                <a:rPr lang="en-US" sz="4800" spc="-207" dirty="0" err="1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sebelumnya</a:t>
              </a:r>
              <a:r>
                <a:rPr lang="en-US" sz="4800" spc="-207" dirty="0">
                  <a:solidFill>
                    <a:srgbClr val="4BACC6">
                      <a:lumMod val="20000"/>
                      <a:lumOff val="80000"/>
                    </a:srgbClr>
                  </a:solidFill>
                  <a:latin typeface="Gaegu Bold" panose="020B0604020202020204" charset="0"/>
                  <a:ea typeface="Gaegu Bold" panose="020B0604020202020204" charset="0"/>
                </a:rPr>
                <a:t>. </a:t>
              </a:r>
            </a:p>
          </p:txBody>
        </p:sp>
        <p:sp>
          <p:nvSpPr>
            <p:cNvPr id="23" name="TextBox 6"/>
            <p:cNvSpPr txBox="1"/>
            <p:nvPr/>
          </p:nvSpPr>
          <p:spPr>
            <a:xfrm>
              <a:off x="0" y="988599"/>
              <a:ext cx="21173304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FBE675"/>
                  </a:solidFill>
                  <a:latin typeface="Gaegu Bold" panose="020B0604020202020204" charset="0"/>
                  <a:ea typeface="Gaegu Bold" panose="020B0604020202020204" charset="0"/>
                </a:rPr>
                <a:t>1 .FUNGSI PERENCANAAN </a:t>
              </a:r>
              <a:r>
                <a:rPr lang="en-US" sz="6000" i="1" dirty="0" smtClean="0">
                  <a:solidFill>
                    <a:srgbClr val="FBE675"/>
                  </a:solidFill>
                  <a:latin typeface="Gaegu Bold" panose="020B0604020202020204" charset="0"/>
                  <a:ea typeface="Gaegu Bold" panose="020B0604020202020204" charset="0"/>
                </a:rPr>
                <a:t>(PLANNING)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256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82" t="13460" r="16230" b="26082"/>
          <a:stretch/>
        </p:blipFill>
        <p:spPr>
          <a:xfrm flipH="1">
            <a:off x="17307" y="-52935"/>
            <a:ext cx="18751861" cy="10550013"/>
          </a:xfrm>
          <a:prstGeom prst="rect">
            <a:avLst/>
          </a:prstGeom>
          <a:solidFill>
            <a:srgbClr val="082A44"/>
          </a:solidFill>
        </p:spPr>
      </p:pic>
      <p:sp>
        <p:nvSpPr>
          <p:cNvPr id="3" name="AutoShape 3"/>
          <p:cNvSpPr/>
          <p:nvPr/>
        </p:nvSpPr>
        <p:spPr>
          <a:xfrm>
            <a:off x="-732591" y="-52935"/>
            <a:ext cx="17165412" cy="9940414"/>
          </a:xfrm>
          <a:prstGeom prst="rect">
            <a:avLst/>
          </a:prstGeom>
          <a:solidFill>
            <a:srgbClr val="082A44"/>
          </a:solidFill>
        </p:spPr>
      </p:sp>
      <p:grpSp>
        <p:nvGrpSpPr>
          <p:cNvPr id="5" name="Group 5"/>
          <p:cNvGrpSpPr/>
          <p:nvPr/>
        </p:nvGrpSpPr>
        <p:grpSpPr>
          <a:xfrm>
            <a:off x="-380999" y="342900"/>
            <a:ext cx="16564996" cy="9056955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799" y="2930442"/>
                    <a:pt x="3643613" y="2927902"/>
                  </a:cubicBezTo>
                  <a:cubicBezTo>
                    <a:pt x="3575220" y="2926632"/>
                    <a:pt x="3506826" y="2925362"/>
                    <a:pt x="3438433" y="2924092"/>
                  </a:cubicBezTo>
                  <a:cubicBezTo>
                    <a:pt x="3396637" y="2924092"/>
                    <a:pt x="3358640" y="2925362"/>
                    <a:pt x="3316845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3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1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3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4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5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1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614963" y="7959074"/>
            <a:ext cx="2045911" cy="31697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137675" y="8037743"/>
            <a:ext cx="2232921" cy="2816758"/>
          </a:xfrm>
          <a:prstGeom prst="rect">
            <a:avLst/>
          </a:prstGeom>
        </p:spPr>
      </p:pic>
      <p:grpSp>
        <p:nvGrpSpPr>
          <p:cNvPr id="17" name="Group 4"/>
          <p:cNvGrpSpPr/>
          <p:nvPr/>
        </p:nvGrpSpPr>
        <p:grpSpPr>
          <a:xfrm>
            <a:off x="629182" y="1160992"/>
            <a:ext cx="14946850" cy="8586948"/>
            <a:chOff x="-216278" y="1225008"/>
            <a:chExt cx="21550328" cy="11449265"/>
          </a:xfrm>
        </p:grpSpPr>
        <p:sp>
          <p:nvSpPr>
            <p:cNvPr id="21" name="TextBox 5"/>
            <p:cNvSpPr txBox="1"/>
            <p:nvPr/>
          </p:nvSpPr>
          <p:spPr>
            <a:xfrm>
              <a:off x="-216278" y="3071643"/>
              <a:ext cx="21550328" cy="96026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spc="-207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Principle </a:t>
              </a:r>
              <a:r>
                <a:rPr lang="en-US" sz="6000" spc="-207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of timing </a:t>
              </a:r>
            </a:p>
            <a:p>
              <a:pPr algn="ctr"/>
              <a:r>
                <a:rPr lang="en-US" sz="6000" spc="-207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Principle of planning communication</a:t>
              </a:r>
              <a:r>
                <a:rPr lang="en-US" sz="6000" spc="-207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 </a:t>
              </a:r>
            </a:p>
            <a:p>
              <a:pPr algn="ctr"/>
              <a:r>
                <a:rPr lang="en-US" sz="6000" spc="-207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Principle of alternative</a:t>
              </a:r>
            </a:p>
            <a:p>
              <a:pPr algn="ctr"/>
              <a:r>
                <a:rPr lang="en-US" sz="6000" spc="-207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Principle </a:t>
              </a:r>
              <a:r>
                <a:rPr lang="en-US" sz="6000" spc="-207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of limiting </a:t>
              </a:r>
              <a:r>
                <a:rPr lang="en-US" sz="6000" spc="-207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factor</a:t>
              </a:r>
            </a:p>
            <a:p>
              <a:pPr algn="ctr"/>
              <a:r>
                <a:rPr lang="en-US" sz="6000" spc="-207" dirty="0" smtClean="0">
                  <a:solidFill>
                    <a:srgbClr val="FBE675"/>
                  </a:solidFill>
                  <a:latin typeface="Gaegu Bold" panose="020B0604020202020204" charset="0"/>
                  <a:ea typeface="Gaegu Bold" panose="020B0604020202020204" charset="0"/>
                </a:rPr>
                <a:t>Principle </a:t>
              </a:r>
              <a:r>
                <a:rPr lang="en-US" sz="6000" spc="-207" dirty="0">
                  <a:solidFill>
                    <a:srgbClr val="FBE675"/>
                  </a:solidFill>
                  <a:latin typeface="Gaegu Bold" panose="020B0604020202020204" charset="0"/>
                  <a:ea typeface="Gaegu Bold" panose="020B0604020202020204" charset="0"/>
                </a:rPr>
                <a:t>of commitment</a:t>
              </a:r>
            </a:p>
            <a:p>
              <a:pPr algn="ctr"/>
              <a:r>
                <a:rPr lang="en-US" sz="6000" spc="-207" dirty="0">
                  <a:solidFill>
                    <a:schemeClr val="bg1"/>
                  </a:solidFill>
                  <a:latin typeface="Gaegu Bold" panose="020B0604020202020204" charset="0"/>
                  <a:ea typeface="Gaegu Bold" panose="020B0604020202020204" charset="0"/>
                </a:rPr>
                <a:t>Principle of flexibility </a:t>
              </a:r>
            </a:p>
            <a:p>
              <a:pPr algn="ctr"/>
              <a:r>
                <a:rPr lang="en-US" sz="6000" spc="-207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Gaegu Bold" panose="020B0604020202020204" charset="0"/>
                  <a:ea typeface="Gaegu Bold" panose="020B0604020202020204" charset="0"/>
                </a:rPr>
                <a:t>Principle of navigation change</a:t>
              </a:r>
            </a:p>
            <a:p>
              <a:pPr algn="ctr"/>
              <a:endParaRPr lang="en-US" sz="4800" spc="-207" dirty="0">
                <a:solidFill>
                  <a:srgbClr val="4BACC6">
                    <a:lumMod val="20000"/>
                    <a:lumOff val="80000"/>
                  </a:srgbClr>
                </a:solidFill>
                <a:latin typeface="Gaegu Bold" panose="020B0604020202020204" charset="0"/>
                <a:ea typeface="Gaegu Bold" panose="020B0604020202020204" charset="0"/>
              </a:endParaRPr>
            </a:p>
          </p:txBody>
        </p:sp>
        <p:sp>
          <p:nvSpPr>
            <p:cNvPr id="23" name="TextBox 6"/>
            <p:cNvSpPr txBox="1"/>
            <p:nvPr/>
          </p:nvSpPr>
          <p:spPr>
            <a:xfrm>
              <a:off x="0" y="1225008"/>
              <a:ext cx="21173304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7200" spc="600" dirty="0" smtClean="0">
                  <a:solidFill>
                    <a:srgbClr val="FBE675"/>
                  </a:solidFill>
                  <a:latin typeface="Gaegu Bold" panose="020B0604020202020204" charset="0"/>
                  <a:ea typeface="Gaegu Bold" panose="020B0604020202020204" charset="0"/>
                </a:rPr>
                <a:t>ASAS PERENCANAAN</a:t>
              </a:r>
              <a:endParaRPr lang="en-US" sz="7200" i="1" spc="600" dirty="0" smtClean="0">
                <a:solidFill>
                  <a:srgbClr val="FBE675"/>
                </a:solidFill>
                <a:latin typeface="Gaegu Bold" panose="020B0604020202020204" charset="0"/>
                <a:ea typeface="Gaegu Bold" panose="020B060402020202020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180846" y="952500"/>
            <a:ext cx="11558257" cy="1593468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5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328514">
            <a:off x="7738554" y="-211483"/>
            <a:ext cx="971559" cy="9485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948732">
            <a:off x="5332639" y="7404"/>
            <a:ext cx="821859" cy="8084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93260">
            <a:off x="10150374" y="-269293"/>
            <a:ext cx="1203019" cy="9711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77368">
            <a:off x="38196" y="-186767"/>
            <a:ext cx="899163" cy="8991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4855143" flipH="1">
            <a:off x="2552951" y="-504013"/>
            <a:ext cx="980101" cy="16845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905822">
            <a:off x="15279370" y="68103"/>
            <a:ext cx="1085796" cy="6870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413241">
            <a:off x="17729542" y="107732"/>
            <a:ext cx="793884" cy="8544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3800185">
            <a:off x="12866118" y="-97571"/>
            <a:ext cx="988688" cy="10417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3978358" flipH="1">
            <a:off x="238843" y="9178221"/>
            <a:ext cx="746338" cy="12827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3669255">
            <a:off x="2674430" y="9790066"/>
            <a:ext cx="1193595" cy="116538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74905">
            <a:off x="17149404" y="9221212"/>
            <a:ext cx="1411269" cy="116850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2142565">
            <a:off x="14444330" y="9661469"/>
            <a:ext cx="1520228" cy="9618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8244800">
            <a:off x="5911210" y="9675585"/>
            <a:ext cx="823682" cy="88654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2275575">
            <a:off x="12227712" y="9230233"/>
            <a:ext cx="890883" cy="13101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-10362912">
            <a:off x="8180559" y="9714910"/>
            <a:ext cx="1618500" cy="59148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00821" y="582119"/>
            <a:ext cx="16392153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en-GB" sz="7200" dirty="0" err="1" smtClean="0">
                <a:solidFill>
                  <a:srgbClr val="F0D080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T</a:t>
            </a:r>
            <a:r>
              <a:rPr lang="en-GB" sz="8000" dirty="0" err="1" smtClean="0">
                <a:solidFill>
                  <a:srgbClr val="F0D080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ujuan</a:t>
            </a:r>
            <a:r>
              <a:rPr lang="en-GB" sz="8000" dirty="0" smtClean="0">
                <a:solidFill>
                  <a:srgbClr val="F0D080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8000" dirty="0" err="1">
                <a:solidFill>
                  <a:srgbClr val="F0D080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P</a:t>
            </a:r>
            <a:r>
              <a:rPr lang="en-GB" sz="8000" dirty="0" err="1" smtClean="0">
                <a:solidFill>
                  <a:srgbClr val="F0D080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erencanaan</a:t>
            </a:r>
            <a:r>
              <a:rPr lang="en-GB" sz="7200" dirty="0" smtClean="0">
                <a:solidFill>
                  <a:srgbClr val="F0D080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</a:p>
          <a:p>
            <a:pPr indent="457200" algn="ctr"/>
            <a:r>
              <a:rPr lang="en-GB" sz="24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endParaRPr lang="en-GB" sz="2400" dirty="0" smtClean="0">
              <a:solidFill>
                <a:schemeClr val="bg1"/>
              </a:solidFill>
              <a:latin typeface="Gaegu Bold" panose="020B0604020202020204" charset="0"/>
              <a:ea typeface="Gaegu Bold" panose="020B0604020202020204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GB" sz="4800" dirty="0" err="1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Perencanaan</a:t>
            </a:r>
            <a:r>
              <a:rPr lang="en-GB" sz="4800" dirty="0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untuk</a:t>
            </a:r>
            <a:r>
              <a:rPr lang="en-GB" sz="4800" dirty="0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menetukan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tujuan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, </a:t>
            </a:r>
            <a:r>
              <a:rPr lang="en-GB" sz="4800" dirty="0" err="1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kebijakan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prosedur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dan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program yang </a:t>
            </a:r>
            <a:r>
              <a:rPr lang="en-GB" sz="4800" dirty="0" err="1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memberikan</a:t>
            </a:r>
            <a:r>
              <a:rPr lang="en-GB" sz="4800" dirty="0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pedoman</a:t>
            </a:r>
            <a:r>
              <a:rPr lang="en-GB" sz="4800" dirty="0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Pelaksanaan Pembelajaran yang </a:t>
            </a:r>
            <a:r>
              <a:rPr lang="en-GB" sz="4800" dirty="0" err="1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efektif</a:t>
            </a:r>
            <a:endParaRPr lang="en-GB" sz="4800" dirty="0" smtClean="0">
              <a:solidFill>
                <a:schemeClr val="bg1"/>
              </a:solidFill>
              <a:latin typeface="Gaegu Bold" panose="020B0604020202020204" charset="0"/>
              <a:ea typeface="Gaegu Bold" panose="020B0604020202020204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GB" sz="4800" dirty="0" err="1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Supaya</a:t>
            </a:r>
            <a:r>
              <a:rPr lang="en-GB" sz="4800" dirty="0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bertindak</a:t>
            </a:r>
            <a:r>
              <a:rPr lang="en-GB" sz="4800" dirty="0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ekonomis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, </a:t>
            </a:r>
            <a:r>
              <a:rPr lang="en-GB" sz="4800" dirty="0" err="1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semua</a:t>
            </a:r>
            <a:r>
              <a:rPr lang="en-GB" sz="4800" dirty="0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potensi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yang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dimiliki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terarah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dengan </a:t>
            </a:r>
            <a:r>
              <a:rPr lang="en-GB" sz="4800" dirty="0" err="1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baik</a:t>
            </a:r>
            <a:endParaRPr lang="en-GB" sz="4800" dirty="0" smtClean="0">
              <a:solidFill>
                <a:schemeClr val="bg1"/>
              </a:solidFill>
              <a:latin typeface="Gaegu Bold" panose="020B0604020202020204" charset="0"/>
              <a:ea typeface="Gaegu Bold" panose="020B0604020202020204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GB" sz="4800" dirty="0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Usaha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untuk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memperkecil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resiko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yang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dihadapi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pada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masa yang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akan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datang</a:t>
            </a:r>
            <a:endParaRPr lang="en-US" sz="4800" dirty="0" smtClean="0">
              <a:solidFill>
                <a:schemeClr val="bg1"/>
              </a:solidFill>
              <a:latin typeface="Gaegu Bold" panose="020B0604020202020204" charset="0"/>
              <a:ea typeface="Gaegu Bold" panose="020B0604020202020204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GB" sz="4800" dirty="0" err="1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Kegiatan</a:t>
            </a:r>
            <a:r>
              <a:rPr lang="en-GB" sz="4800" dirty="0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yang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dilakukan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secara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teratur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dan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bertujuan</a:t>
            </a:r>
            <a:r>
              <a:rPr lang="en-GB" sz="4800" dirty="0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jelas</a:t>
            </a:r>
            <a:endParaRPr lang="en-US" sz="4800" dirty="0" smtClean="0">
              <a:solidFill>
                <a:schemeClr val="bg1"/>
              </a:solidFill>
              <a:latin typeface="Gaegu Bold" panose="020B0604020202020204" charset="0"/>
              <a:ea typeface="Gaegu Bold" panose="020B0604020202020204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GB" sz="4800" dirty="0" err="1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Perencanaan</a:t>
            </a:r>
            <a:r>
              <a:rPr lang="en-GB" sz="4800" dirty="0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memberikan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gambaran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yang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jelas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dan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lengkap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tentang </a:t>
            </a:r>
            <a:r>
              <a:rPr lang="en-GB" sz="4800" dirty="0" err="1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seluruh</a:t>
            </a:r>
            <a:r>
              <a:rPr lang="en-GB" sz="4800" dirty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solidFill>
                  <a:schemeClr val="bg1"/>
                </a:solidFill>
                <a:latin typeface="Gaegu Bold" panose="020B0604020202020204" charset="0"/>
                <a:ea typeface="Gaegu Bold" panose="020B0604020202020204" charset="0"/>
                <a:cs typeface="Times New Roman" panose="02020603050405020304" pitchFamily="18" charset="0"/>
              </a:rPr>
              <a:t>pekerjaan</a:t>
            </a:r>
            <a:endParaRPr lang="en-US" sz="4800" dirty="0">
              <a:solidFill>
                <a:schemeClr val="bg1"/>
              </a:solidFill>
              <a:effectLst/>
              <a:latin typeface="Gaegu Bold" panose="020B0604020202020204" charset="0"/>
              <a:ea typeface="Gaegu Bol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926941" flipH="1">
            <a:off x="7012561" y="9300964"/>
            <a:ext cx="965999" cy="16603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11809">
            <a:off x="17398239" y="8304172"/>
            <a:ext cx="1029690" cy="11082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88984">
            <a:off x="17099467" y="-231190"/>
            <a:ext cx="1334812" cy="13570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399999">
            <a:off x="-264147" y="3148460"/>
            <a:ext cx="1437885" cy="11607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3800185">
            <a:off x="4384101" y="-351303"/>
            <a:ext cx="1379814" cy="14538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4675" y="1638300"/>
            <a:ext cx="16600647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200" dirty="0" err="1" smtClean="0">
                <a:solidFill>
                  <a:srgbClr val="F0D080"/>
                </a:solidFill>
                <a:latin typeface="Gaegu Bold" panose="020B0604020202020204" charset="0"/>
                <a:ea typeface="Gaegu Bold" panose="020B0604020202020204" charset="0"/>
              </a:rPr>
              <a:t>Manfaat</a:t>
            </a:r>
            <a:r>
              <a:rPr lang="en-US" sz="7200" dirty="0" smtClean="0">
                <a:solidFill>
                  <a:srgbClr val="F0D080"/>
                </a:solidFill>
                <a:latin typeface="Gaegu Bold" panose="020B0604020202020204" charset="0"/>
                <a:ea typeface="Gaegu Bold" panose="020B0604020202020204" charset="0"/>
              </a:rPr>
              <a:t> Dari </a:t>
            </a:r>
            <a:r>
              <a:rPr lang="en-US" sz="7200" dirty="0" err="1" smtClean="0">
                <a:solidFill>
                  <a:srgbClr val="F0D080"/>
                </a:solidFill>
                <a:latin typeface="Gaegu Bold" panose="020B0604020202020204" charset="0"/>
                <a:ea typeface="Gaegu Bold" panose="020B0604020202020204" charset="0"/>
              </a:rPr>
              <a:t>Perencanaan</a:t>
            </a:r>
            <a:endParaRPr lang="en-US" sz="7200" dirty="0" smtClean="0">
              <a:solidFill>
                <a:srgbClr val="F0D080"/>
              </a:solidFill>
              <a:latin typeface="Gaegu Bold" panose="020B0604020202020204" charset="0"/>
              <a:ea typeface="Gaegu Bold" panose="020B0604020202020204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  <a:p>
            <a:pPr algn="ctr">
              <a:spcBef>
                <a:spcPts val="600"/>
              </a:spcBef>
            </a:pPr>
            <a:r>
              <a:rPr lang="en-US" sz="49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.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Standar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pelaksanaan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dan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pengawasan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b.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Pemilihan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berbagai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alternatif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terbaik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c.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Penyusunan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skala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prioritas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,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baik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sasaran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maupun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kegiatan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d.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Menghemat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pemanfaatan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sumber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daya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organisasi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e</a:t>
            </a:r>
            <a:r>
              <a:rPr lang="en-US" sz="49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.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Alat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memudahkan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dalam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berkoordinasi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dengan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pihak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terkait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endParaRPr lang="en-US" sz="4900" dirty="0" smtClean="0">
              <a:solidFill>
                <a:schemeClr val="accent6">
                  <a:lumMod val="20000"/>
                  <a:lumOff val="8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  <a:p>
            <a:pPr algn="ctr">
              <a:spcBef>
                <a:spcPts val="600"/>
              </a:spcBef>
            </a:pPr>
            <a:r>
              <a:rPr lang="en-US" sz="49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f.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Alat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meminimalkan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pekerjaan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yang </a:t>
            </a:r>
            <a:r>
              <a:rPr lang="en-US" sz="4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tidak</a:t>
            </a:r>
            <a:r>
              <a:rPr lang="en-US" sz="4900" dirty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 </a:t>
            </a:r>
            <a:r>
              <a:rPr lang="en-US" sz="49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aegu Bold" panose="020B0604020202020204" charset="0"/>
                <a:ea typeface="Gaegu Bold" panose="020B0604020202020204" charset="0"/>
              </a:rPr>
              <a:t>pasti</a:t>
            </a:r>
            <a:endParaRPr lang="en-US" sz="4900" dirty="0">
              <a:solidFill>
                <a:schemeClr val="accent6">
                  <a:lumMod val="20000"/>
                  <a:lumOff val="80000"/>
                </a:schemeClr>
              </a:solidFill>
              <a:latin typeface="Gaegu Bold" panose="020B0604020202020204" charset="0"/>
              <a:ea typeface="Gaegu Bold" panose="020B0604020202020204" charset="0"/>
            </a:endParaRP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11809">
            <a:off x="17398240" y="8304171"/>
            <a:ext cx="1029690" cy="1108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812</Words>
  <Application>Microsoft Office PowerPoint</Application>
  <PresentationFormat>Custom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Gaegu Bold</vt:lpstr>
      <vt:lpstr>Arial</vt:lpstr>
      <vt:lpstr>Gaegu Light Bold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Pendidikan Orientasi Kelas Matematika Papan Tulis</dc:title>
  <dc:creator>Dirgantara</dc:creator>
  <cp:lastModifiedBy>Dirgantara</cp:lastModifiedBy>
  <cp:revision>32</cp:revision>
  <dcterms:created xsi:type="dcterms:W3CDTF">2006-08-16T00:00:00Z</dcterms:created>
  <dcterms:modified xsi:type="dcterms:W3CDTF">2021-09-13T04:05:36Z</dcterms:modified>
  <dc:identifier>DAEqU0SyebY</dc:identifier>
</cp:coreProperties>
</file>