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pPr/>
              <a:t>2021-08-14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3711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5699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MKU PANCASILA</a:t>
            </a:r>
            <a:r>
              <a:rPr kumimoji="0"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endParaRPr kumimoji="0" lang="en-US" altLang="ko-KR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2954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BAB VII</a:t>
            </a:r>
          </a:p>
          <a:p>
            <a:r>
              <a:rPr lang="en-US" b="1" dirty="0" smtClean="0"/>
              <a:t>MENGAPA PANCASILA MENJADI DASAR</a:t>
            </a:r>
          </a:p>
          <a:p>
            <a:r>
              <a:rPr lang="en-US" b="1" dirty="0" smtClean="0"/>
              <a:t>NILAI PENGEMBANGAN ILMU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28836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C. </a:t>
            </a:r>
            <a:r>
              <a:rPr lang="en-US" sz="3200" b="1" dirty="0" err="1" smtClean="0"/>
              <a:t>Menggali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Sumber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Historis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Sosiologis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Politis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tentang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Pancasila</a:t>
            </a:r>
            <a:endParaRPr lang="en-US" sz="3200" b="1" dirty="0" smtClean="0"/>
          </a:p>
          <a:p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Pengembangan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Ilmu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Indonesia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endParaRPr lang="en-US" b="1" dirty="0" smtClean="0"/>
          </a:p>
          <a:p>
            <a:r>
              <a:rPr lang="en-US" b="1" dirty="0" smtClean="0"/>
              <a:t>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Pancasila sebagai dasar pengembangan ilmu belum banyak dibicarakan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dimaklumi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endParaRPr lang="en-US" dirty="0" smtClean="0"/>
          </a:p>
          <a:p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cerdik</a:t>
            </a:r>
            <a:r>
              <a:rPr lang="en-US" dirty="0" smtClean="0"/>
              <a:t> </a:t>
            </a:r>
            <a:r>
              <a:rPr lang="en-US" dirty="0" err="1" smtClean="0"/>
              <a:t>cendekia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mencurahkan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Para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endParaRPr lang="en-US" dirty="0" smtClean="0"/>
          </a:p>
          <a:p>
            <a:r>
              <a:rPr lang="es-ES" dirty="0" err="1" smtClean="0"/>
              <a:t>bangsa</a:t>
            </a:r>
            <a:r>
              <a:rPr lang="es-ES" dirty="0" smtClean="0"/>
              <a:t> </a:t>
            </a:r>
            <a:r>
              <a:rPr lang="es-ES" dirty="0" err="1" smtClean="0"/>
              <a:t>masih</a:t>
            </a:r>
            <a:r>
              <a:rPr lang="es-ES" dirty="0" smtClean="0"/>
              <a:t> </a:t>
            </a:r>
            <a:r>
              <a:rPr lang="es-ES" dirty="0" err="1" smtClean="0"/>
              <a:t>disibukkan</a:t>
            </a:r>
            <a:r>
              <a:rPr lang="es-ES" dirty="0" smtClean="0"/>
              <a:t> pada </a:t>
            </a:r>
            <a:r>
              <a:rPr lang="es-ES" dirty="0" err="1" smtClean="0"/>
              <a:t>upaya</a:t>
            </a:r>
            <a:r>
              <a:rPr lang="es-ES" dirty="0" smtClean="0"/>
              <a:t> </a:t>
            </a:r>
            <a:r>
              <a:rPr lang="es-ES" dirty="0" err="1" smtClean="0"/>
              <a:t>pembenahan</a:t>
            </a:r>
            <a:r>
              <a:rPr lang="es-ES" dirty="0" smtClean="0"/>
              <a:t> dan </a:t>
            </a:r>
            <a:r>
              <a:rPr lang="es-ES" dirty="0" err="1" smtClean="0"/>
              <a:t>penataan</a:t>
            </a:r>
            <a:r>
              <a:rPr lang="es-ES" dirty="0" smtClean="0"/>
              <a:t> negara yang</a:t>
            </a:r>
          </a:p>
          <a:p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. </a:t>
            </a:r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menguras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kebodohan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05342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endParaRPr lang="en-US" dirty="0" smtClean="0"/>
          </a:p>
          <a:p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Prof </a:t>
            </a:r>
            <a:r>
              <a:rPr lang="en-US" dirty="0" err="1" smtClean="0"/>
              <a:t>Notonagoro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endParaRPr lang="en-US" dirty="0" smtClean="0"/>
          </a:p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Prof. </a:t>
            </a:r>
            <a:r>
              <a:rPr lang="en-US" dirty="0" err="1" smtClean="0"/>
              <a:t>Koesnadi</a:t>
            </a:r>
            <a:r>
              <a:rPr lang="en-US" dirty="0" smtClean="0"/>
              <a:t> </a:t>
            </a:r>
            <a:r>
              <a:rPr lang="en-US" dirty="0" err="1" smtClean="0"/>
              <a:t>Hardjasoemantri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sambutan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 err="1" smtClean="0"/>
              <a:t>tersebut</a:t>
            </a:r>
            <a:r>
              <a:rPr lang="en-US" dirty="0" smtClean="0"/>
              <a:t>,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diselidiki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Koesnadi</a:t>
            </a:r>
            <a:r>
              <a:rPr lang="en-US" dirty="0" smtClean="0"/>
              <a:t>, 1987: xii).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66843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Daoed</a:t>
            </a:r>
            <a:r>
              <a:rPr lang="en-US" dirty="0" smtClean="0"/>
              <a:t> </a:t>
            </a:r>
            <a:r>
              <a:rPr lang="en-US" dirty="0" err="1" smtClean="0"/>
              <a:t>Joesoef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ilmiahnya</a:t>
            </a:r>
            <a:r>
              <a:rPr lang="en-US" dirty="0" smtClean="0"/>
              <a:t> yang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,</a:t>
            </a:r>
          </a:p>
          <a:p>
            <a:r>
              <a:rPr lang="en-US" b="1" i="1" dirty="0" err="1" smtClean="0"/>
              <a:t>Kebudayaan</a:t>
            </a:r>
            <a:r>
              <a:rPr lang="en-US" b="1" i="1" dirty="0" smtClean="0"/>
              <a:t>,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Pengetahuan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menyatakan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endParaRPr lang="en-US" b="1" i="1" dirty="0" smtClean="0"/>
          </a:p>
          <a:p>
            <a:r>
              <a:rPr lang="en-US" dirty="0" err="1" smtClean="0"/>
              <a:t>gagasan</a:t>
            </a:r>
            <a:r>
              <a:rPr lang="en-US" dirty="0" smtClean="0"/>
              <a:t> vital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Indonesia,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diramu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,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sv-SE" dirty="0" smtClean="0"/>
              <a:t>tertentu dalam menilai sehingga menuntunnya untuk membuat pertimbangan</a:t>
            </a:r>
          </a:p>
          <a:p>
            <a:r>
              <a:rPr lang="en-US" dirty="0" smtClean="0"/>
              <a:t>(</a:t>
            </a:r>
            <a:r>
              <a:rPr lang="en-US" i="1" dirty="0" err="1" smtClean="0"/>
              <a:t>judgement</a:t>
            </a:r>
            <a:r>
              <a:rPr lang="en-US" i="1" dirty="0" smtClean="0"/>
              <a:t>) </a:t>
            </a:r>
            <a:r>
              <a:rPr lang="en-US" i="1" dirty="0" err="1" smtClean="0"/>
              <a:t>tertentu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gejala</a:t>
            </a:r>
            <a:r>
              <a:rPr lang="en-US" i="1" dirty="0" smtClean="0"/>
              <a:t>, </a:t>
            </a:r>
            <a:r>
              <a:rPr lang="en-US" i="1" dirty="0" err="1" smtClean="0"/>
              <a:t>ramalan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anjuran</a:t>
            </a:r>
            <a:r>
              <a:rPr lang="en-US" i="1" dirty="0" smtClean="0"/>
              <a:t> </a:t>
            </a:r>
            <a:r>
              <a:rPr lang="en-US" i="1" dirty="0" err="1" smtClean="0"/>
              <a:t>tertentu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endParaRPr lang="en-US" i="1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praktikal</a:t>
            </a:r>
            <a:r>
              <a:rPr lang="en-US" dirty="0" smtClean="0"/>
              <a:t> (</a:t>
            </a:r>
            <a:r>
              <a:rPr lang="en-US" dirty="0" err="1" smtClean="0"/>
              <a:t>Joesoef</a:t>
            </a:r>
            <a:r>
              <a:rPr lang="en-US" dirty="0" smtClean="0"/>
              <a:t>, 1987: 1, 15).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Sosiologis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fi-FI" dirty="0" smtClean="0"/>
              <a:t>ditemukan pada sikap masyarakat yang sangat memperhatikan dimensi</a:t>
            </a:r>
          </a:p>
          <a:p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penolakan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Muria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endParaRPr lang="en-US" dirty="0" smtClean="0"/>
          </a:p>
          <a:p>
            <a:r>
              <a:rPr lang="en-US" dirty="0" smtClean="0"/>
              <a:t>PLTN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Muria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endParaRPr lang="en-US" dirty="0" smtClean="0"/>
          </a:p>
          <a:p>
            <a:r>
              <a:rPr lang="en-US" dirty="0" err="1" smtClean="0"/>
              <a:t>kebocoran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Chernobyl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487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Politis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dirunut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endParaRPr lang="en-US" dirty="0" smtClean="0"/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yang </a:t>
            </a:r>
            <a:r>
              <a:rPr lang="en-US" dirty="0" err="1" smtClean="0"/>
              <a:t>meletakkan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i="1" dirty="0" smtClean="0"/>
              <a:t>Doctor </a:t>
            </a:r>
            <a:r>
              <a:rPr lang="en-US" i="1" dirty="0" err="1" smtClean="0"/>
              <a:t>Honoris</a:t>
            </a:r>
            <a:r>
              <a:rPr lang="en-US" i="1" dirty="0" smtClean="0"/>
              <a:t> </a:t>
            </a:r>
            <a:r>
              <a:rPr lang="en-US" i="1" dirty="0" err="1" smtClean="0"/>
              <a:t>Causa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endParaRPr lang="en-US" i="1" dirty="0" smtClean="0"/>
          </a:p>
          <a:p>
            <a:r>
              <a:rPr lang="en-US" dirty="0" smtClean="0"/>
              <a:t>UGM </a:t>
            </a:r>
            <a:r>
              <a:rPr lang="en-US" dirty="0" err="1" smtClean="0"/>
              <a:t>pada</a:t>
            </a:r>
            <a:r>
              <a:rPr lang="en-US" dirty="0" smtClean="0"/>
              <a:t> 19 September 1951,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r>
              <a:rPr lang="sv-SE" dirty="0" smtClean="0"/>
              <a:t>praktiknya bangsa, atau praktiknya hidup dunia kemanusiaan. Memang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endParaRPr lang="en-US" dirty="0" smtClean="0"/>
          </a:p>
          <a:p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, </a:t>
            </a:r>
            <a:r>
              <a:rPr lang="en-US" dirty="0" err="1" smtClean="0"/>
              <a:t>menghubungkan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wahyu-mewahyui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berdwitunggal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. </a:t>
            </a:r>
            <a:r>
              <a:rPr lang="en-US" dirty="0" err="1" smtClean="0"/>
              <a:t>Malahan</a:t>
            </a:r>
            <a:r>
              <a:rPr lang="en-US" dirty="0" smtClean="0"/>
              <a:t>, </a:t>
            </a:r>
            <a:r>
              <a:rPr lang="en-US" dirty="0" err="1" smtClean="0"/>
              <a:t>angkatlah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kemahasiswaanmu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patriot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beramal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pertiwi</a:t>
            </a:r>
            <a:r>
              <a:rPr lang="en-US" dirty="0" smtClean="0"/>
              <a:t>” (</a:t>
            </a:r>
            <a:r>
              <a:rPr lang="en-US" dirty="0" err="1" smtClean="0"/>
              <a:t>Ketut</a:t>
            </a:r>
            <a:r>
              <a:rPr lang="en-US" dirty="0" smtClean="0"/>
              <a:t>, 2011).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D. </a:t>
            </a:r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06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endParaRPr lang="en-US" dirty="0" smtClean="0"/>
          </a:p>
          <a:p>
            <a:r>
              <a:rPr lang="pt-BR" dirty="0" smtClean="0"/>
              <a:t>oleh para penyelenggara negara sejak Orde Lama sampai era Reformasi. Para</a:t>
            </a:r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endParaRPr lang="en-US" dirty="0" smtClean="0"/>
          </a:p>
          <a:p>
            <a:r>
              <a:rPr lang="fi-FI" dirty="0" smtClean="0"/>
              <a:t>keterkaitan antara pengembangan ilmu dan dimensi kemanusiaan (</a:t>
            </a:r>
            <a:r>
              <a:rPr lang="fi-FI" i="1" dirty="0" smtClean="0"/>
              <a:t>humanism).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endParaRPr lang="en-US" dirty="0" smtClean="0"/>
          </a:p>
          <a:p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endParaRPr lang="en-US" dirty="0" smtClean="0"/>
          </a:p>
          <a:p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1987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Sarasehan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Pembangunan </a:t>
            </a:r>
            <a:r>
              <a:rPr lang="en-US" dirty="0" err="1" smtClean="0"/>
              <a:t>Nasioanl</a:t>
            </a:r>
            <a:r>
              <a:rPr lang="en-US" dirty="0" smtClean="0"/>
              <a:t>, 2006.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Indonesia: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Kapitalisme</a:t>
            </a:r>
            <a:r>
              <a:rPr lang="en-US" dirty="0" smtClean="0"/>
              <a:t> yang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endParaRPr lang="en-US" dirty="0" smtClean="0"/>
          </a:p>
          <a:p>
            <a:r>
              <a:rPr lang="en-US" dirty="0" smtClean="0"/>
              <a:t>Indonesia.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dirintis</a:t>
            </a:r>
            <a:r>
              <a:rPr lang="en-US" dirty="0" smtClean="0"/>
              <a:t> Prof. </a:t>
            </a:r>
            <a:r>
              <a:rPr lang="en-US" dirty="0" err="1" smtClean="0"/>
              <a:t>Mubyarto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1980-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menyaingi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pemilik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Indonesia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negaranegara</a:t>
            </a:r>
            <a:endParaRPr lang="en-US" dirty="0" smtClean="0"/>
          </a:p>
          <a:p>
            <a:r>
              <a:rPr lang="en-US" dirty="0" smtClean="0"/>
              <a:t>lain.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Konsumerisme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ipteknya</a:t>
            </a:r>
            <a:r>
              <a:rPr lang="en-US" dirty="0" smtClean="0"/>
              <a:t>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Pragmatisme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; </a:t>
            </a:r>
            <a:r>
              <a:rPr lang="en-US" i="1" dirty="0" smtClean="0"/>
              <a:t>workability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keberhasilan</a:t>
            </a:r>
            <a:r>
              <a:rPr lang="en-US" dirty="0" smtClean="0"/>
              <a:t>), </a:t>
            </a:r>
            <a:r>
              <a:rPr lang="en-US" i="1" dirty="0" smtClean="0"/>
              <a:t>satisfaction (</a:t>
            </a:r>
            <a:r>
              <a:rPr lang="en-US" i="1" dirty="0" err="1" smtClean="0"/>
              <a:t>kepuasan</a:t>
            </a:r>
            <a:r>
              <a:rPr lang="en-US" i="1" dirty="0" smtClean="0"/>
              <a:t>), </a:t>
            </a:r>
            <a:r>
              <a:rPr lang="en-US" i="1" dirty="0" err="1" smtClean="0"/>
              <a:t>dan</a:t>
            </a:r>
            <a:r>
              <a:rPr lang="en-US" i="1" dirty="0" smtClean="0"/>
              <a:t> result (</a:t>
            </a:r>
            <a:r>
              <a:rPr lang="en-US" i="1" dirty="0" err="1" smtClean="0"/>
              <a:t>hasil</a:t>
            </a:r>
            <a:r>
              <a:rPr lang="en-US" i="1" dirty="0" smtClean="0"/>
              <a:t>) (Titus, </a:t>
            </a:r>
            <a:r>
              <a:rPr lang="en-US" i="1" dirty="0" err="1" smtClean="0"/>
              <a:t>dkk</a:t>
            </a:r>
            <a:r>
              <a:rPr lang="en-US" i="1" dirty="0" smtClean="0"/>
              <a:t>.,</a:t>
            </a:r>
          </a:p>
          <a:p>
            <a:r>
              <a:rPr lang="en-US" dirty="0" smtClean="0"/>
              <a:t>1984) </a:t>
            </a:r>
            <a:r>
              <a:rPr lang="en-US" dirty="0" err="1" smtClean="0"/>
              <a:t>mewarnani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smtClean="0"/>
              <a:t>Indonesia.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E. </a:t>
            </a:r>
            <a:r>
              <a:rPr lang="en-US" b="1" dirty="0" err="1" smtClean="0"/>
              <a:t>Mendeskripsikan</a:t>
            </a:r>
            <a:r>
              <a:rPr lang="en-US" b="1" dirty="0" smtClean="0"/>
              <a:t> </a:t>
            </a:r>
            <a:r>
              <a:rPr lang="en-US" b="1" dirty="0" err="1" smtClean="0"/>
              <a:t>Esensi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 smtClean="0"/>
          </a:p>
          <a:p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Esensi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endParaRPr lang="en-US" dirty="0" smtClean="0"/>
          </a:p>
          <a:p>
            <a:r>
              <a:rPr lang="en-US" dirty="0" smtClean="0"/>
              <a:t>Prof. </a:t>
            </a:r>
            <a:r>
              <a:rPr lang="en-US" dirty="0" err="1" smtClean="0"/>
              <a:t>Wahyudi</a:t>
            </a:r>
            <a:r>
              <a:rPr lang="en-US" dirty="0" smtClean="0"/>
              <a:t> </a:t>
            </a:r>
            <a:r>
              <a:rPr lang="en-US" dirty="0" err="1" smtClean="0"/>
              <a:t>Sediawan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sarasehan</a:t>
            </a:r>
            <a:r>
              <a:rPr lang="en-US" dirty="0" smtClean="0"/>
              <a:t> </a:t>
            </a:r>
            <a:r>
              <a:rPr lang="en-US" i="1" dirty="0" err="1" smtClean="0"/>
              <a:t>Pancasila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endParaRPr lang="en-US" i="1" dirty="0" smtClean="0"/>
          </a:p>
          <a:p>
            <a:r>
              <a:rPr lang="en-US" i="1" dirty="0" err="1" smtClean="0"/>
              <a:t>Paradigma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Pengetahuan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Pembangunan </a:t>
            </a:r>
            <a:r>
              <a:rPr lang="en-US" i="1" dirty="0" err="1" smtClean="0"/>
              <a:t>Bangsa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.</a:t>
            </a:r>
          </a:p>
          <a:p>
            <a:r>
              <a:rPr lang="fi-FI" b="1" i="1" dirty="0" smtClean="0"/>
              <a:t>Sila pertama, Ketuhanan Yang Maha Esa memberikan kesadaran bahwa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yang </a:t>
            </a:r>
            <a:r>
              <a:rPr lang="en-US" dirty="0" err="1" smtClean="0"/>
              <a:t>abadi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ujiannya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1"/>
                </a:solidFill>
                <a:ea typeface="Arial Unicode MS" pitchFamily="50" charset="-127"/>
              </a:rPr>
              <a:t> </a:t>
            </a:r>
            <a:r>
              <a:rPr lang="en-US" sz="2400" dirty="0" smtClean="0"/>
              <a:t>MENGAPA PANCASILA MENJADI DASAR</a:t>
            </a:r>
            <a:br>
              <a:rPr lang="en-US" sz="2400" dirty="0" smtClean="0"/>
            </a:br>
            <a:r>
              <a:rPr lang="en-US" sz="2400" dirty="0" smtClean="0"/>
              <a:t>NILAI PENGEMBANGAN ILMU</a:t>
            </a:r>
            <a:endParaRPr lang="ko-KR" altLang="en-US" sz="2400" dirty="0">
              <a:solidFill>
                <a:schemeClr val="accent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/>
              <a:t>Kuntowijoyo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menengarai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mencampuradukkan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dilihatnya</a:t>
            </a:r>
            <a:r>
              <a:rPr lang="en-US" sz="2400" dirty="0" smtClean="0"/>
              <a:t>. </a:t>
            </a:r>
            <a:r>
              <a:rPr lang="en-US" sz="2400" dirty="0" err="1" smtClean="0"/>
              <a:t>Kuntowijoyo</a:t>
            </a:r>
            <a:r>
              <a:rPr lang="en-US" sz="2400" dirty="0" smtClean="0"/>
              <a:t>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i="1" dirty="0" smtClean="0"/>
              <a:t>non-cumulative (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sv-SE" sz="2400" dirty="0" smtClean="0"/>
              <a:t>bertambah) karena kebenaran itu tidak makin berkembang dari waktu ke waktu.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i="1" dirty="0" smtClean="0"/>
              <a:t>cumulative (</a:t>
            </a:r>
            <a:r>
              <a:rPr lang="en-US" sz="2400" i="1" dirty="0" err="1" smtClean="0"/>
              <a:t>bertambah</a:t>
            </a:r>
            <a:r>
              <a:rPr lang="en-US" sz="2400" i="1" dirty="0" smtClean="0"/>
              <a:t>), </a:t>
            </a:r>
            <a:r>
              <a:rPr lang="en-US" sz="2400" i="1" dirty="0" err="1" smtClean="0"/>
              <a:t>artinya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kemajuan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selalu</a:t>
            </a:r>
            <a:r>
              <a:rPr lang="en-US" sz="2400" i="1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Agama,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kesenian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sv-SE" sz="2400" dirty="0" smtClean="0"/>
              <a:t>kategori </a:t>
            </a:r>
            <a:r>
              <a:rPr lang="sv-SE" sz="2400" i="1" dirty="0" smtClean="0"/>
              <a:t>non-cumulative, sedangkan fisika, teknologi, kedokteran termasuk dalam </a:t>
            </a:r>
            <a:r>
              <a:rPr lang="it-IT" sz="2400" dirty="0" smtClean="0"/>
              <a:t>kategori </a:t>
            </a:r>
            <a:r>
              <a:rPr lang="it-IT" sz="2400" i="1" dirty="0" smtClean="0"/>
              <a:t>cumulative (Kuntowijoyo, 2006: 4).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Kemanusiaan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Adil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Beradab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memberikan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arahan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universal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Indonesia.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humanisme</a:t>
            </a:r>
            <a:r>
              <a:rPr lang="en-US" dirty="0" smtClean="0"/>
              <a:t> </a:t>
            </a:r>
            <a:r>
              <a:rPr lang="en-US" dirty="0" err="1" smtClean="0"/>
              <a:t>menghendaki</a:t>
            </a:r>
            <a:r>
              <a:rPr lang="en-US" dirty="0" smtClean="0"/>
              <a:t> agar </a:t>
            </a:r>
            <a:r>
              <a:rPr lang="en-US" dirty="0" err="1" smtClean="0"/>
              <a:t>perlakuan</a:t>
            </a:r>
            <a:endParaRPr lang="en-US" dirty="0" smtClean="0"/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kodratnya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r>
              <a:rPr lang="fi-FI" dirty="0" smtClean="0"/>
              <a:t>memiliki keinginan, seperti kecukupan materi, bersosialisasi, eksistensinya</a:t>
            </a:r>
          </a:p>
          <a:p>
            <a:r>
              <a:rPr lang="en-US" dirty="0" err="1" smtClean="0"/>
              <a:t>dihargai</a:t>
            </a:r>
            <a:r>
              <a:rPr lang="en-US" dirty="0" smtClean="0"/>
              <a:t>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 </a:t>
            </a:r>
            <a:r>
              <a:rPr lang="en-US" dirty="0" err="1" smtClean="0"/>
              <a:t>bekerja</a:t>
            </a:r>
            <a:endParaRPr lang="en-US" dirty="0" smtClean="0"/>
          </a:p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dirty="0" err="1" smtClean="0"/>
              <a:t>Wahyudi</a:t>
            </a:r>
            <a:r>
              <a:rPr lang="en-US" dirty="0" smtClean="0"/>
              <a:t>, 2006: 65).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43841"/>
            <a:ext cx="899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Persatuan</a:t>
            </a:r>
            <a:r>
              <a:rPr lang="en-US" b="1" i="1" dirty="0" smtClean="0"/>
              <a:t> Indonesia </a:t>
            </a:r>
            <a:r>
              <a:rPr lang="en-US" b="1" i="1" dirty="0" err="1" smtClean="0"/>
              <a:t>memberikan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landasan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esensial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endParaRPr lang="en-US" b="1" i="1" dirty="0" smtClean="0"/>
          </a:p>
          <a:p>
            <a:r>
              <a:rPr lang="nn-NO" dirty="0" smtClean="0"/>
              <a:t>kelangsungan Negara Kesatauan Republik Indonesia (NKRI). Untuk itu,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Indonesia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profesionalnya</a:t>
            </a:r>
            <a:r>
              <a:rPr lang="en-US" dirty="0" smtClean="0"/>
              <a:t>.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sinergis</a:t>
            </a:r>
            <a:endParaRPr lang="en-US" dirty="0" smtClean="0"/>
          </a:p>
          <a:p>
            <a:r>
              <a:rPr lang="en-US" dirty="0" err="1" smtClean="0"/>
              <a:t>antarindividu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endParaRPr lang="en-US" dirty="0" smtClean="0"/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endParaRPr lang="en-US" dirty="0" smtClean="0"/>
          </a:p>
          <a:p>
            <a:r>
              <a:rPr lang="sv-SE" dirty="0" smtClean="0"/>
              <a:t>produktivitas individunya (Wahyudi, 2006: 66).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9906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Sila keempat, Kerakyatan yang Dipimpin oleh Hikmah Kebijaksanaan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/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, yang</a:t>
            </a:r>
          </a:p>
          <a:p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sebasar-besarnya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r>
              <a:rPr lang="fi-FI" dirty="0" smtClean="0"/>
              <a:t>kemampuan untuk kemajuan negara. Sila keempat ini juga memberi arahan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regional </a:t>
            </a:r>
            <a:r>
              <a:rPr lang="en-US" dirty="0" err="1" smtClean="0"/>
              <a:t>maupun</a:t>
            </a:r>
            <a:endParaRPr lang="en-US" dirty="0" smtClean="0"/>
          </a:p>
          <a:p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(</a:t>
            </a:r>
            <a:r>
              <a:rPr lang="en-US" dirty="0" err="1" smtClean="0"/>
              <a:t>Wahtudi</a:t>
            </a:r>
            <a:r>
              <a:rPr lang="en-US" dirty="0" smtClean="0"/>
              <a:t>, 2006: 68).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978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kelima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Keadilan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Seluruh</a:t>
            </a:r>
            <a:r>
              <a:rPr lang="en-US" b="1" i="1" dirty="0" smtClean="0"/>
              <a:t> Rakyat Indonesia </a:t>
            </a:r>
            <a:r>
              <a:rPr lang="en-US" b="1" i="1" dirty="0" err="1" smtClean="0"/>
              <a:t>memberikan</a:t>
            </a:r>
            <a:endParaRPr lang="en-US" b="1" i="1" dirty="0" smtClean="0"/>
          </a:p>
          <a:p>
            <a:r>
              <a:rPr lang="sv-SE" dirty="0" smtClean="0"/>
              <a:t>arahan agar selalu diusahakan tidak terjadinya jurang (</a:t>
            </a:r>
            <a:r>
              <a:rPr lang="sv-SE" i="1" dirty="0" smtClean="0"/>
              <a:t>gap) kesejahteraan di</a:t>
            </a:r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endParaRPr lang="en-US" dirty="0" smtClean="0"/>
          </a:p>
          <a:p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(</a:t>
            </a:r>
            <a:r>
              <a:rPr lang="en-US" dirty="0" err="1" smtClean="0"/>
              <a:t>Wahyudi</a:t>
            </a:r>
            <a:r>
              <a:rPr lang="en-US" dirty="0" smtClean="0"/>
              <a:t>, 2006: 69).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2. Urgensi Pancasila sebagai Dasar Nilai Pengembangan 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Pentingnya Pancasila sebagai dasar nilai pengembangan ilmu, meliputi halhal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Barat (</a:t>
            </a:r>
            <a:r>
              <a:rPr lang="en-US" i="1" dirty="0" smtClean="0"/>
              <a:t>Western oriented).</a:t>
            </a:r>
          </a:p>
          <a:p>
            <a:endParaRPr lang="en-US" i="1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prodi-prodi</a:t>
            </a:r>
            <a:r>
              <a:rPr lang="en-US" dirty="0" smtClean="0"/>
              <a:t> yang “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endParaRPr lang="en-US" dirty="0" smtClean="0"/>
          </a:p>
          <a:p>
            <a:r>
              <a:rPr lang="en-US" dirty="0" err="1" smtClean="0"/>
              <a:t>tinggi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prodi-prodi</a:t>
            </a:r>
            <a:r>
              <a:rPr lang="en-US" dirty="0" smtClean="0"/>
              <a:t> yang </a:t>
            </a:r>
            <a:r>
              <a:rPr lang="en-US" dirty="0" err="1" smtClean="0"/>
              <a:t>terserap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industri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 smtClean="0"/>
              <a:t>c. Pengembangan ilmu pengetahuan dan teknologi di Indonesia belum</a:t>
            </a:r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menyejahterakan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elite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i="1" dirty="0" smtClean="0"/>
              <a:t>scientist oriented).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F. </a:t>
            </a:r>
            <a:r>
              <a:rPr lang="en-US" b="1" dirty="0" err="1" smtClean="0"/>
              <a:t>Rangkuman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b="1" dirty="0" smtClean="0"/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997839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intellectual bastion </a:t>
            </a:r>
            <a:r>
              <a:rPr lang="it-IT" dirty="0" smtClean="0"/>
              <a:t>(Sofian Effendi); Pancasila sebagai </a:t>
            </a:r>
            <a:r>
              <a:rPr lang="it-IT" i="1" dirty="0" smtClean="0"/>
              <a:t>common denominator values (Muladi);</a:t>
            </a:r>
          </a:p>
          <a:p>
            <a:endParaRPr lang="it-IT" i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rambu-rambu</a:t>
            </a:r>
            <a:endParaRPr lang="en-US" dirty="0" smtClean="0"/>
          </a:p>
          <a:p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paling ideal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iptek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optimal,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konflik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toleran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timbulnya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konflik.Untuk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egaliter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dan bernegara. </a:t>
            </a:r>
          </a:p>
          <a:p>
            <a:pPr algn="just">
              <a:buNone/>
            </a:pP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Fenomena kedua yang menempatkan pengembangan iptek di luar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bercorak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positivistis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intervensi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justru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objektivitas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endParaRPr lang="en-US" b="1" dirty="0" smtClean="0"/>
          </a:p>
          <a:p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523999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. </a:t>
            </a:r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endParaRPr lang="en-US" b="1" i="1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iptek</a:t>
            </a:r>
            <a:r>
              <a:rPr lang="en-US" dirty="0" smtClean="0"/>
              <a:t>)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haruslah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nilainilai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6339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rambu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</a:t>
            </a:r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endParaRPr lang="en-US" b="1" i="1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indegenisasi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dirty="0" err="1" smtClean="0"/>
              <a:t>mempribumian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2. Urgensi Pancasila sebagai Dasar Nilai Pengembangan 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166843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pisau</a:t>
            </a:r>
            <a:r>
              <a:rPr lang="en-US" dirty="0" smtClean="0"/>
              <a:t> </a:t>
            </a:r>
            <a:r>
              <a:rPr lang="en-US" dirty="0" err="1" smtClean="0"/>
              <a:t>bermata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endParaRPr lang="en-US" dirty="0" smtClean="0"/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dihadapi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memusnahkan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endParaRPr lang="en-US" dirty="0" smtClean="0"/>
          </a:p>
          <a:p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 atom yang</a:t>
            </a:r>
          </a:p>
          <a:p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Hiroshima </a:t>
            </a:r>
            <a:r>
              <a:rPr lang="en-US" dirty="0" err="1" smtClean="0"/>
              <a:t>dan</a:t>
            </a:r>
            <a:r>
              <a:rPr lang="en-US" dirty="0" smtClean="0"/>
              <a:t> Nagasaki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Dampaknya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endParaRPr lang="en-US" dirty="0" smtClean="0"/>
          </a:p>
          <a:p>
            <a:r>
              <a:rPr lang="en-US" dirty="0" err="1" smtClean="0"/>
              <a:t>traumatik</a:t>
            </a:r>
            <a:r>
              <a:rPr lang="en-US" dirty="0" smtClean="0"/>
              <a:t> yang </a:t>
            </a:r>
            <a:r>
              <a:rPr lang="en-US" dirty="0" err="1" smtClean="0"/>
              <a:t>berkepanjangan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B. Menanya Alasan Diperlukannya Pancasila sebagai Dasar Nilai</a:t>
            </a:r>
          </a:p>
          <a:p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5146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kerusakan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lingkungan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ditimbulkan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oleh</a:t>
            </a:r>
            <a:r>
              <a:rPr lang="en-US" b="1" i="1" dirty="0" smtClean="0"/>
              <a:t> </a:t>
            </a:r>
            <a:r>
              <a:rPr lang="en-US" b="1" i="1" dirty="0" err="1" smtClean="0"/>
              <a:t>iptek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baik</a:t>
            </a:r>
            <a:endParaRPr lang="en-US" b="1" i="1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</a:t>
            </a:r>
            <a:r>
              <a:rPr lang="en-US" dirty="0" err="1" smtClean="0"/>
              <a:t>batubara</a:t>
            </a:r>
            <a:r>
              <a:rPr lang="en-US" dirty="0" smtClean="0"/>
              <a:t>, </a:t>
            </a:r>
            <a:r>
              <a:rPr lang="en-US" dirty="0" err="1" smtClean="0"/>
              <a:t>minyak</a:t>
            </a:r>
            <a:r>
              <a:rPr lang="en-US" dirty="0" smtClean="0"/>
              <a:t>,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Kalimantan,</a:t>
            </a:r>
          </a:p>
          <a:p>
            <a:r>
              <a:rPr lang="en-US" dirty="0" smtClean="0"/>
              <a:t>Sumatera, Papua,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8343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penjabaran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sila-sila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dasar</a:t>
            </a:r>
            <a:r>
              <a:rPr lang="en-US" b="1" i="1" dirty="0" smtClean="0"/>
              <a:t> </a:t>
            </a:r>
            <a:r>
              <a:rPr lang="en-US" b="1" i="1" dirty="0" err="1" smtClean="0"/>
              <a:t>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pengembangan</a:t>
            </a:r>
            <a:endParaRPr lang="en-US" b="1" i="1" dirty="0" smtClean="0"/>
          </a:p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cenderung</a:t>
            </a:r>
            <a:endParaRPr lang="en-US" dirty="0" smtClean="0"/>
          </a:p>
          <a:p>
            <a:r>
              <a:rPr lang="en-US" dirty="0" err="1" smtClean="0"/>
              <a:t>pragmatis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endParaRPr lang="en-US" dirty="0" smtClean="0"/>
          </a:p>
          <a:p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humanis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tergerus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individualistis</a:t>
            </a:r>
            <a:r>
              <a:rPr lang="en-US" dirty="0" smtClean="0"/>
              <a:t>, </a:t>
            </a:r>
            <a:r>
              <a:rPr lang="en-US" dirty="0" err="1" smtClean="0"/>
              <a:t>dehumanis</a:t>
            </a:r>
            <a:r>
              <a:rPr lang="en-US" dirty="0" smtClean="0"/>
              <a:t>, </a:t>
            </a:r>
            <a:r>
              <a:rPr lang="en-US" dirty="0" err="1" smtClean="0"/>
              <a:t>pragmatis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endParaRPr lang="en-US" dirty="0" smtClean="0"/>
          </a:p>
          <a:p>
            <a:r>
              <a:rPr lang="en-US" dirty="0" err="1" smtClean="0"/>
              <a:t>sekuler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978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nilai-nilai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kearifan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lokal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menjadi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simbol</a:t>
            </a:r>
            <a:r>
              <a:rPr lang="en-US" b="1" i="1" dirty="0" smtClean="0"/>
              <a:t> </a:t>
            </a:r>
            <a:r>
              <a:rPr lang="en-US" b="1" i="1" dirty="0" err="1" smtClean="0"/>
              <a:t>kehidupan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endParaRPr lang="en-US" b="1" i="1" dirty="0" smtClean="0"/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global,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bersahaja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bermewah-mewah</a:t>
            </a:r>
            <a:r>
              <a:rPr lang="en-US" dirty="0" smtClean="0"/>
              <a:t>, </a:t>
            </a:r>
            <a:r>
              <a:rPr lang="en-US" dirty="0" err="1" smtClean="0"/>
              <a:t>konsumerisme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individualistis</a:t>
            </a:r>
            <a:r>
              <a:rPr lang="en-US" dirty="0" smtClean="0"/>
              <a:t>;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mufakat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voting,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seterusnya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2110</Words>
  <Application>Microsoft Office PowerPoint</Application>
  <PresentationFormat>On-screen Show (4:3)</PresentationFormat>
  <Paragraphs>230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 MENGAPA PANCASILA MENJADI DASAR NILAI PENGEMBANGAN ILMU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21</cp:revision>
  <dcterms:created xsi:type="dcterms:W3CDTF">2014-04-01T16:35:38Z</dcterms:created>
  <dcterms:modified xsi:type="dcterms:W3CDTF">2021-08-14T04:40:13Z</dcterms:modified>
</cp:coreProperties>
</file>