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" y="209550"/>
            <a:ext cx="8270304" cy="14744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8000"/>
                  <a:lumOff val="2000"/>
                  <a:alpha val="0"/>
                </a:schemeClr>
              </a:gs>
              <a:gs pos="50000">
                <a:schemeClr val="bg1">
                  <a:alpha val="48000"/>
                </a:schemeClr>
              </a:gs>
              <a:gs pos="100000">
                <a:schemeClr val="bg1">
                  <a:alpha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Mengapa Pancasila Sebagai Sistem Filsafat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3929" y="4002251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448" y="195486"/>
            <a:ext cx="1301512" cy="32184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90600" y="2419350"/>
            <a:ext cx="8270304" cy="14744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8000"/>
                  <a:lumOff val="2000"/>
                  <a:alpha val="0"/>
                </a:schemeClr>
              </a:gs>
              <a:gs pos="50000">
                <a:schemeClr val="bg1">
                  <a:alpha val="48000"/>
                </a:schemeClr>
              </a:gs>
              <a:gs pos="100000">
                <a:schemeClr val="bg1">
                  <a:alpha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</a:rPr>
              <a:t>MKU </a:t>
            </a:r>
            <a:r>
              <a:rPr lang="en-US" altLang="ko-KR" b="1" dirty="0" err="1" smtClean="0">
                <a:solidFill>
                  <a:schemeClr val="tx1"/>
                </a:solidFill>
              </a:rPr>
              <a:t>Pancasila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b="1" dirty="0" err="1" smtClean="0">
                <a:solidFill>
                  <a:schemeClr val="tx1"/>
                </a:solidFill>
              </a:rPr>
              <a:t>Pertemuan</a:t>
            </a:r>
            <a:r>
              <a:rPr lang="en-US" altLang="ko-KR" b="1" dirty="0" smtClean="0">
                <a:solidFill>
                  <a:schemeClr val="tx1"/>
                </a:solidFill>
              </a:rPr>
              <a:t> 11</a:t>
            </a:r>
            <a:endParaRPr lang="ko-KR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447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2. </a:t>
            </a:r>
            <a:r>
              <a:rPr lang="en-US" sz="1800" dirty="0" err="1" smtClean="0"/>
              <a:t>Urgensi</a:t>
            </a:r>
            <a:r>
              <a:rPr lang="en-US" sz="1800" dirty="0" smtClean="0"/>
              <a:t> </a:t>
            </a:r>
            <a:r>
              <a:rPr lang="en-US" sz="1800" dirty="0" err="1" smtClean="0"/>
              <a:t>Pancasila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Filsafat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752600" y="1047751"/>
            <a:ext cx="7150224" cy="3612232"/>
          </a:xfrm>
        </p:spPr>
        <p:txBody>
          <a:bodyPr/>
          <a:lstStyle/>
          <a:p>
            <a:pPr algn="just"/>
            <a:r>
              <a:rPr lang="sv-SE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Mengapa manusia memerlukan filsafat? Jawaban atas pertanyaan </a:t>
            </a:r>
            <a:r>
              <a:rPr lang="sv-SE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dikemukakan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Titus, Smith and 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Nolan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zaman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Yunani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melahirkan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peradaban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pemikiran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filsuf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zaman </a:t>
            </a:r>
            <a:r>
              <a:rPr lang="sv-SE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modern sekarang ini pun, manusia memerlukan filsafat karena beberapa</a:t>
            </a:r>
          </a:p>
          <a:p>
            <a:pPr algn="just"/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alasan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kekuatan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sains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bermacam-macam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ketenteraman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security)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kenikmatan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2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comfort).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merasa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tenteram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gelisah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tahu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pasti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makna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arah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tempuh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kerjasama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disiplin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lain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memainkan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membimbing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keinginan-keinginan dan aspirasi mereka. (Titus, 1984: 24). Dengan </a:t>
            </a:r>
            <a:r>
              <a:rPr lang="fi-FI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demikian</a:t>
            </a:r>
            <a:r>
              <a:rPr lang="fi-FI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pentingnya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bermasyarakat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berbangsa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bernegara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895350"/>
            <a:ext cx="6912768" cy="3764633"/>
          </a:xfrm>
        </p:spPr>
        <p:txBody>
          <a:bodyPr/>
          <a:lstStyle/>
          <a:p>
            <a:r>
              <a:rPr lang="sv-SE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Urgensi Pancasila sebagai sistem filsafat atau yang dinamakan </a:t>
            </a:r>
            <a:r>
              <a:rPr lang="sv-SE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refleksi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filosofis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Sastrapratedja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makna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filsofis </a:t>
            </a:r>
            <a:r>
              <a:rPr lang="pt-B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 sebagai dasar negara ditujukan pada beberapa aspek. </a:t>
            </a:r>
            <a:endParaRPr lang="pt-BR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Pertama, 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agar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pertanggungjawaban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rasional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mendasar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silasila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prinsip-prinsip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agar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dijabarkan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lanjut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operasional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bidang-bidang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menyangkut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bernegara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Ketiga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agar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membuka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dialog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perspektif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berbangsa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bernegara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Keempat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agar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kerangka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evaluasi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bersangkut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paut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bernegara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berbangsa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bermasyarakat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n-NO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memberikan </a:t>
            </a:r>
            <a:r>
              <a:rPr lang="nn-NO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perspektif pemecahan terhadap </a:t>
            </a:r>
            <a:endParaRPr lang="nn-NO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n-NO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permasalahan nasional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Sastrapratedja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2001: 3).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1800" dirty="0" smtClean="0"/>
              <a:t>B. Menanya Alasan Diperlukannya Kajian</a:t>
            </a:r>
            <a:br>
              <a:rPr lang="fi-FI" sz="1800" dirty="0" smtClean="0"/>
            </a:br>
            <a:r>
              <a:rPr lang="en-US" sz="1800" dirty="0" err="1" smtClean="0"/>
              <a:t>Pancasila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Filsafat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895350"/>
            <a:ext cx="6925344" cy="3764633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Genetivus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Objectivus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Genetivus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/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Subjectivus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endParaRPr lang="en-US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genetivus-objektivus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dijadikan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dicari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landasan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filosofisnya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Sistemsistem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cabang-cabang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Barat.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Notonagoro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menganalisis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subtansialistik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Aristoteles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sebagaimana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karyanya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berjudul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Ilmiah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Populer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Adapun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Drijarkara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menyoroti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eksistensialisme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religious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sebagaimana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diungkapkannya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tulisan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berjudul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Religi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514351"/>
            <a:ext cx="6912768" cy="2819399"/>
          </a:xfrm>
        </p:spPr>
        <p:txBody>
          <a:bodyPr/>
          <a:lstStyle/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genetivus-subjectivus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endParaRPr lang="en-US" sz="12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dipergunakan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mengkritisi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aliran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menemukan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hal-hal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Selain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nilainilai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dipakai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pembuatan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peraturan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perundangundangan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Orientasi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pelaksanaan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pembangunan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nasional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1600" dirty="0" smtClean="0"/>
              <a:t>2. Landasan Ontologis Filsafat Pancasila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676400" y="1047751"/>
            <a:ext cx="7226424" cy="3612232"/>
          </a:xfrm>
        </p:spPr>
        <p:txBody>
          <a:bodyPr/>
          <a:lstStyle/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Genetivus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Subjectivus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landasan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pijak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filosofis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mencakup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dimensi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landasan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ontologis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landasan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epistemologis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landasan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aksiologis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Pernahkah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mendengar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istilah”ontologi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”?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Ontologi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Aritoteles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cabang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membahas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hakikat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dibedakan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disiplin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ilmu-ilmu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membahas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Ontologi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membahas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hakikat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paling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paling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abstrak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substansi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514351"/>
            <a:ext cx="6912768" cy="4145632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Landasan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ontologis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pemikiran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filosofis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hakikat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raison </a:t>
            </a:r>
            <a:endParaRPr lang="en-US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d’etre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sila-sila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sebagaidasar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filosofis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Indonesia</a:t>
            </a:r>
            <a:r>
              <a:rPr lang="fi-FI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Oleh karena itu, </a:t>
            </a:r>
            <a:endParaRPr lang="fi-FI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i-FI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pemahaman </a:t>
            </a:r>
            <a:r>
              <a:rPr lang="fi-FI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 hakikat sila-sila Pancasila </a:t>
            </a:r>
            <a:r>
              <a:rPr lang="fi-FI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itu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pengakuan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modus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eksistensi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Sastrapratedja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(2010: 147--154)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menjabarkan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prinsip-prinsip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(1)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Ketuhanan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Maha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pengakuan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 </a:t>
            </a:r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kebebasan beragama, saling menghormati dan bersifat toleran, </a:t>
            </a:r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serta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menciptakan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kebebasan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beragama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dilaksanakan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masing-masing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pemeluk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agama. (2).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Kemanusiaan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Adil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Beradab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mengakui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martabat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diperlakukan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adil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pelaksanaan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Asasi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1428751"/>
            <a:ext cx="6912768" cy="3231232"/>
          </a:xfrm>
        </p:spPr>
        <p:txBody>
          <a:bodyPr/>
          <a:lstStyle/>
          <a:p>
            <a:r>
              <a:rPr lang="en-US" dirty="0" smtClean="0"/>
              <a:t>(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Persatuan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konsep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nasionalisme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menyatakan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perbedaan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etnis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agama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menghambat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partsipasi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perwujudannya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kebangsaan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i-FI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(4). Prinsip Kerakyatan yang Dipimpin oleh Hikmat Kebijaksanaan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Permusyawaratan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Perwakilan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demokrasi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diusahakan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ditempuh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musyawarah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tercapainya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mufakat untuk </a:t>
            </a:r>
            <a:endParaRPr lang="sv-S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menghindari </a:t>
            </a:r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dikotomi mayoritas dan minoritas. (5). Prinsip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Rakyat Indonesia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sebagaimana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dikemukakan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Soekarno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didasarkan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kemiskinan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merdeka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esejahteraan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welfare state). 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1800" dirty="0" smtClean="0"/>
              <a:t>3. Landasan Epistemologis Filsafat Pancasila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1047751"/>
            <a:ext cx="6912768" cy="3612232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Epistemologi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cabang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membahas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nn-NO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kemungkinan</a:t>
            </a:r>
            <a:r>
              <a:rPr lang="nn-NO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lingkup, dan dasar umum pengetahuan (Bahm, 1995: 5</a:t>
            </a:r>
            <a:r>
              <a:rPr lang="nn-NO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Epistemologi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sui generis,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Berhubungan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paling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sederhana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paling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mendasar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Hardono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1994: 23). Littlejohn and Foss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menyatakan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epistemologi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cabang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filosofi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mempelajari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orang-orang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mengetahui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apa-apa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ketahui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1352551"/>
            <a:ext cx="6912768" cy="3307432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Landasan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epistemologis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digali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pengalaman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empiris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disintesiskan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pandangan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komprehensif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bermasyarakat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berbangsa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Penjabaran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sila-sila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epistemologis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diuraikan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Ketuhanan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Maha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digali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pengalaman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beragama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sejak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dahulu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sekarang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Aksiologis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1123951"/>
            <a:ext cx="6912768" cy="3536032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Littlejohn and Foss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mengatakan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aksiologi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cabang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filosofi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berhubungan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aksiologi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ditengarai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Littlejohn and Foss,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apatkah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bebas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(Littlejohn and Foss, 2008: 27--28). Problem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bebas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pengikut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kuat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kubu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positivisme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Pengikut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positivis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meyakini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bebas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semangat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objektivitas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ilmiah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Pancasila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renungan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yang </a:t>
            </a:r>
            <a:r>
              <a:rPr lang="en-US" dirty="0" err="1" smtClean="0">
                <a:solidFill>
                  <a:schemeClr val="tx1"/>
                </a:solidFill>
              </a:rPr>
              <a:t>menggugah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kesadaran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pendiri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negara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termasuk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Soekarno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menggagas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Philosophische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Grondslag</a:t>
            </a:r>
            <a:r>
              <a:rPr lang="en-US" i="1" dirty="0" smtClean="0">
                <a:solidFill>
                  <a:schemeClr val="tx1"/>
                </a:solidFill>
              </a:rPr>
              <a:t>. </a:t>
            </a:r>
            <a:r>
              <a:rPr lang="en-US" i="1" dirty="0" err="1" smtClean="0">
                <a:solidFill>
                  <a:schemeClr val="tx1"/>
                </a:solidFill>
              </a:rPr>
              <a:t>Perenungan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endParaRPr lang="en-US" i="1" dirty="0" smtClean="0">
              <a:solidFill>
                <a:schemeClr val="tx1"/>
              </a:solidFill>
            </a:endParaRPr>
          </a:p>
          <a:p>
            <a:r>
              <a:rPr lang="en-US" i="1" dirty="0" err="1" smtClean="0">
                <a:solidFill>
                  <a:schemeClr val="tx1"/>
                </a:solidFill>
              </a:rPr>
              <a:t>ini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mengalir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ke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arah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upaya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untuk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menemukan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nilai-nilai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filosofis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identitas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bangsa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Indonesia. </a:t>
            </a:r>
            <a:r>
              <a:rPr lang="en-US" dirty="0" err="1" smtClean="0">
                <a:solidFill>
                  <a:schemeClr val="tx1"/>
                </a:solidFill>
              </a:rPr>
              <a:t>Perenungan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yang </a:t>
            </a:r>
            <a:r>
              <a:rPr lang="en-US" dirty="0" err="1" smtClean="0">
                <a:solidFill>
                  <a:schemeClr val="tx1"/>
                </a:solidFill>
              </a:rPr>
              <a:t>berkembang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diskusi-diskusi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sejak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sidang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BPUPKI ,</a:t>
            </a:r>
            <a:r>
              <a:rPr lang="en-US" dirty="0" err="1" smtClean="0">
                <a:solidFill>
                  <a:schemeClr val="tx1"/>
                </a:solidFill>
              </a:rPr>
              <a:t>sampai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pengesahan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Pancasila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PPKI, </a:t>
            </a:r>
            <a:r>
              <a:rPr lang="en-US" dirty="0" err="1" smtClean="0">
                <a:solidFill>
                  <a:schemeClr val="tx1"/>
                </a:solidFill>
              </a:rPr>
              <a:t>termasuk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momentum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menemukan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Pancasila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sendiri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yang </a:t>
            </a:r>
            <a:r>
              <a:rPr lang="en-US" dirty="0" err="1" smtClean="0">
                <a:solidFill>
                  <a:schemeClr val="tx1"/>
                </a:solidFill>
              </a:rPr>
              <a:t>berlangsung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kontinu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sehingga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perenungan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awal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dicetuskan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baku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merangsang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Pemikiran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52600" y="209550"/>
            <a:ext cx="6912768" cy="857672"/>
          </a:xfrm>
        </p:spPr>
        <p:txBody>
          <a:bodyPr/>
          <a:lstStyle/>
          <a:p>
            <a:r>
              <a:rPr lang="en-US" b="1" dirty="0" smtClean="0"/>
              <a:t>A. </a:t>
            </a:r>
            <a:r>
              <a:rPr lang="en-US" b="1" dirty="0" err="1" smtClean="0"/>
              <a:t>Menelusuri</a:t>
            </a:r>
            <a:r>
              <a:rPr lang="en-US" b="1" dirty="0" smtClean="0"/>
              <a:t> </a:t>
            </a:r>
            <a:r>
              <a:rPr lang="en-US" b="1" dirty="0" err="1" smtClean="0"/>
              <a:t>Konsep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Urgensi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Filsafat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524000" y="1504950"/>
            <a:ext cx="7378824" cy="3638549"/>
          </a:xfrm>
        </p:spPr>
        <p:txBody>
          <a:bodyPr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1. </a:t>
            </a:r>
            <a:r>
              <a:rPr lang="en-US" sz="1200" b="1" dirty="0" err="1" smtClean="0">
                <a:solidFill>
                  <a:schemeClr val="tx1"/>
                </a:solidFill>
              </a:rPr>
              <a:t>Konsep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</a:rPr>
              <a:t>Pancasila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</a:rPr>
              <a:t>sebagai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</a:rPr>
              <a:t>Sistem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</a:rPr>
              <a:t>Filsafat</a:t>
            </a:r>
            <a:endParaRPr lang="en-US" sz="1200" b="1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a.Apa</a:t>
            </a:r>
            <a:r>
              <a:rPr lang="en-US" sz="1200" dirty="0" smtClean="0">
                <a:solidFill>
                  <a:schemeClr val="tx1"/>
                </a:solidFill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</a:rPr>
              <a:t>dimaksudkan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dengan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sistem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filsafat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Apakah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Anda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sering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mendengar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istilah</a:t>
            </a:r>
            <a:r>
              <a:rPr lang="en-US" sz="1200" dirty="0" smtClean="0">
                <a:solidFill>
                  <a:schemeClr val="tx1"/>
                </a:solidFill>
              </a:rPr>
              <a:t> “</a:t>
            </a:r>
            <a:r>
              <a:rPr lang="en-US" sz="1200" dirty="0" err="1" smtClean="0">
                <a:solidFill>
                  <a:schemeClr val="tx1"/>
                </a:solidFill>
              </a:rPr>
              <a:t>filsafat</a:t>
            </a:r>
            <a:r>
              <a:rPr lang="en-US" sz="1200" dirty="0" smtClean="0">
                <a:solidFill>
                  <a:schemeClr val="tx1"/>
                </a:solidFill>
              </a:rPr>
              <a:t>” </a:t>
            </a:r>
            <a:r>
              <a:rPr lang="en-US" sz="1200" dirty="0" err="1" smtClean="0">
                <a:solidFill>
                  <a:schemeClr val="tx1"/>
                </a:solidFill>
              </a:rPr>
              <a:t>diucapkan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seseorang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atau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mungkin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Anda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sendiri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seringkali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mengucapkannya</a:t>
            </a:r>
            <a:r>
              <a:rPr lang="en-US" sz="1200" dirty="0" smtClean="0">
                <a:solidFill>
                  <a:schemeClr val="tx1"/>
                </a:solidFill>
              </a:rPr>
              <a:t>? </a:t>
            </a:r>
            <a:r>
              <a:rPr lang="en-US" sz="1200" dirty="0" err="1" smtClean="0">
                <a:solidFill>
                  <a:schemeClr val="tx1"/>
                </a:solidFill>
              </a:rPr>
              <a:t>Namun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apakah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Anda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mengerti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faham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apa</a:t>
            </a:r>
            <a:r>
              <a:rPr lang="en-US" sz="1200" dirty="0" smtClean="0">
                <a:solidFill>
                  <a:schemeClr val="tx1"/>
                </a:solidFill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</a:rPr>
              <a:t>dimaksudkan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dengan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filsafat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itu</a:t>
            </a:r>
            <a:r>
              <a:rPr lang="en-US" sz="1200" dirty="0" smtClean="0">
                <a:solidFill>
                  <a:schemeClr val="tx1"/>
                </a:solidFill>
              </a:rPr>
              <a:t>? </a:t>
            </a:r>
            <a:r>
              <a:rPr lang="en-US" sz="1200" dirty="0" err="1" smtClean="0">
                <a:solidFill>
                  <a:schemeClr val="tx1"/>
                </a:solidFill>
              </a:rPr>
              <a:t>Untuk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itu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coba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Anda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renung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pikirkan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beberapa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pernyataan</a:t>
            </a:r>
            <a:r>
              <a:rPr lang="en-US" sz="1200" dirty="0" smtClean="0">
                <a:solidFill>
                  <a:schemeClr val="tx1"/>
                </a:solidFill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</a:rPr>
              <a:t>memuat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istilah</a:t>
            </a:r>
            <a:r>
              <a:rPr lang="en-US" sz="1200" dirty="0" smtClean="0">
                <a:solidFill>
                  <a:schemeClr val="tx1"/>
                </a:solidFill>
              </a:rPr>
              <a:t> “</a:t>
            </a:r>
            <a:r>
              <a:rPr lang="en-US" sz="1200" dirty="0" err="1" smtClean="0">
                <a:solidFill>
                  <a:schemeClr val="tx1"/>
                </a:solidFill>
              </a:rPr>
              <a:t>filsafat</a:t>
            </a:r>
            <a:r>
              <a:rPr lang="en-US" sz="1200" dirty="0" smtClean="0">
                <a:solidFill>
                  <a:schemeClr val="tx1"/>
                </a:solidFill>
              </a:rPr>
              <a:t>” </a:t>
            </a:r>
            <a:r>
              <a:rPr lang="en-US" sz="1200" dirty="0" err="1" smtClean="0">
                <a:solidFill>
                  <a:schemeClr val="tx1"/>
                </a:solidFill>
              </a:rPr>
              <a:t>sebagai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berikut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(1). “</a:t>
            </a:r>
            <a:r>
              <a:rPr lang="en-US" sz="1200" dirty="0" err="1" smtClean="0">
                <a:solidFill>
                  <a:schemeClr val="tx1"/>
                </a:solidFill>
              </a:rPr>
              <a:t>Sebagai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seorang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pedagang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filsafat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saya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adalah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meraih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keuntungan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sebanyak-banyaknya</a:t>
            </a:r>
            <a:r>
              <a:rPr lang="en-US" sz="1200" dirty="0" smtClean="0">
                <a:solidFill>
                  <a:schemeClr val="tx1"/>
                </a:solidFill>
              </a:rPr>
              <a:t>”</a:t>
            </a:r>
          </a:p>
          <a:p>
            <a:r>
              <a:rPr lang="sv-SE" sz="1200" dirty="0" smtClean="0">
                <a:solidFill>
                  <a:schemeClr val="tx1"/>
                </a:solidFill>
              </a:rPr>
              <a:t>(2). “Saya sebagai seorang prajurit TNI, filsafat saya adalah</a:t>
            </a:r>
          </a:p>
          <a:p>
            <a:r>
              <a:rPr lang="en-US" sz="1200" dirty="0" err="1" smtClean="0">
                <a:solidFill>
                  <a:schemeClr val="tx1"/>
                </a:solidFill>
              </a:rPr>
              <a:t>mempertahankan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tanah</a:t>
            </a:r>
            <a:r>
              <a:rPr lang="en-US" sz="1200" dirty="0" smtClean="0">
                <a:solidFill>
                  <a:schemeClr val="tx1"/>
                </a:solidFill>
              </a:rPr>
              <a:t> air Indonesia </a:t>
            </a:r>
            <a:r>
              <a:rPr lang="en-US" sz="1200" dirty="0" err="1" smtClean="0">
                <a:solidFill>
                  <a:schemeClr val="tx1"/>
                </a:solidFill>
              </a:rPr>
              <a:t>ini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dari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serangan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musuh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sampai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titik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darah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terakhir</a:t>
            </a:r>
            <a:r>
              <a:rPr lang="en-US" sz="1200" dirty="0" smtClean="0">
                <a:solidFill>
                  <a:schemeClr val="tx1"/>
                </a:solidFill>
              </a:rPr>
              <a:t>”.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(3). “</a:t>
            </a:r>
            <a:r>
              <a:rPr lang="en-US" sz="1200" dirty="0" err="1" smtClean="0">
                <a:solidFill>
                  <a:schemeClr val="tx1"/>
                </a:solidFill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merupakan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dasar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filsafat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negara</a:t>
            </a:r>
            <a:r>
              <a:rPr lang="en-US" sz="1200" dirty="0" smtClean="0">
                <a:solidFill>
                  <a:schemeClr val="tx1"/>
                </a:solidFill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</a:rPr>
              <a:t>mewarnai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seluruh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peraturan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hukum</a:t>
            </a:r>
            <a:r>
              <a:rPr lang="en-US" sz="1200" dirty="0" smtClean="0">
                <a:solidFill>
                  <a:schemeClr val="tx1"/>
                </a:solidFill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</a:rPr>
              <a:t>berlaku</a:t>
            </a:r>
            <a:r>
              <a:rPr lang="en-US" sz="1200" dirty="0" smtClean="0">
                <a:solidFill>
                  <a:schemeClr val="tx1"/>
                </a:solidFill>
              </a:rPr>
              <a:t>”.</a:t>
            </a:r>
          </a:p>
          <a:p>
            <a:r>
              <a:rPr lang="sv-SE" sz="1200" dirty="0" smtClean="0">
                <a:solidFill>
                  <a:schemeClr val="tx1"/>
                </a:solidFill>
              </a:rPr>
              <a:t>(4). “Sebagai seorang wakil rakyat, maka filsafat saya adalah bekerja untuk</a:t>
            </a:r>
          </a:p>
          <a:p>
            <a:r>
              <a:rPr lang="en-US" sz="1200" dirty="0" err="1" smtClean="0">
                <a:solidFill>
                  <a:schemeClr val="tx1"/>
                </a:solidFill>
              </a:rPr>
              <a:t>membela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kepentingan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rakyat</a:t>
            </a:r>
            <a:r>
              <a:rPr lang="en-US" sz="1200" dirty="0" smtClean="0">
                <a:solidFill>
                  <a:schemeClr val="tx1"/>
                </a:solidFill>
              </a:rPr>
              <a:t>”.</a:t>
            </a:r>
            <a:endParaRPr lang="ko-KR" alt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910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6400" y="1123950"/>
            <a:ext cx="8496300" cy="367982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memahami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perbedaan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keempat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pernyataan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tersebut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maka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menyimak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beberapa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pengertian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watak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fungsinya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sebagaimana</a:t>
            </a:r>
            <a:r>
              <a:rPr lang="en-US" dirty="0" smtClean="0">
                <a:solidFill>
                  <a:schemeClr val="tx1"/>
                </a:solidFill>
              </a:rPr>
              <a:t> yang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dikemukakan Titus, Smith &amp; Nolan sebagai berikut</a:t>
            </a:r>
            <a:r>
              <a:rPr lang="fi-FI" dirty="0" smtClean="0">
                <a:solidFill>
                  <a:schemeClr val="tx1"/>
                </a:solidFill>
              </a:rPr>
              <a:t>.</a:t>
            </a:r>
          </a:p>
          <a:p>
            <a:endParaRPr lang="fi-FI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(1)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sekumpulan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sikap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kepercayaan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terhadap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kehidupan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alam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biasanya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diterima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kritis</a:t>
            </a:r>
            <a:r>
              <a:rPr lang="en-US" dirty="0" smtClean="0">
                <a:solidFill>
                  <a:schemeClr val="tx1"/>
                </a:solidFill>
              </a:rPr>
              <a:t>. (</a:t>
            </a:r>
            <a:r>
              <a:rPr lang="en-US" dirty="0" err="1" smtClean="0">
                <a:solidFill>
                  <a:schemeClr val="tx1"/>
                </a:solidFill>
              </a:rPr>
              <a:t>arti</a:t>
            </a:r>
            <a:r>
              <a:rPr lang="en-US" dirty="0" smtClean="0">
                <a:solidFill>
                  <a:schemeClr val="tx1"/>
                </a:solidFill>
              </a:rPr>
              <a:t> informal)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(2)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kritik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pemikiran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terhadap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kepercayaan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sikap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sangat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dijunjung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tinggi</a:t>
            </a:r>
            <a:r>
              <a:rPr lang="en-US" dirty="0" smtClean="0">
                <a:solidFill>
                  <a:schemeClr val="tx1"/>
                </a:solidFill>
              </a:rPr>
              <a:t>. (</a:t>
            </a:r>
            <a:r>
              <a:rPr lang="en-US" dirty="0" err="1" smtClean="0">
                <a:solidFill>
                  <a:schemeClr val="tx1"/>
                </a:solidFill>
              </a:rPr>
              <a:t>arti</a:t>
            </a:r>
            <a:r>
              <a:rPr lang="en-US" dirty="0" smtClean="0">
                <a:solidFill>
                  <a:schemeClr val="tx1"/>
                </a:solidFill>
              </a:rPr>
              <a:t> formal)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(3) Filsafat adalah usaha untuk mendapatkan gambaran keseluruhan. (arti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komprehensif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1047751"/>
            <a:ext cx="6912768" cy="3810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(4)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analisa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logis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bahasa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penjelasan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tentang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arti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sv-SE" dirty="0" smtClean="0">
                <a:solidFill>
                  <a:schemeClr val="tx1"/>
                </a:solidFill>
              </a:rPr>
              <a:t>kata dan konsep. (arti analisis linguistik</a:t>
            </a:r>
            <a:r>
              <a:rPr lang="sv-SE" dirty="0" smtClean="0">
                <a:solidFill>
                  <a:schemeClr val="tx1"/>
                </a:solidFill>
              </a:rPr>
              <a:t>).</a:t>
            </a:r>
          </a:p>
          <a:p>
            <a:endParaRPr lang="sv-SE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(5)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sekumpulan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problematik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langsung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mendapat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perhatian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manusia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dicarikan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jawabannya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ahli-ahli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arti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aktual</a:t>
            </a:r>
            <a:r>
              <a:rPr lang="en-US" dirty="0" smtClean="0">
                <a:solidFill>
                  <a:schemeClr val="tx1"/>
                </a:solidFill>
              </a:rPr>
              <a:t>-fundamental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sv-SE" dirty="0" smtClean="0">
                <a:solidFill>
                  <a:schemeClr val="tx1"/>
                </a:solidFill>
              </a:rPr>
              <a:t>Berdasarkan uraian tersebut, maka pengertian filsafat dalam arti informal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itulah yang paling sering dikatakan masyarakat awam, sebagaimana 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Pernyataan </a:t>
            </a:r>
            <a:r>
              <a:rPr lang="en-US" dirty="0" err="1" smtClean="0">
                <a:solidFill>
                  <a:schemeClr val="tx1"/>
                </a:solidFill>
              </a:rPr>
              <a:t>pedagang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butir</a:t>
            </a:r>
            <a:r>
              <a:rPr lang="en-US" dirty="0" smtClean="0">
                <a:solidFill>
                  <a:schemeClr val="tx1"/>
                </a:solidFill>
              </a:rPr>
              <a:t> (1), </a:t>
            </a:r>
            <a:r>
              <a:rPr lang="en-US" dirty="0" err="1" smtClean="0">
                <a:solidFill>
                  <a:schemeClr val="tx1"/>
                </a:solidFill>
              </a:rPr>
              <a:t>pernyataan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prajurit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butir</a:t>
            </a:r>
            <a:r>
              <a:rPr lang="en-US" dirty="0" smtClean="0">
                <a:solidFill>
                  <a:schemeClr val="tx1"/>
                </a:solidFill>
              </a:rPr>
              <a:t> (2),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pernyataan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wakil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rakyat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butir</a:t>
            </a:r>
            <a:r>
              <a:rPr lang="en-US" dirty="0" smtClean="0">
                <a:solidFill>
                  <a:schemeClr val="tx1"/>
                </a:solidFill>
              </a:rPr>
              <a:t> (4). </a:t>
            </a:r>
            <a:r>
              <a:rPr lang="en-US" dirty="0" err="1" smtClean="0">
                <a:solidFill>
                  <a:schemeClr val="tx1"/>
                </a:solidFill>
              </a:rPr>
              <a:t>Ketiga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butir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pernyataan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tersebut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termasuk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kategori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pengertian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arti</a:t>
            </a:r>
            <a:r>
              <a:rPr lang="en-US" dirty="0" smtClean="0">
                <a:solidFill>
                  <a:schemeClr val="tx1"/>
                </a:solidFill>
              </a:rPr>
              <a:t> informal, </a:t>
            </a:r>
            <a:r>
              <a:rPr lang="en-US" dirty="0" err="1" smtClean="0">
                <a:solidFill>
                  <a:schemeClr val="tx1"/>
                </a:solidFill>
              </a:rPr>
              <a:t>yakni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kepercayaan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keyakinan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diterima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kritis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361951"/>
            <a:ext cx="6912768" cy="4298032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Mengapa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Pancasila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dikatakan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r>
              <a:rPr lang="en-US" dirty="0" smtClean="0">
                <a:solidFill>
                  <a:schemeClr val="tx1"/>
                </a:solidFill>
              </a:rPr>
              <a:t>? </a:t>
            </a:r>
            <a:r>
              <a:rPr lang="en-US" dirty="0" err="1" smtClean="0">
                <a:solidFill>
                  <a:schemeClr val="tx1"/>
                </a:solidFill>
              </a:rPr>
              <a:t>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beberapa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alasan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sv-SE" dirty="0" smtClean="0">
                <a:solidFill>
                  <a:schemeClr val="tx1"/>
                </a:solidFill>
              </a:rPr>
              <a:t>yang dapat ditunjukkan untuk menjawab pertanyaan tersebut. </a:t>
            </a:r>
            <a:r>
              <a:rPr lang="sv-SE" b="1" i="1" dirty="0" smtClean="0">
                <a:solidFill>
                  <a:schemeClr val="tx1"/>
                </a:solidFill>
              </a:rPr>
              <a:t>Pertama; </a:t>
            </a:r>
          </a:p>
          <a:p>
            <a:r>
              <a:rPr lang="sv-SE" b="1" i="1" dirty="0" smtClean="0">
                <a:solidFill>
                  <a:schemeClr val="tx1"/>
                </a:solidFill>
              </a:rPr>
              <a:t>Dalam </a:t>
            </a:r>
            <a:r>
              <a:rPr lang="en-US" dirty="0" err="1" smtClean="0">
                <a:solidFill>
                  <a:schemeClr val="tx1"/>
                </a:solidFill>
              </a:rPr>
              <a:t>sidang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BPUPKI, 1 </a:t>
            </a:r>
            <a:r>
              <a:rPr lang="en-US" dirty="0" err="1" smtClean="0">
                <a:solidFill>
                  <a:schemeClr val="tx1"/>
                </a:solidFill>
              </a:rPr>
              <a:t>Juni</a:t>
            </a:r>
            <a:r>
              <a:rPr lang="en-US" dirty="0" smtClean="0">
                <a:solidFill>
                  <a:schemeClr val="tx1"/>
                </a:solidFill>
              </a:rPr>
              <a:t> 1945, </a:t>
            </a:r>
            <a:r>
              <a:rPr lang="en-US" dirty="0" err="1" smtClean="0">
                <a:solidFill>
                  <a:schemeClr val="tx1"/>
                </a:solidFill>
              </a:rPr>
              <a:t>Soekarno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memberi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judul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pidatonya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Philosofische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Grondslag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daripada</a:t>
            </a:r>
            <a:r>
              <a:rPr lang="en-US" i="1" dirty="0" smtClean="0">
                <a:solidFill>
                  <a:schemeClr val="tx1"/>
                </a:solidFill>
              </a:rPr>
              <a:t> Indonesia </a:t>
            </a:r>
            <a:r>
              <a:rPr lang="en-US" i="1" dirty="0" err="1" smtClean="0">
                <a:solidFill>
                  <a:schemeClr val="tx1"/>
                </a:solidFill>
              </a:rPr>
              <a:t>Merdeka</a:t>
            </a:r>
            <a:r>
              <a:rPr lang="en-US" i="1" dirty="0" smtClean="0">
                <a:solidFill>
                  <a:schemeClr val="tx1"/>
                </a:solidFill>
              </a:rPr>
              <a:t>. </a:t>
            </a:r>
            <a:r>
              <a:rPr lang="en-US" i="1" dirty="0" err="1" smtClean="0">
                <a:solidFill>
                  <a:schemeClr val="tx1"/>
                </a:solidFill>
              </a:rPr>
              <a:t>Adapun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endParaRPr lang="en-US" i="1" dirty="0" smtClean="0">
              <a:solidFill>
                <a:schemeClr val="tx1"/>
              </a:solidFill>
            </a:endParaRPr>
          </a:p>
          <a:p>
            <a:r>
              <a:rPr lang="en-US" i="1" dirty="0" err="1" smtClean="0">
                <a:solidFill>
                  <a:schemeClr val="tx1"/>
                </a:solidFill>
              </a:rPr>
              <a:t>pidatonya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berikut</a:t>
            </a:r>
            <a:r>
              <a:rPr lang="en-US" dirty="0" smtClean="0">
                <a:solidFill>
                  <a:schemeClr val="tx1"/>
                </a:solidFill>
              </a:rPr>
              <a:t>. “</a:t>
            </a:r>
            <a:r>
              <a:rPr lang="en-US" dirty="0" err="1" smtClean="0">
                <a:solidFill>
                  <a:schemeClr val="tx1"/>
                </a:solidFill>
              </a:rPr>
              <a:t>Paduka</a:t>
            </a:r>
            <a:r>
              <a:rPr lang="en-US" dirty="0" smtClean="0">
                <a:solidFill>
                  <a:schemeClr val="tx1"/>
                </a:solidFill>
              </a:rPr>
              <a:t> Tuan </a:t>
            </a:r>
            <a:r>
              <a:rPr lang="en-US" dirty="0" err="1" smtClean="0">
                <a:solidFill>
                  <a:schemeClr val="tx1"/>
                </a:solidFill>
              </a:rPr>
              <a:t>Ketua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mulia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mengerti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Ketua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kehendaki</a:t>
            </a:r>
            <a:r>
              <a:rPr lang="en-US" dirty="0" smtClean="0">
                <a:solidFill>
                  <a:schemeClr val="tx1"/>
                </a:solidFill>
              </a:rPr>
              <a:t>! </a:t>
            </a:r>
            <a:r>
              <a:rPr lang="en-US" dirty="0" err="1" smtClean="0">
                <a:solidFill>
                  <a:schemeClr val="tx1"/>
                </a:solidFill>
              </a:rPr>
              <a:t>Paduka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Tuan </a:t>
            </a:r>
            <a:r>
              <a:rPr lang="en-US" dirty="0" err="1" smtClean="0">
                <a:solidFill>
                  <a:schemeClr val="tx1"/>
                </a:solidFill>
              </a:rPr>
              <a:t>Ketua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minta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minta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Philosofische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endParaRPr lang="en-US" i="1" dirty="0" smtClean="0">
              <a:solidFill>
                <a:schemeClr val="tx1"/>
              </a:solidFill>
            </a:endParaRPr>
          </a:p>
          <a:p>
            <a:r>
              <a:rPr lang="en-US" i="1" dirty="0" err="1" smtClean="0">
                <a:solidFill>
                  <a:schemeClr val="tx1"/>
                </a:solidFill>
              </a:rPr>
              <a:t>Grondslag</a:t>
            </a:r>
            <a:r>
              <a:rPr lang="en-US" i="1" dirty="0" smtClean="0">
                <a:solidFill>
                  <a:schemeClr val="tx1"/>
                </a:solidFill>
              </a:rPr>
              <a:t>, </a:t>
            </a:r>
            <a:r>
              <a:rPr lang="en-US" i="1" dirty="0" err="1" smtClean="0">
                <a:solidFill>
                  <a:schemeClr val="tx1"/>
                </a:solidFill>
              </a:rPr>
              <a:t>atau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jika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fi-FI" dirty="0" smtClean="0">
                <a:solidFill>
                  <a:schemeClr val="tx1"/>
                </a:solidFill>
              </a:rPr>
              <a:t>kita </a:t>
            </a:r>
            <a:r>
              <a:rPr lang="fi-FI" dirty="0" smtClean="0">
                <a:solidFill>
                  <a:schemeClr val="tx1"/>
                </a:solidFill>
              </a:rPr>
              <a:t>boleh memakai perkataan yang muluk-muluk, Paduka Tuan </a:t>
            </a:r>
            <a:r>
              <a:rPr lang="fi-FI" dirty="0" smtClean="0">
                <a:solidFill>
                  <a:schemeClr val="tx1"/>
                </a:solidFill>
              </a:rPr>
              <a:t>Ketua </a:t>
            </a:r>
            <a:r>
              <a:rPr lang="en-US" dirty="0" smtClean="0">
                <a:solidFill>
                  <a:schemeClr val="tx1"/>
                </a:solidFill>
              </a:rPr>
              <a:t>yang </a:t>
            </a:r>
            <a:r>
              <a:rPr lang="en-US" dirty="0" err="1" smtClean="0">
                <a:solidFill>
                  <a:schemeClr val="tx1"/>
                </a:solidFill>
              </a:rPr>
              <a:t>mulia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minta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Weltanschauung, </a:t>
            </a:r>
            <a:r>
              <a:rPr lang="en-US" i="1" dirty="0" err="1" smtClean="0">
                <a:solidFill>
                  <a:schemeClr val="tx1"/>
                </a:solidFill>
              </a:rPr>
              <a:t>di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atas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mana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kita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endParaRPr lang="en-US" i="1" dirty="0" smtClean="0">
              <a:solidFill>
                <a:schemeClr val="tx1"/>
              </a:solidFill>
            </a:endParaRPr>
          </a:p>
          <a:p>
            <a:r>
              <a:rPr lang="en-US" i="1" dirty="0" err="1" smtClean="0">
                <a:solidFill>
                  <a:schemeClr val="tx1"/>
                </a:solidFill>
              </a:rPr>
              <a:t>Mendirikan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it-IT" dirty="0" smtClean="0">
                <a:solidFill>
                  <a:schemeClr val="tx1"/>
                </a:solidFill>
              </a:rPr>
              <a:t>negara </a:t>
            </a:r>
            <a:r>
              <a:rPr lang="it-IT" dirty="0" smtClean="0">
                <a:solidFill>
                  <a:schemeClr val="tx1"/>
                </a:solidFill>
              </a:rPr>
              <a:t>Indonesia itu”. (Soekarno, 1985: 7).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Noor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Bakry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menjelaskan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Pancasila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merupakan hasil perenungan yang mendalam dari para tokoh kenegaraan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Indonesia. </a:t>
            </a:r>
            <a:r>
              <a:rPr lang="en-US" dirty="0" err="1" smtClean="0">
                <a:solidFill>
                  <a:schemeClr val="tx1"/>
                </a:solidFill>
              </a:rPr>
              <a:t>Hasil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perenungan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semula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dimaksudkan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merumuskan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negara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merdeka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ciri</a:t>
            </a:r>
            <a:r>
              <a:rPr lang="en-US" sz="2400" dirty="0" smtClean="0"/>
              <a:t> </a:t>
            </a:r>
            <a:r>
              <a:rPr lang="en-US" sz="2400" dirty="0" err="1" smtClean="0"/>
              <a:t>berpikir</a:t>
            </a:r>
            <a:r>
              <a:rPr lang="en-US" sz="2400" dirty="0" smtClean="0"/>
              <a:t> </a:t>
            </a:r>
            <a:r>
              <a:rPr lang="en-US" sz="2400" dirty="0" err="1" smtClean="0"/>
              <a:t>kefilsafatan</a:t>
            </a:r>
            <a:r>
              <a:rPr lang="en-US" sz="2400" dirty="0" smtClean="0"/>
              <a:t>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752600" y="819151"/>
            <a:ext cx="7150224" cy="3840832"/>
          </a:xfrm>
        </p:spPr>
        <p:txBody>
          <a:bodyPr/>
          <a:lstStyle/>
          <a:p>
            <a:r>
              <a:rPr lang="sv-SE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(1). sistem filsafat harus bersifat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koheren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berhubungan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runtut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mengandung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pernyataan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saling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bertentangan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dalamnya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bagian-bagiannya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saling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bertentangan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meskipun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bahkan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saling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melengkapi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tiap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kedudukan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tersendiri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(2).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menyeluruh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mencakup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gejala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mewadahi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dinamika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v-SE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(3). sistem filsafat harus bersifat mendasar,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perenungan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mendalam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mutlak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permasalahan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menemukan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aspek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fundamental.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dirumuskan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mutlak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tata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 menghadapi diri sendiri, sesama manusia, dan Tuhan dalam kehidupan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bermasyarakat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bernegara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(4).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bersifat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spekulatif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artinya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pikir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hasil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perenungan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praanggapan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awal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yang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penalaran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logis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serta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pangkal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tolak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pemikiran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tentang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sesuatu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Pancasila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permulaannya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pikir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tokoh-tokoh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kenegaraan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kemudian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dibuktikan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kebenarannya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melalui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diskusi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dialog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panjang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sidang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BPUPKI </a:t>
            </a:r>
            <a:r>
              <a:rPr lang="en-US" dirty="0" err="1" smtClean="0">
                <a:solidFill>
                  <a:schemeClr val="tx1"/>
                </a:solidFill>
              </a:rPr>
              <a:t>hingga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pengesahan</a:t>
            </a:r>
            <a:r>
              <a:rPr lang="en-US" dirty="0" smtClean="0">
                <a:solidFill>
                  <a:schemeClr val="tx1"/>
                </a:solidFill>
              </a:rPr>
              <a:t> PPKI (</a:t>
            </a:r>
            <a:r>
              <a:rPr lang="en-US" dirty="0" err="1" smtClean="0">
                <a:solidFill>
                  <a:schemeClr val="tx1"/>
                </a:solidFill>
              </a:rPr>
              <a:t>Bakry</a:t>
            </a:r>
            <a:r>
              <a:rPr lang="en-US" dirty="0" smtClean="0">
                <a:solidFill>
                  <a:schemeClr val="tx1"/>
                </a:solidFill>
              </a:rPr>
              <a:t>, 1994: 13--15).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1123950"/>
            <a:ext cx="6912768" cy="3809999"/>
          </a:xfrm>
        </p:spPr>
        <p:txBody>
          <a:bodyPr/>
          <a:lstStyle/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Sastrapratedja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menegaskan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kenegaraan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ideologi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n-NO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mengarahkan </a:t>
            </a:r>
            <a:r>
              <a:rPr lang="nn-NO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segala kegiatan yang berkaitan dengan hidup kenegaraan, </a:t>
            </a:r>
            <a:r>
              <a:rPr lang="nn-NO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seperti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perundang-undangan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perekonomian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nasional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berbangsa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s-E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s-E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negara </a:t>
            </a:r>
            <a:r>
              <a:rPr lang="es-E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s-E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s-E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s-E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s-E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dan </a:t>
            </a:r>
            <a:r>
              <a:rPr lang="es-E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s-E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antarsesama</a:t>
            </a:r>
            <a:r>
              <a:rPr lang="es-E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s-E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negara, </a:t>
            </a:r>
            <a:r>
              <a:rPr lang="fi-FI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serta usaha-usaha untuk menciptakan kesejateraan </a:t>
            </a:r>
            <a:endParaRPr lang="fi-FI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i-FI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bersama</a:t>
            </a:r>
            <a:r>
              <a:rPr lang="fi-FI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Oleh karena itu,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operasional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penentuan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kebijakan-kebijakan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bidang-bidang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memecahkan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persoalan-persoalan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dihadapi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Sastrapratedja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2001: 1).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1915</Words>
  <Application>Microsoft Office PowerPoint</Application>
  <PresentationFormat>On-screen Show (16:9)</PresentationFormat>
  <Paragraphs>169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Custom Design</vt:lpstr>
      <vt:lpstr>Slide 1</vt:lpstr>
      <vt:lpstr> Click to add title</vt:lpstr>
      <vt:lpstr>Slide 3</vt:lpstr>
      <vt:lpstr>Slide 4</vt:lpstr>
      <vt:lpstr>Slide 5</vt:lpstr>
      <vt:lpstr>Slide 6</vt:lpstr>
      <vt:lpstr>Beberapa ciri berpikir kefilsafatan meliputi:</vt:lpstr>
      <vt:lpstr>Slide 8</vt:lpstr>
      <vt:lpstr>Slide 9</vt:lpstr>
      <vt:lpstr>2. Urgensi Pancasila sebagai Sistem Filsafat</vt:lpstr>
      <vt:lpstr>Slide 11</vt:lpstr>
      <vt:lpstr>B. Menanya Alasan Diperlukannya Kajian Pancasila sebagai Sistem Filsafat</vt:lpstr>
      <vt:lpstr>Slide 13</vt:lpstr>
      <vt:lpstr>2. Landasan Ontologis Filsafat Pancasila</vt:lpstr>
      <vt:lpstr>Slide 15</vt:lpstr>
      <vt:lpstr>Slide 16</vt:lpstr>
      <vt:lpstr>3. Landasan Epistemologis Filsafat Pancasila</vt:lpstr>
      <vt:lpstr>Slide 18</vt:lpstr>
      <vt:lpstr>4. Landasan Aksiologis Pancasila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HP</cp:lastModifiedBy>
  <cp:revision>27</cp:revision>
  <dcterms:created xsi:type="dcterms:W3CDTF">2014-04-01T16:27:38Z</dcterms:created>
  <dcterms:modified xsi:type="dcterms:W3CDTF">2021-08-14T04:07:51Z</dcterms:modified>
</cp:coreProperties>
</file>