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79" r:id="rId9"/>
    <p:sldId id="280" r:id="rId10"/>
    <p:sldId id="266" r:id="rId11"/>
  </p:sldIdLst>
  <p:sldSz cx="9144000" cy="5143500" type="screen16x9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Raleway" charset="0"/>
      <p:regular r:id="rId17"/>
      <p:bold r:id="rId18"/>
      <p:italic r:id="rId19"/>
      <p:boldItalic r:id="rId20"/>
    </p:embeddedFont>
    <p:embeddedFont>
      <p:font typeface="Work Sans Light" charset="0"/>
      <p:regular r:id="rId21"/>
      <p:bold r:id="rId22"/>
    </p:embeddedFont>
    <p:embeddedFont>
      <p:font typeface="Raleway ExtraBold" charset="0"/>
      <p:bold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3DA2CC7-F778-4198-88CD-3B81C843C61C}">
  <a:tblStyle styleId="{43DA2CC7-F778-4198-88CD-3B81C843C6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73" d="100"/>
          <a:sy n="73" d="100"/>
        </p:scale>
        <p:origin x="-1212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0695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-363974" y="-139386"/>
            <a:ext cx="2380859" cy="2120450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38350" y="1180336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 rot="3886626">
            <a:off x="5504907" y="3800569"/>
            <a:ext cx="2184896" cy="1912394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 rot="-10114520">
            <a:off x="6110162" y="-457878"/>
            <a:ext cx="3531172" cy="1733961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6891075" y="3047950"/>
            <a:ext cx="1416809" cy="1458918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 rot="-1859257">
            <a:off x="7432020" y="368594"/>
            <a:ext cx="1201023" cy="1494418"/>
          </a:xfrm>
          <a:custGeom>
            <a:avLst/>
            <a:gdLst/>
            <a:ahLst/>
            <a:cxnLst/>
            <a:rect l="l" t="t" r="r" b="b"/>
            <a:pathLst>
              <a:path w="1166698" h="1451708" extrusionOk="0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841169" y="534700"/>
            <a:ext cx="1445085" cy="1017492"/>
          </a:xfrm>
          <a:custGeom>
            <a:avLst/>
            <a:gdLst/>
            <a:ahLst/>
            <a:cxnLst/>
            <a:rect l="l" t="t" r="r" b="b"/>
            <a:pathLst>
              <a:path w="3176012" h="1017492" extrusionOk="0">
                <a:moveTo>
                  <a:pt x="3132430" y="666969"/>
                </a:moveTo>
                <a:cubicBezTo>
                  <a:pt x="3048872" y="666537"/>
                  <a:pt x="2965324" y="665692"/>
                  <a:pt x="2881784" y="664435"/>
                </a:cubicBezTo>
                <a:cubicBezTo>
                  <a:pt x="2911457" y="560567"/>
                  <a:pt x="2629330" y="585051"/>
                  <a:pt x="2573160" y="581778"/>
                </a:cubicBezTo>
                <a:cubicBezTo>
                  <a:pt x="2431445" y="573528"/>
                  <a:pt x="2289782" y="566179"/>
                  <a:pt x="2148177" y="556069"/>
                </a:cubicBezTo>
                <a:cubicBezTo>
                  <a:pt x="2240727" y="555874"/>
                  <a:pt x="2333276" y="556663"/>
                  <a:pt x="2425825" y="558434"/>
                </a:cubicBezTo>
                <a:cubicBezTo>
                  <a:pt x="2478456" y="559458"/>
                  <a:pt x="2566166" y="581688"/>
                  <a:pt x="2608316" y="544824"/>
                </a:cubicBezTo>
                <a:cubicBezTo>
                  <a:pt x="2634593" y="521856"/>
                  <a:pt x="2642475" y="479653"/>
                  <a:pt x="2616256" y="454663"/>
                </a:cubicBezTo>
                <a:cubicBezTo>
                  <a:pt x="2579265" y="419407"/>
                  <a:pt x="2438011" y="441313"/>
                  <a:pt x="2389146" y="440574"/>
                </a:cubicBezTo>
                <a:lnTo>
                  <a:pt x="2590602" y="434326"/>
                </a:lnTo>
                <a:cubicBezTo>
                  <a:pt x="2632162" y="433030"/>
                  <a:pt x="2693051" y="443302"/>
                  <a:pt x="2728454" y="417158"/>
                </a:cubicBezTo>
                <a:cubicBezTo>
                  <a:pt x="2747899" y="402816"/>
                  <a:pt x="2767078" y="370360"/>
                  <a:pt x="2757894" y="345130"/>
                </a:cubicBezTo>
                <a:cubicBezTo>
                  <a:pt x="2742714" y="303452"/>
                  <a:pt x="2686115" y="313698"/>
                  <a:pt x="2651477" y="312804"/>
                </a:cubicBezTo>
                <a:cubicBezTo>
                  <a:pt x="2660837" y="294068"/>
                  <a:pt x="2663839" y="264911"/>
                  <a:pt x="2646986" y="248728"/>
                </a:cubicBezTo>
                <a:cubicBezTo>
                  <a:pt x="2680120" y="248423"/>
                  <a:pt x="3024562" y="270607"/>
                  <a:pt x="2933268" y="147860"/>
                </a:cubicBezTo>
                <a:cubicBezTo>
                  <a:pt x="2897146" y="99292"/>
                  <a:pt x="2784741" y="141185"/>
                  <a:pt x="2733730" y="129746"/>
                </a:cubicBezTo>
                <a:cubicBezTo>
                  <a:pt x="2687191" y="119318"/>
                  <a:pt x="2712340" y="113978"/>
                  <a:pt x="2674228" y="92714"/>
                </a:cubicBezTo>
                <a:cubicBezTo>
                  <a:pt x="2645243" y="76512"/>
                  <a:pt x="2577937" y="90329"/>
                  <a:pt x="2545541" y="90608"/>
                </a:cubicBezTo>
                <a:cubicBezTo>
                  <a:pt x="2178679" y="93790"/>
                  <a:pt x="1798168" y="126162"/>
                  <a:pt x="1433755" y="84322"/>
                </a:cubicBezTo>
                <a:cubicBezTo>
                  <a:pt x="1250435" y="63272"/>
                  <a:pt x="1068009" y="35204"/>
                  <a:pt x="884694" y="14329"/>
                </a:cubicBezTo>
                <a:cubicBezTo>
                  <a:pt x="735538" y="-2670"/>
                  <a:pt x="577346" y="-17628"/>
                  <a:pt x="437822" y="50816"/>
                </a:cubicBezTo>
                <a:cubicBezTo>
                  <a:pt x="408273" y="65313"/>
                  <a:pt x="379241" y="98372"/>
                  <a:pt x="350878" y="109668"/>
                </a:cubicBezTo>
                <a:cubicBezTo>
                  <a:pt x="319765" y="122060"/>
                  <a:pt x="256894" y="110485"/>
                  <a:pt x="223021" y="110776"/>
                </a:cubicBezTo>
                <a:cubicBezTo>
                  <a:pt x="169871" y="111243"/>
                  <a:pt x="91482" y="94445"/>
                  <a:pt x="65516" y="156032"/>
                </a:cubicBezTo>
                <a:cubicBezTo>
                  <a:pt x="14771" y="276459"/>
                  <a:pt x="346820" y="226382"/>
                  <a:pt x="407333" y="225857"/>
                </a:cubicBezTo>
                <a:cubicBezTo>
                  <a:pt x="382988" y="261223"/>
                  <a:pt x="391356" y="241942"/>
                  <a:pt x="371547" y="263673"/>
                </a:cubicBezTo>
                <a:cubicBezTo>
                  <a:pt x="362285" y="273835"/>
                  <a:pt x="349860" y="279920"/>
                  <a:pt x="342859" y="293031"/>
                </a:cubicBezTo>
                <a:cubicBezTo>
                  <a:pt x="330422" y="316362"/>
                  <a:pt x="329650" y="341741"/>
                  <a:pt x="348609" y="360995"/>
                </a:cubicBezTo>
                <a:cubicBezTo>
                  <a:pt x="372423" y="385175"/>
                  <a:pt x="435347" y="372596"/>
                  <a:pt x="466199" y="373400"/>
                </a:cubicBezTo>
                <a:lnTo>
                  <a:pt x="651867" y="378221"/>
                </a:lnTo>
                <a:cubicBezTo>
                  <a:pt x="573879" y="380645"/>
                  <a:pt x="441213" y="359583"/>
                  <a:pt x="368747" y="390892"/>
                </a:cubicBezTo>
                <a:cubicBezTo>
                  <a:pt x="343385" y="401851"/>
                  <a:pt x="318806" y="428856"/>
                  <a:pt x="321827" y="458480"/>
                </a:cubicBezTo>
                <a:cubicBezTo>
                  <a:pt x="326746" y="506685"/>
                  <a:pt x="371898" y="503503"/>
                  <a:pt x="409582" y="508026"/>
                </a:cubicBezTo>
                <a:cubicBezTo>
                  <a:pt x="386553" y="531241"/>
                  <a:pt x="371943" y="584630"/>
                  <a:pt x="411339" y="600884"/>
                </a:cubicBezTo>
                <a:cubicBezTo>
                  <a:pt x="343405" y="598350"/>
                  <a:pt x="166928" y="556814"/>
                  <a:pt x="131772" y="635880"/>
                </a:cubicBezTo>
                <a:cubicBezTo>
                  <a:pt x="90289" y="729204"/>
                  <a:pt x="255649" y="721246"/>
                  <a:pt x="307801" y="727908"/>
                </a:cubicBezTo>
                <a:cubicBezTo>
                  <a:pt x="246264" y="741738"/>
                  <a:pt x="233864" y="812043"/>
                  <a:pt x="286249" y="840461"/>
                </a:cubicBezTo>
                <a:cubicBezTo>
                  <a:pt x="316266" y="856741"/>
                  <a:pt x="382177" y="852127"/>
                  <a:pt x="416433" y="856054"/>
                </a:cubicBezTo>
                <a:cubicBezTo>
                  <a:pt x="459851" y="861049"/>
                  <a:pt x="503294" y="865849"/>
                  <a:pt x="546760" y="870455"/>
                </a:cubicBezTo>
                <a:lnTo>
                  <a:pt x="307074" y="867571"/>
                </a:lnTo>
                <a:cubicBezTo>
                  <a:pt x="234078" y="866696"/>
                  <a:pt x="137690" y="848886"/>
                  <a:pt x="67396" y="864693"/>
                </a:cubicBezTo>
                <a:cubicBezTo>
                  <a:pt x="34339" y="872127"/>
                  <a:pt x="1522" y="890137"/>
                  <a:pt x="64" y="929676"/>
                </a:cubicBezTo>
                <a:cubicBezTo>
                  <a:pt x="-1912" y="983266"/>
                  <a:pt x="42072" y="980823"/>
                  <a:pt x="83198" y="981970"/>
                </a:cubicBezTo>
                <a:cubicBezTo>
                  <a:pt x="403995" y="990907"/>
                  <a:pt x="725407" y="989695"/>
                  <a:pt x="1046308" y="993552"/>
                </a:cubicBezTo>
                <a:lnTo>
                  <a:pt x="2007104" y="1005107"/>
                </a:lnTo>
                <a:lnTo>
                  <a:pt x="2216500" y="1007628"/>
                </a:lnTo>
                <a:cubicBezTo>
                  <a:pt x="2281116" y="1008406"/>
                  <a:pt x="2380661" y="1029870"/>
                  <a:pt x="2442301" y="1008062"/>
                </a:cubicBezTo>
                <a:cubicBezTo>
                  <a:pt x="2472610" y="997343"/>
                  <a:pt x="2504525" y="959819"/>
                  <a:pt x="2492366" y="924777"/>
                </a:cubicBezTo>
                <a:cubicBezTo>
                  <a:pt x="2474159" y="872366"/>
                  <a:pt x="2381750" y="891530"/>
                  <a:pt x="2340339" y="890376"/>
                </a:cubicBezTo>
                <a:cubicBezTo>
                  <a:pt x="2462000" y="767804"/>
                  <a:pt x="2123203" y="781913"/>
                  <a:pt x="2079834" y="779146"/>
                </a:cubicBezTo>
                <a:cubicBezTo>
                  <a:pt x="2324102" y="782416"/>
                  <a:pt x="2568385" y="784145"/>
                  <a:pt x="2812683" y="784331"/>
                </a:cubicBezTo>
                <a:cubicBezTo>
                  <a:pt x="2871480" y="784361"/>
                  <a:pt x="2930277" y="784307"/>
                  <a:pt x="2989075" y="784168"/>
                </a:cubicBezTo>
                <a:cubicBezTo>
                  <a:pt x="3032100" y="784065"/>
                  <a:pt x="3097105" y="797474"/>
                  <a:pt x="3136247" y="778206"/>
                </a:cubicBezTo>
                <a:cubicBezTo>
                  <a:pt x="3182345" y="755575"/>
                  <a:pt x="3205465" y="667332"/>
                  <a:pt x="3132430" y="666969"/>
                </a:cubicBezTo>
                <a:close/>
                <a:moveTo>
                  <a:pt x="587432" y="607728"/>
                </a:moveTo>
                <a:cubicBezTo>
                  <a:pt x="565083" y="606864"/>
                  <a:pt x="542732" y="605999"/>
                  <a:pt x="520380" y="605135"/>
                </a:cubicBezTo>
                <a:lnTo>
                  <a:pt x="750245" y="605135"/>
                </a:lnTo>
                <a:cubicBezTo>
                  <a:pt x="745967" y="625232"/>
                  <a:pt x="610922" y="608687"/>
                  <a:pt x="587432" y="60772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✘"/>
              <a:defRPr sz="3000"/>
            </a:lvl1pPr>
            <a:lvl2pPr marL="914400" lvl="1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/>
            </a:lvl2pPr>
            <a:lvl3pPr marL="1371600" lvl="2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1216025" y="6289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9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482850" y="-478441"/>
            <a:ext cx="1691129" cy="1577178"/>
          </a:xfrm>
          <a:custGeom>
            <a:avLst/>
            <a:gdLst/>
            <a:ahLst/>
            <a:cxnLst/>
            <a:rect l="l" t="t" r="r" b="b"/>
            <a:pathLst>
              <a:path w="1445409" h="1348015" extrusionOk="0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7524748" y="2004302"/>
            <a:ext cx="2169605" cy="2139034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 rot="5828734">
            <a:off x="6579602" y="3865726"/>
            <a:ext cx="2358243" cy="11593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/>
          <p:nvPr/>
        </p:nvSpPr>
        <p:spPr>
          <a:xfrm rot="2087446">
            <a:off x="-347111" y="4074972"/>
            <a:ext cx="1577102" cy="1380404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6000753" y="-218972"/>
            <a:ext cx="3409660" cy="862777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-258525" y="-549627"/>
            <a:ext cx="2337836" cy="230489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 rot="1832534">
            <a:off x="8091114" y="518904"/>
            <a:ext cx="1576304" cy="1379706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 rot="-2178819">
            <a:off x="7229719" y="2940743"/>
            <a:ext cx="2971008" cy="1464977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757725" y="37047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-608751" y="1003175"/>
            <a:ext cx="1262060" cy="11240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7685537" y="1390705"/>
            <a:ext cx="2138785" cy="2202352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-628647" y="-96447"/>
            <a:ext cx="3409660" cy="862777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1183975" y="-519363"/>
            <a:ext cx="1832056" cy="1708609"/>
          </a:xfrm>
          <a:custGeom>
            <a:avLst/>
            <a:gdLst/>
            <a:ahLst/>
            <a:cxnLst/>
            <a:rect l="l" t="t" r="r" b="b"/>
            <a:pathLst>
              <a:path w="1445409" h="1348015" extrusionOk="0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133349" y="3953347"/>
            <a:ext cx="1543088" cy="15213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 rot="4213030">
            <a:off x="-435731" y="3147919"/>
            <a:ext cx="1834203" cy="901739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1183975" y="1863125"/>
            <a:ext cx="20313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2"/>
          </p:nvPr>
        </p:nvSpPr>
        <p:spPr>
          <a:xfrm>
            <a:off x="3542027" y="1863125"/>
            <a:ext cx="20313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3"/>
          </p:nvPr>
        </p:nvSpPr>
        <p:spPr>
          <a:xfrm>
            <a:off x="5900079" y="1863125"/>
            <a:ext cx="20313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581150"/>
            <a:ext cx="6711900" cy="157047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Nama Kelompok:</a:t>
            </a:r>
            <a:br>
              <a:rPr lang="en" sz="2000" dirty="0" smtClean="0"/>
            </a:br>
            <a:r>
              <a:rPr lang="en" sz="2000" dirty="0" smtClean="0"/>
              <a:t>Restu Ningsih (1915051001)</a:t>
            </a:r>
            <a:br>
              <a:rPr lang="en" sz="2000" dirty="0" smtClean="0"/>
            </a:br>
            <a:r>
              <a:rPr lang="en" sz="2000" dirty="0" smtClean="0"/>
              <a:t>Muhammad Syaihsan Isviandani (1955051009)</a:t>
            </a:r>
            <a:br>
              <a:rPr lang="en" sz="2000" dirty="0" smtClean="0"/>
            </a:br>
            <a:r>
              <a:rPr lang="en" sz="2000" dirty="0" smtClean="0"/>
              <a:t>Wa Ode Unzila Carin (1915051029)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124200" y="209550"/>
            <a:ext cx="61722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1460863" y="1809750"/>
            <a:ext cx="7696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diterbitkan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pula,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melekat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penerbitan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Orang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Singarimbun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Masri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1996a.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Yogyakarta: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Pelajar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Statistik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2009a.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Angkatan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Indonesia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2010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Jakarta.</a:t>
            </a:r>
          </a:p>
          <a:p>
            <a:pPr marL="12700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" name="Google Shape;192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216025" y="1003174"/>
            <a:ext cx="6711900" cy="240677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Ilmiah</a:t>
            </a:r>
            <a:endParaRPr dirty="0"/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2"/>
          </p:nvPr>
        </p:nvSpPr>
        <p:spPr>
          <a:xfrm>
            <a:off x="1216025" y="3996475"/>
            <a:ext cx="6711900" cy="7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 smtClean="0"/>
              <a:t>.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9200" y="1352550"/>
            <a:ext cx="6711900" cy="1143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Pustaka</a:t>
            </a:r>
            <a:endParaRPr sz="36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2800350"/>
            <a:ext cx="6711900" cy="112930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literatur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disitir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dikutip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alfabetis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None/>
            </a:pP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Unsur-unsur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Dimuat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Pengarang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Penulis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Judul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Penerbitan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fi-FI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Edisi buku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Cara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Buku</a:t>
            </a:r>
            <a:endParaRPr sz="3200"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orang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kata,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kata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(,)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i-FI" dirty="0">
                <a:latin typeface="Times New Roman" pitchFamily="18" charset="0"/>
                <a:cs typeface="Times New Roman" pitchFamily="18" charset="0"/>
              </a:rPr>
              <a:t>Singarimbun, Masri. 1996. </a:t>
            </a:r>
            <a:r>
              <a:rPr lang="fi-FI" i="1" dirty="0">
                <a:latin typeface="Times New Roman" pitchFamily="18" charset="0"/>
                <a:cs typeface="Times New Roman" pitchFamily="18" charset="0"/>
              </a:rPr>
              <a:t>Penduduk dan Perubahan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Yogyakarta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: Pustaka Pelajar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body" idx="1"/>
          </p:nvPr>
        </p:nvSpPr>
        <p:spPr>
          <a:xfrm>
            <a:off x="1216025" y="6457950"/>
            <a:ext cx="2988000" cy="2285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533400" y="1809750"/>
            <a:ext cx="8001000" cy="2514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Jika penulis dua atau tiga orang, maka nama </a:t>
            </a:r>
            <a:r>
              <a:rPr lang="fi-FI" sz="1600" i="1" dirty="0">
                <a:latin typeface="Times New Roman" pitchFamily="18" charset="0"/>
                <a:cs typeface="Times New Roman" pitchFamily="18" charset="0"/>
              </a:rPr>
              <a:t>penulis kedua dan ketiga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600" i="1" dirty="0">
                <a:latin typeface="Times New Roman" pitchFamily="18" charset="0"/>
                <a:cs typeface="Times New Roman" pitchFamily="18" charset="0"/>
              </a:rPr>
              <a:t>tidak perlu dibalik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(;)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Baumert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Kevin;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Ruchi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Bhandari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Nancy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1999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sz="1600" i="1" dirty="0">
                <a:latin typeface="Times New Roman" pitchFamily="18" charset="0"/>
                <a:cs typeface="Times New Roman" pitchFamily="18" charset="0"/>
              </a:rPr>
              <a:t>What Might a Developing Country </a:t>
            </a:r>
            <a:r>
              <a:rPr lang="fi-FI" sz="1600" i="1" dirty="0" smtClean="0">
                <a:latin typeface="Times New Roman" pitchFamily="18" charset="0"/>
                <a:cs typeface="Times New Roman" pitchFamily="18" charset="0"/>
              </a:rPr>
              <a:t> Climate </a:t>
            </a:r>
            <a:r>
              <a:rPr lang="fi-FI" sz="1600" i="1" dirty="0">
                <a:latin typeface="Times New Roman" pitchFamily="18" charset="0"/>
                <a:cs typeface="Times New Roman" pitchFamily="18" charset="0"/>
              </a:rPr>
              <a:t>Commitment Look Like?.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600" dirty="0" smtClean="0">
                <a:latin typeface="Times New Roman" pitchFamily="18" charset="0"/>
                <a:cs typeface="Times New Roman" pitchFamily="18" charset="0"/>
              </a:rPr>
              <a:t>  	</a:t>
            </a:r>
            <a:br>
              <a:rPr lang="fi-FI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i-FI" sz="1600" dirty="0" smtClean="0">
                <a:latin typeface="Times New Roman" pitchFamily="18" charset="0"/>
                <a:cs typeface="Times New Roman" pitchFamily="18" charset="0"/>
              </a:rPr>
              <a:t>	Washington, 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D.C.: World Resources Institute.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dirty="0"/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2"/>
          </p:nvPr>
        </p:nvSpPr>
        <p:spPr>
          <a:xfrm>
            <a:off x="4939920" y="6000748"/>
            <a:ext cx="2988000" cy="4571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2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Google Shape;167;p21"/>
          <p:cNvSpPr txBox="1">
            <a:spLocks/>
          </p:cNvSpPr>
          <p:nvPr/>
        </p:nvSpPr>
        <p:spPr>
          <a:xfrm>
            <a:off x="3048000" y="776151"/>
            <a:ext cx="80010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 b="0" i="0" u="none" strike="noStrike" cap="none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fi-F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Penulis dua atau tiga orang</a:t>
            </a:r>
            <a:br>
              <a:rPr lang="fi-FI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i-FI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3048000" y="0"/>
            <a:ext cx="6711900" cy="126432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orang</a:t>
            </a:r>
            <a:endParaRPr sz="2400" dirty="0"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838200" y="1581150"/>
            <a:ext cx="7086600" cy="198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dicantumkan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hanyalah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kata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dkk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et 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i-FI" dirty="0">
                <a:latin typeface="Times New Roman" pitchFamily="18" charset="0"/>
                <a:cs typeface="Times New Roman" pitchFamily="18" charset="0"/>
              </a:rPr>
              <a:t>Dwiyanto, Agus, dkk. 2007</a:t>
            </a:r>
            <a:r>
              <a:rPr lang="fi-FI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i="1" dirty="0" smtClean="0">
                <a:latin typeface="Times New Roman" pitchFamily="18" charset="0"/>
                <a:cs typeface="Times New Roman" pitchFamily="18" charset="0"/>
              </a:rPr>
              <a:t>Kinerja Tata Pemerintahan </a:t>
            </a:r>
            <a:r>
              <a:rPr lang="fi-FI" i="1" dirty="0">
                <a:latin typeface="Times New Roman" pitchFamily="18" charset="0"/>
                <a:cs typeface="Times New Roman" pitchFamily="18" charset="0"/>
              </a:rPr>
              <a:t>Daerah di Indonesia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	Yogyakarta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Pusat 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Studi Kependudukan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dan Kebijakan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Universitas</a:t>
            </a:r>
          </a:p>
          <a:p>
            <a:pPr marL="0" indent="0">
              <a:buNone/>
            </a:pPr>
            <a:r>
              <a:rPr lang="fi-FI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Gadjah Mada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Google Shape;178;p2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7"/>
          <p:cNvSpPr txBox="1">
            <a:spLocks noGrp="1"/>
          </p:cNvSpPr>
          <p:nvPr>
            <p:ph type="title"/>
          </p:nvPr>
        </p:nvSpPr>
        <p:spPr>
          <a:xfrm>
            <a:off x="2209800" y="742950"/>
            <a:ext cx="60198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Korporasi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Institusi</a:t>
            </a:r>
            <a:endParaRPr sz="2400" dirty="0"/>
          </a:p>
        </p:txBody>
      </p:sp>
      <p:sp>
        <p:nvSpPr>
          <p:cNvPr id="349" name="Google Shape;349;p37"/>
          <p:cNvSpPr txBox="1">
            <a:spLocks noGrp="1"/>
          </p:cNvSpPr>
          <p:nvPr>
            <p:ph type="body" idx="1"/>
          </p:nvPr>
        </p:nvSpPr>
        <p:spPr>
          <a:xfrm>
            <a:off x="762000" y="1863126"/>
            <a:ext cx="7927975" cy="328037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dicantumkan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pengarangnya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Cara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penulisannya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induknya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Universitas Gadjah Mada. Pusat Studi Kependudukan dan Kebijakan. 2006. “Penelitian </a:t>
            </a:r>
            <a:r>
              <a:rPr lang="fi-FI" sz="1600" dirty="0" smtClean="0">
                <a:latin typeface="Times New Roman" pitchFamily="18" charset="0"/>
                <a:cs typeface="Times New Roman" pitchFamily="18" charset="0"/>
              </a:rPr>
              <a:t>	Peningkatan Efektifitas 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Program Raskin Melalui Pendampingan Lembaga Perguruan </a:t>
            </a:r>
            <a:r>
              <a:rPr lang="fi-FI" sz="1600" dirty="0" smtClean="0">
                <a:latin typeface="Times New Roman" pitchFamily="18" charset="0"/>
                <a:cs typeface="Times New Roman" pitchFamily="18" charset="0"/>
              </a:rPr>
              <a:t>	Tinggi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,” </a:t>
            </a:r>
            <a:r>
              <a:rPr lang="fi-FI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i-FI" sz="1600" dirty="0">
                <a:latin typeface="Times New Roman" pitchFamily="18" charset="0"/>
                <a:cs typeface="Times New Roman" pitchFamily="18" charset="0"/>
              </a:rPr>
              <a:t>Laporan akhir). Yogyakarta: Bekerja sama dengan Perum Bulog.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350" name="Google Shape;350;p3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8"/>
          <p:cNvSpPr txBox="1">
            <a:spLocks noGrp="1"/>
          </p:cNvSpPr>
          <p:nvPr>
            <p:ph type="title"/>
          </p:nvPr>
        </p:nvSpPr>
        <p:spPr>
          <a:xfrm>
            <a:off x="2286000" y="81915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fi-FI" sz="2400" b="1" dirty="0">
                <a:latin typeface="Times New Roman" pitchFamily="18" charset="0"/>
                <a:cs typeface="Times New Roman" pitchFamily="18" charset="0"/>
              </a:rPr>
              <a:t>5.  Penulis Punya Dua Pustaka atau </a:t>
            </a:r>
            <a:r>
              <a:rPr lang="fi-FI" sz="2400" b="1" dirty="0" smtClean="0">
                <a:latin typeface="Times New Roman" pitchFamily="18" charset="0"/>
                <a:cs typeface="Times New Roman" pitchFamily="18" charset="0"/>
              </a:rPr>
              <a:t>Lebih</a:t>
            </a:r>
            <a:endParaRPr sz="2400" dirty="0"/>
          </a:p>
        </p:txBody>
      </p:sp>
      <p:sp>
        <p:nvSpPr>
          <p:cNvPr id="356" name="Google Shape;356;p38"/>
          <p:cNvSpPr txBox="1">
            <a:spLocks noGrp="1"/>
          </p:cNvSpPr>
          <p:nvPr>
            <p:ph type="body" idx="1"/>
          </p:nvPr>
        </p:nvSpPr>
        <p:spPr>
          <a:xfrm>
            <a:off x="1216025" y="1885950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punya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namanya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judul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judul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namanya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tujuh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ketukan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(.).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fi-FI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Singarimbun, Masri. 1992. </a:t>
            </a:r>
            <a:r>
              <a:rPr lang="fi-FI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Keluarga Berencana di Sriharjo: Aspek- aspek </a:t>
            </a:r>
            <a:r>
              <a:rPr lang="fi-FI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Budaya  dan </a:t>
            </a:r>
            <a:r>
              <a:rPr lang="fi-FI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fi-FI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Yogyakarta: Pusat Penelitian Kependudukan 	Universitas Gadjah Mada.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0" indent="0">
              <a:buNone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57" name="Google Shape;357;p38"/>
          <p:cNvSpPr txBox="1"/>
          <p:nvPr/>
        </p:nvSpPr>
        <p:spPr>
          <a:xfrm>
            <a:off x="1216025" y="4476450"/>
            <a:ext cx="7080600" cy="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358" name="Google Shape;358;p3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399</Words>
  <Application>Microsoft Office PowerPoint</Application>
  <PresentationFormat>On-screen Show (16:9)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Raleway</vt:lpstr>
      <vt:lpstr>Work Sans Light</vt:lpstr>
      <vt:lpstr>Raleway ExtraBold</vt:lpstr>
      <vt:lpstr>Pisanio template</vt:lpstr>
      <vt:lpstr>Nama Kelompok: Restu Ningsih (1915051001) Muhammad Syaihsan Isviandani (1955051009) Wa Ode Unzila Carin (1915051029)</vt:lpstr>
      <vt:lpstr>Pedoman Penulisan Daftar Pustaka dalam Karya Ilmiah</vt:lpstr>
      <vt:lpstr>Pengertian Daftar Pustaka</vt:lpstr>
      <vt:lpstr>PowerPoint Presentation</vt:lpstr>
      <vt:lpstr>Cara Penulisan Berupa Buku</vt:lpstr>
      <vt:lpstr> Jika penulis dua atau tiga orang, maka nama penulis kedua dan ketiga tidak perlu dibalik. Antara penulis pertama dan berikutnya dihubungkan dengan tanda titik koma (;) Contoh: Baumert, Kevin; Ruchi Bhandari and Nancy Kete.    1999. What Might a Developing Country  Climate Commitment Look Like?.      Washington, D.C.: World Resources Institute. </vt:lpstr>
      <vt:lpstr>3.  Penulis lebih dari tiga orang</vt:lpstr>
      <vt:lpstr>4.  Penulis Berupa Badan Korporasi atau Institusi</vt:lpstr>
      <vt:lpstr>5.  Penulis Punya Dua Pustaka atau Lebih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Kelompok: Restu Ningsih (1915051001) Muhammad Syaihsan Isviandani (1955051009) Wa Ode Unzila Carin (1915051029)</dc:title>
  <dc:creator>WINDOWS 7</dc:creator>
  <cp:lastModifiedBy>WINDOWS 7</cp:lastModifiedBy>
  <cp:revision>11</cp:revision>
  <dcterms:modified xsi:type="dcterms:W3CDTF">2019-11-11T11:48:51Z</dcterms:modified>
</cp:coreProperties>
</file>