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204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92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905000"/>
            <a:ext cx="3852672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1905000"/>
            <a:ext cx="3889248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999" y="1905000"/>
            <a:ext cx="3581401" cy="6096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590800"/>
            <a:ext cx="3851977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905000"/>
            <a:ext cx="3657599" cy="609600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590800"/>
            <a:ext cx="3889248" cy="3657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304800" y="152400"/>
            <a:ext cx="8534400" cy="6553199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13444"/>
            <a:ext cx="3679116" cy="4706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1"/>
            <a:ext cx="3505200" cy="39533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7924800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05000"/>
            <a:ext cx="79248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1740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AAD5916-14FE-4CAD-8F6E-96070A6FF3D1}" type="datetimeFigureOut">
              <a:rPr lang="id-ID" smtClean="0"/>
              <a:pPr/>
              <a:t>15/10/2015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53000" y="632460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17402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C51ADFA-07CF-4F4F-8215-FACB53068C3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 smtClean="0"/>
              <a:t>PBO: Pewarisan (Inheritance)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Meizano </a:t>
            </a:r>
            <a:r>
              <a:rPr lang="id-ID" smtClean="0"/>
              <a:t>A.M.,M.T</a:t>
            </a:r>
            <a:r>
              <a:rPr lang="id-ID" dirty="0" smtClean="0"/>
              <a:t>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i="1" dirty="0"/>
              <a:t>Gambar 2: Alur Program</a:t>
            </a:r>
            <a:endParaRPr lang="id-ID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984887" y="1752600"/>
            <a:ext cx="5174226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i="1" dirty="0" smtClean="0"/>
              <a:t>2. Kata </a:t>
            </a:r>
            <a:r>
              <a:rPr lang="id-ID" b="1" i="1" dirty="0"/>
              <a:t>Kunci Super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Subclass </a:t>
            </a:r>
            <a:r>
              <a:rPr lang="id-ID" dirty="0"/>
              <a:t>juga dapat memanggil constructor secara eksplisit dari superclass terdekat. Hal </a:t>
            </a:r>
            <a:r>
              <a:rPr lang="id-ID" dirty="0" smtClean="0"/>
              <a:t>ini dilakukan </a:t>
            </a:r>
            <a:r>
              <a:rPr lang="id-ID" dirty="0"/>
              <a:t>dengan pemanggil construktor </a:t>
            </a:r>
            <a:r>
              <a:rPr lang="id-ID" b="1" dirty="0"/>
              <a:t>super</a:t>
            </a:r>
            <a:r>
              <a:rPr lang="id-ID" b="1" dirty="0" smtClean="0"/>
              <a:t>.</a:t>
            </a:r>
          </a:p>
          <a:p>
            <a:r>
              <a:rPr lang="id-ID" b="1" dirty="0" smtClean="0"/>
              <a:t>Pemanggil </a:t>
            </a:r>
            <a:r>
              <a:rPr lang="id-ID" b="1" dirty="0"/>
              <a:t>constructor super </a:t>
            </a:r>
            <a:r>
              <a:rPr lang="id-ID" b="1" dirty="0" smtClean="0"/>
              <a:t>dalam </a:t>
            </a:r>
            <a:r>
              <a:rPr lang="id-ID" dirty="0" smtClean="0"/>
              <a:t>constructor </a:t>
            </a:r>
            <a:r>
              <a:rPr lang="id-ID" dirty="0"/>
              <a:t>dari subclass akan menghasilkan eksekusi dari superclass constructor </a:t>
            </a:r>
            <a:r>
              <a:rPr lang="id-ID" dirty="0" smtClean="0"/>
              <a:t>yang </a:t>
            </a:r>
            <a:r>
              <a:rPr lang="sv-SE" dirty="0" smtClean="0"/>
              <a:t>bersangkutan</a:t>
            </a:r>
            <a:r>
              <a:rPr lang="sv-SE" dirty="0"/>
              <a:t>, berdasar dari argumen sebelumnya.</a:t>
            </a:r>
          </a:p>
          <a:p>
            <a:r>
              <a:rPr lang="id-ID" dirty="0"/>
              <a:t>Sebagai contoh, pada contoh class sebelumnya. Person dan Student, kita tunjukkan </a:t>
            </a:r>
            <a:r>
              <a:rPr lang="id-ID" dirty="0" smtClean="0"/>
              <a:t>contoh dari </a:t>
            </a:r>
            <a:r>
              <a:rPr lang="id-ID" dirty="0"/>
              <a:t>pemanggil constructor super. Diberikan kode berikut untuk Student,</a:t>
            </a:r>
          </a:p>
          <a:p>
            <a:r>
              <a:rPr lang="id-ID" dirty="0"/>
              <a:t>public Student(){</a:t>
            </a:r>
          </a:p>
          <a:p>
            <a:pPr lvl="1"/>
            <a:r>
              <a:rPr lang="id-ID" b="1" dirty="0"/>
              <a:t>super( "SomeName", "SomeAddress" );</a:t>
            </a:r>
          </a:p>
          <a:p>
            <a:pPr lvl="1"/>
            <a:r>
              <a:rPr lang="id-ID" dirty="0"/>
              <a:t>System.out.println("Inside Student:Constructor");</a:t>
            </a:r>
          </a:p>
          <a:p>
            <a:r>
              <a:rPr lang="id-ID" dirty="0" smtClean="0"/>
              <a:t>}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Kode ini memanggil constructor kedua dari superclass terdekat (yaitu Person) dan mengeksekusinya. Contoh kode lain ditunjukkan sebagai berikut,</a:t>
            </a:r>
          </a:p>
          <a:p>
            <a:r>
              <a:rPr lang="id-ID" dirty="0" smtClean="0"/>
              <a:t>public Student(){</a:t>
            </a:r>
          </a:p>
          <a:p>
            <a:pPr lvl="1"/>
            <a:r>
              <a:rPr lang="id-ID" b="1" dirty="0" smtClean="0"/>
              <a:t>super();</a:t>
            </a:r>
          </a:p>
          <a:p>
            <a:pPr lvl="1"/>
            <a:r>
              <a:rPr lang="id-ID" dirty="0" smtClean="0"/>
              <a:t>System.out.println("Inside Student:Constructor");</a:t>
            </a:r>
          </a:p>
          <a:p>
            <a:r>
              <a:rPr lang="id-ID" dirty="0" smtClean="0"/>
              <a:t>}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/>
              <a:t>Ada beberapa hal yang harus diingat ketika menggunakan pemanggil constuktor super: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Pemanggil </a:t>
            </a:r>
            <a:r>
              <a:rPr lang="id-ID" dirty="0"/>
              <a:t>super() HARUS DIJADIKAN PERNYATAAN PERTAMA DALAM constructor.</a:t>
            </a:r>
          </a:p>
          <a:p>
            <a:pPr marL="914400" lvl="1" indent="-514350">
              <a:buFont typeface="+mj-lt"/>
              <a:buAutoNum type="arabicPeriod"/>
            </a:pPr>
            <a:r>
              <a:rPr lang="id-ID" dirty="0" smtClean="0"/>
              <a:t>Pemanggil </a:t>
            </a:r>
            <a:r>
              <a:rPr lang="id-ID" dirty="0"/>
              <a:t>super() hanya dapat digunakan dalam definisi constructor.</a:t>
            </a:r>
          </a:p>
          <a:p>
            <a:pPr marL="914400" lvl="1" indent="-514350">
              <a:buFont typeface="+mj-lt"/>
              <a:buAutoNum type="arabicPeriod"/>
            </a:pPr>
            <a:r>
              <a:rPr lang="sv-SE" dirty="0" smtClean="0"/>
              <a:t>Termasuk </a:t>
            </a:r>
            <a:r>
              <a:rPr lang="sv-SE" dirty="0"/>
              <a:t>constructor this() dan pemanggil super() TIDAK BOLEH TERJADI </a:t>
            </a:r>
            <a:r>
              <a:rPr lang="sv-SE" dirty="0" smtClean="0"/>
              <a:t>DALAM</a:t>
            </a:r>
            <a:r>
              <a:rPr lang="id-ID" dirty="0" smtClean="0"/>
              <a:t> constructor </a:t>
            </a:r>
            <a:r>
              <a:rPr lang="id-ID" dirty="0"/>
              <a:t>YANG SAMA.</a:t>
            </a:r>
          </a:p>
          <a:p>
            <a:r>
              <a:rPr lang="id-ID" dirty="0"/>
              <a:t>Pemakaian lain dari super adalah untuk menunjuk anggota dari </a:t>
            </a:r>
            <a:r>
              <a:rPr lang="id-ID" dirty="0" smtClean="0"/>
              <a:t>superclass(seperti reference </a:t>
            </a:r>
            <a:r>
              <a:rPr lang="id-ID" b="1" dirty="0"/>
              <a:t>this). Sebagai contoh,</a:t>
            </a:r>
          </a:p>
          <a:p>
            <a:r>
              <a:rPr lang="id-ID" dirty="0"/>
              <a:t>public Student()</a:t>
            </a:r>
          </a:p>
          <a:p>
            <a:r>
              <a:rPr lang="id-ID" dirty="0"/>
              <a:t>{</a:t>
            </a:r>
          </a:p>
          <a:p>
            <a:pPr lvl="1"/>
            <a:r>
              <a:rPr lang="id-ID" b="1" dirty="0"/>
              <a:t>super.name = “somename”;</a:t>
            </a:r>
          </a:p>
          <a:p>
            <a:pPr lvl="1"/>
            <a:r>
              <a:rPr lang="id-ID" b="1" dirty="0"/>
              <a:t>super.address = “some address”;</a:t>
            </a:r>
          </a:p>
          <a:p>
            <a:r>
              <a:rPr lang="id-ID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i="1" dirty="0" smtClean="0"/>
              <a:t>3. Overriding </a:t>
            </a:r>
            <a:r>
              <a:rPr lang="id-ID" b="1" i="1" dirty="0"/>
              <a:t>Method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Untuk beberapa pertimbangan, terkadang class asal perlu mempunyai </a:t>
            </a:r>
            <a:r>
              <a:rPr lang="id-ID" dirty="0" smtClean="0"/>
              <a:t>implementasi berbeda </a:t>
            </a:r>
            <a:r>
              <a:rPr lang="id-ID" dirty="0"/>
              <a:t>dari method yang khusus dari </a:t>
            </a:r>
            <a:r>
              <a:rPr lang="id-ID" i="1" dirty="0"/>
              <a:t>superclass </a:t>
            </a:r>
            <a:r>
              <a:rPr lang="id-ID" i="1" dirty="0" smtClean="0"/>
              <a:t>tersebut.</a:t>
            </a:r>
          </a:p>
          <a:p>
            <a:r>
              <a:rPr lang="id-ID" i="1" dirty="0" smtClean="0"/>
              <a:t>Oleh </a:t>
            </a:r>
            <a:r>
              <a:rPr lang="id-ID" i="1" dirty="0"/>
              <a:t>karena itulah, </a:t>
            </a:r>
            <a:r>
              <a:rPr lang="id-ID" i="1" dirty="0" smtClean="0"/>
              <a:t>method </a:t>
            </a:r>
            <a:r>
              <a:rPr lang="id-ID" dirty="0" smtClean="0"/>
              <a:t>overriding </a:t>
            </a:r>
            <a:r>
              <a:rPr lang="id-ID" dirty="0"/>
              <a:t>digunakan</a:t>
            </a:r>
            <a:r>
              <a:rPr lang="id-ID" dirty="0" smtClean="0"/>
              <a:t>.</a:t>
            </a:r>
          </a:p>
          <a:p>
            <a:r>
              <a:rPr lang="id-ID" i="1" dirty="0" smtClean="0"/>
              <a:t>Subclass </a:t>
            </a:r>
            <a:r>
              <a:rPr lang="id-ID" i="1" dirty="0"/>
              <a:t>dapat mengesampingkan method yang didefinisikan </a:t>
            </a:r>
            <a:r>
              <a:rPr lang="id-ID" i="1" dirty="0" smtClean="0"/>
              <a:t>dalam </a:t>
            </a:r>
            <a:r>
              <a:rPr lang="sv-SE" i="1" dirty="0" smtClean="0"/>
              <a:t>superclass </a:t>
            </a:r>
            <a:r>
              <a:rPr lang="sv-SE" i="1" dirty="0"/>
              <a:t>dengan menyediakan implementasi baru dari method tersebut</a:t>
            </a:r>
            <a:r>
              <a:rPr lang="sv-SE" i="1" dirty="0" smtClean="0"/>
              <a:t>.</a:t>
            </a:r>
            <a:endParaRPr lang="sv-SE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Misalnya kita mempunyai implementasi berikut untuk method getName dalam superclass Person,</a:t>
            </a:r>
          </a:p>
          <a:p>
            <a:r>
              <a:rPr lang="id-ID" dirty="0" smtClean="0"/>
              <a:t>public class Person</a:t>
            </a:r>
          </a:p>
          <a:p>
            <a:r>
              <a:rPr lang="id-ID" dirty="0" smtClean="0"/>
              <a:t>{</a:t>
            </a:r>
          </a:p>
          <a:p>
            <a:pPr lvl="1"/>
            <a:r>
              <a:rPr lang="id-ID" dirty="0" smtClean="0"/>
              <a:t>:</a:t>
            </a:r>
          </a:p>
          <a:p>
            <a:pPr lvl="1"/>
            <a:r>
              <a:rPr lang="id-ID" dirty="0" smtClean="0"/>
              <a:t>:</a:t>
            </a:r>
          </a:p>
          <a:p>
            <a:pPr lvl="1"/>
            <a:r>
              <a:rPr lang="id-ID" dirty="0" smtClean="0"/>
              <a:t>public String getName(){</a:t>
            </a:r>
          </a:p>
          <a:p>
            <a:pPr lvl="2"/>
            <a:r>
              <a:rPr lang="id-ID" dirty="0" smtClean="0"/>
              <a:t>System.out.println("Parent: getName");</a:t>
            </a:r>
          </a:p>
          <a:p>
            <a:pPr lvl="2"/>
            <a:r>
              <a:rPr lang="id-ID" dirty="0" smtClean="0"/>
              <a:t>return name;</a:t>
            </a:r>
          </a:p>
          <a:p>
            <a:pPr lvl="1"/>
            <a:r>
              <a:rPr lang="id-ID" dirty="0" smtClean="0"/>
              <a:t>}</a:t>
            </a:r>
          </a:p>
          <a:p>
            <a:pPr lvl="1"/>
            <a:r>
              <a:rPr lang="id-ID" dirty="0" smtClean="0"/>
              <a:t>:</a:t>
            </a:r>
          </a:p>
          <a:p>
            <a:r>
              <a:rPr lang="id-ID" dirty="0" smtClean="0"/>
              <a:t>}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/>
              <a:t>Untuk override, method getName dalam subclass Student, kita tulis,</a:t>
            </a:r>
          </a:p>
          <a:p>
            <a:r>
              <a:rPr lang="en-US" dirty="0"/>
              <a:t>public class Student extends Person</a:t>
            </a:r>
          </a:p>
          <a:p>
            <a:r>
              <a:rPr lang="id-ID" dirty="0"/>
              <a:t>{</a:t>
            </a:r>
          </a:p>
          <a:p>
            <a:r>
              <a:rPr lang="id-ID" dirty="0"/>
              <a:t>:</a:t>
            </a:r>
          </a:p>
          <a:p>
            <a:r>
              <a:rPr lang="id-ID" dirty="0"/>
              <a:t>:</a:t>
            </a:r>
          </a:p>
          <a:p>
            <a:r>
              <a:rPr lang="id-ID" dirty="0"/>
              <a:t>public String getName(){</a:t>
            </a:r>
          </a:p>
          <a:p>
            <a:r>
              <a:rPr lang="id-ID" dirty="0"/>
              <a:t>System.out.println("Student: getName</a:t>
            </a:r>
            <a:r>
              <a:rPr lang="id-ID" dirty="0" smtClean="0"/>
              <a:t>");</a:t>
            </a:r>
          </a:p>
          <a:p>
            <a:r>
              <a:rPr lang="id-ID" dirty="0"/>
              <a:t>return name;</a:t>
            </a:r>
          </a:p>
          <a:p>
            <a:r>
              <a:rPr lang="id-ID" dirty="0"/>
              <a:t>}</a:t>
            </a:r>
          </a:p>
          <a:p>
            <a:r>
              <a:rPr lang="id-ID" dirty="0"/>
              <a:t>:</a:t>
            </a:r>
          </a:p>
          <a:p>
            <a:r>
              <a:rPr lang="id-ID" dirty="0"/>
              <a:t>}</a:t>
            </a:r>
          </a:p>
          <a:p>
            <a:r>
              <a:rPr lang="id-ID" dirty="0"/>
              <a:t>Jadi, ketika kita meminta method getName dari object class Student, method overridde</a:t>
            </a:r>
          </a:p>
          <a:p>
            <a:r>
              <a:rPr lang="sv-SE" dirty="0"/>
              <a:t>akan dipanggil, keluarannya akan menjadi,</a:t>
            </a:r>
          </a:p>
          <a:p>
            <a:r>
              <a:rPr lang="id-ID" dirty="0"/>
              <a:t>Student: getName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i="1" dirty="0" smtClean="0"/>
              <a:t>4. </a:t>
            </a:r>
            <a:r>
              <a:rPr lang="en-US" b="1" i="1" dirty="0" smtClean="0"/>
              <a:t>Method </a:t>
            </a:r>
            <a:r>
              <a:rPr lang="en-US" b="1" i="1" dirty="0"/>
              <a:t>final </a:t>
            </a:r>
            <a:r>
              <a:rPr lang="en-US" b="1" i="1" dirty="0" err="1"/>
              <a:t>dan</a:t>
            </a:r>
            <a:r>
              <a:rPr lang="en-US" b="1" i="1" dirty="0"/>
              <a:t> class final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Dalam Java, juga memungkinkan untuk mendeklarasikan class-class yang tidak </a:t>
            </a:r>
            <a:r>
              <a:rPr lang="id-ID" dirty="0" smtClean="0"/>
              <a:t>lama menjadi </a:t>
            </a:r>
            <a:r>
              <a:rPr lang="id-ID" dirty="0"/>
              <a:t>subclass. Class ini dinamakan </a:t>
            </a:r>
            <a:r>
              <a:rPr lang="id-ID" b="1" dirty="0"/>
              <a:t>class final</a:t>
            </a:r>
            <a:r>
              <a:rPr lang="id-ID" b="1" dirty="0" smtClean="0"/>
              <a:t>.</a:t>
            </a:r>
          </a:p>
          <a:p>
            <a:r>
              <a:rPr lang="id-ID" b="1" dirty="0" smtClean="0"/>
              <a:t>Untuk </a:t>
            </a:r>
            <a:r>
              <a:rPr lang="id-ID" b="1" dirty="0"/>
              <a:t>mendeklarasikan class </a:t>
            </a:r>
            <a:r>
              <a:rPr lang="id-ID" b="1" dirty="0" smtClean="0"/>
              <a:t>untuk </a:t>
            </a:r>
            <a:r>
              <a:rPr lang="id-ID" dirty="0" smtClean="0"/>
              <a:t>menjadi </a:t>
            </a:r>
            <a:r>
              <a:rPr lang="id-ID" dirty="0"/>
              <a:t>final kita hanya menambahkan kata kunci </a:t>
            </a:r>
            <a:r>
              <a:rPr lang="id-ID" b="1" dirty="0"/>
              <a:t>final dalam deklarasi class. </a:t>
            </a:r>
            <a:r>
              <a:rPr lang="id-ID" b="1" dirty="0" smtClean="0"/>
              <a:t>Sebagai </a:t>
            </a:r>
            <a:r>
              <a:rPr lang="id-ID" dirty="0" smtClean="0"/>
              <a:t>contoh</a:t>
            </a:r>
            <a:r>
              <a:rPr lang="id-ID" dirty="0"/>
              <a:t>, jika kita ingin class Person untuk dideklarasikan final, kita tulis,</a:t>
            </a:r>
          </a:p>
          <a:p>
            <a:r>
              <a:rPr lang="id-ID" dirty="0"/>
              <a:t>public </a:t>
            </a:r>
            <a:r>
              <a:rPr lang="id-ID" b="1" dirty="0"/>
              <a:t>final class Person</a:t>
            </a:r>
          </a:p>
          <a:p>
            <a:r>
              <a:rPr lang="id-ID" dirty="0"/>
              <a:t>{</a:t>
            </a:r>
          </a:p>
          <a:p>
            <a:r>
              <a:rPr lang="id-ID" dirty="0"/>
              <a:t>//area kode</a:t>
            </a:r>
          </a:p>
          <a:p>
            <a:r>
              <a:rPr lang="id-ID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d-ID" dirty="0"/>
              <a:t>Beberapa class dalam Java API dideklarasikan secara final untuk memastikan sifatnya </a:t>
            </a:r>
            <a:r>
              <a:rPr lang="id-ID" dirty="0" smtClean="0"/>
              <a:t>tidak dapat </a:t>
            </a:r>
            <a:r>
              <a:rPr lang="id-ID" dirty="0"/>
              <a:t>di-</a:t>
            </a:r>
            <a:r>
              <a:rPr lang="id-ID" i="1" dirty="0"/>
              <a:t>override. Contoh-contoh dari class ini adalah Integer, Double, dan String.</a:t>
            </a:r>
          </a:p>
          <a:p>
            <a:r>
              <a:rPr lang="id-ID" dirty="0"/>
              <a:t>Ini memungkinkan dalam Java membuat method yang tidak dapat di-</a:t>
            </a:r>
            <a:r>
              <a:rPr lang="id-ID" i="1" dirty="0"/>
              <a:t>override. Method </a:t>
            </a:r>
            <a:r>
              <a:rPr lang="id-ID" i="1" dirty="0" smtClean="0"/>
              <a:t>ini </a:t>
            </a:r>
            <a:r>
              <a:rPr lang="sv-SE" dirty="0" smtClean="0"/>
              <a:t>dapat </a:t>
            </a:r>
            <a:r>
              <a:rPr lang="sv-SE" dirty="0"/>
              <a:t>kita panggil </a:t>
            </a:r>
            <a:r>
              <a:rPr lang="sv-SE" b="1" dirty="0"/>
              <a:t>method final. Untuk mendeklarasikan method untuk menjadi final, </a:t>
            </a:r>
            <a:r>
              <a:rPr lang="sv-SE" b="1" dirty="0" smtClean="0"/>
              <a:t>kita</a:t>
            </a:r>
            <a:r>
              <a:rPr lang="id-ID" b="1" dirty="0" smtClean="0"/>
              <a:t> </a:t>
            </a:r>
            <a:r>
              <a:rPr lang="id-ID" dirty="0" smtClean="0"/>
              <a:t>tambahkan </a:t>
            </a:r>
            <a:r>
              <a:rPr lang="id-ID" dirty="0"/>
              <a:t>kata kunci final ke dalam deklarasi method. Contohnya, jika kita ingin </a:t>
            </a:r>
            <a:r>
              <a:rPr lang="id-ID" dirty="0" smtClean="0"/>
              <a:t>method getName </a:t>
            </a:r>
            <a:r>
              <a:rPr lang="id-ID" dirty="0"/>
              <a:t>dalam class Person untuk dideklarasikan final, kita tulis,</a:t>
            </a:r>
          </a:p>
          <a:p>
            <a:r>
              <a:rPr lang="id-ID" dirty="0"/>
              <a:t>public </a:t>
            </a:r>
            <a:r>
              <a:rPr lang="id-ID" b="1" dirty="0"/>
              <a:t>final String getName(){</a:t>
            </a:r>
          </a:p>
          <a:p>
            <a:pPr lvl="1"/>
            <a:r>
              <a:rPr lang="id-ID" dirty="0"/>
              <a:t>return name;</a:t>
            </a:r>
          </a:p>
          <a:p>
            <a:r>
              <a:rPr lang="id-ID" dirty="0" smtClean="0"/>
              <a:t>}</a:t>
            </a:r>
          </a:p>
          <a:p>
            <a:r>
              <a:rPr lang="id-ID" dirty="0"/>
              <a:t>Method static juga secara otomatis final. Ini artinya Anda tidak dapat </a:t>
            </a:r>
            <a:r>
              <a:rPr lang="id-ID" dirty="0" smtClean="0"/>
              <a:t>membuatnya override</a:t>
            </a:r>
            <a:r>
              <a:rPr lang="id-ID" dirty="0"/>
              <a:t>.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TERIMAKASIH</a:t>
            </a:r>
            <a:endParaRPr lang="id-ID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Dalam Java, semua class, termasuk class yang membangun Java API, adalah </a:t>
            </a:r>
            <a:r>
              <a:rPr lang="id-ID" dirty="0" smtClean="0"/>
              <a:t>subclasses dari </a:t>
            </a:r>
            <a:r>
              <a:rPr lang="id-ID" dirty="0"/>
              <a:t>superclass Object</a:t>
            </a:r>
            <a:r>
              <a:rPr lang="id-ID" dirty="0" smtClean="0"/>
              <a:t>.</a:t>
            </a:r>
          </a:p>
          <a:p>
            <a:r>
              <a:rPr lang="id-ID" dirty="0" smtClean="0"/>
              <a:t>Beberapa </a:t>
            </a:r>
            <a:r>
              <a:rPr lang="id-ID" dirty="0"/>
              <a:t>class di atas </a:t>
            </a:r>
            <a:r>
              <a:rPr lang="id-ID" b="1" dirty="0"/>
              <a:t>class utama </a:t>
            </a:r>
            <a:r>
              <a:rPr lang="id-ID" dirty="0"/>
              <a:t>dalam hirarki class dikenal sebagai </a:t>
            </a:r>
            <a:r>
              <a:rPr lang="id-ID" b="1" dirty="0"/>
              <a:t>superclass</a:t>
            </a:r>
            <a:r>
              <a:rPr lang="id-ID" dirty="0"/>
              <a:t>.</a:t>
            </a:r>
          </a:p>
          <a:p>
            <a:r>
              <a:rPr lang="id-ID" dirty="0"/>
              <a:t>Sementara beberapa class di bawah class pokok dalam hirarki class dikenal </a:t>
            </a:r>
            <a:r>
              <a:rPr lang="id-ID" dirty="0" smtClean="0"/>
              <a:t>sebagai subclass </a:t>
            </a:r>
            <a:r>
              <a:rPr lang="id-ID" dirty="0"/>
              <a:t>dari class tersebut</a:t>
            </a:r>
            <a:r>
              <a:rPr lang="id-ID" dirty="0" smtClean="0"/>
              <a:t>.</a:t>
            </a:r>
          </a:p>
          <a:p>
            <a:r>
              <a:rPr lang="id-ID" dirty="0" smtClean="0"/>
              <a:t> Contoh hirarki class diperlihatkan di bawah ini.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i="1" dirty="0"/>
              <a:t>Gambar 1: Hirarki class</a:t>
            </a:r>
            <a:endParaRPr lang="id-ID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609600" y="2114005"/>
            <a:ext cx="7924800" cy="3849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Pewarisan adalah keuntungan besar dalam pemrograman berbasis object karena </a:t>
            </a:r>
            <a:r>
              <a:rPr lang="id-ID" b="1" dirty="0" smtClean="0"/>
              <a:t>suatu sifat </a:t>
            </a:r>
            <a:r>
              <a:rPr lang="id-ID" b="1" dirty="0"/>
              <a:t>atau method didefinisikan dalam </a:t>
            </a:r>
            <a:r>
              <a:rPr lang="id-ID" b="1" i="1" dirty="0"/>
              <a:t>superclass, </a:t>
            </a:r>
            <a:r>
              <a:rPr lang="id-ID" b="1" dirty="0"/>
              <a:t>sifat ini secara otomatis </a:t>
            </a:r>
            <a:r>
              <a:rPr lang="id-ID" b="1" i="1" dirty="0"/>
              <a:t>diwariskan </a:t>
            </a:r>
            <a:r>
              <a:rPr lang="id-ID" b="1" dirty="0" smtClean="0"/>
              <a:t>ke </a:t>
            </a:r>
            <a:r>
              <a:rPr lang="sv-SE" b="1" dirty="0" smtClean="0"/>
              <a:t>semua </a:t>
            </a:r>
            <a:r>
              <a:rPr lang="sv-SE" b="1" i="1" dirty="0"/>
              <a:t>subclasses</a:t>
            </a:r>
            <a:r>
              <a:rPr lang="sv-SE" b="1" i="1" dirty="0" smtClean="0"/>
              <a:t>.</a:t>
            </a:r>
            <a:endParaRPr lang="id-ID" b="1" i="1" dirty="0" smtClean="0"/>
          </a:p>
          <a:p>
            <a:r>
              <a:rPr lang="sv-SE" dirty="0" smtClean="0"/>
              <a:t>Jadi</a:t>
            </a:r>
            <a:r>
              <a:rPr lang="sv-SE" dirty="0"/>
              <a:t>, </a:t>
            </a:r>
            <a:r>
              <a:rPr lang="sv-SE" i="1" dirty="0"/>
              <a:t>Anda dapat menuliskan kode method hanya sekali </a:t>
            </a:r>
            <a:r>
              <a:rPr lang="sv-SE" dirty="0"/>
              <a:t>dan </a:t>
            </a:r>
            <a:r>
              <a:rPr lang="sv-SE" dirty="0" smtClean="0"/>
              <a:t>mereka</a:t>
            </a:r>
            <a:r>
              <a:rPr lang="id-ID" dirty="0" smtClean="0"/>
              <a:t> </a:t>
            </a:r>
            <a:r>
              <a:rPr lang="sv-SE" dirty="0" smtClean="0"/>
              <a:t>dapat </a:t>
            </a:r>
            <a:r>
              <a:rPr lang="sv-SE" dirty="0"/>
              <a:t>digunakan oleh semua subclass</a:t>
            </a:r>
            <a:r>
              <a:rPr lang="sv-SE" dirty="0" smtClean="0"/>
              <a:t>.</a:t>
            </a:r>
            <a:endParaRPr lang="id-ID" dirty="0" smtClean="0"/>
          </a:p>
          <a:p>
            <a:r>
              <a:rPr lang="sv-SE" dirty="0" smtClean="0"/>
              <a:t>Subclass </a:t>
            </a:r>
            <a:r>
              <a:rPr lang="sv-SE" dirty="0"/>
              <a:t>hanya perlu </a:t>
            </a:r>
            <a:r>
              <a:rPr lang="sv-SE" dirty="0" smtClean="0"/>
              <a:t>mengimplementasikan</a:t>
            </a:r>
            <a:r>
              <a:rPr lang="id-ID" dirty="0" smtClean="0"/>
              <a:t> perbedaannya </a:t>
            </a:r>
            <a:r>
              <a:rPr lang="id-ID" dirty="0"/>
              <a:t>sendiri dan induknya.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i="1" dirty="0" smtClean="0"/>
              <a:t>1. Mendefinisikan </a:t>
            </a:r>
            <a:r>
              <a:rPr lang="id-ID" b="1" i="1" dirty="0"/>
              <a:t>Superclass dan Subclass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Untuk memperoleh suatu class, kita menggunakan kata kunci </a:t>
            </a:r>
            <a:r>
              <a:rPr lang="id-ID" b="1" dirty="0"/>
              <a:t>extend</a:t>
            </a:r>
            <a:r>
              <a:rPr lang="id-ID" b="1" dirty="0" smtClean="0"/>
              <a:t>.</a:t>
            </a:r>
          </a:p>
          <a:p>
            <a:r>
              <a:rPr lang="id-ID" b="1" dirty="0" smtClean="0"/>
              <a:t>Untuk </a:t>
            </a:r>
            <a:r>
              <a:rPr lang="id-ID" dirty="0" smtClean="0"/>
              <a:t>mengilustrasikan </a:t>
            </a:r>
            <a:r>
              <a:rPr lang="id-ID" dirty="0"/>
              <a:t>ini, kita akan membuat contoh class induk</a:t>
            </a:r>
            <a:r>
              <a:rPr lang="id-ID" dirty="0" smtClean="0"/>
              <a:t>.</a:t>
            </a:r>
          </a:p>
          <a:p>
            <a:r>
              <a:rPr lang="id-ID" dirty="0" smtClean="0"/>
              <a:t>Dimisalkan </a:t>
            </a:r>
            <a:r>
              <a:rPr lang="id-ID" dirty="0"/>
              <a:t>kita </a:t>
            </a:r>
            <a:r>
              <a:rPr lang="id-ID" dirty="0" smtClean="0"/>
              <a:t>mempunyai class </a:t>
            </a:r>
            <a:r>
              <a:rPr lang="id-ID" dirty="0"/>
              <a:t>induk yang dinamakan Person.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public class Person</a:t>
            </a:r>
            <a:endParaRPr lang="id-ID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id-ID" dirty="0"/>
              <a:t>public class Person</a:t>
            </a:r>
          </a:p>
          <a:p>
            <a:r>
              <a:rPr lang="id-ID" dirty="0"/>
              <a:t>{</a:t>
            </a:r>
          </a:p>
          <a:p>
            <a:pPr lvl="1"/>
            <a:r>
              <a:rPr lang="id-ID" b="1" dirty="0"/>
              <a:t>protected String name;</a:t>
            </a:r>
          </a:p>
          <a:p>
            <a:pPr lvl="1"/>
            <a:r>
              <a:rPr lang="id-ID" b="1" dirty="0"/>
              <a:t>protected String address;</a:t>
            </a:r>
          </a:p>
          <a:p>
            <a:pPr lvl="1"/>
            <a:r>
              <a:rPr lang="id-ID" dirty="0"/>
              <a:t>/**</a:t>
            </a:r>
          </a:p>
          <a:p>
            <a:pPr lvl="1"/>
            <a:r>
              <a:rPr lang="id-ID" dirty="0"/>
              <a:t>* Default constructor</a:t>
            </a:r>
          </a:p>
          <a:p>
            <a:pPr lvl="1"/>
            <a:r>
              <a:rPr lang="id-ID" dirty="0"/>
              <a:t>*/</a:t>
            </a:r>
          </a:p>
          <a:p>
            <a:pPr lvl="1"/>
            <a:r>
              <a:rPr lang="id-ID" dirty="0"/>
              <a:t>public Person(){</a:t>
            </a:r>
          </a:p>
          <a:p>
            <a:pPr lvl="2"/>
            <a:r>
              <a:rPr lang="id-ID" dirty="0"/>
              <a:t>System.out.println(“Inside Person:Constructor”);</a:t>
            </a:r>
          </a:p>
          <a:p>
            <a:pPr lvl="2"/>
            <a:r>
              <a:rPr lang="id-ID" dirty="0"/>
              <a:t>name = "";</a:t>
            </a:r>
          </a:p>
          <a:p>
            <a:pPr lvl="2"/>
            <a:r>
              <a:rPr lang="id-ID" dirty="0"/>
              <a:t>address = "";</a:t>
            </a:r>
          </a:p>
          <a:p>
            <a:pPr lvl="1"/>
            <a:r>
              <a:rPr lang="id-ID" dirty="0"/>
              <a:t>}</a:t>
            </a:r>
          </a:p>
          <a:p>
            <a:pPr lvl="1"/>
            <a:r>
              <a:rPr lang="id-ID" dirty="0"/>
              <a:t>/**</a:t>
            </a:r>
          </a:p>
          <a:p>
            <a:pPr lvl="1"/>
            <a:r>
              <a:rPr lang="id-ID" dirty="0"/>
              <a:t>* Constructor dengan dua parameter</a:t>
            </a:r>
          </a:p>
          <a:p>
            <a:pPr lvl="1"/>
            <a:r>
              <a:rPr lang="id-ID" dirty="0"/>
              <a:t>*/</a:t>
            </a:r>
          </a:p>
          <a:p>
            <a:pPr lvl="1"/>
            <a:r>
              <a:rPr lang="en-US" dirty="0"/>
              <a:t>public Person( String name, String address ){</a:t>
            </a:r>
          </a:p>
          <a:p>
            <a:pPr lvl="2"/>
            <a:r>
              <a:rPr lang="id-ID" dirty="0"/>
              <a:t>this.name = name;</a:t>
            </a:r>
          </a:p>
          <a:p>
            <a:pPr lvl="2"/>
            <a:r>
              <a:rPr lang="id-ID" dirty="0"/>
              <a:t>this.address = address;</a:t>
            </a:r>
          </a:p>
          <a:p>
            <a:pPr lvl="1"/>
            <a:r>
              <a:rPr lang="id-ID" dirty="0"/>
              <a:t>}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id-ID" dirty="0"/>
              <a:t>/**</a:t>
            </a:r>
          </a:p>
          <a:p>
            <a:pPr lvl="1"/>
            <a:r>
              <a:rPr lang="id-ID" dirty="0"/>
              <a:t>* Method accessor</a:t>
            </a:r>
          </a:p>
          <a:p>
            <a:pPr lvl="1"/>
            <a:r>
              <a:rPr lang="id-ID" dirty="0"/>
              <a:t>*/</a:t>
            </a:r>
          </a:p>
          <a:p>
            <a:pPr lvl="1"/>
            <a:r>
              <a:rPr lang="id-ID" dirty="0"/>
              <a:t>public String getName(){</a:t>
            </a:r>
          </a:p>
          <a:p>
            <a:pPr lvl="2"/>
            <a:r>
              <a:rPr lang="id-ID" dirty="0"/>
              <a:t>return name;</a:t>
            </a:r>
          </a:p>
          <a:p>
            <a:pPr lvl="1"/>
            <a:r>
              <a:rPr lang="id-ID" dirty="0"/>
              <a:t>}</a:t>
            </a:r>
          </a:p>
          <a:p>
            <a:pPr lvl="1"/>
            <a:r>
              <a:rPr lang="id-ID" dirty="0"/>
              <a:t>public String getAddress(){</a:t>
            </a:r>
          </a:p>
          <a:p>
            <a:pPr lvl="2"/>
            <a:r>
              <a:rPr lang="id-ID" dirty="0"/>
              <a:t>return address;</a:t>
            </a:r>
          </a:p>
          <a:p>
            <a:pPr lvl="1"/>
            <a:r>
              <a:rPr lang="id-ID" dirty="0"/>
              <a:t>}</a:t>
            </a:r>
          </a:p>
          <a:p>
            <a:pPr lvl="1"/>
            <a:r>
              <a:rPr lang="en-US" dirty="0"/>
              <a:t>public void </a:t>
            </a:r>
            <a:r>
              <a:rPr lang="en-US" dirty="0" err="1"/>
              <a:t>setName</a:t>
            </a:r>
            <a:r>
              <a:rPr lang="en-US" dirty="0"/>
              <a:t>( String name ){</a:t>
            </a:r>
          </a:p>
          <a:p>
            <a:pPr lvl="2"/>
            <a:r>
              <a:rPr lang="id-ID" dirty="0"/>
              <a:t>this.name = name;</a:t>
            </a:r>
          </a:p>
          <a:p>
            <a:pPr lvl="1"/>
            <a:r>
              <a:rPr lang="id-ID" dirty="0"/>
              <a:t>}</a:t>
            </a:r>
          </a:p>
          <a:p>
            <a:pPr lvl="1"/>
            <a:r>
              <a:rPr lang="en-US" dirty="0"/>
              <a:t>public void </a:t>
            </a:r>
            <a:r>
              <a:rPr lang="en-US" dirty="0" err="1"/>
              <a:t>setAddress</a:t>
            </a:r>
            <a:r>
              <a:rPr lang="en-US" dirty="0"/>
              <a:t>( String add ){</a:t>
            </a:r>
          </a:p>
          <a:p>
            <a:pPr lvl="2"/>
            <a:r>
              <a:rPr lang="id-ID" dirty="0"/>
              <a:t>this.address = add;</a:t>
            </a:r>
          </a:p>
          <a:p>
            <a:pPr lvl="1"/>
            <a:r>
              <a:rPr lang="id-ID" dirty="0"/>
              <a:t>}</a:t>
            </a:r>
          </a:p>
          <a:p>
            <a:r>
              <a:rPr lang="id-ID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Perhatikan bahwa atribut </a:t>
            </a:r>
            <a:r>
              <a:rPr lang="id-ID" i="1" dirty="0"/>
              <a:t>name dan address dideklarasikan sebagai </a:t>
            </a:r>
            <a:r>
              <a:rPr lang="id-ID" b="1" i="1" dirty="0"/>
              <a:t>protected</a:t>
            </a:r>
            <a:r>
              <a:rPr lang="id-ID" b="1" i="1" dirty="0" smtClean="0"/>
              <a:t>.</a:t>
            </a:r>
          </a:p>
          <a:p>
            <a:r>
              <a:rPr lang="id-ID" b="1" i="1" dirty="0" smtClean="0"/>
              <a:t>Alasannya </a:t>
            </a:r>
            <a:r>
              <a:rPr lang="id-ID" dirty="0" smtClean="0"/>
              <a:t>kita </a:t>
            </a:r>
            <a:r>
              <a:rPr lang="id-ID" dirty="0"/>
              <a:t>melakukan ini yaitu, kita inginkan atribut-atribut ini untuk bisa diakses oleh </a:t>
            </a:r>
            <a:r>
              <a:rPr lang="id-ID" dirty="0" smtClean="0"/>
              <a:t>subclasses dari </a:t>
            </a:r>
            <a:r>
              <a:rPr lang="id-ID" dirty="0"/>
              <a:t>superclassess</a:t>
            </a:r>
            <a:r>
              <a:rPr lang="id-ID" dirty="0" smtClean="0"/>
              <a:t>.</a:t>
            </a:r>
          </a:p>
          <a:p>
            <a:r>
              <a:rPr lang="id-ID" dirty="0" smtClean="0"/>
              <a:t>Jika </a:t>
            </a:r>
            <a:r>
              <a:rPr lang="id-ID" dirty="0"/>
              <a:t>kita mendeklarasikannya sebagai private, subclasses tidak </a:t>
            </a:r>
            <a:r>
              <a:rPr lang="id-ID" dirty="0" smtClean="0"/>
              <a:t>dapat menggunakannya.</a:t>
            </a:r>
          </a:p>
          <a:p>
            <a:r>
              <a:rPr lang="id-ID" dirty="0" smtClean="0"/>
              <a:t>Catatan </a:t>
            </a:r>
            <a:r>
              <a:rPr lang="id-ID" dirty="0"/>
              <a:t>bahwa semua properti dari superclass yang </a:t>
            </a:r>
            <a:r>
              <a:rPr lang="id-ID" dirty="0" smtClean="0"/>
              <a:t>dideklarasikan sebagai </a:t>
            </a:r>
            <a:r>
              <a:rPr lang="id-ID" b="1" dirty="0"/>
              <a:t>public, protected dan default dapat diakses oleh subclasses-nya.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/>
              <a:t>Sekarang, kita ingin membuat class lain bernama Student. Karena Student juga </a:t>
            </a:r>
            <a:r>
              <a:rPr lang="id-ID" dirty="0" smtClean="0"/>
              <a:t>sebagai </a:t>
            </a:r>
            <a:r>
              <a:rPr lang="sv-SE" dirty="0" smtClean="0"/>
              <a:t>Person</a:t>
            </a:r>
            <a:r>
              <a:rPr lang="sv-SE" dirty="0"/>
              <a:t>, kita putuskan hanya meng-</a:t>
            </a:r>
            <a:r>
              <a:rPr lang="sv-SE" i="1" dirty="0"/>
              <a:t>extend class Person, sehingga kita dapat </a:t>
            </a:r>
            <a:r>
              <a:rPr lang="sv-SE" i="1" dirty="0" smtClean="0"/>
              <a:t>mewariskan</a:t>
            </a:r>
            <a:r>
              <a:rPr lang="id-ID" i="1" dirty="0" smtClean="0"/>
              <a:t> </a:t>
            </a:r>
            <a:r>
              <a:rPr lang="id-ID" dirty="0" smtClean="0"/>
              <a:t>semua </a:t>
            </a:r>
            <a:r>
              <a:rPr lang="id-ID" dirty="0"/>
              <a:t>properti dan method dari setiap class Person yang ada</a:t>
            </a:r>
            <a:r>
              <a:rPr lang="id-ID" dirty="0" smtClean="0"/>
              <a:t>.</a:t>
            </a:r>
          </a:p>
          <a:p>
            <a:r>
              <a:rPr lang="id-ID" dirty="0" smtClean="0"/>
              <a:t>Untuk </a:t>
            </a:r>
            <a:r>
              <a:rPr lang="id-ID" dirty="0"/>
              <a:t>melakukan ini, </a:t>
            </a:r>
            <a:r>
              <a:rPr lang="id-ID" dirty="0" smtClean="0"/>
              <a:t>kita tulis</a:t>
            </a:r>
            <a:r>
              <a:rPr lang="id-ID" dirty="0"/>
              <a:t>,</a:t>
            </a:r>
          </a:p>
          <a:p>
            <a:r>
              <a:rPr lang="en-US" dirty="0"/>
              <a:t>public class Student extends Person</a:t>
            </a:r>
          </a:p>
          <a:p>
            <a:r>
              <a:rPr lang="id-ID" dirty="0"/>
              <a:t>{</a:t>
            </a:r>
          </a:p>
          <a:p>
            <a:pPr lvl="1"/>
            <a:r>
              <a:rPr lang="id-ID" dirty="0"/>
              <a:t>public Student(){</a:t>
            </a:r>
          </a:p>
          <a:p>
            <a:pPr lvl="2"/>
            <a:r>
              <a:rPr lang="id-ID" dirty="0"/>
              <a:t>System.out.println(“Inside Student:Constructor”);</a:t>
            </a:r>
          </a:p>
          <a:p>
            <a:pPr lvl="2"/>
            <a:r>
              <a:rPr lang="id-ID" dirty="0"/>
              <a:t>//beberapa kode di sini</a:t>
            </a:r>
          </a:p>
          <a:p>
            <a:pPr lvl="1"/>
            <a:r>
              <a:rPr lang="id-ID" dirty="0"/>
              <a:t>}</a:t>
            </a:r>
          </a:p>
          <a:p>
            <a:pPr lvl="1"/>
            <a:r>
              <a:rPr lang="id-ID" dirty="0"/>
              <a:t>// beberapa kode di sini</a:t>
            </a:r>
          </a:p>
          <a:p>
            <a:r>
              <a:rPr lang="id-ID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/>
              <a:t>Ketika object Student di-</a:t>
            </a:r>
            <a:r>
              <a:rPr lang="id-ID" i="1" dirty="0"/>
              <a:t>instantiate, default constructor dari superclass secara </a:t>
            </a:r>
            <a:r>
              <a:rPr lang="id-ID" i="1" dirty="0" smtClean="0"/>
              <a:t>mutlak </a:t>
            </a:r>
            <a:r>
              <a:rPr lang="id-ID" dirty="0" smtClean="0"/>
              <a:t>meminta </a:t>
            </a:r>
            <a:r>
              <a:rPr lang="id-ID" dirty="0"/>
              <a:t>untuk melakukan inisialisasi yang </a:t>
            </a:r>
            <a:r>
              <a:rPr lang="id-ID" dirty="0" smtClean="0"/>
              <a:t>seharusnya.</a:t>
            </a:r>
            <a:r>
              <a:rPr lang="id-ID" dirty="0"/>
              <a:t> </a:t>
            </a:r>
            <a:r>
              <a:rPr lang="id-ID" dirty="0" smtClean="0"/>
              <a:t>Setelah </a:t>
            </a:r>
            <a:r>
              <a:rPr lang="id-ID" dirty="0"/>
              <a:t>itu, pernyataan di </a:t>
            </a:r>
            <a:r>
              <a:rPr lang="id-ID" dirty="0" smtClean="0"/>
              <a:t>dalam subclass </a:t>
            </a:r>
            <a:r>
              <a:rPr lang="id-ID" dirty="0"/>
              <a:t>dieksekusi. </a:t>
            </a:r>
            <a:endParaRPr lang="id-ID" dirty="0" smtClean="0"/>
          </a:p>
          <a:p>
            <a:r>
              <a:rPr lang="id-ID" dirty="0" smtClean="0"/>
              <a:t>Untuk </a:t>
            </a:r>
            <a:r>
              <a:rPr lang="id-ID" dirty="0"/>
              <a:t>mengilustrasikannya, perhatikan kode berikut,</a:t>
            </a:r>
          </a:p>
          <a:p>
            <a:r>
              <a:rPr lang="en-US" dirty="0"/>
              <a:t>public static void main( String[] </a:t>
            </a:r>
            <a:r>
              <a:rPr lang="en-US" dirty="0" err="1"/>
              <a:t>args</a:t>
            </a:r>
            <a:r>
              <a:rPr lang="en-US" dirty="0"/>
              <a:t> ){</a:t>
            </a:r>
          </a:p>
          <a:p>
            <a:pPr lvl="1"/>
            <a:r>
              <a:rPr lang="id-ID" dirty="0"/>
              <a:t>Student anna = new Student();</a:t>
            </a:r>
          </a:p>
          <a:p>
            <a:r>
              <a:rPr lang="id-ID" dirty="0"/>
              <a:t>}</a:t>
            </a:r>
          </a:p>
          <a:p>
            <a:r>
              <a:rPr lang="sv-SE" dirty="0"/>
              <a:t>Dalam kode ini, kita membuat sebuah object dari class Student. Keluaran dari </a:t>
            </a:r>
            <a:r>
              <a:rPr lang="sv-SE" dirty="0" smtClean="0"/>
              <a:t>program</a:t>
            </a:r>
            <a:r>
              <a:rPr lang="id-ID" dirty="0" smtClean="0"/>
              <a:t> adalah</a:t>
            </a:r>
            <a:r>
              <a:rPr lang="id-ID" dirty="0"/>
              <a:t>,</a:t>
            </a:r>
          </a:p>
          <a:p>
            <a:r>
              <a:rPr lang="id-ID" dirty="0"/>
              <a:t>Inside Person:Constructor</a:t>
            </a:r>
          </a:p>
          <a:p>
            <a:r>
              <a:rPr lang="id-ID" dirty="0"/>
              <a:t>Inside Student:Constructor</a:t>
            </a:r>
          </a:p>
          <a:p>
            <a:r>
              <a:rPr lang="id-ID" dirty="0"/>
              <a:t>Alur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uliah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Kuliah</Template>
  <TotalTime>317</TotalTime>
  <Words>991</Words>
  <Application>Microsoft Office PowerPoint</Application>
  <PresentationFormat>On-screen Show (4:3)</PresentationFormat>
  <Paragraphs>140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Kuliah</vt:lpstr>
      <vt:lpstr>PBO: Pewarisan (Inheritance)</vt:lpstr>
      <vt:lpstr>PowerPoint Presentation</vt:lpstr>
      <vt:lpstr>Gambar 1: Hirarki class</vt:lpstr>
      <vt:lpstr>PowerPoint Presentation</vt:lpstr>
      <vt:lpstr>1. Mendefinisikan Superclass dan Subclass</vt:lpstr>
      <vt:lpstr>public class Person</vt:lpstr>
      <vt:lpstr>PowerPoint Presentation</vt:lpstr>
      <vt:lpstr>PowerPoint Presentation</vt:lpstr>
      <vt:lpstr>PowerPoint Presentation</vt:lpstr>
      <vt:lpstr>Gambar 2: Alur Program</vt:lpstr>
      <vt:lpstr>2. Kata Kunci Super</vt:lpstr>
      <vt:lpstr>PowerPoint Presentation</vt:lpstr>
      <vt:lpstr>PowerPoint Presentation</vt:lpstr>
      <vt:lpstr>3. Overriding Method</vt:lpstr>
      <vt:lpstr>PowerPoint Presentation</vt:lpstr>
      <vt:lpstr>PowerPoint Presentation</vt:lpstr>
      <vt:lpstr>4. Method final dan class final</vt:lpstr>
      <vt:lpstr>PowerPoint Presentation</vt:lpstr>
      <vt:lpstr>TERIMAKASIH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PBO: Pewarisan (Inheritance)</dc:title>
  <dc:creator>Meizano Ardhi Muhammad</dc:creator>
  <cp:lastModifiedBy>LENOVO</cp:lastModifiedBy>
  <cp:revision>6</cp:revision>
  <dcterms:created xsi:type="dcterms:W3CDTF">2008-05-22T04:33:48Z</dcterms:created>
  <dcterms:modified xsi:type="dcterms:W3CDTF">2015-10-15T08:33:39Z</dcterms:modified>
</cp:coreProperties>
</file>