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4"/>
  </p:handoutMasterIdLst>
  <p:sldIdLst>
    <p:sldId id="256" r:id="rId2"/>
    <p:sldId id="257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73" r:id="rId22"/>
    <p:sldId id="293" r:id="rId23"/>
  </p:sldIdLst>
  <p:sldSz cx="9144000" cy="6858000" type="screen4x3"/>
  <p:notesSz cx="9656763" cy="687705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218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84597" cy="343853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69931" y="0"/>
            <a:ext cx="4184597" cy="343853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r">
              <a:defRPr sz="1200"/>
            </a:lvl1pPr>
          </a:lstStyle>
          <a:p>
            <a:fld id="{A6228BEC-EE82-4BB8-B982-7E96900DF85E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32004"/>
            <a:ext cx="4184597" cy="343853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69931" y="6532004"/>
            <a:ext cx="4184597" cy="343853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r">
              <a:defRPr sz="1200"/>
            </a:lvl1pPr>
          </a:lstStyle>
          <a:p>
            <a:fld id="{C1A1B5E7-6E66-4088-B1CE-7CF5FFDDB3B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86813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92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905000"/>
            <a:ext cx="3852672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1905000"/>
            <a:ext cx="3889248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999" y="1905000"/>
            <a:ext cx="3581401" cy="6096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590800"/>
            <a:ext cx="3851977" cy="365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905000"/>
            <a:ext cx="3657599" cy="6096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590800"/>
            <a:ext cx="3889248" cy="365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304800" y="152400"/>
            <a:ext cx="8534400" cy="655319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13444"/>
            <a:ext cx="3679116" cy="4706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1"/>
            <a:ext cx="3505200" cy="3953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05000"/>
            <a:ext cx="79248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174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0" y="632460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17402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rasp_1971@yahoo.com" TargetMode="External"/><Relationship Id="rId2" Type="http://schemas.openxmlformats.org/officeDocument/2006/relationships/hyperlink" Target="mailto:rasp@unila.ac.id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b="1" dirty="0" smtClean="0"/>
              <a:t>PBO: Interface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Meizano A.M.,M.T.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20688"/>
            <a:ext cx="40324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 smtClean="0"/>
              <a:t>COMMUNICATION</a:t>
            </a:r>
          </a:p>
          <a:p>
            <a:r>
              <a:rPr lang="id-ID" sz="3200" dirty="0" smtClean="0"/>
              <a:t>WITH</a:t>
            </a:r>
          </a:p>
          <a:p>
            <a:r>
              <a:rPr lang="id-ID" sz="3200" dirty="0" smtClean="0"/>
              <a:t>MESSAGES</a:t>
            </a:r>
            <a:endParaRPr lang="id-ID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Sebagai contoh, diberikan class Person dan interface PersonInterface, berikut deklarasi yang benar:</a:t>
            </a:r>
          </a:p>
          <a:p>
            <a:pPr lvl="1"/>
            <a:r>
              <a:rPr lang="id-ID" dirty="0" smtClean="0"/>
              <a:t>PersonInterface pi = new Person();</a:t>
            </a:r>
          </a:p>
          <a:p>
            <a:pPr lvl="1"/>
            <a:r>
              <a:rPr lang="id-ID" dirty="0" smtClean="0"/>
              <a:t>Person pc = new Person();</a:t>
            </a:r>
          </a:p>
          <a:p>
            <a:r>
              <a:rPr lang="id-ID" dirty="0" smtClean="0"/>
              <a:t>Bagaimanapun, Anda tidak dapat membuat instance dari sebuah interface.</a:t>
            </a:r>
          </a:p>
          <a:p>
            <a:r>
              <a:rPr lang="id-ID" dirty="0" smtClean="0"/>
              <a:t>Contohnya:</a:t>
            </a:r>
          </a:p>
          <a:p>
            <a:pPr lvl="1"/>
            <a:r>
              <a:rPr lang="it-IT" dirty="0" smtClean="0"/>
              <a:t>PersonInterface pi = new PersonInterface(); //COMPILE</a:t>
            </a:r>
            <a:r>
              <a:rPr lang="id-ID" dirty="0" smtClean="0"/>
              <a:t> ERROR!!!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lain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interface </a:t>
            </a:r>
            <a:r>
              <a:rPr lang="en-US" dirty="0" err="1" smtClean="0"/>
              <a:t>maupun</a:t>
            </a:r>
            <a:r>
              <a:rPr lang="en-US" dirty="0" smtClean="0"/>
              <a:t> class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mendefinisikan</a:t>
            </a:r>
            <a:r>
              <a:rPr lang="en-US" dirty="0" smtClean="0"/>
              <a:t> method.</a:t>
            </a:r>
          </a:p>
          <a:p>
            <a:r>
              <a:rPr lang="id-ID" dirty="0" smtClean="0"/>
              <a:t>Bagaimanapun, sebuah interface tidak punya sebuah kode implementasi sedangkan class memiliki salah satunya.</a:t>
            </a: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i="1" dirty="0" smtClean="0"/>
              <a:t>Membuat Interface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Untuk membuat interface, kita tulis,</a:t>
            </a:r>
          </a:p>
          <a:p>
            <a:pPr lvl="1"/>
            <a:r>
              <a:rPr lang="id-ID" dirty="0" smtClean="0"/>
              <a:t>public interface [InterfaceName]</a:t>
            </a:r>
          </a:p>
          <a:p>
            <a:pPr lvl="1"/>
            <a:r>
              <a:rPr lang="id-ID" dirty="0" smtClean="0"/>
              <a:t>{</a:t>
            </a:r>
          </a:p>
          <a:p>
            <a:pPr lvl="2"/>
            <a:r>
              <a:rPr lang="id-ID" dirty="0" smtClean="0"/>
              <a:t>//beberapa method tanpa isi</a:t>
            </a:r>
          </a:p>
          <a:p>
            <a:pPr lvl="1"/>
            <a:r>
              <a:rPr lang="id-ID" dirty="0" smtClean="0"/>
              <a:t>}</a:t>
            </a:r>
          </a:p>
          <a:p>
            <a:r>
              <a:rPr lang="id-ID" sz="2800" dirty="0" smtClean="0"/>
              <a:t>Sebagai contoh, mari kita membuat sebuah interface yang mendefinisikan hubungan antara dua object menurut urutan asli dari object.</a:t>
            </a:r>
          </a:p>
          <a:p>
            <a:pPr lvl="1"/>
            <a:r>
              <a:rPr lang="id-ID" dirty="0" smtClean="0"/>
              <a:t>public interface Relation</a:t>
            </a:r>
          </a:p>
          <a:p>
            <a:pPr lvl="1"/>
            <a:r>
              <a:rPr lang="id-ID" dirty="0" smtClean="0"/>
              <a:t>{</a:t>
            </a:r>
          </a:p>
          <a:p>
            <a:pPr lvl="2"/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isGreater</a:t>
            </a:r>
            <a:r>
              <a:rPr lang="en-US" dirty="0" smtClean="0"/>
              <a:t>( Object a, Object b);</a:t>
            </a:r>
          </a:p>
          <a:p>
            <a:pPr lvl="2"/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isLess</a:t>
            </a:r>
            <a:r>
              <a:rPr lang="en-US" dirty="0" smtClean="0"/>
              <a:t>( Object a, Object b);</a:t>
            </a:r>
          </a:p>
          <a:p>
            <a:pPr lvl="2"/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isEqual</a:t>
            </a:r>
            <a:r>
              <a:rPr lang="en-US" dirty="0" smtClean="0"/>
              <a:t>( Object a, Object b);</a:t>
            </a:r>
          </a:p>
          <a:p>
            <a:pPr lvl="1"/>
            <a:r>
              <a:rPr lang="id-ID" dirty="0" smtClean="0"/>
              <a:t>}</a:t>
            </a:r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Sekarang, penggunaan interface, kita gunakan kata kunci </a:t>
            </a:r>
            <a:r>
              <a:rPr lang="sv-SE" b="1" dirty="0" smtClean="0"/>
              <a:t>implements. Contohnya,</a:t>
            </a:r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/**</a:t>
            </a:r>
          </a:p>
          <a:p>
            <a:pPr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nb-NO" dirty="0" smtClean="0"/>
              <a:t>* Class ini mendefinisikan segmen garis</a:t>
            </a:r>
          </a:p>
          <a:p>
            <a:pPr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*/</a:t>
            </a:r>
          </a:p>
          <a:p>
            <a:pPr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en-US" dirty="0" smtClean="0"/>
              <a:t>public class Line </a:t>
            </a:r>
            <a:r>
              <a:rPr lang="en-US" b="1" dirty="0" smtClean="0"/>
              <a:t>implements Relation</a:t>
            </a:r>
          </a:p>
          <a:p>
            <a:pPr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{</a:t>
            </a:r>
          </a:p>
          <a:p>
            <a:pPr lvl="1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private double x1;</a:t>
            </a:r>
          </a:p>
          <a:p>
            <a:pPr lvl="1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private double x2;</a:t>
            </a:r>
          </a:p>
          <a:p>
            <a:pPr lvl="1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private double y1;</a:t>
            </a:r>
          </a:p>
          <a:p>
            <a:pPr lvl="1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private double y2;</a:t>
            </a:r>
          </a:p>
          <a:p>
            <a:pPr lvl="1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fr-FR" dirty="0" smtClean="0"/>
              <a:t>public Line(double x1, double x2, double y1, double y2){</a:t>
            </a:r>
          </a:p>
          <a:p>
            <a:pPr lvl="2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this.x1 = x1;</a:t>
            </a:r>
          </a:p>
          <a:p>
            <a:pPr lvl="2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this.x2 = x2;</a:t>
            </a:r>
          </a:p>
          <a:p>
            <a:pPr lvl="2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this.y1 = y1;</a:t>
            </a:r>
          </a:p>
          <a:p>
            <a:pPr lvl="2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this.y2 = y2;</a:t>
            </a:r>
          </a:p>
          <a:p>
            <a:pPr lvl="1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}</a:t>
            </a:r>
          </a:p>
          <a:p>
            <a:pPr lvl="1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public double getLength(){</a:t>
            </a:r>
          </a:p>
          <a:p>
            <a:pPr lvl="2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en-US" dirty="0" smtClean="0"/>
              <a:t>double length = </a:t>
            </a:r>
            <a:r>
              <a:rPr lang="en-US" dirty="0" err="1" smtClean="0"/>
              <a:t>Math.sqrt</a:t>
            </a:r>
            <a:r>
              <a:rPr lang="en-US" dirty="0" smtClean="0"/>
              <a:t>((x2-x1)*(x2-x1) +</a:t>
            </a:r>
            <a:r>
              <a:rPr lang="id-ID" dirty="0" smtClean="0"/>
              <a:t> (y2-y1)* (y2-y1));</a:t>
            </a:r>
          </a:p>
          <a:p>
            <a:pPr lvl="2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return length;</a:t>
            </a:r>
          </a:p>
          <a:p>
            <a:pPr lvl="1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}</a:t>
            </a:r>
          </a:p>
          <a:p>
            <a:pPr lvl="1">
              <a:tabLst>
                <a:tab pos="450850" algn="l"/>
                <a:tab pos="541338" algn="l"/>
                <a:tab pos="631825" algn="l"/>
                <a:tab pos="720725" algn="l"/>
              </a:tabLst>
            </a:pPr>
            <a:endParaRPr lang="id-ID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isGreater</a:t>
            </a:r>
            <a:r>
              <a:rPr lang="en-US" dirty="0" smtClean="0"/>
              <a:t>( Object a, Object b){</a:t>
            </a:r>
          </a:p>
          <a:p>
            <a:pPr lvl="2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double aLen = ((Line)a).getLength();</a:t>
            </a:r>
          </a:p>
          <a:p>
            <a:pPr lvl="2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double bLen = ((Line)b).getLength();</a:t>
            </a:r>
          </a:p>
          <a:p>
            <a:pPr lvl="2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return (aLen &gt; bLen);</a:t>
            </a:r>
          </a:p>
          <a:p>
            <a:pPr lvl="1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}</a:t>
            </a:r>
          </a:p>
          <a:p>
            <a:pPr lvl="1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isLess</a:t>
            </a:r>
            <a:r>
              <a:rPr lang="en-US" dirty="0" smtClean="0"/>
              <a:t>( Object a, Object b){</a:t>
            </a:r>
          </a:p>
          <a:p>
            <a:pPr lvl="2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double aLen = ((Line)a).getLength();</a:t>
            </a:r>
          </a:p>
          <a:p>
            <a:pPr lvl="2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double bLen = ((Line)b).getLength();</a:t>
            </a:r>
          </a:p>
          <a:p>
            <a:pPr lvl="2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return (aLen &lt; bLen);</a:t>
            </a:r>
          </a:p>
          <a:p>
            <a:pPr lvl="1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}</a:t>
            </a:r>
          </a:p>
          <a:p>
            <a:pPr lvl="1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isEqual</a:t>
            </a:r>
            <a:r>
              <a:rPr lang="en-US" dirty="0" smtClean="0"/>
              <a:t>( Object a, Object b){</a:t>
            </a:r>
          </a:p>
          <a:p>
            <a:pPr lvl="2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double aLen = ((Line)a).getLength();</a:t>
            </a:r>
          </a:p>
          <a:p>
            <a:pPr lvl="2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double bLen = ((Line)b).getLength();</a:t>
            </a:r>
          </a:p>
          <a:p>
            <a:pPr lvl="2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return (aLen == bLen);</a:t>
            </a:r>
          </a:p>
          <a:p>
            <a:pPr lvl="1"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}</a:t>
            </a:r>
          </a:p>
          <a:p>
            <a:pPr>
              <a:tabLst>
                <a:tab pos="450850" algn="l"/>
                <a:tab pos="541338" algn="l"/>
                <a:tab pos="631825" algn="l"/>
                <a:tab pos="720725" algn="l"/>
              </a:tabLst>
            </a:pPr>
            <a:r>
              <a:rPr lang="id-ID" dirty="0" smtClean="0"/>
              <a:t>}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Ketika class Anda mencoba mengimplementasikan sebuah interface, selalu pastikan bahwa Anda mengimplementasikan semua method dari interface, jika tidak, Anda akan menemukan kesalahan ini,</a:t>
            </a:r>
          </a:p>
          <a:p>
            <a:r>
              <a:rPr lang="en-US" dirty="0" smtClean="0"/>
              <a:t>Line.java:4: Line is not abstract and does not override abstract</a:t>
            </a:r>
            <a:r>
              <a:rPr lang="id-ID" dirty="0" smtClean="0"/>
              <a:t> method isGreater(java.lang.Object,java.lang.Object) in Relation</a:t>
            </a:r>
          </a:p>
          <a:p>
            <a:r>
              <a:rPr lang="en-US" dirty="0" smtClean="0"/>
              <a:t>public class Line implements Relation</a:t>
            </a:r>
          </a:p>
          <a:p>
            <a:r>
              <a:rPr lang="id-ID" dirty="0" smtClean="0"/>
              <a:t>^</a:t>
            </a:r>
          </a:p>
          <a:p>
            <a:r>
              <a:rPr lang="id-ID" dirty="0" smtClean="0"/>
              <a:t>1 error</a:t>
            </a:r>
            <a:endParaRPr lang="id-ID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Petunjuk penulisan program: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i="1" dirty="0" smtClean="0"/>
              <a:t>Gunakan interface untuk mendefinisikan method standar yang sama dalam class-class </a:t>
            </a:r>
            <a:r>
              <a:rPr lang="sv-SE" i="1" dirty="0" smtClean="0"/>
              <a:t>berbeda yang memungkinkan.</a:t>
            </a:r>
            <a:endParaRPr lang="id-ID" i="1" dirty="0" smtClean="0"/>
          </a:p>
          <a:p>
            <a:r>
              <a:rPr lang="sv-SE" i="1" dirty="0" smtClean="0"/>
              <a:t>Sekali Anda telah membuat kumpulan definisi</a:t>
            </a:r>
            <a:r>
              <a:rPr lang="id-ID" i="1" dirty="0" smtClean="0"/>
              <a:t> method standar, Anda dapat menulis method tunggal untuk memanipulasi semua class-class yang mengimplementasikan interface.</a:t>
            </a:r>
            <a:endParaRPr lang="id-ID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i="1" dirty="0" smtClean="0"/>
              <a:t>Hubungan dari Interface ke Class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Seperti yang telah kita lihat dalam bagian sebelumnya, class dapat mengimplementasikan sebuah interface selama kode implementasi untuk semua method yang didefinisikan dalam interface tersedia.</a:t>
            </a:r>
          </a:p>
          <a:p>
            <a:r>
              <a:rPr lang="id-ID" dirty="0" smtClean="0"/>
              <a:t>Hal lain yang perlu dicatat tentang hubungan antara interface ke class-class yaitu, class hanya dapat mengEXTEND SATU superclass, tetapi dapat mengIMPLEMENTASIkan BANYAK interface.</a:t>
            </a:r>
          </a:p>
          <a:p>
            <a:r>
              <a:rPr lang="id-ID" dirty="0" smtClean="0"/>
              <a:t>Sebuah contoh dari sebuah class yang mengimplementasikan interface adalah,</a:t>
            </a:r>
          </a:p>
          <a:p>
            <a:pPr lvl="1"/>
            <a:r>
              <a:rPr lang="id-ID" dirty="0" smtClean="0"/>
              <a:t>public class Person implements PersonInterface, LivingThing, WhateverInterface {</a:t>
            </a:r>
          </a:p>
          <a:p>
            <a:pPr lvl="2"/>
            <a:r>
              <a:rPr lang="id-ID" dirty="0" smtClean="0"/>
              <a:t>//beberapa kode di sini</a:t>
            </a:r>
          </a:p>
          <a:p>
            <a:pPr lvl="1"/>
            <a:r>
              <a:rPr lang="id-ID" dirty="0" smtClean="0"/>
              <a:t>}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Contoh lain dari class yang meng-extend satu superclass dan mengimplementasikan sebuah interface adalah,</a:t>
            </a:r>
          </a:p>
          <a:p>
            <a:pPr lvl="1"/>
            <a:r>
              <a:rPr lang="en-US" dirty="0" smtClean="0"/>
              <a:t>public class </a:t>
            </a:r>
            <a:r>
              <a:rPr lang="en-US" dirty="0" err="1" smtClean="0"/>
              <a:t>ComputerScienceStudent</a:t>
            </a:r>
            <a:r>
              <a:rPr lang="en-US" dirty="0" smtClean="0"/>
              <a:t> extends Student</a:t>
            </a:r>
            <a:r>
              <a:rPr lang="id-ID" dirty="0" smtClean="0"/>
              <a:t> implements PersonInterface, LivingThing {</a:t>
            </a:r>
          </a:p>
          <a:p>
            <a:pPr lvl="2"/>
            <a:r>
              <a:rPr lang="id-ID" dirty="0" smtClean="0"/>
              <a:t>//beberapa kode di sini</a:t>
            </a:r>
          </a:p>
          <a:p>
            <a:pPr lvl="1"/>
            <a:r>
              <a:rPr lang="id-ID" dirty="0" smtClean="0"/>
              <a:t>}</a:t>
            </a:r>
          </a:p>
          <a:p>
            <a:r>
              <a:rPr lang="id-ID" dirty="0" smtClean="0"/>
              <a:t>Catatan bahwa sebuah interface bukan bagian dari hirarki pewarisan class.</a:t>
            </a:r>
          </a:p>
          <a:p>
            <a:r>
              <a:rPr lang="id-ID" dirty="0" smtClean="0"/>
              <a:t>Class yang tidak berhubungan dapat mengimplementasikan interface yang sama.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b="1" dirty="0" smtClean="0"/>
              <a:t>Interface adalah jenis khusus dari blok yang hanya berisi method signature(atau constant</a:t>
            </a:r>
            <a:r>
              <a:rPr lang="id-ID" dirty="0" smtClean="0"/>
              <a:t>).</a:t>
            </a:r>
          </a:p>
          <a:p>
            <a:r>
              <a:rPr lang="id-ID" dirty="0" smtClean="0"/>
              <a:t>Interface mendefinisikan sebuah(signature) dari sebuah kumpulan method tanpa tubuh.</a:t>
            </a:r>
          </a:p>
          <a:p>
            <a:r>
              <a:rPr lang="id-ID" dirty="0" smtClean="0"/>
              <a:t>Interface mendefinisikan sebuah cara standar dan umum dalam menetapkan sifat-sifat dari class-class.</a:t>
            </a:r>
          </a:p>
          <a:p>
            <a:r>
              <a:rPr lang="id-ID" dirty="0" smtClean="0"/>
              <a:t>Mereka menyediakan class-class, tanpa memperhatikan lokasinya dalam hirarki class, untuk mengimplementasikan sifat-sifat yang umum.</a:t>
            </a:r>
          </a:p>
          <a:p>
            <a:r>
              <a:rPr lang="id-ID" dirty="0" smtClean="0"/>
              <a:t>Dengan catatan bahwa interface-interface juga menunjukkan polimorfisme, dikarenakan program dapat memanggil method interface dan versi yang tepat dari method yang akan dieksekusi tergantung dari tipe object yang melewati pemanggil method interface.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i="1" dirty="0" smtClean="0"/>
              <a:t>Pewarisan Antar Interface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Interface bukan bagian dari hirarki class. </a:t>
            </a:r>
          </a:p>
          <a:p>
            <a:r>
              <a:rPr lang="id-ID" dirty="0" smtClean="0"/>
              <a:t>Bagaimanapun, interface dapat mempunyai hubungan pewarisan antara mereka sendiri. </a:t>
            </a:r>
          </a:p>
          <a:p>
            <a:r>
              <a:rPr lang="id-ID" dirty="0" smtClean="0"/>
              <a:t>Contohnya, misal kita punya dua interface </a:t>
            </a:r>
            <a:r>
              <a:rPr lang="id-ID" b="1" dirty="0" smtClean="0"/>
              <a:t>StudentInterface dan PersonInterface.</a:t>
            </a:r>
          </a:p>
          <a:p>
            <a:r>
              <a:rPr lang="id-ID" b="1" dirty="0" smtClean="0"/>
              <a:t>Jika StudentInterface meng-extend </a:t>
            </a:r>
            <a:r>
              <a:rPr lang="id-ID" dirty="0" smtClean="0"/>
              <a:t>PersonInterface, maka ia akan mewariskan semua deklarasi method dalam PersonInterface.</a:t>
            </a:r>
            <a:endParaRPr lang="id-ID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TERIMAKASIH</a:t>
            </a:r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>
                <a:hlinkClick r:id="rId2"/>
              </a:rPr>
              <a:t>rasp@unila.ac.id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>
                <a:hlinkClick r:id="rId3"/>
              </a:rPr>
              <a:t>rasp_1971@yahoo.com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d-ID" dirty="0" smtClean="0"/>
              <a:t>BAHAN BACAAN: </a:t>
            </a:r>
          </a:p>
          <a:p>
            <a:endParaRPr lang="id-ID" dirty="0" smtClean="0"/>
          </a:p>
          <a:p>
            <a:r>
              <a:rPr lang="id-ID" dirty="0" smtClean="0"/>
              <a:t>A Brain-Friendly Guide to OOA&amp;D, Head First Object-Oriented Analysis &amp; Design, ditulis oleh O Reilly’ Bratt D. McLaughlin, Gary Pollioa &amp; David West.</a:t>
            </a:r>
            <a:endParaRPr lang="id-ID" dirty="0"/>
          </a:p>
        </p:txBody>
      </p:sp>
      <p:pic>
        <p:nvPicPr>
          <p:cNvPr id="5" name="Content Placeholder 4" descr="DSCF1713.JPG"/>
          <p:cNvPicPr>
            <a:picLocks noGrp="1" noChangeAspect="1"/>
          </p:cNvPicPr>
          <p:nvPr>
            <p:ph sz="quarter" idx="14"/>
          </p:nvPr>
        </p:nvPicPr>
        <p:blipFill>
          <a:blip r:embed="rId4"/>
          <a:stretch>
            <a:fillRect/>
          </a:stretch>
        </p:blipFill>
        <p:spPr>
          <a:xfrm>
            <a:off x="5521960" y="1905000"/>
            <a:ext cx="2764816" cy="4343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i="1" dirty="0" smtClean="0"/>
              <a:t>Kenapa Kita Memakai Interface?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Kita akan menggunakan interface jika </a:t>
            </a:r>
            <a:r>
              <a:rPr lang="id-ID" i="1" dirty="0" smtClean="0"/>
              <a:t>kita ingin class yang tidak berhubungan </a:t>
            </a:r>
            <a:r>
              <a:rPr lang="sv-SE" i="1" dirty="0" smtClean="0"/>
              <a:t>mengimplementasikan method yang sama.</a:t>
            </a:r>
            <a:endParaRPr lang="id-ID" i="1" dirty="0" smtClean="0"/>
          </a:p>
          <a:p>
            <a:r>
              <a:rPr lang="sv-SE" i="1" dirty="0" smtClean="0"/>
              <a:t> Melalui interface-interface, kita dapat</a:t>
            </a:r>
            <a:r>
              <a:rPr lang="id-ID" i="1" dirty="0" smtClean="0"/>
              <a:t> </a:t>
            </a:r>
            <a:r>
              <a:rPr lang="id-ID" dirty="0" smtClean="0"/>
              <a:t>menangkap kemiripan diantara class yang tidak berhubungan tanpa membuatnya seolah-olah class yang berhubungan.</a:t>
            </a: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smtClean="0"/>
              <a:t>Mari kita ambil contoh class </a:t>
            </a:r>
            <a:r>
              <a:rPr lang="id-ID" b="1" dirty="0" smtClean="0"/>
              <a:t>Line di mana berisi method yang menghitung panjang dari </a:t>
            </a:r>
            <a:r>
              <a:rPr lang="id-ID" dirty="0" smtClean="0"/>
              <a:t>garis dan membandingkan object </a:t>
            </a:r>
            <a:r>
              <a:rPr lang="id-ID" b="1" dirty="0" smtClean="0"/>
              <a:t>Line ke object dari class yang sama.</a:t>
            </a:r>
          </a:p>
          <a:p>
            <a:r>
              <a:rPr lang="id-ID" b="1" dirty="0" smtClean="0"/>
              <a:t>Sekarang, misalkan </a:t>
            </a:r>
            <a:r>
              <a:rPr lang="id-ID" dirty="0" smtClean="0"/>
              <a:t>kita punya class yang lain yaitu </a:t>
            </a:r>
            <a:r>
              <a:rPr lang="id-ID" b="1" dirty="0" smtClean="0"/>
              <a:t>MyInteger di mana berisi method yang membandingkan </a:t>
            </a:r>
            <a:r>
              <a:rPr lang="id-ID" dirty="0" smtClean="0"/>
              <a:t>object </a:t>
            </a:r>
            <a:r>
              <a:rPr lang="id-ID" b="1" dirty="0" smtClean="0"/>
              <a:t>MyInteger ke object dari class yang sama.</a:t>
            </a:r>
          </a:p>
          <a:p>
            <a:r>
              <a:rPr lang="id-ID" b="1" dirty="0" smtClean="0"/>
              <a:t>Seperti yang kita lihat di sini, kedua </a:t>
            </a:r>
            <a:r>
              <a:rPr lang="id-ID" dirty="0" smtClean="0"/>
              <a:t>class-class mempunyai method yang mirip di mana membandingkan mereka dari object lain dalam tipe yang sama, tetapi mereka tidak berhubungan sama sekali.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Supaya dapat menjalankan cara untuk memastikan bahwa dua class ini mengimplementasikan beberapa method dengan tanda yang sama, kita dapat menggunakan sebuah interface untuk hal ini.</a:t>
            </a:r>
          </a:p>
          <a:p>
            <a:r>
              <a:rPr lang="id-ID" dirty="0" smtClean="0"/>
              <a:t>Kita dapat membuat sebuah class interface, katakanlah interface </a:t>
            </a:r>
            <a:r>
              <a:rPr lang="id-ID" b="1" dirty="0" smtClean="0"/>
              <a:t>Relation </a:t>
            </a:r>
            <a:r>
              <a:rPr lang="id-ID" dirty="0" smtClean="0"/>
              <a:t>di mana mempunyai deklarasi method pembanding.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Relasi interface dapat dideklarasikan sebagai,</a:t>
            </a:r>
          </a:p>
          <a:p>
            <a:r>
              <a:rPr lang="id-ID" dirty="0" smtClean="0"/>
              <a:t>public interface Relation</a:t>
            </a:r>
          </a:p>
          <a:p>
            <a:r>
              <a:rPr lang="id-ID" dirty="0" smtClean="0"/>
              <a:t>{</a:t>
            </a:r>
          </a:p>
          <a:p>
            <a:pPr lvl="1"/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isGreater</a:t>
            </a:r>
            <a:r>
              <a:rPr lang="en-US" dirty="0" smtClean="0"/>
              <a:t>( Object a, Object b);</a:t>
            </a:r>
          </a:p>
          <a:p>
            <a:pPr lvl="1"/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isLess</a:t>
            </a:r>
            <a:r>
              <a:rPr lang="en-US" dirty="0" smtClean="0"/>
              <a:t>( Object a, Object b);</a:t>
            </a:r>
          </a:p>
          <a:p>
            <a:pPr lvl="1"/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isEqual</a:t>
            </a:r>
            <a:r>
              <a:rPr lang="en-US" dirty="0" smtClean="0"/>
              <a:t>( Object a, Object b);</a:t>
            </a:r>
          </a:p>
          <a:p>
            <a:r>
              <a:rPr lang="id-ID" dirty="0" smtClean="0"/>
              <a:t>}</a:t>
            </a: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smtClean="0"/>
              <a:t>Alasan lain dalam menggunakan interface pemrograman object adalah </a:t>
            </a:r>
            <a:r>
              <a:rPr lang="id-ID" i="1" dirty="0" smtClean="0"/>
              <a:t>untuk menyatakan sebuah interface pemrograman object tanpa menyatakan classnya.</a:t>
            </a:r>
          </a:p>
          <a:p>
            <a:r>
              <a:rPr lang="id-ID" i="1" dirty="0" smtClean="0"/>
              <a:t>Seperti yang dapat kita </a:t>
            </a:r>
            <a:r>
              <a:rPr lang="id-ID" dirty="0" smtClean="0"/>
              <a:t>lihat nanti dalam bagian </a:t>
            </a:r>
            <a:r>
              <a:rPr lang="id-ID" i="1" dirty="0" smtClean="0"/>
              <a:t>Interface vs class, kita dapat benar-benar menggunakan interface </a:t>
            </a:r>
            <a:r>
              <a:rPr lang="id-ID" dirty="0" smtClean="0"/>
              <a:t>sebagai tipe data.</a:t>
            </a:r>
          </a:p>
          <a:p>
            <a:r>
              <a:rPr lang="id-ID" dirty="0" smtClean="0"/>
              <a:t>Pada akhirnya, kita perlu menggunakan interface untuk pewarisan model jamak di mana menyediakan class untuk mempunyai lebih dari satu superclass.</a:t>
            </a:r>
          </a:p>
          <a:p>
            <a:r>
              <a:rPr lang="id-ID" dirty="0" smtClean="0"/>
              <a:t>Pewarisan jamak tidak ditunjukkan di Java, tetapi ditunjukkan di bahasa berorientasi object lain seperti C++.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i="1" dirty="0" smtClean="0"/>
              <a:t>Interface vs. Class Abstract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Berikut ini adalah perbedaan utama antara sebuah interface dan sebuah class abstract:</a:t>
            </a:r>
          </a:p>
          <a:p>
            <a:pPr lvl="1"/>
            <a:r>
              <a:rPr lang="id-ID" dirty="0" smtClean="0"/>
              <a:t>method interface tidak punya tubuh,</a:t>
            </a:r>
          </a:p>
          <a:p>
            <a:pPr lvl="1"/>
            <a:r>
              <a:rPr lang="id-ID" dirty="0" smtClean="0"/>
              <a:t>sebuah interface hanya dapat mendefinisikan konstanta dan</a:t>
            </a:r>
          </a:p>
          <a:p>
            <a:pPr lvl="1"/>
            <a:r>
              <a:rPr lang="id-ID" dirty="0" smtClean="0"/>
              <a:t>interface tidak langsung mewariskan hubungan dengan class istimewa lainnya, mereka didefinisikan secara independent.</a:t>
            </a:r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i="1" dirty="0" smtClean="0"/>
              <a:t>Interface vs. Class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Satu ciri umum dari sebuah interface dan class adalah pada tipe mereka berdua.</a:t>
            </a:r>
          </a:p>
          <a:p>
            <a:r>
              <a:rPr lang="id-ID" dirty="0" smtClean="0"/>
              <a:t>Ini artinya bahwa sebuah interface dapat digunakan dalam tempat-tempat dimana sebuah class dapat digunakan.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liah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Kuliah</Template>
  <TotalTime>367</TotalTime>
  <Words>1120</Words>
  <Application>Microsoft Office PowerPoint</Application>
  <PresentationFormat>On-screen Show (4:3)</PresentationFormat>
  <Paragraphs>125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Kuliah</vt:lpstr>
      <vt:lpstr>PBO: Interface</vt:lpstr>
      <vt:lpstr>PowerPoint Presentation</vt:lpstr>
      <vt:lpstr>Kenapa Kita Memakai Interface?</vt:lpstr>
      <vt:lpstr>PowerPoint Presentation</vt:lpstr>
      <vt:lpstr>PowerPoint Presentation</vt:lpstr>
      <vt:lpstr>PowerPoint Presentation</vt:lpstr>
      <vt:lpstr>PowerPoint Presentation</vt:lpstr>
      <vt:lpstr>Interface vs. Class Abstract</vt:lpstr>
      <vt:lpstr>Interface vs. Class</vt:lpstr>
      <vt:lpstr>PowerPoint Presentation</vt:lpstr>
      <vt:lpstr>PowerPoint Presentation</vt:lpstr>
      <vt:lpstr>Membuat Interface</vt:lpstr>
      <vt:lpstr>PowerPoint Presentation</vt:lpstr>
      <vt:lpstr>PowerPoint Presentation</vt:lpstr>
      <vt:lpstr>PowerPoint Presentation</vt:lpstr>
      <vt:lpstr>PowerPoint Presentation</vt:lpstr>
      <vt:lpstr>Petunjuk penulisan program:</vt:lpstr>
      <vt:lpstr>Hubungan dari Interface ke Class</vt:lpstr>
      <vt:lpstr>PowerPoint Presentation</vt:lpstr>
      <vt:lpstr>Pewarisan Antar Interface</vt:lpstr>
      <vt:lpstr>TERIMAKASIH</vt:lpstr>
      <vt:lpstr>rasp@unila.ac.id rasp_1971@yahoo.com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PBO: Pewarisan (Inheritance)</dc:title>
  <dc:creator>Meizano Ardhi Muhammad</dc:creator>
  <cp:lastModifiedBy>LENOVO</cp:lastModifiedBy>
  <cp:revision>19</cp:revision>
  <dcterms:created xsi:type="dcterms:W3CDTF">2008-05-22T04:33:48Z</dcterms:created>
  <dcterms:modified xsi:type="dcterms:W3CDTF">2015-10-15T08:32:12Z</dcterms:modified>
</cp:coreProperties>
</file>