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8"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 id="300" r:id="rId47"/>
    <p:sldId id="302" r:id="rId48"/>
    <p:sldId id="303" r:id="rId49"/>
  </p:sldIdLst>
  <p:sldSz cx="9144000" cy="6858000" type="screen4x3"/>
  <p:notesSz cx="9080500" cy="7077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17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34883" cy="353854"/>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5143516" y="0"/>
            <a:ext cx="3934883" cy="353854"/>
          </a:xfrm>
          <a:prstGeom prst="rect">
            <a:avLst/>
          </a:prstGeom>
        </p:spPr>
        <p:txBody>
          <a:bodyPr vert="horz" lIns="91440" tIns="45720" rIns="91440" bIns="45720" rtlCol="0"/>
          <a:lstStyle>
            <a:lvl1pPr algn="r">
              <a:defRPr sz="1200"/>
            </a:lvl1pPr>
          </a:lstStyle>
          <a:p>
            <a:fld id="{C3053E69-56A0-473B-B2FE-BB682277C7C9}" type="datetimeFigureOut">
              <a:rPr lang="id-ID" smtClean="0"/>
              <a:pPr/>
              <a:t>05/11/2015</a:t>
            </a:fld>
            <a:endParaRPr lang="id-ID"/>
          </a:p>
        </p:txBody>
      </p:sp>
      <p:sp>
        <p:nvSpPr>
          <p:cNvPr id="4" name="Footer Placeholder 3"/>
          <p:cNvSpPr>
            <a:spLocks noGrp="1"/>
          </p:cNvSpPr>
          <p:nvPr>
            <p:ph type="ftr" sz="quarter" idx="2"/>
          </p:nvPr>
        </p:nvSpPr>
        <p:spPr>
          <a:xfrm>
            <a:off x="0" y="6721993"/>
            <a:ext cx="3934883" cy="353854"/>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5143516" y="6721993"/>
            <a:ext cx="3934883" cy="353854"/>
          </a:xfrm>
          <a:prstGeom prst="rect">
            <a:avLst/>
          </a:prstGeom>
        </p:spPr>
        <p:txBody>
          <a:bodyPr vert="horz" lIns="91440" tIns="45720" rIns="91440" bIns="45720" rtlCol="0" anchor="b"/>
          <a:lstStyle>
            <a:lvl1pPr algn="r">
              <a:defRPr sz="1200"/>
            </a:lvl1pPr>
          </a:lstStyle>
          <a:p>
            <a:fld id="{3D86B6D7-7231-4EE2-94A2-780BF7717D76}" type="slidenum">
              <a:rPr lang="id-ID" smtClean="0"/>
              <a:pPr/>
              <a:t>‹#›</a:t>
            </a:fld>
            <a:endParaRPr lang="id-ID"/>
          </a:p>
        </p:txBody>
      </p:sp>
    </p:spTree>
    <p:extLst>
      <p:ext uri="{BB962C8B-B14F-4D97-AF65-F5344CB8AC3E}">
        <p14:creationId xmlns:p14="http://schemas.microsoft.com/office/powerpoint/2010/main" val="17316983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IMPROVING ANALYSIS</a:t>
            </a:r>
            <a:endParaRPr lang="id-ID" dirty="0"/>
          </a:p>
        </p:txBody>
      </p:sp>
      <p:sp>
        <p:nvSpPr>
          <p:cNvPr id="3" name="Subtitle 2"/>
          <p:cNvSpPr>
            <a:spLocks noGrp="1"/>
          </p:cNvSpPr>
          <p:nvPr>
            <p:ph type="subTitle" idx="1"/>
          </p:nvPr>
        </p:nvSpPr>
        <p:spPr/>
        <p:txBody>
          <a:bodyPr/>
          <a:lstStyle/>
          <a:p>
            <a:r>
              <a:rPr lang="id-ID" dirty="0" smtClean="0"/>
              <a:t>OOA, Second Edition, Peter Coad &amp; Edward Yourdon, Prentice-Hall International, Inc, Bab 1</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Software Engineering</a:t>
            </a:r>
            <a:endParaRPr lang="id-ID" dirty="0"/>
          </a:p>
        </p:txBody>
      </p:sp>
      <p:sp>
        <p:nvSpPr>
          <p:cNvPr id="3" name="Content Placeholder 2"/>
          <p:cNvSpPr>
            <a:spLocks noGrp="1"/>
          </p:cNvSpPr>
          <p:nvPr>
            <p:ph idx="1"/>
          </p:nvPr>
        </p:nvSpPr>
        <p:spPr/>
        <p:txBody>
          <a:bodyPr/>
          <a:lstStyle/>
          <a:p>
            <a:r>
              <a:rPr lang="id-ID" dirty="0" smtClean="0"/>
              <a:t>Though the words conjure up </a:t>
            </a:r>
            <a:r>
              <a:rPr lang="id-ID" dirty="0" smtClean="0">
                <a:sym typeface="Wingdings" pitchFamily="2" charset="2"/>
              </a:rPr>
              <a:t> images of formulas, algorithms, and “hard” scientific approaches.</a:t>
            </a:r>
          </a:p>
          <a:p>
            <a:r>
              <a:rPr lang="id-ID" dirty="0" smtClean="0">
                <a:sym typeface="Wingdings" pitchFamily="2" charset="2"/>
              </a:rPr>
              <a:t>Software engineering is actually a very people-oriented business  people make “the problems”; people solve the problems.</a:t>
            </a:r>
          </a:p>
          <a:p>
            <a:r>
              <a:rPr lang="id-ID" dirty="0" smtClean="0">
                <a:sym typeface="Wingdings" pitchFamily="2" charset="2"/>
              </a:rPr>
              <a:t>OOA (and /or other software methods) was the key to successful software development.</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Kunci</a:t>
            </a:r>
            <a:endParaRPr lang="id-ID" dirty="0"/>
          </a:p>
        </p:txBody>
      </p:sp>
      <p:sp>
        <p:nvSpPr>
          <p:cNvPr id="3" name="Content Placeholder 2"/>
          <p:cNvSpPr>
            <a:spLocks noGrp="1"/>
          </p:cNvSpPr>
          <p:nvPr>
            <p:ph idx="1"/>
          </p:nvPr>
        </p:nvSpPr>
        <p:spPr/>
        <p:txBody>
          <a:bodyPr/>
          <a:lstStyle/>
          <a:p>
            <a:r>
              <a:rPr lang="id-ID" dirty="0" smtClean="0"/>
              <a:t>Interpersonal communications as part of software engineering </a:t>
            </a:r>
            <a:r>
              <a:rPr lang="id-ID" dirty="0" smtClean="0">
                <a:sym typeface="Wingdings" pitchFamily="2" charset="2"/>
              </a:rPr>
              <a:t> effective communication: management, peers, reviewers, standards bearers, and clients  is vital to successful system analysis.</a:t>
            </a: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Continual change</a:t>
            </a:r>
            <a:endParaRPr lang="id-ID" dirty="0"/>
          </a:p>
        </p:txBody>
      </p:sp>
      <p:sp>
        <p:nvSpPr>
          <p:cNvPr id="3" name="Content Placeholder 2"/>
          <p:cNvSpPr>
            <a:spLocks noGrp="1"/>
          </p:cNvSpPr>
          <p:nvPr>
            <p:ph idx="1"/>
          </p:nvPr>
        </p:nvSpPr>
        <p:spPr/>
        <p:txBody>
          <a:bodyPr/>
          <a:lstStyle/>
          <a:p>
            <a:r>
              <a:rPr lang="id-ID" dirty="0" smtClean="0"/>
              <a:t>The requirements for a system will always be in a state of flux.</a:t>
            </a:r>
          </a:p>
          <a:p>
            <a:r>
              <a:rPr lang="id-ID" dirty="0" smtClean="0"/>
              <a:t>Management or client may impose an </a:t>
            </a:r>
            <a:r>
              <a:rPr lang="id-ID" b="1" dirty="0" smtClean="0"/>
              <a:t>artificial</a:t>
            </a:r>
            <a:r>
              <a:rPr lang="id-ID" dirty="0" smtClean="0"/>
              <a:t> </a:t>
            </a:r>
            <a:r>
              <a:rPr lang="id-ID" b="1" dirty="0" smtClean="0"/>
              <a:t>freezing</a:t>
            </a:r>
            <a:r>
              <a:rPr lang="id-ID" dirty="0" smtClean="0"/>
              <a:t> of requirements at a particular point in time.</a:t>
            </a:r>
          </a:p>
          <a:p>
            <a:r>
              <a:rPr lang="id-ID" dirty="0" smtClean="0"/>
              <a:t>But the true requirements, the needed system, will continue to evolve. Many forces affect this everchanging requirements set: ...</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Forces </a:t>
            </a:r>
            <a:endParaRPr lang="id-ID" dirty="0"/>
          </a:p>
        </p:txBody>
      </p:sp>
      <p:sp>
        <p:nvSpPr>
          <p:cNvPr id="3" name="Content Placeholder 2"/>
          <p:cNvSpPr>
            <a:spLocks noGrp="1"/>
          </p:cNvSpPr>
          <p:nvPr>
            <p:ph idx="1"/>
          </p:nvPr>
        </p:nvSpPr>
        <p:spPr/>
        <p:txBody>
          <a:bodyPr/>
          <a:lstStyle/>
          <a:p>
            <a:r>
              <a:rPr lang="id-ID" dirty="0" smtClean="0"/>
              <a:t>Clients, competition, regulators, approvers, and technologists.</a:t>
            </a:r>
          </a:p>
          <a:p>
            <a:r>
              <a:rPr lang="id-ID" dirty="0" smtClean="0"/>
              <a:t>Gerhard Fischer points out [Fischer, 1989], “We have to accept changing requirements as a fact of life, and not condemn them as a product of sloppy thinking”.</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REUSE</a:t>
            </a:r>
            <a:endParaRPr lang="id-ID" dirty="0"/>
          </a:p>
        </p:txBody>
      </p:sp>
      <p:sp>
        <p:nvSpPr>
          <p:cNvPr id="3" name="Content Placeholder 2"/>
          <p:cNvSpPr>
            <a:spLocks noGrp="1"/>
          </p:cNvSpPr>
          <p:nvPr>
            <p:ph idx="1"/>
          </p:nvPr>
        </p:nvSpPr>
        <p:spPr/>
        <p:txBody>
          <a:bodyPr>
            <a:normAutofit lnSpcReduction="10000"/>
          </a:bodyPr>
          <a:lstStyle/>
          <a:p>
            <a:r>
              <a:rPr lang="id-ID" dirty="0" smtClean="0"/>
              <a:t>Reusable analysis resulst? In analysis, reuse is the act of incorporating previous analysis results into the current one. Yet very little analysis reuse has happened in the past.</a:t>
            </a:r>
          </a:p>
          <a:p>
            <a:r>
              <a:rPr lang="id-ID" dirty="0" smtClean="0"/>
              <a:t>More effective analysis requires the use of problem domain construct, both for present reuse and for future reuse.</a:t>
            </a:r>
          </a:p>
          <a:p>
            <a:r>
              <a:rPr lang="id-ID" dirty="0" smtClean="0"/>
              <a:t>Reusable analysis results carry the greatest potential for improving system development.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Pengumuman</a:t>
            </a:r>
            <a:endParaRPr lang="id-ID" dirty="0"/>
          </a:p>
        </p:txBody>
      </p:sp>
      <p:sp>
        <p:nvSpPr>
          <p:cNvPr id="3" name="Content Placeholder 2"/>
          <p:cNvSpPr>
            <a:spLocks noGrp="1"/>
          </p:cNvSpPr>
          <p:nvPr>
            <p:ph idx="1"/>
          </p:nvPr>
        </p:nvSpPr>
        <p:spPr/>
        <p:txBody>
          <a:bodyPr/>
          <a:lstStyle/>
          <a:p>
            <a:r>
              <a:rPr lang="id-ID" dirty="0" smtClean="0"/>
              <a:t>Menurut kalender akademik, UAS mulai tanggal 23 Juni 2014. Dikarenakan RASP pernah tidak masuk beberapa hari, kuliah tetap dilaksanakan hingga tanggal 17 Juni 2014. Untuk PBO tidak ada ujian tulis melainkan take home examination yang dikerjakan mulai hari ini dan dikumpulkan pada jadwal UAS PBO yang ditentukan JTE.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UAS PBO 2014</a:t>
            </a:r>
            <a:endParaRPr lang="id-ID" dirty="0"/>
          </a:p>
        </p:txBody>
      </p:sp>
      <p:sp>
        <p:nvSpPr>
          <p:cNvPr id="3" name="Content Placeholder 2"/>
          <p:cNvSpPr>
            <a:spLocks noGrp="1"/>
          </p:cNvSpPr>
          <p:nvPr>
            <p:ph idx="1"/>
          </p:nvPr>
        </p:nvSpPr>
        <p:spPr/>
        <p:txBody>
          <a:bodyPr/>
          <a:lstStyle/>
          <a:p>
            <a:r>
              <a:rPr lang="id-ID" dirty="0" smtClean="0"/>
              <a:t>Dikarenakan ada kegiatan SBM PTN sehingga tidak jadi kuliah PBO, format UAS diubah menjadi sebagai berikut. Diadakan UAS dengan ujian tulis seperti biasa. </a:t>
            </a:r>
            <a:r>
              <a:rPr lang="id-ID" smtClean="0"/>
              <a:t>Selanjutnya penjelasan rinci anda kerjakan sebagai take home examination dengan ketentuan hasil pekerjaan dikumpulkan paling lambat pada hari Jumat 27 Juni 2014</a:t>
            </a:r>
            <a:r>
              <a:rPr lang="id-ID"/>
              <a:t> </a:t>
            </a:r>
            <a:r>
              <a:rPr lang="id-ID" smtClean="0"/>
              <a:t>jam 14.30 wib di Ruang Dosen JTE FT Unila.</a:t>
            </a:r>
            <a:endParaRPr lang="id-ID"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PERTAMA</a:t>
            </a:r>
            <a:endParaRPr lang="id-ID" dirty="0"/>
          </a:p>
        </p:txBody>
      </p:sp>
      <p:sp>
        <p:nvSpPr>
          <p:cNvPr id="3" name="Content Placeholder 2"/>
          <p:cNvSpPr>
            <a:spLocks noGrp="1"/>
          </p:cNvSpPr>
          <p:nvPr>
            <p:ph idx="1"/>
          </p:nvPr>
        </p:nvSpPr>
        <p:spPr/>
        <p:txBody>
          <a:bodyPr>
            <a:normAutofit lnSpcReduction="10000"/>
          </a:bodyPr>
          <a:lstStyle/>
          <a:p>
            <a:r>
              <a:rPr lang="id-ID" dirty="0" smtClean="0"/>
              <a:t>Sebutkan problem domain untuk program aplikasi sbb: 1) Peminjaman Buku di Perpustakaan; 2) Focus Business untuk memantau keuangan, transaksi jual beli, persediaan, dll; 3) Kost-an Online untuk mencari rumah /kamar kos via internet.</a:t>
            </a:r>
          </a:p>
          <a:p>
            <a:r>
              <a:rPr lang="id-ID" dirty="0" smtClean="0"/>
              <a:t>Tentukan juga system responsibilities untuk ketiga program aplikasi tersebut! </a:t>
            </a:r>
            <a:r>
              <a:rPr lang="id-ID" smtClean="0"/>
              <a:t>Adakah keterkaitan antar mereka?</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KEDUA</a:t>
            </a:r>
            <a:endParaRPr lang="id-ID" dirty="0"/>
          </a:p>
        </p:txBody>
      </p:sp>
      <p:sp>
        <p:nvSpPr>
          <p:cNvPr id="3" name="Content Placeholder 2"/>
          <p:cNvSpPr>
            <a:spLocks noGrp="1"/>
          </p:cNvSpPr>
          <p:nvPr>
            <p:ph idx="1"/>
          </p:nvPr>
        </p:nvSpPr>
        <p:spPr/>
        <p:txBody>
          <a:bodyPr/>
          <a:lstStyle/>
          <a:p>
            <a:r>
              <a:rPr lang="id-ID" dirty="0" smtClean="0"/>
              <a:t>Bagai mana sistem analis melakukan komunikasi efektif untuk menyampaikan usaha analisisnya tentang problem domain dan requirement dari client-nya?</a:t>
            </a:r>
          </a:p>
          <a:p>
            <a:r>
              <a:rPr lang="id-ID" dirty="0" smtClean="0"/>
              <a:t>Bagai mana SOP (Standard Operational Procedure) dari sistem analis terkait dengan requirement dan client-nya? Apa yang dimaksud dengan software engineering?</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KETIGA</a:t>
            </a:r>
            <a:endParaRPr lang="id-ID" dirty="0"/>
          </a:p>
        </p:txBody>
      </p:sp>
      <p:sp>
        <p:nvSpPr>
          <p:cNvPr id="3" name="Content Placeholder 2"/>
          <p:cNvSpPr>
            <a:spLocks noGrp="1"/>
          </p:cNvSpPr>
          <p:nvPr>
            <p:ph idx="1"/>
          </p:nvPr>
        </p:nvSpPr>
        <p:spPr/>
        <p:txBody>
          <a:bodyPr/>
          <a:lstStyle/>
          <a:p>
            <a:r>
              <a:rPr lang="id-ID" dirty="0" smtClean="0"/>
              <a:t>Mengapa requirements untuk sistem akan selalu dalam state of flux? Mengapa requirement yang benar dari sistem yang dibutuhkan akan continue to evolve?</a:t>
            </a:r>
          </a:p>
          <a:p>
            <a:r>
              <a:rPr lang="id-ID" dirty="0" smtClean="0"/>
              <a:t>Terangkan hal-hal yang mempengaruhi everchanging requirements set! Terangkan apa yang diorganisasi oleh sistem analis so that his work is resilient to change!</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We examine</a:t>
            </a:r>
            <a:endParaRPr lang="id-ID" dirty="0"/>
          </a:p>
        </p:txBody>
      </p:sp>
      <p:sp>
        <p:nvSpPr>
          <p:cNvPr id="3" name="Content Placeholder 2"/>
          <p:cNvSpPr>
            <a:spLocks noGrp="1"/>
          </p:cNvSpPr>
          <p:nvPr>
            <p:ph idx="1"/>
          </p:nvPr>
        </p:nvSpPr>
        <p:spPr/>
        <p:txBody>
          <a:bodyPr/>
          <a:lstStyle/>
          <a:p>
            <a:r>
              <a:rPr lang="id-ID" dirty="0" smtClean="0"/>
              <a:t>1) </a:t>
            </a:r>
            <a:r>
              <a:rPr lang="id-ID" b="1" dirty="0" smtClean="0">
                <a:solidFill>
                  <a:srgbClr val="FF0000"/>
                </a:solidFill>
              </a:rPr>
              <a:t>The analysis challenge;</a:t>
            </a:r>
          </a:p>
          <a:p>
            <a:r>
              <a:rPr lang="id-ID" dirty="0" smtClean="0"/>
              <a:t>2) </a:t>
            </a:r>
            <a:r>
              <a:rPr lang="id-ID" b="1" dirty="0" smtClean="0"/>
              <a:t>Principles for managing complexity</a:t>
            </a:r>
            <a:r>
              <a:rPr lang="id-ID" dirty="0" smtClean="0"/>
              <a:t>;</a:t>
            </a:r>
          </a:p>
          <a:p>
            <a:r>
              <a:rPr lang="id-ID" dirty="0" smtClean="0"/>
              <a:t>3) Analysis methods.</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KEEMPAT</a:t>
            </a:r>
            <a:endParaRPr lang="id-ID" dirty="0"/>
          </a:p>
        </p:txBody>
      </p:sp>
      <p:sp>
        <p:nvSpPr>
          <p:cNvPr id="3" name="Content Placeholder 2"/>
          <p:cNvSpPr>
            <a:spLocks noGrp="1"/>
          </p:cNvSpPr>
          <p:nvPr>
            <p:ph idx="1"/>
          </p:nvPr>
        </p:nvSpPr>
        <p:spPr/>
        <p:txBody>
          <a:bodyPr/>
          <a:lstStyle/>
          <a:p>
            <a:r>
              <a:rPr lang="id-ID" dirty="0" smtClean="0"/>
              <a:t>Terangkan apa yang dimaksud dengan reusable analysis results? Mengapa problem domain berubah sangat sedikit sepanjang durasi tertentu? Mengapa analisis lebih efektif memerlukan penggunaan konstruksi problem domain untuk penggunaan sekarang dan untuk penggunaan masa depan? Apa manfaat yang dibawa oleh hasil-hasil reusable analysis?</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KELIMA</a:t>
            </a:r>
            <a:endParaRPr lang="id-ID" dirty="0"/>
          </a:p>
        </p:txBody>
      </p:sp>
      <p:sp>
        <p:nvSpPr>
          <p:cNvPr id="3" name="Content Placeholder 2"/>
          <p:cNvSpPr>
            <a:spLocks noGrp="1"/>
          </p:cNvSpPr>
          <p:nvPr>
            <p:ph idx="1"/>
          </p:nvPr>
        </p:nvSpPr>
        <p:spPr/>
        <p:txBody>
          <a:bodyPr/>
          <a:lstStyle/>
          <a:p>
            <a:r>
              <a:rPr lang="id-ID" dirty="0" smtClean="0"/>
              <a:t>Terangkan semua prinsip untuk mengatur kompleksitas problem domain dan system’s responsibilities!</a:t>
            </a:r>
          </a:p>
          <a:p>
            <a:r>
              <a:rPr lang="id-ID" dirty="0" smtClean="0"/>
              <a:t>Prinsip yang mana yang anda anggap paling mudah dilakukan? Terangkan alasan anda!</a:t>
            </a:r>
          </a:p>
          <a:p>
            <a:r>
              <a:rPr lang="id-ID" dirty="0" smtClean="0"/>
              <a:t>Prinsip yang manakah yang anda anggap paling sulit dikerjakan? Terangkan alasan anda!</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KEENAM</a:t>
            </a:r>
            <a:endParaRPr lang="id-ID" dirty="0"/>
          </a:p>
        </p:txBody>
      </p:sp>
      <p:sp>
        <p:nvSpPr>
          <p:cNvPr id="3" name="Content Placeholder 2"/>
          <p:cNvSpPr>
            <a:spLocks noGrp="1"/>
          </p:cNvSpPr>
          <p:nvPr>
            <p:ph idx="1"/>
          </p:nvPr>
        </p:nvSpPr>
        <p:spPr/>
        <p:txBody>
          <a:bodyPr>
            <a:normAutofit lnSpcReduction="10000"/>
          </a:bodyPr>
          <a:lstStyle/>
          <a:p>
            <a:r>
              <a:rPr lang="id-ID" dirty="0" smtClean="0"/>
              <a:t>Apakah yang dimaksud dengan analisis dan desain berorientasi objek? Apa yang digunakan? Apa dasar pembuatannya?</a:t>
            </a:r>
          </a:p>
          <a:p>
            <a:r>
              <a:rPr lang="id-ID" dirty="0" smtClean="0"/>
              <a:t>Apa manfaat model berorientasi objek? Apa yang disiapkan oleh pemodelan suatu organisasi (sistem)? Model analisis dibuat untuk apa?</a:t>
            </a:r>
          </a:p>
          <a:p>
            <a:r>
              <a:rPr lang="id-ID" dirty="0" smtClean="0"/>
              <a:t>Apa yang dimaksud dengan pengertian “berorientasi objek”?</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PBO SOAL KETUJUH</a:t>
            </a:r>
            <a:endParaRPr lang="id-ID" dirty="0"/>
          </a:p>
        </p:txBody>
      </p:sp>
      <p:sp>
        <p:nvSpPr>
          <p:cNvPr id="3" name="Content Placeholder 2"/>
          <p:cNvSpPr>
            <a:spLocks noGrp="1"/>
          </p:cNvSpPr>
          <p:nvPr>
            <p:ph idx="1"/>
          </p:nvPr>
        </p:nvSpPr>
        <p:spPr/>
        <p:txBody>
          <a:bodyPr/>
          <a:lstStyle/>
          <a:p>
            <a:r>
              <a:rPr lang="id-ID" dirty="0" smtClean="0"/>
              <a:t>Terangkan beberapa cara untuk menentukan karakteristik dalam pendekatan berorientasi objek!</a:t>
            </a:r>
          </a:p>
          <a:p>
            <a:r>
              <a:rPr lang="id-ID" dirty="0" smtClean="0"/>
              <a:t>Terangkan karakteristik dari (suatu) objek seperti identitas, sifat yang melekat pada identitas!</a:t>
            </a:r>
          </a:p>
          <a:p>
            <a:r>
              <a:rPr lang="id-ID" dirty="0" smtClean="0"/>
              <a:t>Mengapa dua objek dapat berbeda walau pun semua nilai atributnya identik?</a:t>
            </a:r>
            <a:endParaRPr lang="id-ID"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PRINCIPLES FOR MANAGING COMPLEXITY</a:t>
            </a:r>
            <a:endParaRPr lang="id-ID" dirty="0"/>
          </a:p>
        </p:txBody>
      </p:sp>
      <p:sp>
        <p:nvSpPr>
          <p:cNvPr id="3" name="Content Placeholder 2"/>
          <p:cNvSpPr>
            <a:spLocks noGrp="1"/>
          </p:cNvSpPr>
          <p:nvPr>
            <p:ph idx="1"/>
          </p:nvPr>
        </p:nvSpPr>
        <p:spPr/>
        <p:txBody>
          <a:bodyPr/>
          <a:lstStyle/>
          <a:p>
            <a:r>
              <a:rPr lang="id-ID" dirty="0" smtClean="0"/>
              <a:t>Prinsip-prinsip untuk menangani kompleksitas problem domain dan system’s responsibilities yaitu:</a:t>
            </a:r>
          </a:p>
          <a:p>
            <a:r>
              <a:rPr lang="id-ID" dirty="0" smtClean="0"/>
              <a:t>1) </a:t>
            </a:r>
            <a:r>
              <a:rPr lang="id-ID" b="1" dirty="0" smtClean="0"/>
              <a:t>Abstraction: procedural, data.</a:t>
            </a:r>
          </a:p>
          <a:p>
            <a:r>
              <a:rPr lang="id-ID" b="1" dirty="0" smtClean="0"/>
              <a:t>2) Encapsulation.</a:t>
            </a:r>
          </a:p>
          <a:p>
            <a:r>
              <a:rPr lang="id-ID" b="1" dirty="0" smtClean="0"/>
              <a:t>3) Inheritance [PBO6 – Inheritance].</a:t>
            </a:r>
          </a:p>
          <a:p>
            <a:r>
              <a:rPr lang="id-ID" b="1" dirty="0" smtClean="0"/>
              <a:t>4) Association.</a:t>
            </a:r>
          </a:p>
          <a:p>
            <a:r>
              <a:rPr lang="id-ID" dirty="0" smtClean="0"/>
              <a:t>5) </a:t>
            </a:r>
            <a:r>
              <a:rPr lang="id-ID" b="1" dirty="0" smtClean="0"/>
              <a:t>Communication with messages.</a:t>
            </a:r>
            <a:endParaRPr lang="id-ID" b="1" dirty="0"/>
          </a:p>
        </p:txBody>
      </p:sp>
    </p:spTree>
    <p:extLst>
      <p:ext uri="{BB962C8B-B14F-4D97-AF65-F5344CB8AC3E}">
        <p14:creationId xmlns:p14="http://schemas.microsoft.com/office/powerpoint/2010/main" val="1536676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6) Pervading methods of organization: a] Objects and attributes; b] Whole and parts; c] Classes and members, d] distinguishing between them.</a:t>
            </a:r>
          </a:p>
          <a:p>
            <a:endParaRPr lang="id-ID" dirty="0"/>
          </a:p>
          <a:p>
            <a:r>
              <a:rPr lang="id-ID" dirty="0" smtClean="0"/>
              <a:t>7) Scale.</a:t>
            </a:r>
          </a:p>
          <a:p>
            <a:endParaRPr lang="id-ID" dirty="0"/>
          </a:p>
          <a:p>
            <a:r>
              <a:rPr lang="id-ID" dirty="0" smtClean="0"/>
              <a:t>8) Categories of behavior: a] Immediate causation; b] Change over time; c] Similarity of functions.</a:t>
            </a:r>
            <a:endParaRPr lang="id-ID" dirty="0"/>
          </a:p>
        </p:txBody>
      </p:sp>
    </p:spTree>
    <p:extLst>
      <p:ext uri="{BB962C8B-B14F-4D97-AF65-F5344CB8AC3E}">
        <p14:creationId xmlns:p14="http://schemas.microsoft.com/office/powerpoint/2010/main" val="37255846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ABSTRACTION</a:t>
            </a:r>
            <a:endParaRPr lang="id-ID" dirty="0"/>
          </a:p>
        </p:txBody>
      </p:sp>
      <p:sp>
        <p:nvSpPr>
          <p:cNvPr id="3" name="Content Placeholder 2"/>
          <p:cNvSpPr>
            <a:spLocks noGrp="1"/>
          </p:cNvSpPr>
          <p:nvPr>
            <p:ph idx="1"/>
          </p:nvPr>
        </p:nvSpPr>
        <p:spPr/>
        <p:txBody>
          <a:bodyPr/>
          <a:lstStyle/>
          <a:p>
            <a:r>
              <a:rPr lang="id-ID" dirty="0" smtClean="0"/>
              <a:t>The principle of ignoring those aspects of a subject that are not relevant to the current purpose in order to concentrate more fully on those that are. [Oxford, 1986]</a:t>
            </a:r>
          </a:p>
          <a:p>
            <a:endParaRPr lang="id-ID" dirty="0" smtClean="0"/>
          </a:p>
          <a:p>
            <a:r>
              <a:rPr lang="id-ID" dirty="0" smtClean="0"/>
              <a:t>Istilah ini bermakna bahwa meski pun seorang analis mengetahui tentang banyak hal, ia </a:t>
            </a:r>
            <a:r>
              <a:rPr lang="id-ID" b="1" dirty="0" smtClean="0"/>
              <a:t>memilih sesuatu </a:t>
            </a:r>
            <a:r>
              <a:rPr lang="id-ID" dirty="0" smtClean="0"/>
              <a:t>yang pasti dari lain-lainnya.</a:t>
            </a:r>
            <a:endParaRPr lang="id-ID" dirty="0"/>
          </a:p>
        </p:txBody>
      </p:sp>
    </p:spTree>
    <p:extLst>
      <p:ext uri="{BB962C8B-B14F-4D97-AF65-F5344CB8AC3E}">
        <p14:creationId xmlns:p14="http://schemas.microsoft.com/office/powerpoint/2010/main" val="36315887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Adalah menarik</a:t>
            </a:r>
            <a:endParaRPr lang="id-ID" dirty="0"/>
          </a:p>
        </p:txBody>
      </p:sp>
      <p:sp>
        <p:nvSpPr>
          <p:cNvPr id="3" name="Content Placeholder 2"/>
          <p:cNvSpPr>
            <a:spLocks noGrp="1"/>
          </p:cNvSpPr>
          <p:nvPr>
            <p:ph idx="1"/>
          </p:nvPr>
        </p:nvSpPr>
        <p:spPr/>
        <p:txBody>
          <a:bodyPr>
            <a:normAutofit lnSpcReduction="10000"/>
          </a:bodyPr>
          <a:lstStyle/>
          <a:p>
            <a:r>
              <a:rPr lang="id-ID" dirty="0" smtClean="0"/>
              <a:t>Untuk melihat bagai mana peristiwa anak kecil berhubungan dengan konsep abstraksi dengan contoh a little toy hook-and-ladder fire truck dapat saja terbuat dengan a hundred-pound hose hanging off its side.</a:t>
            </a:r>
          </a:p>
          <a:p>
            <a:r>
              <a:rPr lang="id-ID" dirty="0" smtClean="0"/>
              <a:t>Tetapi abstraksi dapat keluar proporsi, dan rendered useless for its intended user. The hose is there, </a:t>
            </a:r>
            <a:r>
              <a:rPr lang="id-ID" b="1" dirty="0" smtClean="0"/>
              <a:t>we need its complexity in the real system.</a:t>
            </a:r>
            <a:endParaRPr lang="id-ID" b="1" dirty="0"/>
          </a:p>
        </p:txBody>
      </p:sp>
    </p:spTree>
    <p:extLst>
      <p:ext uri="{BB962C8B-B14F-4D97-AF65-F5344CB8AC3E}">
        <p14:creationId xmlns:p14="http://schemas.microsoft.com/office/powerpoint/2010/main" val="41871161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Most of what we deal with the real word</a:t>
            </a:r>
            <a:endParaRPr lang="id-ID" sz="3600" dirty="0"/>
          </a:p>
        </p:txBody>
      </p:sp>
      <p:sp>
        <p:nvSpPr>
          <p:cNvPr id="3" name="Content Placeholder 2"/>
          <p:cNvSpPr>
            <a:spLocks noGrp="1"/>
          </p:cNvSpPr>
          <p:nvPr>
            <p:ph idx="1"/>
          </p:nvPr>
        </p:nvSpPr>
        <p:spPr/>
        <p:txBody>
          <a:bodyPr/>
          <a:lstStyle/>
          <a:p>
            <a:r>
              <a:rPr lang="id-ID" dirty="0" smtClean="0"/>
              <a:t>People, places, things, and concepts – is intrinsically comples, far more complex than we can cope with in one fell swoop.</a:t>
            </a:r>
          </a:p>
          <a:p>
            <a:r>
              <a:rPr lang="id-ID" dirty="0" smtClean="0"/>
              <a:t>Ketika kita menggunakan abstraksi, kita sadar bahwa apa yang kita pertimbangkan kompleks adalah lebih dari sekedar memilih partikel dari keseluruhan </a:t>
            </a:r>
            <a:r>
              <a:rPr lang="id-ID" dirty="0" smtClean="0">
                <a:sym typeface="Wingdings" pitchFamily="2" charset="2"/>
              </a:rPr>
              <a:t> </a:t>
            </a:r>
            <a:r>
              <a:rPr lang="id-ID" b="1" dirty="0" smtClean="0">
                <a:sym typeface="Wingdings" pitchFamily="2" charset="2"/>
              </a:rPr>
              <a:t>procedural abstraction </a:t>
            </a:r>
            <a:r>
              <a:rPr lang="id-ID" dirty="0" smtClean="0">
                <a:sym typeface="Wingdings" pitchFamily="2" charset="2"/>
              </a:rPr>
              <a:t>adalah teknik mengatur kompleksitas.</a:t>
            </a:r>
            <a:endParaRPr lang="id-ID" dirty="0"/>
          </a:p>
        </p:txBody>
      </p:sp>
    </p:spTree>
    <p:extLst>
      <p:ext uri="{BB962C8B-B14F-4D97-AF65-F5344CB8AC3E}">
        <p14:creationId xmlns:p14="http://schemas.microsoft.com/office/powerpoint/2010/main" val="32628469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sym typeface="Wingdings" pitchFamily="2" charset="2"/>
              </a:rPr>
              <a:t>procedural abstraction</a:t>
            </a:r>
            <a:endParaRPr lang="id-ID" dirty="0"/>
          </a:p>
        </p:txBody>
      </p:sp>
      <p:sp>
        <p:nvSpPr>
          <p:cNvPr id="3" name="Content Placeholder 2"/>
          <p:cNvSpPr>
            <a:spLocks noGrp="1"/>
          </p:cNvSpPr>
          <p:nvPr>
            <p:ph idx="1"/>
          </p:nvPr>
        </p:nvSpPr>
        <p:spPr/>
        <p:txBody>
          <a:bodyPr/>
          <a:lstStyle/>
          <a:p>
            <a:r>
              <a:rPr lang="id-ID" dirty="0" smtClean="0"/>
              <a:t>1) requirements analysts </a:t>
            </a:r>
            <a:r>
              <a:rPr lang="id-ID" dirty="0" smtClean="0">
                <a:sym typeface="Wingdings" pitchFamily="2" charset="2"/>
              </a:rPr>
              <a:t> desainer, programmer: </a:t>
            </a:r>
            <a:r>
              <a:rPr lang="id-ID" b="1" dirty="0" smtClean="0">
                <a:sym typeface="Wingdings" pitchFamily="2" charset="2"/>
              </a:rPr>
              <a:t>function /sub-function abstraction.</a:t>
            </a:r>
          </a:p>
          <a:p>
            <a:r>
              <a:rPr lang="id-ID" b="1" dirty="0" smtClean="0">
                <a:sym typeface="Wingdings" pitchFamily="2" charset="2"/>
              </a:rPr>
              <a:t>2) diagramming methods  structure charts, dengan big box pada ujung teratas – menyajikan sistem – sesuatu yang dipertimbangkan – dan tahap sub-ordinat atau sub-function.</a:t>
            </a:r>
            <a:endParaRPr lang="id-ID" b="1" dirty="0"/>
          </a:p>
        </p:txBody>
      </p:sp>
    </p:spTree>
    <p:extLst>
      <p:ext uri="{BB962C8B-B14F-4D97-AF65-F5344CB8AC3E}">
        <p14:creationId xmlns:p14="http://schemas.microsoft.com/office/powerpoint/2010/main" val="3521404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1) The analysis challenge;</a:t>
            </a:r>
            <a:endParaRPr lang="id-ID" dirty="0"/>
          </a:p>
        </p:txBody>
      </p:sp>
      <p:sp>
        <p:nvSpPr>
          <p:cNvPr id="3" name="Content Placeholder 2"/>
          <p:cNvSpPr>
            <a:spLocks noGrp="1"/>
          </p:cNvSpPr>
          <p:nvPr>
            <p:ph idx="1"/>
          </p:nvPr>
        </p:nvSpPr>
        <p:spPr/>
        <p:txBody>
          <a:bodyPr/>
          <a:lstStyle/>
          <a:p>
            <a:r>
              <a:rPr lang="id-ID" dirty="0" smtClean="0"/>
              <a:t>We feel that four major difficulties plague systems analysts on all types of projects: </a:t>
            </a:r>
            <a:r>
              <a:rPr lang="id-ID" dirty="0" smtClean="0">
                <a:solidFill>
                  <a:srgbClr val="FF0000"/>
                </a:solidFill>
              </a:rPr>
              <a:t>problem domain understanding</a:t>
            </a:r>
            <a:r>
              <a:rPr lang="id-ID" dirty="0" smtClean="0"/>
              <a:t>, </a:t>
            </a:r>
            <a:r>
              <a:rPr lang="id-ID" dirty="0" smtClean="0">
                <a:solidFill>
                  <a:srgbClr val="FFC000"/>
                </a:solidFill>
              </a:rPr>
              <a:t>person-to-person communication</a:t>
            </a:r>
            <a:r>
              <a:rPr lang="id-ID" dirty="0" smtClean="0"/>
              <a:t>, </a:t>
            </a:r>
            <a:r>
              <a:rPr lang="id-ID" dirty="0" smtClean="0">
                <a:solidFill>
                  <a:srgbClr val="00B050"/>
                </a:solidFill>
              </a:rPr>
              <a:t>continual change</a:t>
            </a:r>
            <a:r>
              <a:rPr lang="id-ID" dirty="0" smtClean="0"/>
              <a:t>, and </a:t>
            </a:r>
            <a:r>
              <a:rPr lang="id-ID" dirty="0" smtClean="0">
                <a:solidFill>
                  <a:srgbClr val="00B0F0"/>
                </a:solidFill>
              </a:rPr>
              <a:t>reuse</a:t>
            </a:r>
            <a:r>
              <a:rPr lang="id-ID" dirty="0" smtClean="0"/>
              <a:t>.</a:t>
            </a:r>
            <a:endParaRPr lang="id-ID"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sym typeface="Wingdings" pitchFamily="2" charset="2"/>
              </a:rPr>
              <a:t>procedural abstraction</a:t>
            </a:r>
            <a:endParaRPr lang="id-ID" dirty="0"/>
          </a:p>
        </p:txBody>
      </p:sp>
      <p:sp>
        <p:nvSpPr>
          <p:cNvPr id="3" name="Content Placeholder 2"/>
          <p:cNvSpPr>
            <a:spLocks noGrp="1"/>
          </p:cNvSpPr>
          <p:nvPr>
            <p:ph idx="1"/>
          </p:nvPr>
        </p:nvSpPr>
        <p:spPr/>
        <p:txBody>
          <a:bodyPr/>
          <a:lstStyle/>
          <a:p>
            <a:r>
              <a:rPr lang="id-ID" dirty="0" smtClean="0"/>
              <a:t>Adalah prinsip yang operasinya mencapai efek terdefinisi baik yang dapat dilakukan pemakainya sebagai entitas tunggal, operasinya dicapai oleh beberapa deret operasi level di bawahnya.</a:t>
            </a:r>
          </a:p>
          <a:p>
            <a:r>
              <a:rPr lang="id-ID" dirty="0" smtClean="0"/>
              <a:t>Breaking processing down into sub-steps adalah satu metode dasar menangani kompleksitas.</a:t>
            </a:r>
            <a:endParaRPr lang="id-ID" dirty="0"/>
          </a:p>
        </p:txBody>
      </p:sp>
    </p:spTree>
    <p:extLst>
      <p:ext uri="{BB962C8B-B14F-4D97-AF65-F5344CB8AC3E}">
        <p14:creationId xmlns:p14="http://schemas.microsoft.com/office/powerpoint/2010/main" val="18137393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Breaking processing</a:t>
            </a:r>
          </a:p>
        </p:txBody>
      </p:sp>
      <p:sp>
        <p:nvSpPr>
          <p:cNvPr id="3" name="Content Placeholder 2"/>
          <p:cNvSpPr>
            <a:spLocks noGrp="1"/>
          </p:cNvSpPr>
          <p:nvPr>
            <p:ph idx="1"/>
          </p:nvPr>
        </p:nvSpPr>
        <p:spPr/>
        <p:txBody>
          <a:bodyPr/>
          <a:lstStyle/>
          <a:p>
            <a:r>
              <a:rPr lang="id-ID" dirty="0" smtClean="0"/>
              <a:t>Analysis</a:t>
            </a:r>
          </a:p>
          <a:p>
            <a:r>
              <a:rPr lang="id-ID" dirty="0" smtClean="0"/>
              <a:t>Specification</a:t>
            </a:r>
          </a:p>
          <a:p>
            <a:r>
              <a:rPr lang="id-ID" dirty="0" smtClean="0"/>
              <a:t>Limited context </a:t>
            </a:r>
            <a:r>
              <a:rPr lang="id-ID" dirty="0" smtClean="0">
                <a:sym typeface="Wingdings" pitchFamily="2" charset="2"/>
              </a:rPr>
              <a:t> menspesifikasi dan mendeskripsi Services.</a:t>
            </a:r>
            <a:endParaRPr lang="id-ID" dirty="0"/>
          </a:p>
        </p:txBody>
      </p:sp>
    </p:spTree>
    <p:extLst>
      <p:ext uri="{BB962C8B-B14F-4D97-AF65-F5344CB8AC3E}">
        <p14:creationId xmlns:p14="http://schemas.microsoft.com/office/powerpoint/2010/main" val="36190565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abstraction</a:t>
            </a:r>
            <a:endParaRPr lang="id-ID" dirty="0"/>
          </a:p>
        </p:txBody>
      </p:sp>
      <p:sp>
        <p:nvSpPr>
          <p:cNvPr id="3" name="Content Placeholder 2"/>
          <p:cNvSpPr>
            <a:spLocks noGrp="1"/>
          </p:cNvSpPr>
          <p:nvPr>
            <p:ph idx="1"/>
          </p:nvPr>
        </p:nvSpPr>
        <p:spPr/>
        <p:txBody>
          <a:bodyPr/>
          <a:lstStyle/>
          <a:p>
            <a:r>
              <a:rPr lang="id-ID" dirty="0" smtClean="0"/>
              <a:t>Dapat menjadi basis untuk organisasi pemikiran dan spesifikasi system’s responsibilities.</a:t>
            </a:r>
          </a:p>
          <a:p>
            <a:r>
              <a:rPr lang="id-ID" dirty="0" smtClean="0"/>
              <a:t>PRINSIP mendefinisikan tipe data dalam operasi diaplikasi ke objek, dengan jangkauan nilai dapat dimodifikasi dan diamati oleh pemakai dalam operasi.</a:t>
            </a:r>
          </a:p>
          <a:p>
            <a:r>
              <a:rPr lang="id-ID" dirty="0" smtClean="0"/>
              <a:t>Data abstraction </a:t>
            </a:r>
            <a:r>
              <a:rPr lang="id-ID" dirty="0" smtClean="0">
                <a:sym typeface="Wingdings" pitchFamily="2" charset="2"/>
              </a:rPr>
              <a:t> attributes  Services</a:t>
            </a:r>
            <a:endParaRPr lang="id-ID" dirty="0"/>
          </a:p>
        </p:txBody>
      </p:sp>
    </p:spTree>
    <p:extLst>
      <p:ext uri="{BB962C8B-B14F-4D97-AF65-F5344CB8AC3E}">
        <p14:creationId xmlns:p14="http://schemas.microsoft.com/office/powerpoint/2010/main" val="14090657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ENCAPSULATION</a:t>
            </a:r>
            <a:endParaRPr lang="id-ID" dirty="0"/>
          </a:p>
        </p:txBody>
      </p:sp>
      <p:sp>
        <p:nvSpPr>
          <p:cNvPr id="3" name="Content Placeholder 2"/>
          <p:cNvSpPr>
            <a:spLocks noGrp="1"/>
          </p:cNvSpPr>
          <p:nvPr>
            <p:ph idx="1"/>
          </p:nvPr>
        </p:nvSpPr>
        <p:spPr/>
        <p:txBody>
          <a:bodyPr/>
          <a:lstStyle/>
          <a:p>
            <a:r>
              <a:rPr lang="id-ID" dirty="0" smtClean="0"/>
              <a:t>(Information Hiding): prinsipnya, digunakan ketika pengembangan struktur program keseluruhan, yang tiap komponen program seharusnya dikapsulkan atau menyembunyikan single design decision, di mana antarmuka tiap modul didefinisikan sebagai cara mencapai pekerjaan di dalamnya [David Parnas 1972].</a:t>
            </a:r>
            <a:endParaRPr lang="id-ID" dirty="0"/>
          </a:p>
        </p:txBody>
      </p:sp>
    </p:spTree>
    <p:extLst>
      <p:ext uri="{BB962C8B-B14F-4D97-AF65-F5344CB8AC3E}">
        <p14:creationId xmlns:p14="http://schemas.microsoft.com/office/powerpoint/2010/main" val="42331497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The power and attractivenes of encapsulation is</a:t>
            </a:r>
            <a:endParaRPr lang="id-ID" dirty="0"/>
          </a:p>
        </p:txBody>
      </p:sp>
      <p:sp>
        <p:nvSpPr>
          <p:cNvPr id="3" name="Content Placeholder 2"/>
          <p:cNvSpPr>
            <a:spLocks noGrp="1"/>
          </p:cNvSpPr>
          <p:nvPr>
            <p:ph idx="1"/>
          </p:nvPr>
        </p:nvSpPr>
        <p:spPr/>
        <p:txBody>
          <a:bodyPr>
            <a:normAutofit lnSpcReduction="10000"/>
          </a:bodyPr>
          <a:lstStyle/>
          <a:p>
            <a:r>
              <a:rPr lang="id-ID" dirty="0" smtClean="0"/>
              <a:t>1] That is (class, dll) helps minimize rework when developing a new system.</a:t>
            </a:r>
          </a:p>
          <a:p>
            <a:r>
              <a:rPr lang="id-ID" dirty="0" smtClean="0"/>
              <a:t>2] Jika analis mengkapsulkan partikel dari usaha analisis yang sangat volatil, maka perubahan mendatang dari requirements menjadi lebih sedikit mengancam usaha keseluruhan. Melokalisasi volatilitas adalah esensial, suka atau tidak analis hidup dalam lingkungan berubah berkelanjutan.</a:t>
            </a:r>
            <a:endParaRPr lang="id-ID" dirty="0"/>
          </a:p>
        </p:txBody>
      </p:sp>
    </p:spTree>
    <p:extLst>
      <p:ext uri="{BB962C8B-B14F-4D97-AF65-F5344CB8AC3E}">
        <p14:creationId xmlns:p14="http://schemas.microsoft.com/office/powerpoint/2010/main" val="14726572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Pengkapsulan</a:t>
            </a:r>
            <a:endParaRPr lang="id-ID" dirty="0"/>
          </a:p>
        </p:txBody>
      </p:sp>
      <p:sp>
        <p:nvSpPr>
          <p:cNvPr id="3" name="Content Placeholder 2"/>
          <p:cNvSpPr>
            <a:spLocks noGrp="1"/>
          </p:cNvSpPr>
          <p:nvPr>
            <p:ph idx="1"/>
          </p:nvPr>
        </p:nvSpPr>
        <p:spPr/>
        <p:txBody>
          <a:bodyPr/>
          <a:lstStyle/>
          <a:p>
            <a:r>
              <a:rPr lang="id-ID" smtClean="0"/>
              <a:t>Menjaga kandungan saling berkaitan, meminimalkan lalu lintas di antara partikel berbeda dari pekerjaan, dan memisahkan requirements spesifik tertentu dari partikel lainnya dari spesifikasi yang akan menggunakan requirements itu.</a:t>
            </a:r>
            <a:endParaRPr lang="id-ID"/>
          </a:p>
        </p:txBody>
      </p:sp>
    </p:spTree>
    <p:extLst>
      <p:ext uri="{BB962C8B-B14F-4D97-AF65-F5344CB8AC3E}">
        <p14:creationId xmlns:p14="http://schemas.microsoft.com/office/powerpoint/2010/main" val="19270480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UTS PBO TEORI 29/10/2015</a:t>
            </a:r>
            <a:endParaRPr lang="id-ID" dirty="0"/>
          </a:p>
        </p:txBody>
      </p:sp>
      <p:sp>
        <p:nvSpPr>
          <p:cNvPr id="3" name="Content Placeholder 2"/>
          <p:cNvSpPr>
            <a:spLocks noGrp="1"/>
          </p:cNvSpPr>
          <p:nvPr>
            <p:ph idx="1"/>
          </p:nvPr>
        </p:nvSpPr>
        <p:spPr/>
        <p:txBody>
          <a:bodyPr/>
          <a:lstStyle/>
          <a:p>
            <a:r>
              <a:rPr lang="id-ID" dirty="0" smtClean="0"/>
              <a:t>Oral group presentation link to project. Materi yang dipaparkan:</a:t>
            </a:r>
          </a:p>
          <a:p>
            <a:r>
              <a:rPr lang="id-ID" dirty="0" smtClean="0"/>
              <a:t>1) Motivasi &amp; keuntungan;</a:t>
            </a:r>
          </a:p>
          <a:p>
            <a:r>
              <a:rPr lang="id-ID" dirty="0" smtClean="0"/>
              <a:t>2) Tantangan analisis: a] Problem domain understanding; b] Person to person communication; c] Continual change; d] Reuse.</a:t>
            </a:r>
          </a:p>
          <a:p>
            <a:r>
              <a:rPr lang="id-ID" dirty="0" smtClean="0"/>
              <a:t>3) Abstraction </a:t>
            </a:r>
            <a:r>
              <a:rPr lang="id-ID" dirty="0" smtClean="0">
                <a:sym typeface="Wingdings" pitchFamily="2" charset="2"/>
              </a:rPr>
              <a:t> Procedural? Data?</a:t>
            </a:r>
            <a:endParaRPr lang="id-ID" dirty="0"/>
          </a:p>
        </p:txBody>
      </p:sp>
    </p:spTree>
    <p:extLst>
      <p:ext uri="{BB962C8B-B14F-4D97-AF65-F5344CB8AC3E}">
        <p14:creationId xmlns:p14="http://schemas.microsoft.com/office/powerpoint/2010/main" val="18956644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Inheritance</a:t>
            </a:r>
            <a:endParaRPr lang="id-ID" dirty="0"/>
          </a:p>
        </p:txBody>
      </p:sp>
      <p:sp>
        <p:nvSpPr>
          <p:cNvPr id="3" name="Content Placeholder 2"/>
          <p:cNvSpPr>
            <a:spLocks noGrp="1"/>
          </p:cNvSpPr>
          <p:nvPr>
            <p:ph idx="1"/>
          </p:nvPr>
        </p:nvSpPr>
        <p:spPr/>
        <p:txBody>
          <a:bodyPr>
            <a:normAutofit lnSpcReduction="10000"/>
          </a:bodyPr>
          <a:lstStyle/>
          <a:p>
            <a:r>
              <a:rPr lang="id-ID" dirty="0" smtClean="0"/>
              <a:t>A mechanism for expressing </a:t>
            </a:r>
            <a:r>
              <a:rPr lang="id-ID" b="1" dirty="0" smtClean="0"/>
              <a:t>similarity</a:t>
            </a:r>
            <a:r>
              <a:rPr lang="id-ID" dirty="0" smtClean="0"/>
              <a:t> among Classes, simplifying definition of Classes similar to one(s) previosly defined. It portrays </a:t>
            </a:r>
            <a:r>
              <a:rPr lang="id-ID" u="sng" dirty="0" smtClean="0"/>
              <a:t>generalization</a:t>
            </a:r>
            <a:r>
              <a:rPr lang="id-ID" dirty="0" smtClean="0"/>
              <a:t> and </a:t>
            </a:r>
            <a:r>
              <a:rPr lang="id-ID" u="sng" dirty="0" smtClean="0"/>
              <a:t>specialization</a:t>
            </a:r>
            <a:r>
              <a:rPr lang="id-ID" dirty="0" smtClean="0"/>
              <a:t>, making common </a:t>
            </a:r>
            <a:r>
              <a:rPr lang="id-ID" b="1" dirty="0" smtClean="0"/>
              <a:t>Attributes</a:t>
            </a:r>
            <a:r>
              <a:rPr lang="id-ID" dirty="0" smtClean="0"/>
              <a:t> dan </a:t>
            </a:r>
            <a:r>
              <a:rPr lang="id-ID" b="1" dirty="0" smtClean="0"/>
              <a:t>Services</a:t>
            </a:r>
            <a:r>
              <a:rPr lang="id-ID" dirty="0" smtClean="0"/>
              <a:t> explicit within a Class hierarchy or lattice.</a:t>
            </a:r>
          </a:p>
          <a:p>
            <a:r>
              <a:rPr lang="id-ID" dirty="0" smtClean="0"/>
              <a:t>Contoh: </a:t>
            </a:r>
            <a:r>
              <a:rPr lang="id-ID" b="1" dirty="0" smtClean="0"/>
              <a:t>Vehicle</a:t>
            </a:r>
            <a:r>
              <a:rPr lang="id-ID" dirty="0" smtClean="0"/>
              <a:t> Class </a:t>
            </a:r>
            <a:r>
              <a:rPr lang="id-ID" dirty="0" smtClean="0">
                <a:sym typeface="Wingdings" pitchFamily="2" charset="2"/>
              </a:rPr>
              <a:t> generalization, </a:t>
            </a:r>
            <a:r>
              <a:rPr lang="id-ID" b="1" dirty="0" smtClean="0">
                <a:sym typeface="Wingdings" pitchFamily="2" charset="2"/>
              </a:rPr>
              <a:t>Truck</a:t>
            </a:r>
            <a:r>
              <a:rPr lang="id-ID" dirty="0" smtClean="0">
                <a:sym typeface="Wingdings" pitchFamily="2" charset="2"/>
              </a:rPr>
              <a:t> Vehicle Class  specialization  Attribute NumberOfAxles, NumberOfWheels</a:t>
            </a:r>
            <a:endParaRPr lang="id-ID" dirty="0"/>
          </a:p>
        </p:txBody>
      </p:sp>
    </p:spTree>
    <p:extLst>
      <p:ext uri="{BB962C8B-B14F-4D97-AF65-F5344CB8AC3E}">
        <p14:creationId xmlns:p14="http://schemas.microsoft.com/office/powerpoint/2010/main" val="5729562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Association</a:t>
            </a:r>
            <a:endParaRPr lang="id-ID" dirty="0"/>
          </a:p>
        </p:txBody>
      </p:sp>
      <p:sp>
        <p:nvSpPr>
          <p:cNvPr id="3" name="Content Placeholder 2"/>
          <p:cNvSpPr>
            <a:spLocks noGrp="1"/>
          </p:cNvSpPr>
          <p:nvPr>
            <p:ph idx="1"/>
          </p:nvPr>
        </p:nvSpPr>
        <p:spPr/>
        <p:txBody>
          <a:bodyPr/>
          <a:lstStyle/>
          <a:p>
            <a:r>
              <a:rPr lang="id-ID" dirty="0" smtClean="0"/>
              <a:t>Penggabungan atau koneksi ide.</a:t>
            </a:r>
          </a:p>
          <a:p>
            <a:r>
              <a:rPr lang="id-ID" dirty="0" smtClean="0"/>
              <a:t>People use association to tie </a:t>
            </a:r>
            <a:r>
              <a:rPr lang="id-ID" b="1" dirty="0" smtClean="0"/>
              <a:t>together</a:t>
            </a:r>
            <a:r>
              <a:rPr lang="id-ID" dirty="0" smtClean="0"/>
              <a:t> certain things that happen at some </a:t>
            </a:r>
            <a:r>
              <a:rPr lang="id-ID" u="sng" dirty="0" smtClean="0"/>
              <a:t>point in time </a:t>
            </a:r>
            <a:r>
              <a:rPr lang="id-ID" dirty="0" smtClean="0"/>
              <a:t>or under </a:t>
            </a:r>
            <a:r>
              <a:rPr lang="id-ID" u="sng" dirty="0" smtClean="0"/>
              <a:t>similar circumstances</a:t>
            </a:r>
            <a:r>
              <a:rPr lang="id-ID" dirty="0" smtClean="0"/>
              <a:t>.</a:t>
            </a:r>
            <a:endParaRPr lang="id-ID" dirty="0"/>
          </a:p>
        </p:txBody>
      </p:sp>
    </p:spTree>
    <p:extLst>
      <p:ext uri="{BB962C8B-B14F-4D97-AF65-F5344CB8AC3E}">
        <p14:creationId xmlns:p14="http://schemas.microsoft.com/office/powerpoint/2010/main" val="1230848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Communication with Messages</a:t>
            </a:r>
            <a:endParaRPr lang="id-ID" dirty="0"/>
          </a:p>
        </p:txBody>
      </p:sp>
      <p:sp>
        <p:nvSpPr>
          <p:cNvPr id="3" name="Content Placeholder 2"/>
          <p:cNvSpPr>
            <a:spLocks noGrp="1"/>
          </p:cNvSpPr>
          <p:nvPr>
            <p:ph idx="1"/>
          </p:nvPr>
        </p:nvSpPr>
        <p:spPr/>
        <p:txBody>
          <a:bodyPr/>
          <a:lstStyle/>
          <a:p>
            <a:r>
              <a:rPr lang="id-ID" dirty="0" smtClean="0"/>
              <a:t>Message </a:t>
            </a:r>
            <a:r>
              <a:rPr lang="id-ID" dirty="0" smtClean="0">
                <a:sym typeface="Wingdings" pitchFamily="2" charset="2"/>
              </a:rPr>
              <a:t> any communication, written or oral, sent between persons [Webster’s, 1977].</a:t>
            </a:r>
          </a:p>
          <a:p>
            <a:r>
              <a:rPr lang="id-ID" dirty="0" smtClean="0">
                <a:sym typeface="Wingdings" pitchFamily="2" charset="2"/>
              </a:rPr>
              <a:t>Message interaction  imperative mood in language  conveys commands or requests [Britannica, “Imperative Mood”, 1986].</a:t>
            </a:r>
          </a:p>
          <a:p>
            <a:r>
              <a:rPr lang="id-ID" dirty="0" smtClean="0">
                <a:sym typeface="Wingdings" pitchFamily="2" charset="2"/>
              </a:rPr>
              <a:t>Notably for </a:t>
            </a:r>
            <a:r>
              <a:rPr lang="id-ID" b="1" dirty="0" smtClean="0">
                <a:sym typeface="Wingdings" pitchFamily="2" charset="2"/>
              </a:rPr>
              <a:t>interfaces</a:t>
            </a:r>
            <a:r>
              <a:rPr lang="id-ID" dirty="0" smtClean="0">
                <a:sym typeface="Wingdings" pitchFamily="2" charset="2"/>
              </a:rPr>
              <a:t> – communication with messages.</a:t>
            </a:r>
            <a:endParaRPr lang="id-ID" dirty="0"/>
          </a:p>
        </p:txBody>
      </p:sp>
    </p:spTree>
    <p:extLst>
      <p:ext uri="{BB962C8B-B14F-4D97-AF65-F5344CB8AC3E}">
        <p14:creationId xmlns:p14="http://schemas.microsoft.com/office/powerpoint/2010/main" val="1170397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The </a:t>
            </a:r>
            <a:r>
              <a:rPr lang="id-ID" dirty="0" smtClean="0">
                <a:solidFill>
                  <a:srgbClr val="C00000"/>
                </a:solidFill>
              </a:rPr>
              <a:t>Problem Domain </a:t>
            </a:r>
            <a:r>
              <a:rPr lang="id-ID" dirty="0" smtClean="0"/>
              <a:t>and the </a:t>
            </a:r>
            <a:r>
              <a:rPr lang="id-ID" dirty="0" smtClean="0">
                <a:solidFill>
                  <a:srgbClr val="FF0000"/>
                </a:solidFill>
              </a:rPr>
              <a:t>System’s Responsibilities</a:t>
            </a:r>
            <a:endParaRPr lang="id-ID" dirty="0">
              <a:solidFill>
                <a:srgbClr val="FF0000"/>
              </a:solidFill>
            </a:endParaRPr>
          </a:p>
        </p:txBody>
      </p:sp>
      <p:sp>
        <p:nvSpPr>
          <p:cNvPr id="3" name="Content Placeholder 2"/>
          <p:cNvSpPr>
            <a:spLocks noGrp="1"/>
          </p:cNvSpPr>
          <p:nvPr>
            <p:ph idx="1"/>
          </p:nvPr>
        </p:nvSpPr>
        <p:spPr/>
        <p:txBody>
          <a:bodyPr/>
          <a:lstStyle/>
          <a:p>
            <a:r>
              <a:rPr lang="id-ID" dirty="0" smtClean="0"/>
              <a:t>One of the biggest problems faced by analysts is studying the PROBLEM DOMAIN and making discoveries about it.</a:t>
            </a:r>
          </a:p>
          <a:p>
            <a:r>
              <a:rPr lang="id-ID" dirty="0" smtClean="0"/>
              <a:t>Examples of </a:t>
            </a:r>
            <a:r>
              <a:rPr lang="id-ID" dirty="0" smtClean="0">
                <a:solidFill>
                  <a:srgbClr val="C00000"/>
                </a:solidFill>
              </a:rPr>
              <a:t>problem domains </a:t>
            </a:r>
            <a:r>
              <a:rPr lang="id-ID" dirty="0" smtClean="0"/>
              <a:t>include: AIR </a:t>
            </a:r>
            <a:r>
              <a:rPr lang="id-ID" b="1" dirty="0" smtClean="0"/>
              <a:t>SPACE MANAGEMENT</a:t>
            </a:r>
            <a:r>
              <a:rPr lang="id-ID" dirty="0" smtClean="0"/>
              <a:t>, Avionics, FINANCE, and law.</a:t>
            </a:r>
          </a:p>
          <a:p>
            <a:r>
              <a:rPr lang="id-ID" dirty="0" smtClean="0"/>
              <a:t>PROBLEM DOMAIN: A field of endeavor under consideration.</a:t>
            </a:r>
            <a:endParaRPr lang="id-ID"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Pervading Methods of Organization</a:t>
            </a:r>
            <a:endParaRPr lang="id-ID" dirty="0"/>
          </a:p>
        </p:txBody>
      </p:sp>
      <p:sp>
        <p:nvSpPr>
          <p:cNvPr id="3" name="Content Placeholder 2"/>
          <p:cNvSpPr>
            <a:spLocks noGrp="1"/>
          </p:cNvSpPr>
          <p:nvPr>
            <p:ph idx="1"/>
          </p:nvPr>
        </p:nvSpPr>
        <p:spPr/>
        <p:txBody>
          <a:bodyPr/>
          <a:lstStyle/>
          <a:p>
            <a:r>
              <a:rPr lang="id-ID" dirty="0" smtClean="0"/>
              <a:t>Intellectually satisfying to the authors </a:t>
            </a:r>
            <a:r>
              <a:rPr lang="id-ID" dirty="0" smtClean="0">
                <a:sym typeface="Wingdings" pitchFamily="2" charset="2"/>
              </a:rPr>
              <a:t> studied the philosophical ideal behind methods of organization, from Socrates and Aristotle to Descartes and Kant.</a:t>
            </a:r>
          </a:p>
          <a:p>
            <a:r>
              <a:rPr lang="id-ID" dirty="0" smtClean="0">
                <a:sym typeface="Wingdings" pitchFamily="2" charset="2"/>
              </a:rPr>
              <a:t>Based on the underlying methods human beings use, we could propose the basic constructs essential to an analysis method.</a:t>
            </a:r>
          </a:p>
        </p:txBody>
      </p:sp>
    </p:spTree>
    <p:extLst>
      <p:ext uri="{BB962C8B-B14F-4D97-AF65-F5344CB8AC3E}">
        <p14:creationId xmlns:p14="http://schemas.microsoft.com/office/powerpoint/2010/main" val="15323516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Kita perlu mengerjakan</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Pendekatan ke problem sebagai praktisi dan investigator. Kita meriset dan mengaplikasikan variasi subjek peranti lunak, dalam: 1] pemodelan data semantik, 2] bahasa pemrograman berorientasi objek.</a:t>
            </a:r>
          </a:p>
          <a:p>
            <a:r>
              <a:rPr lang="id-ID" dirty="0" smtClean="0"/>
              <a:t>Kita mulai mencari dan menjelajahi melalui investigasi beberapa yang menghiasi sesuatu, mencari prinsip-prinsip kunci yang dapat diaplikasikan ke organisasi dan menyajikan persyaratan.</a:t>
            </a:r>
            <a:endParaRPr lang="id-ID" dirty="0"/>
          </a:p>
        </p:txBody>
      </p:sp>
    </p:spTree>
    <p:extLst>
      <p:ext uri="{BB962C8B-B14F-4D97-AF65-F5344CB8AC3E}">
        <p14:creationId xmlns:p14="http://schemas.microsoft.com/office/powerpoint/2010/main" val="3613950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Kita mencari</a:t>
            </a:r>
            <a:endParaRPr lang="id-ID" dirty="0"/>
          </a:p>
        </p:txBody>
      </p:sp>
      <p:sp>
        <p:nvSpPr>
          <p:cNvPr id="3" name="Content Placeholder 2"/>
          <p:cNvSpPr>
            <a:spLocks noGrp="1"/>
          </p:cNvSpPr>
          <p:nvPr>
            <p:ph idx="1"/>
          </p:nvPr>
        </p:nvSpPr>
        <p:spPr/>
        <p:txBody>
          <a:bodyPr/>
          <a:lstStyle/>
          <a:p>
            <a:r>
              <a:rPr lang="id-ID" dirty="0" smtClean="0"/>
              <a:t>Konsep yang memberi pengaruh terbesar dalam memahami dan mengekspresikan pengetahuan domain masalah, dan kita menghangatkan ke tiga metode organisasi kunci.</a:t>
            </a:r>
          </a:p>
          <a:p>
            <a:r>
              <a:rPr lang="id-ID" dirty="0" smtClean="0"/>
              <a:t>Dari Encyclopaedia Britannica, diketahui bagai mana orang mengorganisasi pemikiran mereka.</a:t>
            </a:r>
            <a:endParaRPr lang="id-ID" dirty="0"/>
          </a:p>
        </p:txBody>
      </p:sp>
    </p:spTree>
    <p:extLst>
      <p:ext uri="{BB962C8B-B14F-4D97-AF65-F5344CB8AC3E}">
        <p14:creationId xmlns:p14="http://schemas.microsoft.com/office/powerpoint/2010/main" val="504260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Dalam memahami dunia nyata,</a:t>
            </a:r>
            <a:endParaRPr lang="id-ID" dirty="0"/>
          </a:p>
        </p:txBody>
      </p:sp>
      <p:sp>
        <p:nvSpPr>
          <p:cNvPr id="3" name="Content Placeholder 2"/>
          <p:cNvSpPr>
            <a:spLocks noGrp="1"/>
          </p:cNvSpPr>
          <p:nvPr>
            <p:ph idx="1"/>
          </p:nvPr>
        </p:nvSpPr>
        <p:spPr/>
        <p:txBody>
          <a:bodyPr/>
          <a:lstStyle/>
          <a:p>
            <a:r>
              <a:rPr lang="id-ID" dirty="0" smtClean="0"/>
              <a:t>Orang secara konstan mempekerjakan tiga metode organisasi, yang mana meliputi semua pemikiran mereka.</a:t>
            </a:r>
          </a:p>
          <a:p>
            <a:r>
              <a:rPr lang="id-ID" dirty="0" smtClean="0"/>
              <a:t>(1) Diferensiasi pengalaman ke objek tertentu dan atributnya – ketika mereka membedakan di antara pohon dan ukuran atau relasi spasial ke objek lain;</a:t>
            </a:r>
            <a:endParaRPr lang="id-ID" dirty="0"/>
          </a:p>
        </p:txBody>
      </p:sp>
    </p:spTree>
    <p:extLst>
      <p:ext uri="{BB962C8B-B14F-4D97-AF65-F5344CB8AC3E}">
        <p14:creationId xmlns:p14="http://schemas.microsoft.com/office/powerpoint/2010/main" val="40811432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Britannica, Classification Theory, 1986</a:t>
            </a:r>
            <a:endParaRPr lang="id-ID" dirty="0"/>
          </a:p>
        </p:txBody>
      </p:sp>
      <p:sp>
        <p:nvSpPr>
          <p:cNvPr id="3" name="Content Placeholder 2"/>
          <p:cNvSpPr>
            <a:spLocks noGrp="1"/>
          </p:cNvSpPr>
          <p:nvPr>
            <p:ph idx="1"/>
          </p:nvPr>
        </p:nvSpPr>
        <p:spPr/>
        <p:txBody>
          <a:bodyPr/>
          <a:lstStyle/>
          <a:p>
            <a:r>
              <a:rPr lang="id-ID" dirty="0" smtClean="0"/>
              <a:t>(2) Perbedaan di antara objek keseluruhan dan partikel komponen mereka – ketika mereka memperlawankan pohon dengan percabangan komponen;</a:t>
            </a:r>
          </a:p>
          <a:p>
            <a:r>
              <a:rPr lang="id-ID" dirty="0" smtClean="0"/>
              <a:t>(3) Formasi dan perbedaan di antara kelas berlainan dari objek – </a:t>
            </a:r>
            <a:r>
              <a:rPr lang="id-ID" smtClean="0"/>
              <a:t>ketika mereka membentuk kelas semua pohon dan kelas semua batu dan perbedaan di antaranya.</a:t>
            </a:r>
            <a:endParaRPr lang="id-ID" dirty="0"/>
          </a:p>
        </p:txBody>
      </p:sp>
    </p:spTree>
    <p:extLst>
      <p:ext uri="{BB962C8B-B14F-4D97-AF65-F5344CB8AC3E}">
        <p14:creationId xmlns:p14="http://schemas.microsoft.com/office/powerpoint/2010/main" val="36979067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notasi dan strategi</a:t>
            </a:r>
            <a:endParaRPr lang="id-ID" dirty="0"/>
          </a:p>
        </p:txBody>
      </p:sp>
      <p:sp>
        <p:nvSpPr>
          <p:cNvPr id="3" name="Content Placeholder 2"/>
          <p:cNvSpPr>
            <a:spLocks noGrp="1"/>
          </p:cNvSpPr>
          <p:nvPr>
            <p:ph idx="1"/>
          </p:nvPr>
        </p:nvSpPr>
        <p:spPr/>
        <p:txBody>
          <a:bodyPr/>
          <a:lstStyle/>
          <a:p>
            <a:r>
              <a:rPr lang="id-ID" dirty="0" smtClean="0"/>
              <a:t>Dapat dibuat dengan memberdayakan tiga metode organisasi, secara praktis mengaplikasikan:</a:t>
            </a:r>
          </a:p>
          <a:p>
            <a:r>
              <a:rPr lang="id-ID" dirty="0" smtClean="0"/>
              <a:t>Objects dan attributes</a:t>
            </a:r>
          </a:p>
          <a:p>
            <a:r>
              <a:rPr lang="id-ID" dirty="0" smtClean="0"/>
              <a:t>Whole dan parts</a:t>
            </a:r>
          </a:p>
          <a:p>
            <a:r>
              <a:rPr lang="id-ID" dirty="0" smtClean="0"/>
              <a:t>Classes dan members</a:t>
            </a:r>
          </a:p>
          <a:p>
            <a:r>
              <a:rPr lang="id-ID" dirty="0" smtClean="0"/>
              <a:t>Problem domain dan system responsibilities.</a:t>
            </a:r>
            <a:endParaRPr lang="id-ID" dirty="0"/>
          </a:p>
        </p:txBody>
      </p:sp>
    </p:spTree>
    <p:extLst>
      <p:ext uri="{BB962C8B-B14F-4D97-AF65-F5344CB8AC3E}">
        <p14:creationId xmlns:p14="http://schemas.microsoft.com/office/powerpoint/2010/main" val="34390760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Scale</a:t>
            </a:r>
            <a:endParaRPr lang="id-ID" dirty="0"/>
          </a:p>
        </p:txBody>
      </p:sp>
      <p:sp>
        <p:nvSpPr>
          <p:cNvPr id="3" name="Content Placeholder 2"/>
          <p:cNvSpPr>
            <a:spLocks noGrp="1"/>
          </p:cNvSpPr>
          <p:nvPr>
            <p:ph idx="1"/>
          </p:nvPr>
        </p:nvSpPr>
        <p:spPr/>
        <p:txBody>
          <a:bodyPr/>
          <a:lstStyle/>
          <a:p>
            <a:r>
              <a:rPr lang="id-ID" dirty="0" smtClean="0"/>
              <a:t>Prinsip yang mengaplikasikan prinsip whole – part untuk menolong pengamat menghubungkan sesuatu yang sangat besar dengan apa yang dilingkupinya.</a:t>
            </a:r>
          </a:p>
          <a:p>
            <a:r>
              <a:rPr lang="id-ID" dirty="0" smtClean="0"/>
              <a:t>Dengan scale, notasi dan strategi analisis dapat meliputi jalan memandu pembaca melewati model lebih besar.</a:t>
            </a:r>
          </a:p>
          <a:p>
            <a:r>
              <a:rPr lang="id-ID" dirty="0" smtClean="0"/>
              <a:t>Simak info dari Britannica.</a:t>
            </a:r>
            <a:endParaRPr lang="id-ID" dirty="0"/>
          </a:p>
        </p:txBody>
      </p:sp>
    </p:spTree>
    <p:extLst>
      <p:ext uri="{BB962C8B-B14F-4D97-AF65-F5344CB8AC3E}">
        <p14:creationId xmlns:p14="http://schemas.microsoft.com/office/powerpoint/2010/main" val="33839723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Categories of Behavior</a:t>
            </a:r>
            <a:endParaRPr lang="id-ID" dirty="0"/>
          </a:p>
        </p:txBody>
      </p:sp>
      <p:sp>
        <p:nvSpPr>
          <p:cNvPr id="3" name="Content Placeholder 2"/>
          <p:cNvSpPr>
            <a:spLocks noGrp="1"/>
          </p:cNvSpPr>
          <p:nvPr>
            <p:ph idx="1"/>
          </p:nvPr>
        </p:nvSpPr>
        <p:spPr/>
        <p:txBody>
          <a:bodyPr/>
          <a:lstStyle/>
          <a:p>
            <a:r>
              <a:rPr lang="id-ID" dirty="0" smtClean="0"/>
              <a:t>Setelah menemukan metode organisasi yang meliputi pernyataan, bagai mana </a:t>
            </a:r>
            <a:r>
              <a:rPr lang="id-ID" b="1" dirty="0" smtClean="0"/>
              <a:t>sisi aktif </a:t>
            </a:r>
            <a:r>
              <a:rPr lang="id-ID" dirty="0" smtClean="0"/>
              <a:t>dari objek, apa </a:t>
            </a:r>
            <a:r>
              <a:rPr lang="id-ID" dirty="0" smtClean="0">
                <a:solidFill>
                  <a:srgbClr val="FF0000"/>
                </a:solidFill>
              </a:rPr>
              <a:t>kebiasaan</a:t>
            </a:r>
            <a:r>
              <a:rPr lang="id-ID" dirty="0" smtClean="0"/>
              <a:t> mereka? Bab pada tabiat manusia membingungkan.</a:t>
            </a:r>
          </a:p>
          <a:p>
            <a:r>
              <a:rPr lang="id-ID" dirty="0" smtClean="0"/>
              <a:t>Tiga tipe klasifikasi tabiat umum digunakan: 1] Pada basis </a:t>
            </a:r>
            <a:r>
              <a:rPr lang="id-ID" dirty="0" smtClean="0">
                <a:solidFill>
                  <a:srgbClr val="FF0000"/>
                </a:solidFill>
              </a:rPr>
              <a:t>immediate causation</a:t>
            </a:r>
            <a:r>
              <a:rPr lang="id-ID" dirty="0" smtClean="0"/>
              <a:t>, 2] Pada </a:t>
            </a:r>
            <a:r>
              <a:rPr lang="id-ID" dirty="0" smtClean="0">
                <a:solidFill>
                  <a:srgbClr val="FF0000"/>
                </a:solidFill>
              </a:rPr>
              <a:t>similarity of evolutionary history </a:t>
            </a:r>
            <a:r>
              <a:rPr lang="id-ID" dirty="0" smtClean="0"/>
              <a:t>(change over time), 3] Pada </a:t>
            </a:r>
            <a:r>
              <a:rPr lang="id-ID" dirty="0" smtClean="0">
                <a:solidFill>
                  <a:srgbClr val="FF0000"/>
                </a:solidFill>
              </a:rPr>
              <a:t>similarity of function</a:t>
            </a:r>
            <a:r>
              <a:rPr lang="id-ID" dirty="0" smtClean="0"/>
              <a:t>.</a:t>
            </a:r>
            <a:endParaRPr lang="id-ID" dirty="0"/>
          </a:p>
        </p:txBody>
      </p:sp>
    </p:spTree>
    <p:extLst>
      <p:ext uri="{BB962C8B-B14F-4D97-AF65-F5344CB8AC3E}">
        <p14:creationId xmlns:p14="http://schemas.microsoft.com/office/powerpoint/2010/main" val="6540077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OOA</a:t>
            </a:r>
            <a:endParaRPr lang="id-ID" dirty="0"/>
          </a:p>
        </p:txBody>
      </p:sp>
      <p:sp>
        <p:nvSpPr>
          <p:cNvPr id="3" name="Content Placeholder 2"/>
          <p:cNvSpPr>
            <a:spLocks noGrp="1"/>
          </p:cNvSpPr>
          <p:nvPr>
            <p:ph idx="1"/>
          </p:nvPr>
        </p:nvSpPr>
        <p:spPr/>
        <p:txBody>
          <a:bodyPr/>
          <a:lstStyle/>
          <a:p>
            <a:r>
              <a:rPr lang="id-ID" dirty="0" smtClean="0"/>
              <a:t>Objects and attributes</a:t>
            </a:r>
          </a:p>
          <a:p>
            <a:r>
              <a:rPr lang="id-ID" dirty="0" smtClean="0"/>
              <a:t>Whole-part structures</a:t>
            </a:r>
          </a:p>
          <a:p>
            <a:r>
              <a:rPr lang="id-ID" dirty="0" smtClean="0"/>
              <a:t>Classes – members</a:t>
            </a:r>
          </a:p>
          <a:p>
            <a:r>
              <a:rPr lang="id-ID" dirty="0" smtClean="0"/>
              <a:t>Generalization – specialization structures</a:t>
            </a:r>
          </a:p>
          <a:p>
            <a:r>
              <a:rPr lang="id-ID" dirty="0" smtClean="0"/>
              <a:t>Attributes and services</a:t>
            </a:r>
          </a:p>
          <a:p>
            <a:r>
              <a:rPr lang="id-ID" smtClean="0"/>
              <a:t>Event – response strategy to structured analysis.</a:t>
            </a:r>
            <a:endParaRPr lang="id-ID"/>
          </a:p>
        </p:txBody>
      </p:sp>
    </p:spTree>
    <p:extLst>
      <p:ext uri="{BB962C8B-B14F-4D97-AF65-F5344CB8AC3E}">
        <p14:creationId xmlns:p14="http://schemas.microsoft.com/office/powerpoint/2010/main" val="3051043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System </a:t>
            </a:r>
            <a:endParaRPr lang="id-ID" dirty="0"/>
          </a:p>
        </p:txBody>
      </p:sp>
      <p:sp>
        <p:nvSpPr>
          <p:cNvPr id="3" name="Content Placeholder 2"/>
          <p:cNvSpPr>
            <a:spLocks noGrp="1"/>
          </p:cNvSpPr>
          <p:nvPr>
            <p:ph idx="1"/>
          </p:nvPr>
        </p:nvSpPr>
        <p:spPr/>
        <p:txBody>
          <a:bodyPr/>
          <a:lstStyle/>
          <a:p>
            <a:r>
              <a:rPr lang="id-ID" dirty="0" smtClean="0"/>
              <a:t>Contoh: solar system, irrigation system, supply system.</a:t>
            </a:r>
          </a:p>
          <a:p>
            <a:endParaRPr lang="id-ID" dirty="0" smtClean="0"/>
          </a:p>
          <a:p>
            <a:r>
              <a:rPr lang="id-ID" dirty="0" smtClean="0"/>
              <a:t>RESPONSIBILITY </a:t>
            </a:r>
            <a:r>
              <a:rPr lang="id-ID" dirty="0" smtClean="0">
                <a:sym typeface="Wingdings" pitchFamily="2" charset="2"/>
              </a:rPr>
              <a:t> System’s responsibilities: An arrangement of things accountable for, related together as a whole.</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Example</a:t>
            </a:r>
            <a:endParaRPr lang="id-ID" dirty="0"/>
          </a:p>
        </p:txBody>
      </p:sp>
      <p:sp>
        <p:nvSpPr>
          <p:cNvPr id="3" name="Content Placeholder 2"/>
          <p:cNvSpPr>
            <a:spLocks noGrp="1"/>
          </p:cNvSpPr>
          <p:nvPr>
            <p:ph idx="1"/>
          </p:nvPr>
        </p:nvSpPr>
        <p:spPr/>
        <p:txBody>
          <a:bodyPr>
            <a:normAutofit lnSpcReduction="10000"/>
          </a:bodyPr>
          <a:lstStyle/>
          <a:p>
            <a:r>
              <a:rPr lang="id-ID" dirty="0" smtClean="0"/>
              <a:t>If you have been working with radar systems for the past 20 years, you probably have intimate knowledge of the problem domain.</a:t>
            </a:r>
          </a:p>
          <a:p>
            <a:r>
              <a:rPr lang="id-ID" dirty="0" smtClean="0"/>
              <a:t>If the time has come to specify the requirements for yet another radar system, your primary problem may be that of communicating with other radar experts as well as project members who can’t distinguish a radar from a grapefruit.</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Tugas</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Anda selaku </a:t>
            </a:r>
            <a:r>
              <a:rPr lang="id-ID" u="sng" dirty="0" smtClean="0"/>
              <a:t>system analyst</a:t>
            </a:r>
            <a:r>
              <a:rPr lang="id-ID" dirty="0" smtClean="0"/>
              <a:t>, coba temukan apa </a:t>
            </a:r>
            <a:r>
              <a:rPr lang="id-ID" b="1" dirty="0" smtClean="0"/>
              <a:t>problem domain </a:t>
            </a:r>
            <a:r>
              <a:rPr lang="id-ID" dirty="0" smtClean="0"/>
              <a:t>dan </a:t>
            </a:r>
            <a:r>
              <a:rPr lang="id-ID" b="1" dirty="0" smtClean="0"/>
              <a:t>system’s responsibilities</a:t>
            </a:r>
            <a:r>
              <a:rPr lang="id-ID" dirty="0" smtClean="0"/>
              <a:t> dari program yang anda buat pada paruh pertama kuliah PBO.</a:t>
            </a:r>
          </a:p>
          <a:p>
            <a:r>
              <a:rPr lang="id-ID" dirty="0" smtClean="0"/>
              <a:t>Kerjakan di selembar kertas, dikumpulkan minggu depan.</a:t>
            </a:r>
          </a:p>
          <a:p>
            <a:r>
              <a:rPr lang="id-ID" dirty="0" smtClean="0"/>
              <a:t>An analyst working on such a </a:t>
            </a:r>
            <a:r>
              <a:rPr lang="id-ID" b="1" dirty="0" smtClean="0"/>
              <a:t>system</a:t>
            </a:r>
            <a:r>
              <a:rPr lang="id-ID" dirty="0" smtClean="0"/>
              <a:t> would need to study and assimilate all </a:t>
            </a:r>
            <a:r>
              <a:rPr lang="id-ID" b="1" dirty="0" smtClean="0"/>
              <a:t>sort of details </a:t>
            </a:r>
            <a:r>
              <a:rPr lang="id-ID" dirty="0" smtClean="0"/>
              <a:t>– and many </a:t>
            </a:r>
            <a:r>
              <a:rPr lang="id-ID" b="1" dirty="0" smtClean="0"/>
              <a:t>exceptions to the rules</a:t>
            </a:r>
            <a:r>
              <a:rPr lang="id-ID" dirty="0" smtClean="0"/>
              <a:t>, resulting from special interest group demands and the statutes that follow.</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Agenda 20 Mei 2014</a:t>
            </a:r>
            <a:endParaRPr lang="id-ID" dirty="0"/>
          </a:p>
        </p:txBody>
      </p:sp>
      <p:sp>
        <p:nvSpPr>
          <p:cNvPr id="3" name="Content Placeholder 2"/>
          <p:cNvSpPr>
            <a:spLocks noGrp="1"/>
          </p:cNvSpPr>
          <p:nvPr>
            <p:ph idx="1"/>
          </p:nvPr>
        </p:nvSpPr>
        <p:spPr/>
        <p:txBody>
          <a:bodyPr>
            <a:normAutofit fontScale="92500"/>
          </a:bodyPr>
          <a:lstStyle/>
          <a:p>
            <a:r>
              <a:rPr lang="id-ID" dirty="0" smtClean="0"/>
              <a:t>THE ANALYSIS CHALLENGE: 1) The problem domain and the system’s responsibilities; 2) Communication; 3) Continual change; 4) Reuse.</a:t>
            </a:r>
          </a:p>
          <a:p>
            <a:r>
              <a:rPr lang="id-ID" dirty="0" smtClean="0"/>
              <a:t>COMMUNICATION: Tantangan analisis </a:t>
            </a:r>
            <a:r>
              <a:rPr lang="id-ID" dirty="0" smtClean="0">
                <a:sym typeface="Wingdings" pitchFamily="2" charset="2"/>
              </a:rPr>
              <a:t> effective communication. Seorang analis perlu mengomunikasikan </a:t>
            </a:r>
            <a:r>
              <a:rPr lang="id-ID" b="1" dirty="0" smtClean="0">
                <a:sym typeface="Wingdings" pitchFamily="2" charset="2"/>
              </a:rPr>
              <a:t>usaha analisisnya</a:t>
            </a:r>
            <a:r>
              <a:rPr lang="id-ID" dirty="0" smtClean="0">
                <a:sym typeface="Wingdings" pitchFamily="2" charset="2"/>
              </a:rPr>
              <a:t>. Ia harus mengomunikasikan hanya info inti sari tentang </a:t>
            </a:r>
            <a:r>
              <a:rPr lang="id-ID" b="1" dirty="0" smtClean="0">
                <a:sym typeface="Wingdings" pitchFamily="2" charset="2"/>
              </a:rPr>
              <a:t>PROBLEM DOMAIN </a:t>
            </a:r>
            <a:r>
              <a:rPr lang="id-ID" dirty="0" smtClean="0">
                <a:sym typeface="Wingdings" pitchFamily="2" charset="2"/>
              </a:rPr>
              <a:t>dan </a:t>
            </a:r>
            <a:r>
              <a:rPr lang="id-ID" b="1" dirty="0" smtClean="0">
                <a:sym typeface="Wingdings" pitchFamily="2" charset="2"/>
              </a:rPr>
              <a:t>REQUIREMENT FROM THE CLIENT.</a:t>
            </a:r>
            <a:endParaRPr lang="id-ID"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Apa yang dilakukan analis?</a:t>
            </a:r>
            <a:endParaRPr lang="id-ID" dirty="0"/>
          </a:p>
        </p:txBody>
      </p:sp>
      <p:sp>
        <p:nvSpPr>
          <p:cNvPr id="3" name="Content Placeholder 2"/>
          <p:cNvSpPr>
            <a:spLocks noGrp="1"/>
          </p:cNvSpPr>
          <p:nvPr>
            <p:ph idx="1"/>
          </p:nvPr>
        </p:nvSpPr>
        <p:spPr/>
        <p:txBody>
          <a:bodyPr/>
          <a:lstStyle/>
          <a:p>
            <a:r>
              <a:rPr lang="id-ID" b="1" dirty="0" smtClean="0"/>
              <a:t>Thinks</a:t>
            </a:r>
            <a:r>
              <a:rPr lang="id-ID" dirty="0" smtClean="0"/>
              <a:t> about all of this </a:t>
            </a:r>
            <a:r>
              <a:rPr lang="id-ID" b="1" dirty="0" smtClean="0"/>
              <a:t>communication</a:t>
            </a:r>
            <a:r>
              <a:rPr lang="id-ID" dirty="0" smtClean="0"/>
              <a:t> and </a:t>
            </a:r>
            <a:r>
              <a:rPr lang="id-ID" b="1" dirty="0" smtClean="0"/>
              <a:t>refines</a:t>
            </a:r>
            <a:r>
              <a:rPr lang="id-ID" dirty="0" smtClean="0"/>
              <a:t> it himself.</a:t>
            </a:r>
          </a:p>
          <a:p>
            <a:r>
              <a:rPr lang="id-ID" b="1" dirty="0" smtClean="0"/>
              <a:t>Interacts</a:t>
            </a:r>
            <a:r>
              <a:rPr lang="id-ID" dirty="0" smtClean="0"/>
              <a:t> with his peers (team: notulen, prove reader, etc) </a:t>
            </a:r>
            <a:r>
              <a:rPr lang="id-ID" dirty="0" smtClean="0">
                <a:sym typeface="Wingdings" pitchFamily="2" charset="2"/>
              </a:rPr>
              <a:t> Ultimately, he needs to echo his PROBLEM DOMAIN understanding and subsequent REQUIREMENTS back to the client, to </a:t>
            </a:r>
            <a:r>
              <a:rPr lang="id-ID" b="1" dirty="0" smtClean="0">
                <a:sym typeface="Wingdings" pitchFamily="2" charset="2"/>
              </a:rPr>
              <a:t>validate</a:t>
            </a:r>
            <a:r>
              <a:rPr lang="id-ID" dirty="0" smtClean="0">
                <a:sym typeface="Wingdings" pitchFamily="2" charset="2"/>
              </a:rPr>
              <a:t> his understanding of the requirements.</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1250</TotalTime>
  <Words>2287</Words>
  <Application>Microsoft Office PowerPoint</Application>
  <PresentationFormat>On-screen Show (4:3)</PresentationFormat>
  <Paragraphs>166</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IMPROVING ANALYSIS</vt:lpstr>
      <vt:lpstr>We examine</vt:lpstr>
      <vt:lpstr>1) The analysis challenge;</vt:lpstr>
      <vt:lpstr>The Problem Domain and the System’s Responsibilities</vt:lpstr>
      <vt:lpstr>System </vt:lpstr>
      <vt:lpstr>Example</vt:lpstr>
      <vt:lpstr>Tugas</vt:lpstr>
      <vt:lpstr>Agenda 20 Mei 2014</vt:lpstr>
      <vt:lpstr>Apa yang dilakukan analis?</vt:lpstr>
      <vt:lpstr>Software Engineering</vt:lpstr>
      <vt:lpstr>Kunci</vt:lpstr>
      <vt:lpstr>Continual change</vt:lpstr>
      <vt:lpstr>Forces </vt:lpstr>
      <vt:lpstr>REUSE</vt:lpstr>
      <vt:lpstr>Pengumuman</vt:lpstr>
      <vt:lpstr>SOAL UAS PBO 2014</vt:lpstr>
      <vt:lpstr>UAS PBO SOAL PERTAMA</vt:lpstr>
      <vt:lpstr>UAS PBO SOAL KEDUA</vt:lpstr>
      <vt:lpstr>UAS PBO SOAL KETIGA</vt:lpstr>
      <vt:lpstr>UAS PBO SOAL KEEMPAT</vt:lpstr>
      <vt:lpstr>UAS PBO SOAL KELIMA</vt:lpstr>
      <vt:lpstr>UAS PBO SOAL KEENAM</vt:lpstr>
      <vt:lpstr>UAS PBO SOAL KETUJUH</vt:lpstr>
      <vt:lpstr>PRINCIPLES FOR MANAGING COMPLEXITY</vt:lpstr>
      <vt:lpstr>PowerPoint Presentation</vt:lpstr>
      <vt:lpstr>ABSTRACTION</vt:lpstr>
      <vt:lpstr>Adalah menarik</vt:lpstr>
      <vt:lpstr>Most of what we deal with the real word</vt:lpstr>
      <vt:lpstr>procedural abstraction</vt:lpstr>
      <vt:lpstr>procedural abstraction</vt:lpstr>
      <vt:lpstr>Breaking processing</vt:lpstr>
      <vt:lpstr>Data abstraction</vt:lpstr>
      <vt:lpstr>ENCAPSULATION</vt:lpstr>
      <vt:lpstr>The power and attractivenes of encapsulation is</vt:lpstr>
      <vt:lpstr>Pengkapsulan</vt:lpstr>
      <vt:lpstr>UTS PBO TEORI 29/10/2015</vt:lpstr>
      <vt:lpstr>Inheritance</vt:lpstr>
      <vt:lpstr>Association</vt:lpstr>
      <vt:lpstr>Communication with Messages</vt:lpstr>
      <vt:lpstr>Pervading Methods of Organization</vt:lpstr>
      <vt:lpstr>Kita perlu mengerjakan</vt:lpstr>
      <vt:lpstr>Kita mencari</vt:lpstr>
      <vt:lpstr>Dalam memahami dunia nyata,</vt:lpstr>
      <vt:lpstr>Britannica, Classification Theory, 1986</vt:lpstr>
      <vt:lpstr>Analisis notasi dan strategi</vt:lpstr>
      <vt:lpstr>Scale</vt:lpstr>
      <vt:lpstr>Categories of Behavior</vt:lpstr>
      <vt:lpstr>OOA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ANALYSIS</dc:title>
  <dc:creator>arum</dc:creator>
  <cp:lastModifiedBy>LENOVO</cp:lastModifiedBy>
  <cp:revision>93</cp:revision>
  <dcterms:created xsi:type="dcterms:W3CDTF">2006-08-16T00:00:00Z</dcterms:created>
  <dcterms:modified xsi:type="dcterms:W3CDTF">2015-11-05T06:17:06Z</dcterms:modified>
</cp:coreProperties>
</file>