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9"/>
  </p:notesMasterIdLst>
  <p:sldIdLst>
    <p:sldId id="256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71" r:id="rId2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464CD-9CA7-48A6-9548-4464E4916785}" type="datetimeFigureOut">
              <a:rPr lang="id-ID" smtClean="0"/>
              <a:pPr/>
              <a:t>14/05/2013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CB895-D7CA-4771-BF64-58F1C1216A85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1"/>
          <p:cNvSpPr txBox="1">
            <a:spLocks noChangeArrowheads="1"/>
          </p:cNvSpPr>
          <p:nvPr/>
        </p:nvSpPr>
        <p:spPr bwMode="auto">
          <a:xfrm>
            <a:off x="2141532" y="686119"/>
            <a:ext cx="2573344" cy="342740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723" tIns="45862" rIns="91723" bIns="45862" anchor="ctr"/>
          <a:lstStyle/>
          <a:p>
            <a:endParaRPr lang="en-US">
              <a:ea typeface="Bitstream Vera Sans" charset="0"/>
              <a:cs typeface="Bitstream Vera Sans" charset="0"/>
            </a:endParaRPr>
          </a:p>
        </p:txBody>
      </p:sp>
      <p:sp>
        <p:nvSpPr>
          <p:cNvPr id="6451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14613" y="4342763"/>
            <a:ext cx="5027182" cy="4115119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1"/>
          <p:cNvSpPr txBox="1">
            <a:spLocks noChangeArrowheads="1"/>
          </p:cNvSpPr>
          <p:nvPr/>
        </p:nvSpPr>
        <p:spPr bwMode="auto">
          <a:xfrm>
            <a:off x="2141532" y="686119"/>
            <a:ext cx="2573344" cy="342740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723" tIns="45862" rIns="91723" bIns="45862" anchor="ctr"/>
          <a:lstStyle/>
          <a:p>
            <a:endParaRPr lang="en-US">
              <a:ea typeface="Bitstream Vera Sans" charset="0"/>
              <a:cs typeface="Bitstream Vera Sans" charset="0"/>
            </a:endParaRPr>
          </a:p>
        </p:txBody>
      </p:sp>
      <p:sp>
        <p:nvSpPr>
          <p:cNvPr id="73731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14613" y="4342763"/>
            <a:ext cx="5027182" cy="4115119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1"/>
          <p:cNvSpPr txBox="1">
            <a:spLocks noChangeArrowheads="1"/>
          </p:cNvSpPr>
          <p:nvPr/>
        </p:nvSpPr>
        <p:spPr bwMode="auto">
          <a:xfrm>
            <a:off x="2141532" y="686119"/>
            <a:ext cx="2573344" cy="342740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723" tIns="45862" rIns="91723" bIns="45862" anchor="ctr"/>
          <a:lstStyle/>
          <a:p>
            <a:endParaRPr lang="en-US">
              <a:ea typeface="Bitstream Vera Sans" charset="0"/>
              <a:cs typeface="Bitstream Vera Sans" charset="0"/>
            </a:endParaRPr>
          </a:p>
        </p:txBody>
      </p:sp>
      <p:sp>
        <p:nvSpPr>
          <p:cNvPr id="65539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14613" y="4342763"/>
            <a:ext cx="5027182" cy="4115119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1"/>
          <p:cNvSpPr txBox="1">
            <a:spLocks noChangeArrowheads="1"/>
          </p:cNvSpPr>
          <p:nvPr/>
        </p:nvSpPr>
        <p:spPr bwMode="auto">
          <a:xfrm>
            <a:off x="2141532" y="686119"/>
            <a:ext cx="2573344" cy="342740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723" tIns="45862" rIns="91723" bIns="45862" anchor="ctr"/>
          <a:lstStyle/>
          <a:p>
            <a:endParaRPr lang="en-US">
              <a:ea typeface="Bitstream Vera Sans" charset="0"/>
              <a:cs typeface="Bitstream Vera Sans" charset="0"/>
            </a:endParaRPr>
          </a:p>
        </p:txBody>
      </p:sp>
      <p:sp>
        <p:nvSpPr>
          <p:cNvPr id="66563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14613" y="4342763"/>
            <a:ext cx="5027182" cy="4115119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67237" cy="3427413"/>
          </a:xfrm>
          <a:ln/>
        </p:spPr>
      </p:sp>
      <p:sp>
        <p:nvSpPr>
          <p:cNvPr id="6758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613" y="4342763"/>
            <a:ext cx="5027182" cy="4115119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67237" cy="3427413"/>
          </a:xfrm>
          <a:ln/>
        </p:spPr>
      </p:sp>
      <p:sp>
        <p:nvSpPr>
          <p:cNvPr id="6861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613" y="4342763"/>
            <a:ext cx="5027182" cy="4115119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1"/>
          <p:cNvSpPr txBox="1">
            <a:spLocks noChangeArrowheads="1"/>
          </p:cNvSpPr>
          <p:nvPr/>
        </p:nvSpPr>
        <p:spPr bwMode="auto">
          <a:xfrm>
            <a:off x="2141532" y="686119"/>
            <a:ext cx="2573344" cy="342740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723" tIns="45862" rIns="91723" bIns="45862" anchor="ctr"/>
          <a:lstStyle/>
          <a:p>
            <a:endParaRPr lang="en-US">
              <a:ea typeface="Bitstream Vera Sans" charset="0"/>
              <a:cs typeface="Bitstream Vera Sans" charset="0"/>
            </a:endParaRPr>
          </a:p>
        </p:txBody>
      </p:sp>
      <p:sp>
        <p:nvSpPr>
          <p:cNvPr id="6963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14613" y="4342763"/>
            <a:ext cx="5027182" cy="4115119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1"/>
          <p:cNvSpPr txBox="1">
            <a:spLocks noChangeArrowheads="1"/>
          </p:cNvSpPr>
          <p:nvPr/>
        </p:nvSpPr>
        <p:spPr bwMode="auto">
          <a:xfrm>
            <a:off x="2141532" y="686119"/>
            <a:ext cx="2573344" cy="342740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723" tIns="45862" rIns="91723" bIns="45862" anchor="ctr"/>
          <a:lstStyle/>
          <a:p>
            <a:endParaRPr lang="en-US">
              <a:ea typeface="Bitstream Vera Sans" charset="0"/>
              <a:cs typeface="Bitstream Vera Sans" charset="0"/>
            </a:endParaRPr>
          </a:p>
        </p:txBody>
      </p:sp>
      <p:sp>
        <p:nvSpPr>
          <p:cNvPr id="70659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14613" y="4342763"/>
            <a:ext cx="5027182" cy="4115119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1"/>
          <p:cNvSpPr txBox="1">
            <a:spLocks noChangeArrowheads="1"/>
          </p:cNvSpPr>
          <p:nvPr/>
        </p:nvSpPr>
        <p:spPr bwMode="auto">
          <a:xfrm>
            <a:off x="2141532" y="686119"/>
            <a:ext cx="2573344" cy="342740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723" tIns="45862" rIns="91723" bIns="45862" anchor="ctr"/>
          <a:lstStyle/>
          <a:p>
            <a:endParaRPr lang="en-US">
              <a:ea typeface="Bitstream Vera Sans" charset="0"/>
              <a:cs typeface="Bitstream Vera Sans" charset="0"/>
            </a:endParaRPr>
          </a:p>
        </p:txBody>
      </p:sp>
      <p:sp>
        <p:nvSpPr>
          <p:cNvPr id="71683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14613" y="4342763"/>
            <a:ext cx="5027182" cy="4115119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1"/>
          <p:cNvSpPr txBox="1">
            <a:spLocks noChangeArrowheads="1"/>
          </p:cNvSpPr>
          <p:nvPr/>
        </p:nvSpPr>
        <p:spPr bwMode="auto">
          <a:xfrm>
            <a:off x="2141532" y="686119"/>
            <a:ext cx="2573344" cy="342740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723" tIns="45862" rIns="91723" bIns="45862" anchor="ctr"/>
          <a:lstStyle/>
          <a:p>
            <a:endParaRPr lang="en-US">
              <a:ea typeface="Bitstream Vera Sans" charset="0"/>
              <a:cs typeface="Bitstream Vera Sans" charset="0"/>
            </a:endParaRPr>
          </a:p>
        </p:txBody>
      </p:sp>
      <p:sp>
        <p:nvSpPr>
          <p:cNvPr id="72707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14613" y="4342763"/>
            <a:ext cx="5027182" cy="4115119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8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9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6F84D6C-8246-4407-B8A7-FC867D2739A7}" type="datetimeFigureOut">
              <a:rPr lang="id-ID" smtClean="0"/>
              <a:pPr/>
              <a:t>14/05/2013</a:t>
            </a:fld>
            <a:endParaRPr lang="id-ID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18960D0-20DD-4E25-B4C3-1D26517CB403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84D6C-8246-4407-B8A7-FC867D2739A7}" type="datetimeFigureOut">
              <a:rPr lang="id-ID" smtClean="0"/>
              <a:pPr/>
              <a:t>14/05/2013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960D0-20DD-4E25-B4C3-1D26517CB40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84D6C-8246-4407-B8A7-FC867D2739A7}" type="datetimeFigureOut">
              <a:rPr lang="id-ID" smtClean="0"/>
              <a:pPr/>
              <a:t>14/05/2013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960D0-20DD-4E25-B4C3-1D26517CB40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9248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79248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84D6C-8246-4407-B8A7-FC867D2739A7}" type="datetimeFigureOut">
              <a:rPr lang="id-ID" smtClean="0"/>
              <a:pPr/>
              <a:t>14/05/2013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960D0-20DD-4E25-B4C3-1D26517CB40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84D6C-8246-4407-B8A7-FC867D2739A7}" type="datetimeFigureOut">
              <a:rPr lang="id-ID" smtClean="0"/>
              <a:pPr/>
              <a:t>14/05/2013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960D0-20DD-4E25-B4C3-1D26517CB40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84D6C-8246-4407-B8A7-FC867D2739A7}" type="datetimeFigureOut">
              <a:rPr lang="id-ID" smtClean="0"/>
              <a:pPr/>
              <a:t>14/05/2013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960D0-20DD-4E25-B4C3-1D26517CB403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905000"/>
            <a:ext cx="3852672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1905000"/>
            <a:ext cx="3889248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1999" y="1905000"/>
            <a:ext cx="3581401" cy="609600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590800"/>
            <a:ext cx="3851977" cy="3657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905000"/>
            <a:ext cx="3657599" cy="609600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590800"/>
            <a:ext cx="3889248" cy="3657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84D6C-8246-4407-B8A7-FC867D2739A7}" type="datetimeFigureOut">
              <a:rPr lang="id-ID" smtClean="0"/>
              <a:pPr/>
              <a:t>14/05/2013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960D0-20DD-4E25-B4C3-1D26517CB40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84D6C-8246-4407-B8A7-FC867D2739A7}" type="datetimeFigureOut">
              <a:rPr lang="id-ID" smtClean="0"/>
              <a:pPr/>
              <a:t>14/05/2013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960D0-20DD-4E25-B4C3-1D26517CB403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924800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84D6C-8246-4407-B8A7-FC867D2739A7}" type="datetimeFigureOut">
              <a:rPr lang="id-ID" smtClean="0"/>
              <a:pPr/>
              <a:t>14/05/2013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960D0-20DD-4E25-B4C3-1D26517CB40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9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84D6C-8246-4407-B8A7-FC867D2739A7}" type="datetimeFigureOut">
              <a:rPr lang="id-ID" smtClean="0"/>
              <a:pPr/>
              <a:t>14/05/2013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960D0-20DD-4E25-B4C3-1D26517CB403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9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84D6C-8246-4407-B8A7-FC867D2739A7}" type="datetimeFigureOut">
              <a:rPr lang="id-ID" smtClean="0"/>
              <a:pPr/>
              <a:t>14/05/2013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960D0-20DD-4E25-B4C3-1D26517CB403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8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9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304800" y="152400"/>
            <a:ext cx="8534400" cy="6553199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13444"/>
            <a:ext cx="3679116" cy="4706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1"/>
            <a:ext cx="3505200" cy="39533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924800" cy="1219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905000"/>
            <a:ext cx="79248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1740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6F84D6C-8246-4407-B8A7-FC867D2739A7}" type="datetimeFigureOut">
              <a:rPr lang="id-ID" smtClean="0"/>
              <a:pPr/>
              <a:t>14/05/2013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53000" y="632460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17402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18960D0-20DD-4E25-B4C3-1D26517CB403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wedge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Pemrograman Berorientasi Objek</a:t>
            </a:r>
            <a:br>
              <a:rPr lang="id-ID" dirty="0" smtClean="0"/>
            </a:br>
            <a:r>
              <a:rPr lang="id-ID" dirty="0" smtClean="0"/>
              <a:t>Chapter 04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Meizano Ardhi M., S.T.</a:t>
            </a:r>
            <a:endParaRPr lang="id-ID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Bekerja dengan Method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Kita tahu bagaimana mendeklarasikan method, tapi bagaimana memanggilnya? Bagaimana kita mengirim pesan di antara objek-objek?</a:t>
            </a:r>
          </a:p>
          <a:p>
            <a:r>
              <a:rPr lang="id-ID" dirty="0" smtClean="0"/>
              <a:t>Syntax-nya:</a:t>
            </a:r>
          </a:p>
          <a:p>
            <a:r>
              <a:rPr lang="id-ID" dirty="0" smtClean="0"/>
              <a:t>&lt;variableIdentifier&gt;.&lt;methodIdentifier&gt;();</a:t>
            </a:r>
            <a:endParaRPr lang="id-ID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Public class Kota {</a:t>
            </a:r>
          </a:p>
          <a:p>
            <a:pPr lvl="1"/>
            <a:r>
              <a:rPr lang="id-ID" dirty="0"/>
              <a:t>p</a:t>
            </a:r>
            <a:r>
              <a:rPr lang="id-ID" dirty="0" smtClean="0"/>
              <a:t>rivate mobilPBO _mobilOOP;</a:t>
            </a:r>
          </a:p>
          <a:p>
            <a:pPr lvl="1"/>
            <a:endParaRPr lang="id-ID" dirty="0"/>
          </a:p>
          <a:p>
            <a:pPr lvl="1"/>
            <a:r>
              <a:rPr lang="id-ID" dirty="0" smtClean="0"/>
              <a:t>public Kota() {</a:t>
            </a:r>
          </a:p>
          <a:p>
            <a:pPr lvl="2"/>
            <a:r>
              <a:rPr lang="id-ID" dirty="0" smtClean="0"/>
              <a:t>_mobilOOP = new mobilPBO();</a:t>
            </a:r>
          </a:p>
          <a:p>
            <a:pPr lvl="2"/>
            <a:r>
              <a:rPr lang="id-ID" dirty="0" smtClean="0"/>
              <a:t>_mobilOOP.gerakMaju();</a:t>
            </a:r>
          </a:p>
          <a:p>
            <a:pPr lvl="1"/>
            <a:r>
              <a:rPr lang="id-ID" dirty="0" smtClean="0"/>
              <a:t>}</a:t>
            </a:r>
          </a:p>
          <a:p>
            <a:r>
              <a:rPr lang="id-ID" dirty="0"/>
              <a:t>}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_mobilOOP.gerakMaju();</a:t>
            </a:r>
          </a:p>
          <a:p>
            <a:endParaRPr lang="id-ID" dirty="0"/>
          </a:p>
          <a:p>
            <a:r>
              <a:rPr lang="id-ID" dirty="0" smtClean="0"/>
              <a:t>Mengirimkan pesan (“memanggil gerakMaju pada _mobilOOP”) menyebabkan kode dari method dijalankan.</a:t>
            </a:r>
          </a:p>
          <a:p>
            <a:pPr lvl="1"/>
            <a:r>
              <a:rPr lang="id-ID" dirty="0" smtClean="0"/>
              <a:t>_mobilOOP.gerakMaju() adalah method call</a:t>
            </a:r>
          </a:p>
          <a:p>
            <a:pPr lvl="1"/>
            <a:r>
              <a:rPr lang="id-ID" dirty="0" smtClean="0"/>
              <a:t>_mobilOOP adalah penerima pesan (message receiver)</a:t>
            </a:r>
          </a:p>
          <a:p>
            <a:pPr lvl="1"/>
            <a:r>
              <a:rPr lang="id-ID" dirty="0" smtClean="0"/>
              <a:t>Titik (“.”) memisahkan penerima dari nama method</a:t>
            </a:r>
          </a:p>
          <a:p>
            <a:pPr lvl="1"/>
            <a:r>
              <a:rPr lang="id-ID" dirty="0" smtClean="0"/>
              <a:t>gerakMaju adalah nama dari method yang dikirim</a:t>
            </a:r>
          </a:p>
          <a:p>
            <a:pPr lvl="1"/>
            <a:r>
              <a:rPr lang="id-ID" dirty="0" smtClean="0"/>
              <a:t>() menyatakan parameter yang dikirim ke pesan</a:t>
            </a:r>
            <a:endParaRPr lang="id-ID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Keyword this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Bagaimana jika kita ingin satu method di dalam class untuk memanggil method lain dalam kelas yang sama?</a:t>
            </a:r>
          </a:p>
          <a:p>
            <a:pPr lvl="1"/>
            <a:r>
              <a:rPr lang="id-ID" dirty="0" smtClean="0"/>
              <a:t>Mari kita katakan bahwa kita ingin mobilPBO memiliki method putarBalik()</a:t>
            </a:r>
          </a:p>
          <a:p>
            <a:pPr lvl="1"/>
            <a:r>
              <a:rPr lang="id-ID" dirty="0" smtClean="0"/>
              <a:t>Kita ingin method putarBalik() memanggil method belokKiri() atau belokKanan() dua kali</a:t>
            </a:r>
            <a:endParaRPr lang="id-ID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Agar instance yang sedang digunakan dapat menjadi penerima dari pesan, kita harus mereferensikannya</a:t>
            </a:r>
          </a:p>
          <a:p>
            <a:endParaRPr lang="id-ID" dirty="0"/>
          </a:p>
          <a:p>
            <a:r>
              <a:rPr lang="id-ID" dirty="0" smtClean="0"/>
              <a:t>Reserved word this adalah singkatan dari “instance ini”</a:t>
            </a:r>
          </a:p>
          <a:p>
            <a:pPr lvl="1"/>
            <a:r>
              <a:rPr lang="id-ID" dirty="0" smtClean="0"/>
              <a:t>This membolehkan suatu instance mengirim pesan ke dirinya sendiri</a:t>
            </a:r>
            <a:endParaRPr lang="id-ID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Contoh penggunaan this untuk memanggil method pada instance yang sedang digunakan dari class:</a:t>
            </a:r>
          </a:p>
          <a:p>
            <a:pPr lvl="1"/>
            <a:r>
              <a:rPr lang="id-ID" dirty="0" smtClean="0"/>
              <a:t>public void putarBalik() {</a:t>
            </a:r>
          </a:p>
          <a:p>
            <a:pPr lvl="2"/>
            <a:r>
              <a:rPr lang="id-ID" dirty="0" smtClean="0"/>
              <a:t>this.belokKiri();</a:t>
            </a:r>
          </a:p>
          <a:p>
            <a:pPr lvl="2"/>
            <a:r>
              <a:rPr lang="id-ID" dirty="0" smtClean="0"/>
              <a:t>this.belokKiri();</a:t>
            </a:r>
          </a:p>
          <a:p>
            <a:pPr lvl="1"/>
            <a:r>
              <a:rPr lang="id-ID" dirty="0" smtClean="0"/>
              <a:t>}</a:t>
            </a:r>
          </a:p>
          <a:p>
            <a:pPr lvl="1"/>
            <a:endParaRPr lang="id-ID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id-ID" dirty="0" smtClean="0"/>
              <a:t>this.belokKiri();</a:t>
            </a:r>
          </a:p>
          <a:p>
            <a:r>
              <a:rPr lang="id-ID" dirty="0" smtClean="0"/>
              <a:t>Mengatakan class tersebut untuk mengeksekusi kode dalam method belokKiri()</a:t>
            </a:r>
          </a:p>
          <a:p>
            <a:r>
              <a:rPr lang="id-ID" dirty="0" smtClean="0"/>
              <a:t>Karena memanggil method sendiri adalah umum, menggunakan this adalah optional tetapi memudahkan penulisan</a:t>
            </a:r>
          </a:p>
          <a:p>
            <a:r>
              <a:rPr lang="id-ID" dirty="0" smtClean="0"/>
              <a:t>This.belokKiri() dan belokKiri() melakukan hal yang sama</a:t>
            </a:r>
          </a:p>
          <a:p>
            <a:pPr lvl="1"/>
            <a:endParaRPr lang="id-ID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609600" y="142875"/>
            <a:ext cx="84328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marL="344488">
              <a:lnSpc>
                <a:spcPct val="97000"/>
              </a:lnSpc>
              <a:buClr>
                <a:srgbClr val="3333CC"/>
              </a:buClr>
              <a:buFont typeface="Times New Roman" pitchFamily="16" charset="0"/>
              <a:buNone/>
              <a:tabLst>
                <a:tab pos="344488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>
                <a:solidFill>
                  <a:srgbClr val="3333CC"/>
                </a:solidFill>
              </a:rPr>
              <a:t>Example: Driving Around Providence</a:t>
            </a:r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406400" y="628650"/>
            <a:ext cx="8432800" cy="577334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222250" indent="-222250">
              <a:lnSpc>
                <a:spcPct val="97000"/>
              </a:lnSpc>
              <a:spcBef>
                <a:spcPts val="563"/>
              </a:spcBef>
              <a:buFont typeface="Times New Roman" pitchFamily="16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300">
                <a:solidFill>
                  <a:srgbClr val="000000"/>
                </a:solidFill>
              </a:rPr>
              <a:t>Imagine a “world” where the </a:t>
            </a:r>
            <a:r>
              <a:rPr lang="en-GB" sz="2300" b="1">
                <a:solidFill>
                  <a:srgbClr val="3333CC"/>
                </a:solidFill>
                <a:latin typeface="Courier New" pitchFamily="49" charset="0"/>
              </a:rPr>
              <a:t>CS15Mobile </a:t>
            </a:r>
            <a:r>
              <a:rPr lang="en-GB" sz="2300">
                <a:solidFill>
                  <a:srgbClr val="000000"/>
                </a:solidFill>
              </a:rPr>
              <a:t>moves only along the roads defined by a regular grid:</a:t>
            </a:r>
          </a:p>
          <a:p>
            <a:pPr marL="461963" lvl="1" indent="-236538">
              <a:lnSpc>
                <a:spcPct val="100000"/>
              </a:lnSpc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600">
              <a:solidFill>
                <a:srgbClr val="000000"/>
              </a:solidFill>
            </a:endParaRPr>
          </a:p>
          <a:p>
            <a:pPr marL="461963" lvl="1" indent="-236538">
              <a:lnSpc>
                <a:spcPct val="100000"/>
              </a:lnSpc>
              <a:buFont typeface="Times New Roman" pitchFamily="16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900">
                <a:solidFill>
                  <a:srgbClr val="000000"/>
                </a:solidFill>
              </a:rPr>
              <a:t>simplified city map: the streets of Providence are all the same length and go only horizontally and vertically (also, they are all 2-way)</a:t>
            </a:r>
          </a:p>
          <a:p>
            <a:pPr marL="461963" lvl="1" indent="-236538">
              <a:lnSpc>
                <a:spcPct val="100000"/>
              </a:lnSpc>
              <a:buFont typeface="Times New Roman" pitchFamily="16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900" b="1">
                <a:solidFill>
                  <a:srgbClr val="3333CC"/>
                </a:solidFill>
                <a:latin typeface="Courier New" pitchFamily="49" charset="0"/>
              </a:rPr>
              <a:t>CS15Mobile</a:t>
            </a:r>
            <a:r>
              <a:rPr lang="en-GB" sz="1900">
                <a:solidFill>
                  <a:srgbClr val="000000"/>
                </a:solidFill>
              </a:rPr>
              <a:t> can move forward in direction it is facing and can turn 90 degrees left or right</a:t>
            </a:r>
          </a:p>
          <a:p>
            <a:pPr marL="461963" lvl="1" indent="-236538">
              <a:lnSpc>
                <a:spcPct val="100000"/>
              </a:lnSpc>
              <a:buFont typeface="Times New Roman" pitchFamily="16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900">
                <a:solidFill>
                  <a:srgbClr val="000000"/>
                </a:solidFill>
              </a:rPr>
              <a:t>can move only one block at a time</a:t>
            </a:r>
          </a:p>
          <a:p>
            <a:pPr marL="461963" lvl="1" indent="-236538">
              <a:lnSpc>
                <a:spcPct val="100000"/>
              </a:lnSpc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1900">
              <a:solidFill>
                <a:srgbClr val="000000"/>
              </a:solidFill>
            </a:endParaRPr>
          </a:p>
          <a:p>
            <a:pPr marL="222250" indent="-222250">
              <a:lnSpc>
                <a:spcPct val="100000"/>
              </a:lnSpc>
              <a:spcBef>
                <a:spcPts val="563"/>
              </a:spcBef>
              <a:buFont typeface="Times New Roman" pitchFamily="16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300">
                <a:solidFill>
                  <a:srgbClr val="990000"/>
                </a:solidFill>
              </a:rPr>
              <a:t>How do we get </a:t>
            </a:r>
            <a:r>
              <a:rPr lang="en-GB" sz="2300" b="1">
                <a:solidFill>
                  <a:srgbClr val="3333CC"/>
                </a:solidFill>
                <a:latin typeface="Courier New" pitchFamily="49" charset="0"/>
              </a:rPr>
              <a:t>CS15Mobile</a:t>
            </a:r>
            <a:r>
              <a:rPr lang="en-GB" sz="2300">
                <a:solidFill>
                  <a:srgbClr val="990000"/>
                </a:solidFill>
              </a:rPr>
              <a:t> to Store 24 (corner of Thayer and Euclid) and back, given:</a:t>
            </a:r>
          </a:p>
          <a:p>
            <a:pPr marL="461963" lvl="1" indent="-236538">
              <a:lnSpc>
                <a:spcPct val="100000"/>
              </a:lnSpc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600">
              <a:solidFill>
                <a:srgbClr val="000000"/>
              </a:solidFill>
            </a:endParaRPr>
          </a:p>
          <a:p>
            <a:pPr marL="461963" lvl="1" indent="-236538">
              <a:lnSpc>
                <a:spcPct val="100000"/>
              </a:lnSpc>
              <a:buFont typeface="Times New Roman" pitchFamily="16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900" b="1">
                <a:solidFill>
                  <a:srgbClr val="3333CC"/>
                </a:solidFill>
                <a:latin typeface="Courier New" pitchFamily="49" charset="0"/>
              </a:rPr>
              <a:t>CS15Mobile</a:t>
            </a:r>
            <a:r>
              <a:rPr lang="en-GB" sz="1900">
                <a:solidFill>
                  <a:srgbClr val="000000"/>
                </a:solidFill>
              </a:rPr>
              <a:t> starts at corner of Brook and Waterman facing north (initial conditions)</a:t>
            </a:r>
          </a:p>
          <a:p>
            <a:pPr marL="461963" lvl="1" indent="-236538">
              <a:lnSpc>
                <a:spcPct val="100000"/>
              </a:lnSpc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1900">
              <a:solidFill>
                <a:srgbClr val="000000"/>
              </a:solidFill>
            </a:endParaRPr>
          </a:p>
          <a:p>
            <a:pPr marL="461963" lvl="1" indent="-236538">
              <a:lnSpc>
                <a:spcPct val="100000"/>
              </a:lnSpc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1900">
              <a:solidFill>
                <a:srgbClr val="000000"/>
              </a:solidFill>
            </a:endParaRPr>
          </a:p>
          <a:p>
            <a:pPr marL="461963" lvl="1" indent="-236538">
              <a:lnSpc>
                <a:spcPct val="100000"/>
              </a:lnSpc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1900">
              <a:solidFill>
                <a:srgbClr val="000000"/>
              </a:solidFill>
            </a:endParaRPr>
          </a:p>
          <a:p>
            <a:pPr marL="461963" lvl="1" indent="-236538">
              <a:lnSpc>
                <a:spcPct val="100000"/>
              </a:lnSpc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1900">
              <a:solidFill>
                <a:srgbClr val="000000"/>
              </a:solidFill>
            </a:endParaRPr>
          </a:p>
          <a:p>
            <a:pPr marL="461963" lvl="1" indent="-236538">
              <a:lnSpc>
                <a:spcPct val="100000"/>
              </a:lnSpc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1900">
              <a:solidFill>
                <a:srgbClr val="000000"/>
              </a:solidFill>
            </a:endParaRPr>
          </a:p>
          <a:p>
            <a:pPr marL="461963" lvl="1" indent="-236538">
              <a:lnSpc>
                <a:spcPct val="100000"/>
              </a:lnSpc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1900">
              <a:solidFill>
                <a:srgbClr val="000000"/>
              </a:solidFill>
            </a:endParaRPr>
          </a:p>
          <a:p>
            <a:pPr marL="461963" lvl="1" indent="-236538">
              <a:lnSpc>
                <a:spcPct val="100000"/>
              </a:lnSpc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1900">
              <a:solidFill>
                <a:srgbClr val="000000"/>
              </a:solidFill>
            </a:endParaRPr>
          </a:p>
          <a:p>
            <a:pPr marL="222250" indent="-222250">
              <a:lnSpc>
                <a:spcPct val="100000"/>
              </a:lnSpc>
              <a:spcBef>
                <a:spcPts val="563"/>
              </a:spcBef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300">
              <a:solidFill>
                <a:srgbClr val="000000"/>
              </a:solidFill>
            </a:endParaRPr>
          </a:p>
          <a:p>
            <a:pPr marL="222250" indent="-222250">
              <a:lnSpc>
                <a:spcPct val="100000"/>
              </a:lnSpc>
              <a:spcBef>
                <a:spcPts val="388"/>
              </a:spcBef>
              <a:buClr>
                <a:srgbClr val="990000"/>
              </a:buClr>
              <a:buSzPct val="69000"/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300">
              <a:solidFill>
                <a:srgbClr val="000000"/>
              </a:solidFill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422401" y="4514851"/>
            <a:ext cx="4368801" cy="1885951"/>
            <a:chOff x="672" y="3792"/>
            <a:chExt cx="2064" cy="1584"/>
          </a:xfrm>
        </p:grpSpPr>
        <p:sp>
          <p:nvSpPr>
            <p:cNvPr id="26631" name="Text Box 4"/>
            <p:cNvSpPr txBox="1">
              <a:spLocks noChangeArrowheads="1"/>
            </p:cNvSpPr>
            <p:nvPr/>
          </p:nvSpPr>
          <p:spPr bwMode="auto">
            <a:xfrm rot="16200000">
              <a:off x="1395" y="4930"/>
              <a:ext cx="720" cy="17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97000"/>
                </a:lnSpc>
                <a:spcBef>
                  <a:spcPts val="1113"/>
                </a:spcBef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>
                  <a:solidFill>
                    <a:srgbClr val="000000"/>
                  </a:solidFill>
                </a:rPr>
                <a:t>Thayer</a:t>
              </a:r>
            </a:p>
          </p:txBody>
        </p:sp>
        <p:sp>
          <p:nvSpPr>
            <p:cNvPr id="26632" name="Text Box 5"/>
            <p:cNvSpPr txBox="1">
              <a:spLocks noChangeArrowheads="1"/>
            </p:cNvSpPr>
            <p:nvPr/>
          </p:nvSpPr>
          <p:spPr bwMode="auto">
            <a:xfrm rot="16200000">
              <a:off x="1749" y="4882"/>
              <a:ext cx="720" cy="17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97000"/>
                </a:lnSpc>
                <a:spcBef>
                  <a:spcPts val="1113"/>
                </a:spcBef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>
                  <a:solidFill>
                    <a:srgbClr val="000000"/>
                  </a:solidFill>
                </a:rPr>
                <a:t>Brook</a:t>
              </a:r>
            </a:p>
          </p:txBody>
        </p:sp>
        <p:sp>
          <p:nvSpPr>
            <p:cNvPr id="26633" name="Text Box 6"/>
            <p:cNvSpPr txBox="1">
              <a:spLocks noChangeArrowheads="1"/>
            </p:cNvSpPr>
            <p:nvPr/>
          </p:nvSpPr>
          <p:spPr bwMode="auto">
            <a:xfrm>
              <a:off x="672" y="4368"/>
              <a:ext cx="912" cy="30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97000"/>
                </a:lnSpc>
                <a:spcBef>
                  <a:spcPts val="1113"/>
                </a:spcBef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>
                  <a:solidFill>
                    <a:srgbClr val="000000"/>
                  </a:solidFill>
                </a:rPr>
                <a:t>Waterman</a:t>
              </a:r>
            </a:p>
          </p:txBody>
        </p:sp>
        <p:sp>
          <p:nvSpPr>
            <p:cNvPr id="26634" name="Text Box 7"/>
            <p:cNvSpPr txBox="1">
              <a:spLocks noChangeArrowheads="1"/>
            </p:cNvSpPr>
            <p:nvPr/>
          </p:nvSpPr>
          <p:spPr bwMode="auto">
            <a:xfrm>
              <a:off x="768" y="4128"/>
              <a:ext cx="720" cy="30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r">
                <a:lnSpc>
                  <a:spcPct val="97000"/>
                </a:lnSpc>
                <a:spcBef>
                  <a:spcPts val="1113"/>
                </a:spcBef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>
                  <a:solidFill>
                    <a:srgbClr val="000000"/>
                  </a:solidFill>
                </a:rPr>
                <a:t>Angell</a:t>
              </a:r>
            </a:p>
          </p:txBody>
        </p:sp>
        <p:sp>
          <p:nvSpPr>
            <p:cNvPr id="26635" name="Text Box 8"/>
            <p:cNvSpPr txBox="1">
              <a:spLocks noChangeArrowheads="1"/>
            </p:cNvSpPr>
            <p:nvPr/>
          </p:nvSpPr>
          <p:spPr bwMode="auto">
            <a:xfrm>
              <a:off x="768" y="3888"/>
              <a:ext cx="720" cy="30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r">
                <a:lnSpc>
                  <a:spcPct val="97000"/>
                </a:lnSpc>
                <a:spcBef>
                  <a:spcPts val="1113"/>
                </a:spcBef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>
                  <a:solidFill>
                    <a:srgbClr val="000000"/>
                  </a:solidFill>
                </a:rPr>
                <a:t>Euclid</a:t>
              </a:r>
            </a:p>
          </p:txBody>
        </p:sp>
        <p:sp>
          <p:nvSpPr>
            <p:cNvPr id="26636" name="AutoShape 9"/>
            <p:cNvSpPr>
              <a:spLocks noChangeArrowheads="1"/>
            </p:cNvSpPr>
            <p:nvPr/>
          </p:nvSpPr>
          <p:spPr bwMode="auto">
            <a:xfrm>
              <a:off x="1488" y="3792"/>
              <a:ext cx="1248" cy="960"/>
            </a:xfrm>
            <a:prstGeom prst="roundRect">
              <a:avLst>
                <a:gd name="adj" fmla="val 102"/>
              </a:avLst>
            </a:prstGeom>
            <a:solidFill>
              <a:srgbClr val="CCECFF"/>
            </a:solidFill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7" name="Line 10"/>
            <p:cNvSpPr>
              <a:spLocks noChangeShapeType="1"/>
            </p:cNvSpPr>
            <p:nvPr/>
          </p:nvSpPr>
          <p:spPr bwMode="auto">
            <a:xfrm>
              <a:off x="1776" y="3792"/>
              <a:ext cx="1" cy="960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6638" name="Line 11"/>
            <p:cNvSpPr>
              <a:spLocks noChangeShapeType="1"/>
            </p:cNvSpPr>
            <p:nvPr/>
          </p:nvSpPr>
          <p:spPr bwMode="auto">
            <a:xfrm>
              <a:off x="2112" y="3792"/>
              <a:ext cx="1" cy="960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6639" name="Line 12"/>
            <p:cNvSpPr>
              <a:spLocks noChangeShapeType="1"/>
            </p:cNvSpPr>
            <p:nvPr/>
          </p:nvSpPr>
          <p:spPr bwMode="auto">
            <a:xfrm>
              <a:off x="2448" y="3792"/>
              <a:ext cx="1" cy="960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6640" name="Line 13"/>
            <p:cNvSpPr>
              <a:spLocks noChangeShapeType="1"/>
            </p:cNvSpPr>
            <p:nvPr/>
          </p:nvSpPr>
          <p:spPr bwMode="auto">
            <a:xfrm>
              <a:off x="1488" y="4032"/>
              <a:ext cx="1248" cy="1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6641" name="Line 14"/>
            <p:cNvSpPr>
              <a:spLocks noChangeShapeType="1"/>
            </p:cNvSpPr>
            <p:nvPr/>
          </p:nvSpPr>
          <p:spPr bwMode="auto">
            <a:xfrm>
              <a:off x="1488" y="4272"/>
              <a:ext cx="1248" cy="1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6642" name="Line 15"/>
            <p:cNvSpPr>
              <a:spLocks noChangeShapeType="1"/>
            </p:cNvSpPr>
            <p:nvPr/>
          </p:nvSpPr>
          <p:spPr bwMode="auto">
            <a:xfrm>
              <a:off x="1488" y="4512"/>
              <a:ext cx="1248" cy="1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27664" name="Oval 16"/>
          <p:cNvSpPr>
            <a:spLocks noChangeArrowheads="1"/>
          </p:cNvSpPr>
          <p:nvPr/>
        </p:nvSpPr>
        <p:spPr bwMode="auto">
          <a:xfrm>
            <a:off x="4267200" y="5257800"/>
            <a:ext cx="406400" cy="285750"/>
          </a:xfrm>
          <a:prstGeom prst="ellipse">
            <a:avLst/>
          </a:prstGeom>
          <a:solidFill>
            <a:srgbClr val="FF3399"/>
          </a:solidFill>
          <a:ln w="381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>
            <a:off x="5486400" y="6629400"/>
            <a:ext cx="406400" cy="1191"/>
          </a:xfrm>
          <a:prstGeom prst="line">
            <a:avLst/>
          </a:prstGeom>
          <a:noFill/>
          <a:ln w="28440">
            <a:solidFill>
              <a:srgbClr val="CCCCFF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6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76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4" presetClass="path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6725 -6 -3.33333 -6 L 3.36725 -6 -0.08333">
                                      <p:cBhvr>
                                        <p:cTn id="45" dur="500" fill="hold"/>
                                        <p:tgtEl>
                                          <p:spTgt spid="27664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mph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48" dur="500" fill="hold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35" presetClass="path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6725 -6 -0.08333 L -0.08881 -0.08333">
                                      <p:cBhvr>
                                        <p:cTn id="51" dur="500" fill="hold"/>
                                        <p:tgtEl>
                                          <p:spTgt spid="27664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8" presetClass="emph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54" dur="500" fill="hold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42" presetClass="path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881 -0.08333 L -0.08881 -3.33333 -6">
                                      <p:cBhvr>
                                        <p:cTn id="57" dur="500" fill="hold"/>
                                        <p:tgtEl>
                                          <p:spTgt spid="27664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00"/>
                            </p:stCondLst>
                            <p:childTnLst>
                              <p:par>
                                <p:cTn id="59" presetID="8" presetClass="emph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60" dur="500" fill="hold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63" presetClass="path" accel="50000" decel="5000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881 -3.33333 -6 L 3.36725 -6 -3.33333 -6">
                                      <p:cBhvr>
                                        <p:cTn id="63" dur="500" fill="hold"/>
                                        <p:tgtEl>
                                          <p:spTgt spid="27664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500"/>
                            </p:stCondLst>
                            <p:childTnLst>
                              <p:par>
                                <p:cTn id="65" presetID="39" presetClass="entr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x-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4" grpId="0" animBg="1"/>
      <p:bldP spid="27664" grpId="1" animBg="1"/>
      <p:bldP spid="27664" grpId="2" animBg="1"/>
      <p:bldP spid="27664" grpId="3" animBg="1"/>
      <p:bldP spid="27664" grpId="4" animBg="1"/>
      <p:bldP spid="27664" grpId="5" animBg="1"/>
      <p:bldP spid="27664" grpId="6" animBg="1"/>
      <p:bldP spid="27664" grpId="7" animBg="1"/>
      <p:bldP spid="2766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/>
          <p:cNvSpPr txBox="1">
            <a:spLocks noChangeArrowheads="1"/>
          </p:cNvSpPr>
          <p:nvPr/>
        </p:nvSpPr>
        <p:spPr bwMode="auto">
          <a:xfrm>
            <a:off x="609600" y="142875"/>
            <a:ext cx="84328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marL="344488">
              <a:lnSpc>
                <a:spcPct val="97000"/>
              </a:lnSpc>
              <a:buClr>
                <a:srgbClr val="3333CC"/>
              </a:buClr>
              <a:buFont typeface="Times New Roman" pitchFamily="16" charset="0"/>
              <a:buNone/>
              <a:tabLst>
                <a:tab pos="344488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>
                <a:solidFill>
                  <a:srgbClr val="3333CC"/>
                </a:solidFill>
              </a:rPr>
              <a:t>Example: Analyzing the Problem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406400" y="628650"/>
            <a:ext cx="8432800" cy="5829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222250" indent="-222250">
              <a:lnSpc>
                <a:spcPct val="97000"/>
              </a:lnSpc>
              <a:spcBef>
                <a:spcPts val="563"/>
              </a:spcBef>
              <a:buFont typeface="Times New Roman" pitchFamily="16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300">
                <a:solidFill>
                  <a:srgbClr val="000000"/>
                </a:solidFill>
              </a:rPr>
              <a:t>Most important first step is to analyze and understand the problem</a:t>
            </a:r>
          </a:p>
          <a:p>
            <a:pPr marL="461963" lvl="1" indent="-236538">
              <a:lnSpc>
                <a:spcPct val="100000"/>
              </a:lnSpc>
              <a:buFont typeface="Times New Roman" pitchFamily="16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900">
                <a:solidFill>
                  <a:srgbClr val="000000"/>
                </a:solidFill>
              </a:rPr>
              <a:t>ask questions about specifications of problem</a:t>
            </a:r>
          </a:p>
          <a:p>
            <a:pPr marL="461963" lvl="1" indent="-236538">
              <a:lnSpc>
                <a:spcPct val="100000"/>
              </a:lnSpc>
              <a:buFont typeface="Times New Roman" pitchFamily="16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900">
                <a:solidFill>
                  <a:srgbClr val="000000"/>
                </a:solidFill>
              </a:rPr>
              <a:t>restate nature of problem in your own words</a:t>
            </a:r>
          </a:p>
          <a:p>
            <a:pPr marL="222250" indent="-222250">
              <a:lnSpc>
                <a:spcPct val="100000"/>
              </a:lnSpc>
              <a:spcBef>
                <a:spcPts val="138"/>
              </a:spcBef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600">
              <a:solidFill>
                <a:srgbClr val="000000"/>
              </a:solidFill>
            </a:endParaRPr>
          </a:p>
          <a:p>
            <a:pPr marL="222250" indent="-222250">
              <a:lnSpc>
                <a:spcPct val="100000"/>
              </a:lnSpc>
              <a:spcBef>
                <a:spcPts val="563"/>
              </a:spcBef>
              <a:buFont typeface="Times New Roman" pitchFamily="16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300">
                <a:solidFill>
                  <a:srgbClr val="000000"/>
                </a:solidFill>
              </a:rPr>
              <a:t>Understanding the specifications</a:t>
            </a:r>
          </a:p>
          <a:p>
            <a:pPr marL="461963" lvl="1" indent="-236538">
              <a:lnSpc>
                <a:spcPct val="100000"/>
              </a:lnSpc>
              <a:buFont typeface="Times New Roman" pitchFamily="16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900">
                <a:solidFill>
                  <a:srgbClr val="000000"/>
                </a:solidFill>
              </a:rPr>
              <a:t>only horizontal and vertical movement is allowed</a:t>
            </a:r>
          </a:p>
          <a:p>
            <a:pPr marL="461963" lvl="1" indent="-236538">
              <a:lnSpc>
                <a:spcPct val="100000"/>
              </a:lnSpc>
              <a:buFont typeface="Times New Roman" pitchFamily="16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900" b="1">
                <a:solidFill>
                  <a:srgbClr val="3333CC"/>
                </a:solidFill>
                <a:latin typeface="Courier New" pitchFamily="49" charset="0"/>
              </a:rPr>
              <a:t>CS15Mobile</a:t>
            </a:r>
            <a:r>
              <a:rPr lang="en-GB" sz="1900">
                <a:solidFill>
                  <a:srgbClr val="000000"/>
                </a:solidFill>
              </a:rPr>
              <a:t> can only turn at right angles</a:t>
            </a:r>
          </a:p>
          <a:p>
            <a:pPr marL="461963" lvl="1" indent="-236538">
              <a:lnSpc>
                <a:spcPct val="100000"/>
              </a:lnSpc>
              <a:buFont typeface="Times New Roman" pitchFamily="16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900">
                <a:solidFill>
                  <a:srgbClr val="000000"/>
                </a:solidFill>
              </a:rPr>
              <a:t>moves from intersection to intersection</a:t>
            </a:r>
          </a:p>
          <a:p>
            <a:pPr marL="461963" lvl="1" indent="-236538">
              <a:lnSpc>
                <a:spcPct val="100000"/>
              </a:lnSpc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600">
              <a:solidFill>
                <a:srgbClr val="000000"/>
              </a:solidFill>
            </a:endParaRPr>
          </a:p>
          <a:p>
            <a:pPr marL="222250" indent="-222250">
              <a:lnSpc>
                <a:spcPct val="100000"/>
              </a:lnSpc>
              <a:spcBef>
                <a:spcPts val="563"/>
              </a:spcBef>
              <a:buFont typeface="Times New Roman" pitchFamily="16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300">
                <a:solidFill>
                  <a:srgbClr val="000000"/>
                </a:solidFill>
              </a:rPr>
              <a:t>Understanding the problem</a:t>
            </a:r>
          </a:p>
          <a:p>
            <a:pPr marL="461963" lvl="1" indent="-236538">
              <a:lnSpc>
                <a:spcPct val="100000"/>
              </a:lnSpc>
              <a:buFont typeface="Times New Roman" pitchFamily="16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900">
                <a:solidFill>
                  <a:srgbClr val="000000"/>
                </a:solidFill>
              </a:rPr>
              <a:t>must move two blocks north and one block west to get to Thayer and Euclid</a:t>
            </a:r>
          </a:p>
          <a:p>
            <a:pPr marL="461963" lvl="1" indent="-236538">
              <a:lnSpc>
                <a:spcPct val="100000"/>
              </a:lnSpc>
              <a:buFont typeface="Times New Roman" pitchFamily="16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900">
                <a:solidFill>
                  <a:srgbClr val="000000"/>
                </a:solidFill>
              </a:rPr>
              <a:t>must move two blocks south and one block east to get back to Brook and Waterman</a:t>
            </a:r>
          </a:p>
          <a:p>
            <a:pPr marL="222250" indent="-222250">
              <a:lnSpc>
                <a:spcPct val="100000"/>
              </a:lnSpc>
              <a:spcBef>
                <a:spcPts val="138"/>
              </a:spcBef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600">
              <a:solidFill>
                <a:srgbClr val="000000"/>
              </a:solidFill>
            </a:endParaRPr>
          </a:p>
          <a:p>
            <a:pPr marL="222250" indent="-222250">
              <a:lnSpc>
                <a:spcPct val="100000"/>
              </a:lnSpc>
              <a:spcBef>
                <a:spcPts val="563"/>
              </a:spcBef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300">
              <a:solidFill>
                <a:srgbClr val="000000"/>
              </a:solidFill>
            </a:endParaRPr>
          </a:p>
          <a:p>
            <a:pPr marL="222250" indent="-222250">
              <a:lnSpc>
                <a:spcPct val="100000"/>
              </a:lnSpc>
              <a:spcBef>
                <a:spcPts val="563"/>
              </a:spcBef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300">
              <a:solidFill>
                <a:srgbClr val="000000"/>
              </a:solidFill>
            </a:endParaRPr>
          </a:p>
          <a:p>
            <a:pPr marL="222250" indent="-222250">
              <a:lnSpc>
                <a:spcPct val="100000"/>
              </a:lnSpc>
              <a:spcBef>
                <a:spcPts val="563"/>
              </a:spcBef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300">
              <a:solidFill>
                <a:srgbClr val="000000"/>
              </a:solidFill>
            </a:endParaRPr>
          </a:p>
          <a:p>
            <a:pPr marL="222250" indent="-222250">
              <a:lnSpc>
                <a:spcPct val="100000"/>
              </a:lnSpc>
              <a:spcBef>
                <a:spcPts val="563"/>
              </a:spcBef>
              <a:buFont typeface="Times New Roman" pitchFamily="16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300">
                <a:solidFill>
                  <a:srgbClr val="000000"/>
                </a:solidFill>
              </a:rPr>
              <a:t>Solution:</a:t>
            </a:r>
          </a:p>
        </p:txBody>
      </p:sp>
      <p:sp>
        <p:nvSpPr>
          <p:cNvPr id="28675" name="Line 3"/>
          <p:cNvSpPr>
            <a:spLocks noChangeShapeType="1"/>
          </p:cNvSpPr>
          <p:nvPr/>
        </p:nvSpPr>
        <p:spPr bwMode="auto">
          <a:xfrm>
            <a:off x="5486400" y="6629400"/>
            <a:ext cx="406400" cy="1191"/>
          </a:xfrm>
          <a:prstGeom prst="line">
            <a:avLst/>
          </a:prstGeom>
          <a:noFill/>
          <a:ln w="28440">
            <a:solidFill>
              <a:srgbClr val="CCCCFF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410884" y="4279106"/>
            <a:ext cx="3352800" cy="1720454"/>
            <a:chOff x="1139" y="3594"/>
            <a:chExt cx="1584" cy="1445"/>
          </a:xfrm>
        </p:grpSpPr>
        <p:sp>
          <p:nvSpPr>
            <p:cNvPr id="27655" name="Line 5"/>
            <p:cNvSpPr>
              <a:spLocks noChangeShapeType="1"/>
            </p:cNvSpPr>
            <p:nvPr/>
          </p:nvSpPr>
          <p:spPr bwMode="auto">
            <a:xfrm>
              <a:off x="2051" y="4506"/>
              <a:ext cx="1" cy="528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7656" name="Line 6"/>
            <p:cNvSpPr>
              <a:spLocks noChangeShapeType="1"/>
            </p:cNvSpPr>
            <p:nvPr/>
          </p:nvSpPr>
          <p:spPr bwMode="auto">
            <a:xfrm>
              <a:off x="2051" y="3930"/>
              <a:ext cx="1" cy="528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8679" name="AutoShape 7"/>
            <p:cNvSpPr>
              <a:spLocks noChangeArrowheads="1"/>
            </p:cNvSpPr>
            <p:nvPr/>
          </p:nvSpPr>
          <p:spPr bwMode="auto">
            <a:xfrm>
              <a:off x="1139" y="3594"/>
              <a:ext cx="136" cy="288"/>
            </a:xfrm>
            <a:custGeom>
              <a:avLst/>
              <a:gdLst>
                <a:gd name="T0" fmla="*/ 344 w 600"/>
                <a:gd name="T1" fmla="*/ 0 h 1271"/>
                <a:gd name="T2" fmla="*/ 488 w 600"/>
                <a:gd name="T3" fmla="*/ 85 h 1271"/>
                <a:gd name="T4" fmla="*/ 546 w 600"/>
                <a:gd name="T5" fmla="*/ 193 h 1271"/>
                <a:gd name="T6" fmla="*/ 565 w 600"/>
                <a:gd name="T7" fmla="*/ 279 h 1271"/>
                <a:gd name="T8" fmla="*/ 577 w 600"/>
                <a:gd name="T9" fmla="*/ 374 h 1271"/>
                <a:gd name="T10" fmla="*/ 571 w 600"/>
                <a:gd name="T11" fmla="*/ 395 h 1271"/>
                <a:gd name="T12" fmla="*/ 431 w 600"/>
                <a:gd name="T13" fmla="*/ 385 h 1271"/>
                <a:gd name="T14" fmla="*/ 424 w 600"/>
                <a:gd name="T15" fmla="*/ 328 h 1271"/>
                <a:gd name="T16" fmla="*/ 408 w 600"/>
                <a:gd name="T17" fmla="*/ 279 h 1271"/>
                <a:gd name="T18" fmla="*/ 379 w 600"/>
                <a:gd name="T19" fmla="*/ 240 h 1271"/>
                <a:gd name="T20" fmla="*/ 350 w 600"/>
                <a:gd name="T21" fmla="*/ 222 h 1271"/>
                <a:gd name="T22" fmla="*/ 245 w 600"/>
                <a:gd name="T23" fmla="*/ 212 h 1271"/>
                <a:gd name="T24" fmla="*/ 170 w 600"/>
                <a:gd name="T25" fmla="*/ 279 h 1271"/>
                <a:gd name="T26" fmla="*/ 157 w 600"/>
                <a:gd name="T27" fmla="*/ 385 h 1271"/>
                <a:gd name="T28" fmla="*/ 186 w 600"/>
                <a:gd name="T29" fmla="*/ 452 h 1271"/>
                <a:gd name="T30" fmla="*/ 477 w 600"/>
                <a:gd name="T31" fmla="*/ 568 h 1271"/>
                <a:gd name="T32" fmla="*/ 529 w 600"/>
                <a:gd name="T33" fmla="*/ 617 h 1271"/>
                <a:gd name="T34" fmla="*/ 587 w 600"/>
                <a:gd name="T35" fmla="*/ 741 h 1271"/>
                <a:gd name="T36" fmla="*/ 599 w 600"/>
                <a:gd name="T37" fmla="*/ 934 h 1271"/>
                <a:gd name="T38" fmla="*/ 552 w 600"/>
                <a:gd name="T39" fmla="*/ 1117 h 1271"/>
                <a:gd name="T40" fmla="*/ 501 w 600"/>
                <a:gd name="T41" fmla="*/ 1195 h 1271"/>
                <a:gd name="T42" fmla="*/ 418 w 600"/>
                <a:gd name="T43" fmla="*/ 1252 h 1271"/>
                <a:gd name="T44" fmla="*/ 251 w 600"/>
                <a:gd name="T45" fmla="*/ 1270 h 1271"/>
                <a:gd name="T46" fmla="*/ 146 w 600"/>
                <a:gd name="T47" fmla="*/ 1223 h 1271"/>
                <a:gd name="T48" fmla="*/ 122 w 600"/>
                <a:gd name="T49" fmla="*/ 1213 h 1271"/>
                <a:gd name="T50" fmla="*/ 42 w 600"/>
                <a:gd name="T51" fmla="*/ 1099 h 1271"/>
                <a:gd name="T52" fmla="*/ 6 w 600"/>
                <a:gd name="T53" fmla="*/ 983 h 1271"/>
                <a:gd name="T54" fmla="*/ 0 w 600"/>
                <a:gd name="T55" fmla="*/ 875 h 1271"/>
                <a:gd name="T56" fmla="*/ 140 w 600"/>
                <a:gd name="T57" fmla="*/ 867 h 1271"/>
                <a:gd name="T58" fmla="*/ 152 w 600"/>
                <a:gd name="T59" fmla="*/ 896 h 1271"/>
                <a:gd name="T60" fmla="*/ 198 w 600"/>
                <a:gd name="T61" fmla="*/ 1022 h 1271"/>
                <a:gd name="T62" fmla="*/ 350 w 600"/>
                <a:gd name="T63" fmla="*/ 1060 h 1271"/>
                <a:gd name="T64" fmla="*/ 396 w 600"/>
                <a:gd name="T65" fmla="*/ 1040 h 1271"/>
                <a:gd name="T66" fmla="*/ 424 w 600"/>
                <a:gd name="T67" fmla="*/ 1012 h 1271"/>
                <a:gd name="T68" fmla="*/ 448 w 600"/>
                <a:gd name="T69" fmla="*/ 965 h 1271"/>
                <a:gd name="T70" fmla="*/ 454 w 600"/>
                <a:gd name="T71" fmla="*/ 867 h 1271"/>
                <a:gd name="T72" fmla="*/ 443 w 600"/>
                <a:gd name="T73" fmla="*/ 836 h 1271"/>
                <a:gd name="T74" fmla="*/ 418 w 600"/>
                <a:gd name="T75" fmla="*/ 790 h 1271"/>
                <a:gd name="T76" fmla="*/ 140 w 600"/>
                <a:gd name="T77" fmla="*/ 674 h 1271"/>
                <a:gd name="T78" fmla="*/ 36 w 600"/>
                <a:gd name="T79" fmla="*/ 550 h 1271"/>
                <a:gd name="T80" fmla="*/ 12 w 600"/>
                <a:gd name="T81" fmla="*/ 318 h 1271"/>
                <a:gd name="T82" fmla="*/ 29 w 600"/>
                <a:gd name="T83" fmla="*/ 212 h 1271"/>
                <a:gd name="T84" fmla="*/ 48 w 600"/>
                <a:gd name="T85" fmla="*/ 163 h 1271"/>
                <a:gd name="T86" fmla="*/ 118 w 600"/>
                <a:gd name="T87" fmla="*/ 57 h 1271"/>
                <a:gd name="T88" fmla="*/ 140 w 600"/>
                <a:gd name="T89" fmla="*/ 47 h 1271"/>
                <a:gd name="T90" fmla="*/ 233 w 600"/>
                <a:gd name="T91" fmla="*/ 0 h 1271"/>
                <a:gd name="T92" fmla="*/ 0 w 600"/>
                <a:gd name="T93" fmla="*/ 0 h 1271"/>
                <a:gd name="T94" fmla="*/ 600 w 600"/>
                <a:gd name="T95" fmla="*/ 1271 h 1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T92" t="T93" r="T94" b="T95"/>
              <a:pathLst>
                <a:path w="600" h="1271">
                  <a:moveTo>
                    <a:pt x="233" y="0"/>
                  </a:moveTo>
                  <a:lnTo>
                    <a:pt x="344" y="0"/>
                  </a:lnTo>
                  <a:lnTo>
                    <a:pt x="443" y="47"/>
                  </a:lnTo>
                  <a:lnTo>
                    <a:pt x="488" y="85"/>
                  </a:lnTo>
                  <a:lnTo>
                    <a:pt x="535" y="163"/>
                  </a:lnTo>
                  <a:lnTo>
                    <a:pt x="546" y="193"/>
                  </a:lnTo>
                  <a:lnTo>
                    <a:pt x="559" y="240"/>
                  </a:lnTo>
                  <a:lnTo>
                    <a:pt x="565" y="279"/>
                  </a:lnTo>
                  <a:lnTo>
                    <a:pt x="571" y="366"/>
                  </a:lnTo>
                  <a:lnTo>
                    <a:pt x="577" y="374"/>
                  </a:lnTo>
                  <a:lnTo>
                    <a:pt x="577" y="385"/>
                  </a:lnTo>
                  <a:lnTo>
                    <a:pt x="571" y="395"/>
                  </a:lnTo>
                  <a:lnTo>
                    <a:pt x="437" y="395"/>
                  </a:lnTo>
                  <a:lnTo>
                    <a:pt x="431" y="385"/>
                  </a:lnTo>
                  <a:lnTo>
                    <a:pt x="431" y="366"/>
                  </a:lnTo>
                  <a:lnTo>
                    <a:pt x="424" y="328"/>
                  </a:lnTo>
                  <a:lnTo>
                    <a:pt x="418" y="307"/>
                  </a:lnTo>
                  <a:lnTo>
                    <a:pt x="408" y="279"/>
                  </a:lnTo>
                  <a:lnTo>
                    <a:pt x="396" y="261"/>
                  </a:lnTo>
                  <a:lnTo>
                    <a:pt x="379" y="240"/>
                  </a:lnTo>
                  <a:lnTo>
                    <a:pt x="367" y="232"/>
                  </a:lnTo>
                  <a:lnTo>
                    <a:pt x="350" y="222"/>
                  </a:lnTo>
                  <a:lnTo>
                    <a:pt x="320" y="212"/>
                  </a:lnTo>
                  <a:lnTo>
                    <a:pt x="245" y="212"/>
                  </a:lnTo>
                  <a:lnTo>
                    <a:pt x="186" y="250"/>
                  </a:lnTo>
                  <a:lnTo>
                    <a:pt x="170" y="279"/>
                  </a:lnTo>
                  <a:lnTo>
                    <a:pt x="157" y="318"/>
                  </a:lnTo>
                  <a:lnTo>
                    <a:pt x="157" y="385"/>
                  </a:lnTo>
                  <a:lnTo>
                    <a:pt x="163" y="413"/>
                  </a:lnTo>
                  <a:lnTo>
                    <a:pt x="186" y="452"/>
                  </a:lnTo>
                  <a:lnTo>
                    <a:pt x="221" y="470"/>
                  </a:lnTo>
                  <a:lnTo>
                    <a:pt x="477" y="568"/>
                  </a:lnTo>
                  <a:lnTo>
                    <a:pt x="513" y="598"/>
                  </a:lnTo>
                  <a:lnTo>
                    <a:pt x="529" y="617"/>
                  </a:lnTo>
                  <a:lnTo>
                    <a:pt x="571" y="684"/>
                  </a:lnTo>
                  <a:lnTo>
                    <a:pt x="587" y="741"/>
                  </a:lnTo>
                  <a:lnTo>
                    <a:pt x="599" y="808"/>
                  </a:lnTo>
                  <a:lnTo>
                    <a:pt x="599" y="934"/>
                  </a:lnTo>
                  <a:lnTo>
                    <a:pt x="577" y="1050"/>
                  </a:lnTo>
                  <a:lnTo>
                    <a:pt x="552" y="1117"/>
                  </a:lnTo>
                  <a:lnTo>
                    <a:pt x="523" y="1166"/>
                  </a:lnTo>
                  <a:lnTo>
                    <a:pt x="501" y="1195"/>
                  </a:lnTo>
                  <a:lnTo>
                    <a:pt x="454" y="1233"/>
                  </a:lnTo>
                  <a:lnTo>
                    <a:pt x="418" y="1252"/>
                  </a:lnTo>
                  <a:lnTo>
                    <a:pt x="350" y="1270"/>
                  </a:lnTo>
                  <a:lnTo>
                    <a:pt x="251" y="1270"/>
                  </a:lnTo>
                  <a:lnTo>
                    <a:pt x="157" y="1233"/>
                  </a:lnTo>
                  <a:lnTo>
                    <a:pt x="146" y="1223"/>
                  </a:lnTo>
                  <a:lnTo>
                    <a:pt x="128" y="1213"/>
                  </a:lnTo>
                  <a:lnTo>
                    <a:pt x="122" y="1213"/>
                  </a:lnTo>
                  <a:lnTo>
                    <a:pt x="88" y="1174"/>
                  </a:lnTo>
                  <a:lnTo>
                    <a:pt x="42" y="1099"/>
                  </a:lnTo>
                  <a:lnTo>
                    <a:pt x="29" y="1069"/>
                  </a:lnTo>
                  <a:lnTo>
                    <a:pt x="6" y="983"/>
                  </a:lnTo>
                  <a:lnTo>
                    <a:pt x="0" y="944"/>
                  </a:lnTo>
                  <a:lnTo>
                    <a:pt x="0" y="875"/>
                  </a:lnTo>
                  <a:lnTo>
                    <a:pt x="6" y="867"/>
                  </a:lnTo>
                  <a:lnTo>
                    <a:pt x="140" y="867"/>
                  </a:lnTo>
                  <a:lnTo>
                    <a:pt x="146" y="875"/>
                  </a:lnTo>
                  <a:lnTo>
                    <a:pt x="152" y="896"/>
                  </a:lnTo>
                  <a:lnTo>
                    <a:pt x="163" y="965"/>
                  </a:lnTo>
                  <a:lnTo>
                    <a:pt x="198" y="1022"/>
                  </a:lnTo>
                  <a:lnTo>
                    <a:pt x="268" y="1060"/>
                  </a:lnTo>
                  <a:lnTo>
                    <a:pt x="350" y="1060"/>
                  </a:lnTo>
                  <a:lnTo>
                    <a:pt x="379" y="1050"/>
                  </a:lnTo>
                  <a:lnTo>
                    <a:pt x="396" y="1040"/>
                  </a:lnTo>
                  <a:lnTo>
                    <a:pt x="408" y="1032"/>
                  </a:lnTo>
                  <a:lnTo>
                    <a:pt x="424" y="1012"/>
                  </a:lnTo>
                  <a:lnTo>
                    <a:pt x="443" y="983"/>
                  </a:lnTo>
                  <a:lnTo>
                    <a:pt x="448" y="965"/>
                  </a:lnTo>
                  <a:lnTo>
                    <a:pt x="454" y="934"/>
                  </a:lnTo>
                  <a:lnTo>
                    <a:pt x="454" y="867"/>
                  </a:lnTo>
                  <a:lnTo>
                    <a:pt x="448" y="857"/>
                  </a:lnTo>
                  <a:lnTo>
                    <a:pt x="443" y="836"/>
                  </a:lnTo>
                  <a:lnTo>
                    <a:pt x="443" y="828"/>
                  </a:lnTo>
                  <a:lnTo>
                    <a:pt x="418" y="790"/>
                  </a:lnTo>
                  <a:lnTo>
                    <a:pt x="390" y="769"/>
                  </a:lnTo>
                  <a:lnTo>
                    <a:pt x="140" y="674"/>
                  </a:lnTo>
                  <a:lnTo>
                    <a:pt x="82" y="627"/>
                  </a:lnTo>
                  <a:lnTo>
                    <a:pt x="36" y="550"/>
                  </a:lnTo>
                  <a:lnTo>
                    <a:pt x="12" y="442"/>
                  </a:lnTo>
                  <a:lnTo>
                    <a:pt x="12" y="318"/>
                  </a:lnTo>
                  <a:lnTo>
                    <a:pt x="17" y="269"/>
                  </a:lnTo>
                  <a:lnTo>
                    <a:pt x="29" y="212"/>
                  </a:lnTo>
                  <a:lnTo>
                    <a:pt x="36" y="193"/>
                  </a:lnTo>
                  <a:lnTo>
                    <a:pt x="48" y="163"/>
                  </a:lnTo>
                  <a:lnTo>
                    <a:pt x="100" y="75"/>
                  </a:lnTo>
                  <a:lnTo>
                    <a:pt x="118" y="57"/>
                  </a:lnTo>
                  <a:lnTo>
                    <a:pt x="122" y="57"/>
                  </a:lnTo>
                  <a:lnTo>
                    <a:pt x="140" y="47"/>
                  </a:lnTo>
                  <a:lnTo>
                    <a:pt x="152" y="37"/>
                  </a:lnTo>
                  <a:lnTo>
                    <a:pt x="233" y="0"/>
                  </a:lnTo>
                </a:path>
              </a:pathLst>
            </a:custGeom>
            <a:gradFill rotWithShape="0">
              <a:gsLst>
                <a:gs pos="0">
                  <a:srgbClr val="FFFF00"/>
                </a:gs>
                <a:gs pos="100000">
                  <a:srgbClr val="FF9933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>
              <a:outerShdw dist="17819" dir="2700000" algn="ctr" rotWithShape="0">
                <a:srgbClr val="C0C0C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80" name="AutoShape 8"/>
            <p:cNvSpPr>
              <a:spLocks noChangeArrowheads="1"/>
            </p:cNvSpPr>
            <p:nvPr/>
          </p:nvSpPr>
          <p:spPr bwMode="auto">
            <a:xfrm>
              <a:off x="1287" y="3620"/>
              <a:ext cx="71" cy="262"/>
            </a:xfrm>
            <a:custGeom>
              <a:avLst/>
              <a:gdLst>
                <a:gd name="T0" fmla="*/ 80 w 312"/>
                <a:gd name="T1" fmla="*/ 0 h 1157"/>
                <a:gd name="T2" fmla="*/ 219 w 312"/>
                <a:gd name="T3" fmla="*/ 0 h 1157"/>
                <a:gd name="T4" fmla="*/ 225 w 312"/>
                <a:gd name="T5" fmla="*/ 10 h 1157"/>
                <a:gd name="T6" fmla="*/ 225 w 312"/>
                <a:gd name="T7" fmla="*/ 232 h 1157"/>
                <a:gd name="T8" fmla="*/ 305 w 312"/>
                <a:gd name="T9" fmla="*/ 232 h 1157"/>
                <a:gd name="T10" fmla="*/ 311 w 312"/>
                <a:gd name="T11" fmla="*/ 242 h 1157"/>
                <a:gd name="T12" fmla="*/ 311 w 312"/>
                <a:gd name="T13" fmla="*/ 387 h 1157"/>
                <a:gd name="T14" fmla="*/ 305 w 312"/>
                <a:gd name="T15" fmla="*/ 395 h 1157"/>
                <a:gd name="T16" fmla="*/ 225 w 312"/>
                <a:gd name="T17" fmla="*/ 395 h 1157"/>
                <a:gd name="T18" fmla="*/ 225 w 312"/>
                <a:gd name="T19" fmla="*/ 926 h 1157"/>
                <a:gd name="T20" fmla="*/ 231 w 312"/>
                <a:gd name="T21" fmla="*/ 955 h 1157"/>
                <a:gd name="T22" fmla="*/ 238 w 312"/>
                <a:gd name="T23" fmla="*/ 965 h 1157"/>
                <a:gd name="T24" fmla="*/ 250 w 312"/>
                <a:gd name="T25" fmla="*/ 975 h 1157"/>
                <a:gd name="T26" fmla="*/ 293 w 312"/>
                <a:gd name="T27" fmla="*/ 975 h 1157"/>
                <a:gd name="T28" fmla="*/ 298 w 312"/>
                <a:gd name="T29" fmla="*/ 965 h 1157"/>
                <a:gd name="T30" fmla="*/ 305 w 312"/>
                <a:gd name="T31" fmla="*/ 965 h 1157"/>
                <a:gd name="T32" fmla="*/ 311 w 312"/>
                <a:gd name="T33" fmla="*/ 975 h 1157"/>
                <a:gd name="T34" fmla="*/ 311 w 312"/>
                <a:gd name="T35" fmla="*/ 1128 h 1157"/>
                <a:gd name="T36" fmla="*/ 305 w 312"/>
                <a:gd name="T37" fmla="*/ 1138 h 1157"/>
                <a:gd name="T38" fmla="*/ 293 w 312"/>
                <a:gd name="T39" fmla="*/ 1150 h 1157"/>
                <a:gd name="T40" fmla="*/ 262 w 312"/>
                <a:gd name="T41" fmla="*/ 1156 h 1157"/>
                <a:gd name="T42" fmla="*/ 184 w 312"/>
                <a:gd name="T43" fmla="*/ 1156 h 1157"/>
                <a:gd name="T44" fmla="*/ 128 w 312"/>
                <a:gd name="T45" fmla="*/ 1128 h 1157"/>
                <a:gd name="T46" fmla="*/ 91 w 312"/>
                <a:gd name="T47" fmla="*/ 1071 h 1157"/>
                <a:gd name="T48" fmla="*/ 74 w 312"/>
                <a:gd name="T49" fmla="*/ 993 h 1157"/>
                <a:gd name="T50" fmla="*/ 74 w 312"/>
                <a:gd name="T51" fmla="*/ 395 h 1157"/>
                <a:gd name="T52" fmla="*/ 6 w 312"/>
                <a:gd name="T53" fmla="*/ 395 h 1157"/>
                <a:gd name="T54" fmla="*/ 0 w 312"/>
                <a:gd name="T55" fmla="*/ 387 h 1157"/>
                <a:gd name="T56" fmla="*/ 0 w 312"/>
                <a:gd name="T57" fmla="*/ 242 h 1157"/>
                <a:gd name="T58" fmla="*/ 6 w 312"/>
                <a:gd name="T59" fmla="*/ 232 h 1157"/>
                <a:gd name="T60" fmla="*/ 74 w 312"/>
                <a:gd name="T61" fmla="*/ 232 h 1157"/>
                <a:gd name="T62" fmla="*/ 74 w 312"/>
                <a:gd name="T63" fmla="*/ 10 h 1157"/>
                <a:gd name="T64" fmla="*/ 80 w 312"/>
                <a:gd name="T65" fmla="*/ 0 h 1157"/>
                <a:gd name="T66" fmla="*/ 0 w 312"/>
                <a:gd name="T67" fmla="*/ 0 h 1157"/>
                <a:gd name="T68" fmla="*/ 312 w 312"/>
                <a:gd name="T69" fmla="*/ 1157 h 1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T66" t="T67" r="T68" b="T69"/>
              <a:pathLst>
                <a:path w="312" h="1157">
                  <a:moveTo>
                    <a:pt x="80" y="0"/>
                  </a:moveTo>
                  <a:lnTo>
                    <a:pt x="219" y="0"/>
                  </a:lnTo>
                  <a:lnTo>
                    <a:pt x="225" y="10"/>
                  </a:lnTo>
                  <a:lnTo>
                    <a:pt x="225" y="232"/>
                  </a:lnTo>
                  <a:lnTo>
                    <a:pt x="305" y="232"/>
                  </a:lnTo>
                  <a:lnTo>
                    <a:pt x="311" y="242"/>
                  </a:lnTo>
                  <a:lnTo>
                    <a:pt x="311" y="387"/>
                  </a:lnTo>
                  <a:lnTo>
                    <a:pt x="305" y="395"/>
                  </a:lnTo>
                  <a:lnTo>
                    <a:pt x="225" y="395"/>
                  </a:lnTo>
                  <a:lnTo>
                    <a:pt x="225" y="926"/>
                  </a:lnTo>
                  <a:lnTo>
                    <a:pt x="231" y="955"/>
                  </a:lnTo>
                  <a:lnTo>
                    <a:pt x="238" y="965"/>
                  </a:lnTo>
                  <a:lnTo>
                    <a:pt x="250" y="975"/>
                  </a:lnTo>
                  <a:lnTo>
                    <a:pt x="293" y="975"/>
                  </a:lnTo>
                  <a:lnTo>
                    <a:pt x="298" y="965"/>
                  </a:lnTo>
                  <a:lnTo>
                    <a:pt x="305" y="965"/>
                  </a:lnTo>
                  <a:lnTo>
                    <a:pt x="311" y="975"/>
                  </a:lnTo>
                  <a:lnTo>
                    <a:pt x="311" y="1128"/>
                  </a:lnTo>
                  <a:lnTo>
                    <a:pt x="305" y="1138"/>
                  </a:lnTo>
                  <a:lnTo>
                    <a:pt x="293" y="1150"/>
                  </a:lnTo>
                  <a:lnTo>
                    <a:pt x="262" y="1156"/>
                  </a:lnTo>
                  <a:lnTo>
                    <a:pt x="184" y="1156"/>
                  </a:lnTo>
                  <a:lnTo>
                    <a:pt x="128" y="1128"/>
                  </a:lnTo>
                  <a:lnTo>
                    <a:pt x="91" y="1071"/>
                  </a:lnTo>
                  <a:lnTo>
                    <a:pt x="74" y="993"/>
                  </a:lnTo>
                  <a:lnTo>
                    <a:pt x="74" y="395"/>
                  </a:lnTo>
                  <a:lnTo>
                    <a:pt x="6" y="395"/>
                  </a:lnTo>
                  <a:lnTo>
                    <a:pt x="0" y="387"/>
                  </a:lnTo>
                  <a:lnTo>
                    <a:pt x="0" y="242"/>
                  </a:lnTo>
                  <a:lnTo>
                    <a:pt x="6" y="232"/>
                  </a:lnTo>
                  <a:lnTo>
                    <a:pt x="74" y="232"/>
                  </a:lnTo>
                  <a:lnTo>
                    <a:pt x="74" y="10"/>
                  </a:lnTo>
                  <a:lnTo>
                    <a:pt x="80" y="0"/>
                  </a:lnTo>
                </a:path>
              </a:pathLst>
            </a:custGeom>
            <a:gradFill rotWithShape="0">
              <a:gsLst>
                <a:gs pos="0">
                  <a:srgbClr val="FFFF00"/>
                </a:gs>
                <a:gs pos="100000">
                  <a:srgbClr val="FF9933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>
              <a:outerShdw dist="17819" dir="2700000" algn="ctr" rotWithShape="0">
                <a:srgbClr val="C0C0C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81" name="AutoShape 9"/>
            <p:cNvSpPr>
              <a:spLocks noChangeArrowheads="1"/>
            </p:cNvSpPr>
            <p:nvPr/>
          </p:nvSpPr>
          <p:spPr bwMode="auto">
            <a:xfrm>
              <a:off x="1371" y="3666"/>
              <a:ext cx="125" cy="216"/>
            </a:xfrm>
            <a:custGeom>
              <a:avLst/>
              <a:gdLst>
                <a:gd name="T0" fmla="*/ 269 w 553"/>
                <a:gd name="T1" fmla="*/ 191 h 953"/>
                <a:gd name="T2" fmla="*/ 281 w 553"/>
                <a:gd name="T3" fmla="*/ 191 h 953"/>
                <a:gd name="T4" fmla="*/ 311 w 553"/>
                <a:gd name="T5" fmla="*/ 201 h 953"/>
                <a:gd name="T6" fmla="*/ 317 w 553"/>
                <a:gd name="T7" fmla="*/ 211 h 953"/>
                <a:gd name="T8" fmla="*/ 342 w 553"/>
                <a:gd name="T9" fmla="*/ 232 h 953"/>
                <a:gd name="T10" fmla="*/ 348 w 553"/>
                <a:gd name="T11" fmla="*/ 232 h 953"/>
                <a:gd name="T12" fmla="*/ 359 w 553"/>
                <a:gd name="T13" fmla="*/ 250 h 953"/>
                <a:gd name="T14" fmla="*/ 377 w 553"/>
                <a:gd name="T15" fmla="*/ 289 h 953"/>
                <a:gd name="T16" fmla="*/ 402 w 553"/>
                <a:gd name="T17" fmla="*/ 415 h 953"/>
                <a:gd name="T18" fmla="*/ 402 w 553"/>
                <a:gd name="T19" fmla="*/ 539 h 953"/>
                <a:gd name="T20" fmla="*/ 396 w 553"/>
                <a:gd name="T21" fmla="*/ 588 h 953"/>
                <a:gd name="T22" fmla="*/ 383 w 553"/>
                <a:gd name="T23" fmla="*/ 647 h 953"/>
                <a:gd name="T24" fmla="*/ 377 w 553"/>
                <a:gd name="T25" fmla="*/ 665 h 953"/>
                <a:gd name="T26" fmla="*/ 365 w 553"/>
                <a:gd name="T27" fmla="*/ 694 h 953"/>
                <a:gd name="T28" fmla="*/ 348 w 553"/>
                <a:gd name="T29" fmla="*/ 722 h 953"/>
                <a:gd name="T30" fmla="*/ 299 w 553"/>
                <a:gd name="T31" fmla="*/ 761 h 953"/>
                <a:gd name="T32" fmla="*/ 258 w 553"/>
                <a:gd name="T33" fmla="*/ 761 h 953"/>
                <a:gd name="T34" fmla="*/ 233 w 553"/>
                <a:gd name="T35" fmla="*/ 751 h 953"/>
                <a:gd name="T36" fmla="*/ 222 w 553"/>
                <a:gd name="T37" fmla="*/ 742 h 953"/>
                <a:gd name="T38" fmla="*/ 178 w 553"/>
                <a:gd name="T39" fmla="*/ 675 h 953"/>
                <a:gd name="T40" fmla="*/ 162 w 553"/>
                <a:gd name="T41" fmla="*/ 616 h 953"/>
                <a:gd name="T42" fmla="*/ 156 w 553"/>
                <a:gd name="T43" fmla="*/ 588 h 953"/>
                <a:gd name="T44" fmla="*/ 150 w 553"/>
                <a:gd name="T45" fmla="*/ 539 h 953"/>
                <a:gd name="T46" fmla="*/ 150 w 553"/>
                <a:gd name="T47" fmla="*/ 415 h 953"/>
                <a:gd name="T48" fmla="*/ 178 w 553"/>
                <a:gd name="T49" fmla="*/ 280 h 953"/>
                <a:gd name="T50" fmla="*/ 216 w 553"/>
                <a:gd name="T51" fmla="*/ 219 h 953"/>
                <a:gd name="T52" fmla="*/ 269 w 553"/>
                <a:gd name="T53" fmla="*/ 191 h 953"/>
                <a:gd name="T54" fmla="*/ 263 w 553"/>
                <a:gd name="T55" fmla="*/ 0 h 953"/>
                <a:gd name="T56" fmla="*/ 287 w 553"/>
                <a:gd name="T57" fmla="*/ 0 h 953"/>
                <a:gd name="T58" fmla="*/ 342 w 553"/>
                <a:gd name="T59" fmla="*/ 10 h 953"/>
                <a:gd name="T60" fmla="*/ 408 w 553"/>
                <a:gd name="T61" fmla="*/ 48 h 953"/>
                <a:gd name="T62" fmla="*/ 443 w 553"/>
                <a:gd name="T63" fmla="*/ 77 h 953"/>
                <a:gd name="T64" fmla="*/ 498 w 553"/>
                <a:gd name="T65" fmla="*/ 162 h 953"/>
                <a:gd name="T66" fmla="*/ 510 w 553"/>
                <a:gd name="T67" fmla="*/ 191 h 953"/>
                <a:gd name="T68" fmla="*/ 534 w 553"/>
                <a:gd name="T69" fmla="*/ 270 h 953"/>
                <a:gd name="T70" fmla="*/ 546 w 553"/>
                <a:gd name="T71" fmla="*/ 337 h 953"/>
                <a:gd name="T72" fmla="*/ 552 w 553"/>
                <a:gd name="T73" fmla="*/ 405 h 953"/>
                <a:gd name="T74" fmla="*/ 552 w 553"/>
                <a:gd name="T75" fmla="*/ 557 h 953"/>
                <a:gd name="T76" fmla="*/ 529 w 553"/>
                <a:gd name="T77" fmla="*/ 694 h 953"/>
                <a:gd name="T78" fmla="*/ 498 w 553"/>
                <a:gd name="T79" fmla="*/ 789 h 953"/>
                <a:gd name="T80" fmla="*/ 443 w 553"/>
                <a:gd name="T81" fmla="*/ 877 h 953"/>
                <a:gd name="T82" fmla="*/ 426 w 553"/>
                <a:gd name="T83" fmla="*/ 895 h 953"/>
                <a:gd name="T84" fmla="*/ 390 w 553"/>
                <a:gd name="T85" fmla="*/ 924 h 953"/>
                <a:gd name="T86" fmla="*/ 371 w 553"/>
                <a:gd name="T87" fmla="*/ 934 h 953"/>
                <a:gd name="T88" fmla="*/ 317 w 553"/>
                <a:gd name="T89" fmla="*/ 952 h 953"/>
                <a:gd name="T90" fmla="*/ 233 w 553"/>
                <a:gd name="T91" fmla="*/ 952 h 953"/>
                <a:gd name="T92" fmla="*/ 125 w 553"/>
                <a:gd name="T93" fmla="*/ 895 h 953"/>
                <a:gd name="T94" fmla="*/ 107 w 553"/>
                <a:gd name="T95" fmla="*/ 877 h 953"/>
                <a:gd name="T96" fmla="*/ 53 w 553"/>
                <a:gd name="T97" fmla="*/ 789 h 953"/>
                <a:gd name="T98" fmla="*/ 41 w 553"/>
                <a:gd name="T99" fmla="*/ 761 h 953"/>
                <a:gd name="T100" fmla="*/ 23 w 553"/>
                <a:gd name="T101" fmla="*/ 704 h 953"/>
                <a:gd name="T102" fmla="*/ 6 w 553"/>
                <a:gd name="T103" fmla="*/ 616 h 953"/>
                <a:gd name="T104" fmla="*/ 0 w 553"/>
                <a:gd name="T105" fmla="*/ 557 h 953"/>
                <a:gd name="T106" fmla="*/ 0 w 553"/>
                <a:gd name="T107" fmla="*/ 394 h 953"/>
                <a:gd name="T108" fmla="*/ 29 w 553"/>
                <a:gd name="T109" fmla="*/ 240 h 953"/>
                <a:gd name="T110" fmla="*/ 59 w 553"/>
                <a:gd name="T111" fmla="*/ 152 h 953"/>
                <a:gd name="T112" fmla="*/ 101 w 553"/>
                <a:gd name="T113" fmla="*/ 85 h 953"/>
                <a:gd name="T114" fmla="*/ 162 w 553"/>
                <a:gd name="T115" fmla="*/ 38 h 953"/>
                <a:gd name="T116" fmla="*/ 263 w 553"/>
                <a:gd name="T117" fmla="*/ 0 h 953"/>
                <a:gd name="T118" fmla="*/ 0 w 553"/>
                <a:gd name="T119" fmla="*/ 0 h 953"/>
                <a:gd name="T120" fmla="*/ 553 w 553"/>
                <a:gd name="T121" fmla="*/ 953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T118" t="T119" r="T120" b="T121"/>
              <a:pathLst>
                <a:path w="553" h="953">
                  <a:moveTo>
                    <a:pt x="269" y="191"/>
                  </a:moveTo>
                  <a:lnTo>
                    <a:pt x="281" y="191"/>
                  </a:lnTo>
                  <a:lnTo>
                    <a:pt x="311" y="201"/>
                  </a:lnTo>
                  <a:lnTo>
                    <a:pt x="317" y="211"/>
                  </a:lnTo>
                  <a:lnTo>
                    <a:pt x="342" y="232"/>
                  </a:lnTo>
                  <a:lnTo>
                    <a:pt x="348" y="232"/>
                  </a:lnTo>
                  <a:lnTo>
                    <a:pt x="359" y="250"/>
                  </a:lnTo>
                  <a:lnTo>
                    <a:pt x="377" y="289"/>
                  </a:lnTo>
                  <a:lnTo>
                    <a:pt x="402" y="415"/>
                  </a:lnTo>
                  <a:lnTo>
                    <a:pt x="402" y="539"/>
                  </a:lnTo>
                  <a:lnTo>
                    <a:pt x="396" y="588"/>
                  </a:lnTo>
                  <a:lnTo>
                    <a:pt x="383" y="647"/>
                  </a:lnTo>
                  <a:lnTo>
                    <a:pt x="377" y="665"/>
                  </a:lnTo>
                  <a:lnTo>
                    <a:pt x="365" y="694"/>
                  </a:lnTo>
                  <a:lnTo>
                    <a:pt x="348" y="722"/>
                  </a:lnTo>
                  <a:lnTo>
                    <a:pt x="299" y="761"/>
                  </a:lnTo>
                  <a:lnTo>
                    <a:pt x="258" y="761"/>
                  </a:lnTo>
                  <a:lnTo>
                    <a:pt x="233" y="751"/>
                  </a:lnTo>
                  <a:lnTo>
                    <a:pt x="222" y="742"/>
                  </a:lnTo>
                  <a:lnTo>
                    <a:pt x="178" y="675"/>
                  </a:lnTo>
                  <a:lnTo>
                    <a:pt x="162" y="616"/>
                  </a:lnTo>
                  <a:lnTo>
                    <a:pt x="156" y="588"/>
                  </a:lnTo>
                  <a:lnTo>
                    <a:pt x="150" y="539"/>
                  </a:lnTo>
                  <a:lnTo>
                    <a:pt x="150" y="415"/>
                  </a:lnTo>
                  <a:lnTo>
                    <a:pt x="178" y="280"/>
                  </a:lnTo>
                  <a:lnTo>
                    <a:pt x="216" y="219"/>
                  </a:lnTo>
                  <a:lnTo>
                    <a:pt x="269" y="191"/>
                  </a:lnTo>
                  <a:close/>
                  <a:moveTo>
                    <a:pt x="263" y="0"/>
                  </a:moveTo>
                  <a:lnTo>
                    <a:pt x="287" y="0"/>
                  </a:lnTo>
                  <a:lnTo>
                    <a:pt x="342" y="10"/>
                  </a:lnTo>
                  <a:lnTo>
                    <a:pt x="408" y="48"/>
                  </a:lnTo>
                  <a:lnTo>
                    <a:pt x="443" y="77"/>
                  </a:lnTo>
                  <a:lnTo>
                    <a:pt x="498" y="162"/>
                  </a:lnTo>
                  <a:lnTo>
                    <a:pt x="510" y="191"/>
                  </a:lnTo>
                  <a:lnTo>
                    <a:pt x="534" y="270"/>
                  </a:lnTo>
                  <a:lnTo>
                    <a:pt x="546" y="337"/>
                  </a:lnTo>
                  <a:lnTo>
                    <a:pt x="552" y="405"/>
                  </a:lnTo>
                  <a:lnTo>
                    <a:pt x="552" y="557"/>
                  </a:lnTo>
                  <a:lnTo>
                    <a:pt x="529" y="694"/>
                  </a:lnTo>
                  <a:lnTo>
                    <a:pt x="498" y="789"/>
                  </a:lnTo>
                  <a:lnTo>
                    <a:pt x="443" y="877"/>
                  </a:lnTo>
                  <a:lnTo>
                    <a:pt x="426" y="895"/>
                  </a:lnTo>
                  <a:lnTo>
                    <a:pt x="390" y="924"/>
                  </a:lnTo>
                  <a:lnTo>
                    <a:pt x="371" y="934"/>
                  </a:lnTo>
                  <a:lnTo>
                    <a:pt x="317" y="952"/>
                  </a:lnTo>
                  <a:lnTo>
                    <a:pt x="233" y="952"/>
                  </a:lnTo>
                  <a:lnTo>
                    <a:pt x="125" y="895"/>
                  </a:lnTo>
                  <a:lnTo>
                    <a:pt x="107" y="877"/>
                  </a:lnTo>
                  <a:lnTo>
                    <a:pt x="53" y="789"/>
                  </a:lnTo>
                  <a:lnTo>
                    <a:pt x="41" y="761"/>
                  </a:lnTo>
                  <a:lnTo>
                    <a:pt x="23" y="704"/>
                  </a:lnTo>
                  <a:lnTo>
                    <a:pt x="6" y="616"/>
                  </a:lnTo>
                  <a:lnTo>
                    <a:pt x="0" y="557"/>
                  </a:lnTo>
                  <a:lnTo>
                    <a:pt x="0" y="394"/>
                  </a:lnTo>
                  <a:lnTo>
                    <a:pt x="29" y="240"/>
                  </a:lnTo>
                  <a:lnTo>
                    <a:pt x="59" y="152"/>
                  </a:lnTo>
                  <a:lnTo>
                    <a:pt x="101" y="85"/>
                  </a:lnTo>
                  <a:lnTo>
                    <a:pt x="162" y="38"/>
                  </a:lnTo>
                  <a:lnTo>
                    <a:pt x="263" y="0"/>
                  </a:lnTo>
                  <a:close/>
                </a:path>
              </a:pathLst>
            </a:custGeom>
            <a:gradFill rotWithShape="0">
              <a:gsLst>
                <a:gs pos="0">
                  <a:srgbClr val="FFFF00"/>
                </a:gs>
                <a:gs pos="100000">
                  <a:srgbClr val="FF9933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>
              <a:outerShdw dist="17819" dir="2700000" algn="ctr" rotWithShape="0">
                <a:srgbClr val="C0C0C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82" name="AutoShape 10"/>
            <p:cNvSpPr>
              <a:spLocks noChangeArrowheads="1"/>
            </p:cNvSpPr>
            <p:nvPr/>
          </p:nvSpPr>
          <p:spPr bwMode="auto">
            <a:xfrm>
              <a:off x="1518" y="3666"/>
              <a:ext cx="68" cy="208"/>
            </a:xfrm>
            <a:custGeom>
              <a:avLst/>
              <a:gdLst>
                <a:gd name="T0" fmla="*/ 278 w 301"/>
                <a:gd name="T1" fmla="*/ 0 h 916"/>
                <a:gd name="T2" fmla="*/ 289 w 301"/>
                <a:gd name="T3" fmla="*/ 0 h 916"/>
                <a:gd name="T4" fmla="*/ 300 w 301"/>
                <a:gd name="T5" fmla="*/ 18 h 916"/>
                <a:gd name="T6" fmla="*/ 300 w 301"/>
                <a:gd name="T7" fmla="*/ 232 h 916"/>
                <a:gd name="T8" fmla="*/ 294 w 301"/>
                <a:gd name="T9" fmla="*/ 240 h 916"/>
                <a:gd name="T10" fmla="*/ 248 w 301"/>
                <a:gd name="T11" fmla="*/ 240 h 916"/>
                <a:gd name="T12" fmla="*/ 209 w 301"/>
                <a:gd name="T13" fmla="*/ 250 h 916"/>
                <a:gd name="T14" fmla="*/ 192 w 301"/>
                <a:gd name="T15" fmla="*/ 260 h 916"/>
                <a:gd name="T16" fmla="*/ 175 w 301"/>
                <a:gd name="T17" fmla="*/ 280 h 916"/>
                <a:gd name="T18" fmla="*/ 158 w 301"/>
                <a:gd name="T19" fmla="*/ 309 h 916"/>
                <a:gd name="T20" fmla="*/ 148 w 301"/>
                <a:gd name="T21" fmla="*/ 348 h 916"/>
                <a:gd name="T22" fmla="*/ 142 w 301"/>
                <a:gd name="T23" fmla="*/ 384 h 916"/>
                <a:gd name="T24" fmla="*/ 142 w 301"/>
                <a:gd name="T25" fmla="*/ 905 h 916"/>
                <a:gd name="T26" fmla="*/ 135 w 301"/>
                <a:gd name="T27" fmla="*/ 915 h 916"/>
                <a:gd name="T28" fmla="*/ 7 w 301"/>
                <a:gd name="T29" fmla="*/ 915 h 916"/>
                <a:gd name="T30" fmla="*/ 0 w 301"/>
                <a:gd name="T31" fmla="*/ 905 h 916"/>
                <a:gd name="T32" fmla="*/ 0 w 301"/>
                <a:gd name="T33" fmla="*/ 28 h 916"/>
                <a:gd name="T34" fmla="*/ 7 w 301"/>
                <a:gd name="T35" fmla="*/ 18 h 916"/>
                <a:gd name="T36" fmla="*/ 135 w 301"/>
                <a:gd name="T37" fmla="*/ 18 h 916"/>
                <a:gd name="T38" fmla="*/ 142 w 301"/>
                <a:gd name="T39" fmla="*/ 28 h 916"/>
                <a:gd name="T40" fmla="*/ 142 w 301"/>
                <a:gd name="T41" fmla="*/ 172 h 916"/>
                <a:gd name="T42" fmla="*/ 148 w 301"/>
                <a:gd name="T43" fmla="*/ 162 h 916"/>
                <a:gd name="T44" fmla="*/ 170 w 301"/>
                <a:gd name="T45" fmla="*/ 95 h 916"/>
                <a:gd name="T46" fmla="*/ 192 w 301"/>
                <a:gd name="T47" fmla="*/ 56 h 916"/>
                <a:gd name="T48" fmla="*/ 209 w 301"/>
                <a:gd name="T49" fmla="*/ 38 h 916"/>
                <a:gd name="T50" fmla="*/ 244 w 301"/>
                <a:gd name="T51" fmla="*/ 10 h 916"/>
                <a:gd name="T52" fmla="*/ 278 w 301"/>
                <a:gd name="T53" fmla="*/ 0 h 916"/>
                <a:gd name="T54" fmla="*/ 0 w 301"/>
                <a:gd name="T55" fmla="*/ 0 h 916"/>
                <a:gd name="T56" fmla="*/ 301 w 301"/>
                <a:gd name="T57" fmla="*/ 916 h 9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T54" t="T55" r="T56" b="T57"/>
              <a:pathLst>
                <a:path w="301" h="916">
                  <a:moveTo>
                    <a:pt x="278" y="0"/>
                  </a:moveTo>
                  <a:lnTo>
                    <a:pt x="289" y="0"/>
                  </a:lnTo>
                  <a:lnTo>
                    <a:pt x="300" y="18"/>
                  </a:lnTo>
                  <a:lnTo>
                    <a:pt x="300" y="232"/>
                  </a:lnTo>
                  <a:lnTo>
                    <a:pt x="294" y="240"/>
                  </a:lnTo>
                  <a:lnTo>
                    <a:pt x="248" y="240"/>
                  </a:lnTo>
                  <a:lnTo>
                    <a:pt x="209" y="250"/>
                  </a:lnTo>
                  <a:lnTo>
                    <a:pt x="192" y="260"/>
                  </a:lnTo>
                  <a:lnTo>
                    <a:pt x="175" y="280"/>
                  </a:lnTo>
                  <a:lnTo>
                    <a:pt x="158" y="309"/>
                  </a:lnTo>
                  <a:lnTo>
                    <a:pt x="148" y="348"/>
                  </a:lnTo>
                  <a:lnTo>
                    <a:pt x="142" y="384"/>
                  </a:lnTo>
                  <a:lnTo>
                    <a:pt x="142" y="905"/>
                  </a:lnTo>
                  <a:lnTo>
                    <a:pt x="135" y="915"/>
                  </a:lnTo>
                  <a:lnTo>
                    <a:pt x="7" y="915"/>
                  </a:lnTo>
                  <a:lnTo>
                    <a:pt x="0" y="905"/>
                  </a:lnTo>
                  <a:lnTo>
                    <a:pt x="0" y="28"/>
                  </a:lnTo>
                  <a:lnTo>
                    <a:pt x="7" y="18"/>
                  </a:lnTo>
                  <a:lnTo>
                    <a:pt x="135" y="18"/>
                  </a:lnTo>
                  <a:lnTo>
                    <a:pt x="142" y="28"/>
                  </a:lnTo>
                  <a:lnTo>
                    <a:pt x="142" y="172"/>
                  </a:lnTo>
                  <a:lnTo>
                    <a:pt x="148" y="162"/>
                  </a:lnTo>
                  <a:lnTo>
                    <a:pt x="170" y="95"/>
                  </a:lnTo>
                  <a:lnTo>
                    <a:pt x="192" y="56"/>
                  </a:lnTo>
                  <a:lnTo>
                    <a:pt x="209" y="38"/>
                  </a:lnTo>
                  <a:lnTo>
                    <a:pt x="244" y="10"/>
                  </a:lnTo>
                  <a:lnTo>
                    <a:pt x="278" y="0"/>
                  </a:lnTo>
                </a:path>
              </a:pathLst>
            </a:custGeom>
            <a:gradFill rotWithShape="0">
              <a:gsLst>
                <a:gs pos="0">
                  <a:srgbClr val="FFFF00"/>
                </a:gs>
                <a:gs pos="100000">
                  <a:srgbClr val="FF9933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>
              <a:outerShdw dist="17819" dir="2700000" algn="ctr" rotWithShape="0">
                <a:srgbClr val="C0C0C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83" name="AutoShape 11"/>
            <p:cNvSpPr>
              <a:spLocks noChangeArrowheads="1"/>
            </p:cNvSpPr>
            <p:nvPr/>
          </p:nvSpPr>
          <p:spPr bwMode="auto">
            <a:xfrm>
              <a:off x="1599" y="3666"/>
              <a:ext cx="118" cy="216"/>
            </a:xfrm>
            <a:custGeom>
              <a:avLst/>
              <a:gdLst>
                <a:gd name="T0" fmla="*/ 256 w 521"/>
                <a:gd name="T1" fmla="*/ 183 h 953"/>
                <a:gd name="T2" fmla="*/ 340 w 521"/>
                <a:gd name="T3" fmla="*/ 250 h 953"/>
                <a:gd name="T4" fmla="*/ 364 w 521"/>
                <a:gd name="T5" fmla="*/ 348 h 953"/>
                <a:gd name="T6" fmla="*/ 149 w 521"/>
                <a:gd name="T7" fmla="*/ 376 h 953"/>
                <a:gd name="T8" fmla="*/ 173 w 521"/>
                <a:gd name="T9" fmla="*/ 250 h 953"/>
                <a:gd name="T10" fmla="*/ 220 w 521"/>
                <a:gd name="T11" fmla="*/ 191 h 953"/>
                <a:gd name="T12" fmla="*/ 244 w 521"/>
                <a:gd name="T13" fmla="*/ 0 h 953"/>
                <a:gd name="T14" fmla="*/ 364 w 521"/>
                <a:gd name="T15" fmla="*/ 38 h 953"/>
                <a:gd name="T16" fmla="*/ 411 w 521"/>
                <a:gd name="T17" fmla="*/ 77 h 953"/>
                <a:gd name="T18" fmla="*/ 478 w 521"/>
                <a:gd name="T19" fmla="*/ 191 h 953"/>
                <a:gd name="T20" fmla="*/ 514 w 521"/>
                <a:gd name="T21" fmla="*/ 348 h 953"/>
                <a:gd name="T22" fmla="*/ 520 w 521"/>
                <a:gd name="T23" fmla="*/ 529 h 953"/>
                <a:gd name="T24" fmla="*/ 149 w 521"/>
                <a:gd name="T25" fmla="*/ 539 h 953"/>
                <a:gd name="T26" fmla="*/ 155 w 521"/>
                <a:gd name="T27" fmla="*/ 655 h 953"/>
                <a:gd name="T28" fmla="*/ 203 w 521"/>
                <a:gd name="T29" fmla="*/ 751 h 953"/>
                <a:gd name="T30" fmla="*/ 238 w 521"/>
                <a:gd name="T31" fmla="*/ 771 h 953"/>
                <a:gd name="T32" fmla="*/ 328 w 521"/>
                <a:gd name="T33" fmla="*/ 742 h 953"/>
                <a:gd name="T34" fmla="*/ 364 w 521"/>
                <a:gd name="T35" fmla="*/ 675 h 953"/>
                <a:gd name="T36" fmla="*/ 370 w 521"/>
                <a:gd name="T37" fmla="*/ 655 h 953"/>
                <a:gd name="T38" fmla="*/ 514 w 521"/>
                <a:gd name="T39" fmla="*/ 665 h 953"/>
                <a:gd name="T40" fmla="*/ 489 w 521"/>
                <a:gd name="T41" fmla="*/ 751 h 953"/>
                <a:gd name="T42" fmla="*/ 417 w 521"/>
                <a:gd name="T43" fmla="*/ 877 h 953"/>
                <a:gd name="T44" fmla="*/ 346 w 521"/>
                <a:gd name="T45" fmla="*/ 934 h 953"/>
                <a:gd name="T46" fmla="*/ 214 w 521"/>
                <a:gd name="T47" fmla="*/ 952 h 953"/>
                <a:gd name="T48" fmla="*/ 113 w 521"/>
                <a:gd name="T49" fmla="*/ 885 h 953"/>
                <a:gd name="T50" fmla="*/ 82 w 521"/>
                <a:gd name="T51" fmla="*/ 856 h 953"/>
                <a:gd name="T52" fmla="*/ 35 w 521"/>
                <a:gd name="T53" fmla="*/ 761 h 953"/>
                <a:gd name="T54" fmla="*/ 5 w 521"/>
                <a:gd name="T55" fmla="*/ 637 h 953"/>
                <a:gd name="T56" fmla="*/ 0 w 521"/>
                <a:gd name="T57" fmla="*/ 384 h 953"/>
                <a:gd name="T58" fmla="*/ 48 w 521"/>
                <a:gd name="T59" fmla="*/ 183 h 953"/>
                <a:gd name="T60" fmla="*/ 59 w 521"/>
                <a:gd name="T61" fmla="*/ 144 h 953"/>
                <a:gd name="T62" fmla="*/ 149 w 521"/>
                <a:gd name="T63" fmla="*/ 38 h 953"/>
                <a:gd name="T64" fmla="*/ 0 w 521"/>
                <a:gd name="T65" fmla="*/ 0 h 953"/>
                <a:gd name="T66" fmla="*/ 521 w 521"/>
                <a:gd name="T67" fmla="*/ 953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T64" t="T65" r="T66" b="T67"/>
              <a:pathLst>
                <a:path w="521" h="953">
                  <a:moveTo>
                    <a:pt x="250" y="183"/>
                  </a:moveTo>
                  <a:lnTo>
                    <a:pt x="256" y="183"/>
                  </a:lnTo>
                  <a:lnTo>
                    <a:pt x="323" y="219"/>
                  </a:lnTo>
                  <a:lnTo>
                    <a:pt x="340" y="250"/>
                  </a:lnTo>
                  <a:lnTo>
                    <a:pt x="352" y="280"/>
                  </a:lnTo>
                  <a:lnTo>
                    <a:pt x="364" y="348"/>
                  </a:lnTo>
                  <a:lnTo>
                    <a:pt x="364" y="376"/>
                  </a:lnTo>
                  <a:lnTo>
                    <a:pt x="149" y="376"/>
                  </a:lnTo>
                  <a:lnTo>
                    <a:pt x="149" y="356"/>
                  </a:lnTo>
                  <a:lnTo>
                    <a:pt x="173" y="250"/>
                  </a:lnTo>
                  <a:lnTo>
                    <a:pt x="203" y="201"/>
                  </a:lnTo>
                  <a:lnTo>
                    <a:pt x="220" y="191"/>
                  </a:lnTo>
                  <a:lnTo>
                    <a:pt x="250" y="183"/>
                  </a:lnTo>
                  <a:close/>
                  <a:moveTo>
                    <a:pt x="244" y="0"/>
                  </a:moveTo>
                  <a:lnTo>
                    <a:pt x="268" y="0"/>
                  </a:lnTo>
                  <a:lnTo>
                    <a:pt x="364" y="38"/>
                  </a:lnTo>
                  <a:lnTo>
                    <a:pt x="394" y="56"/>
                  </a:lnTo>
                  <a:lnTo>
                    <a:pt x="411" y="77"/>
                  </a:lnTo>
                  <a:lnTo>
                    <a:pt x="466" y="162"/>
                  </a:lnTo>
                  <a:lnTo>
                    <a:pt x="478" y="191"/>
                  </a:lnTo>
                  <a:lnTo>
                    <a:pt x="502" y="270"/>
                  </a:lnTo>
                  <a:lnTo>
                    <a:pt x="514" y="348"/>
                  </a:lnTo>
                  <a:lnTo>
                    <a:pt x="520" y="415"/>
                  </a:lnTo>
                  <a:lnTo>
                    <a:pt x="520" y="529"/>
                  </a:lnTo>
                  <a:lnTo>
                    <a:pt x="514" y="539"/>
                  </a:lnTo>
                  <a:lnTo>
                    <a:pt x="149" y="539"/>
                  </a:lnTo>
                  <a:lnTo>
                    <a:pt x="149" y="616"/>
                  </a:lnTo>
                  <a:lnTo>
                    <a:pt x="155" y="655"/>
                  </a:lnTo>
                  <a:lnTo>
                    <a:pt x="166" y="694"/>
                  </a:lnTo>
                  <a:lnTo>
                    <a:pt x="203" y="751"/>
                  </a:lnTo>
                  <a:lnTo>
                    <a:pt x="214" y="761"/>
                  </a:lnTo>
                  <a:lnTo>
                    <a:pt x="238" y="771"/>
                  </a:lnTo>
                  <a:lnTo>
                    <a:pt x="280" y="771"/>
                  </a:lnTo>
                  <a:lnTo>
                    <a:pt x="328" y="742"/>
                  </a:lnTo>
                  <a:lnTo>
                    <a:pt x="352" y="704"/>
                  </a:lnTo>
                  <a:lnTo>
                    <a:pt x="364" y="675"/>
                  </a:lnTo>
                  <a:lnTo>
                    <a:pt x="364" y="665"/>
                  </a:lnTo>
                  <a:lnTo>
                    <a:pt x="370" y="655"/>
                  </a:lnTo>
                  <a:lnTo>
                    <a:pt x="508" y="655"/>
                  </a:lnTo>
                  <a:lnTo>
                    <a:pt x="514" y="665"/>
                  </a:lnTo>
                  <a:lnTo>
                    <a:pt x="508" y="694"/>
                  </a:lnTo>
                  <a:lnTo>
                    <a:pt x="489" y="751"/>
                  </a:lnTo>
                  <a:lnTo>
                    <a:pt x="478" y="781"/>
                  </a:lnTo>
                  <a:lnTo>
                    <a:pt x="417" y="877"/>
                  </a:lnTo>
                  <a:lnTo>
                    <a:pt x="399" y="895"/>
                  </a:lnTo>
                  <a:lnTo>
                    <a:pt x="346" y="934"/>
                  </a:lnTo>
                  <a:lnTo>
                    <a:pt x="292" y="952"/>
                  </a:lnTo>
                  <a:lnTo>
                    <a:pt x="214" y="952"/>
                  </a:lnTo>
                  <a:lnTo>
                    <a:pt x="125" y="905"/>
                  </a:lnTo>
                  <a:lnTo>
                    <a:pt x="113" y="885"/>
                  </a:lnTo>
                  <a:lnTo>
                    <a:pt x="88" y="856"/>
                  </a:lnTo>
                  <a:lnTo>
                    <a:pt x="82" y="856"/>
                  </a:lnTo>
                  <a:lnTo>
                    <a:pt x="71" y="838"/>
                  </a:lnTo>
                  <a:lnTo>
                    <a:pt x="35" y="761"/>
                  </a:lnTo>
                  <a:lnTo>
                    <a:pt x="23" y="722"/>
                  </a:lnTo>
                  <a:lnTo>
                    <a:pt x="5" y="637"/>
                  </a:lnTo>
                  <a:lnTo>
                    <a:pt x="0" y="578"/>
                  </a:lnTo>
                  <a:lnTo>
                    <a:pt x="0" y="384"/>
                  </a:lnTo>
                  <a:lnTo>
                    <a:pt x="35" y="201"/>
                  </a:lnTo>
                  <a:lnTo>
                    <a:pt x="48" y="183"/>
                  </a:lnTo>
                  <a:lnTo>
                    <a:pt x="59" y="152"/>
                  </a:lnTo>
                  <a:lnTo>
                    <a:pt x="59" y="144"/>
                  </a:lnTo>
                  <a:lnTo>
                    <a:pt x="94" y="85"/>
                  </a:lnTo>
                  <a:lnTo>
                    <a:pt x="149" y="38"/>
                  </a:lnTo>
                  <a:lnTo>
                    <a:pt x="244" y="0"/>
                  </a:lnTo>
                  <a:close/>
                </a:path>
              </a:pathLst>
            </a:custGeom>
            <a:gradFill rotWithShape="0">
              <a:gsLst>
                <a:gs pos="0">
                  <a:srgbClr val="FFFF00"/>
                </a:gs>
                <a:gs pos="100000">
                  <a:srgbClr val="FF9933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>
              <a:outerShdw dist="17819" dir="2700000" algn="ctr" rotWithShape="0">
                <a:srgbClr val="C0C0C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84" name="AutoShape 12"/>
            <p:cNvSpPr>
              <a:spLocks noChangeArrowheads="1"/>
            </p:cNvSpPr>
            <p:nvPr/>
          </p:nvSpPr>
          <p:spPr bwMode="auto">
            <a:xfrm>
              <a:off x="1728" y="3600"/>
              <a:ext cx="114" cy="273"/>
            </a:xfrm>
            <a:custGeom>
              <a:avLst/>
              <a:gdLst>
                <a:gd name="T0" fmla="*/ 209 w 503"/>
                <a:gd name="T1" fmla="*/ 0 h 1206"/>
                <a:gd name="T2" fmla="*/ 293 w 503"/>
                <a:gd name="T3" fmla="*/ 0 h 1206"/>
                <a:gd name="T4" fmla="*/ 400 w 503"/>
                <a:gd name="T5" fmla="*/ 57 h 1206"/>
                <a:gd name="T6" fmla="*/ 424 w 503"/>
                <a:gd name="T7" fmla="*/ 86 h 1206"/>
                <a:gd name="T8" fmla="*/ 454 w 503"/>
                <a:gd name="T9" fmla="*/ 135 h 1206"/>
                <a:gd name="T10" fmla="*/ 473 w 503"/>
                <a:gd name="T11" fmla="*/ 173 h 1206"/>
                <a:gd name="T12" fmla="*/ 484 w 503"/>
                <a:gd name="T13" fmla="*/ 212 h 1206"/>
                <a:gd name="T14" fmla="*/ 496 w 503"/>
                <a:gd name="T15" fmla="*/ 271 h 1206"/>
                <a:gd name="T16" fmla="*/ 502 w 503"/>
                <a:gd name="T17" fmla="*/ 318 h 1206"/>
                <a:gd name="T18" fmla="*/ 502 w 503"/>
                <a:gd name="T19" fmla="*/ 442 h 1206"/>
                <a:gd name="T20" fmla="*/ 478 w 503"/>
                <a:gd name="T21" fmla="*/ 560 h 1206"/>
                <a:gd name="T22" fmla="*/ 448 w 503"/>
                <a:gd name="T23" fmla="*/ 627 h 1206"/>
                <a:gd name="T24" fmla="*/ 412 w 503"/>
                <a:gd name="T25" fmla="*/ 684 h 1206"/>
                <a:gd name="T26" fmla="*/ 329 w 503"/>
                <a:gd name="T27" fmla="*/ 790 h 1206"/>
                <a:gd name="T28" fmla="*/ 322 w 503"/>
                <a:gd name="T29" fmla="*/ 790 h 1206"/>
                <a:gd name="T30" fmla="*/ 238 w 503"/>
                <a:gd name="T31" fmla="*/ 898 h 1206"/>
                <a:gd name="T32" fmla="*/ 215 w 503"/>
                <a:gd name="T33" fmla="*/ 937 h 1206"/>
                <a:gd name="T34" fmla="*/ 204 w 503"/>
                <a:gd name="T35" fmla="*/ 965 h 1206"/>
                <a:gd name="T36" fmla="*/ 198 w 503"/>
                <a:gd name="T37" fmla="*/ 984 h 1206"/>
                <a:gd name="T38" fmla="*/ 198 w 503"/>
                <a:gd name="T39" fmla="*/ 994 h 1206"/>
                <a:gd name="T40" fmla="*/ 490 w 503"/>
                <a:gd name="T41" fmla="*/ 994 h 1206"/>
                <a:gd name="T42" fmla="*/ 496 w 503"/>
                <a:gd name="T43" fmla="*/ 1004 h 1206"/>
                <a:gd name="T44" fmla="*/ 496 w 503"/>
                <a:gd name="T45" fmla="*/ 1195 h 1206"/>
                <a:gd name="T46" fmla="*/ 490 w 503"/>
                <a:gd name="T47" fmla="*/ 1205 h 1206"/>
                <a:gd name="T48" fmla="*/ 6 w 503"/>
                <a:gd name="T49" fmla="*/ 1205 h 1206"/>
                <a:gd name="T50" fmla="*/ 0 w 503"/>
                <a:gd name="T51" fmla="*/ 1195 h 1206"/>
                <a:gd name="T52" fmla="*/ 0 w 503"/>
                <a:gd name="T53" fmla="*/ 1167 h 1206"/>
                <a:gd name="T54" fmla="*/ 6 w 503"/>
                <a:gd name="T55" fmla="*/ 1089 h 1206"/>
                <a:gd name="T56" fmla="*/ 24 w 503"/>
                <a:gd name="T57" fmla="*/ 994 h 1206"/>
                <a:gd name="T58" fmla="*/ 42 w 503"/>
                <a:gd name="T59" fmla="*/ 937 h 1206"/>
                <a:gd name="T60" fmla="*/ 60 w 503"/>
                <a:gd name="T61" fmla="*/ 898 h 1206"/>
                <a:gd name="T62" fmla="*/ 125 w 503"/>
                <a:gd name="T63" fmla="*/ 790 h 1206"/>
                <a:gd name="T64" fmla="*/ 263 w 503"/>
                <a:gd name="T65" fmla="*/ 627 h 1206"/>
                <a:gd name="T66" fmla="*/ 269 w 503"/>
                <a:gd name="T67" fmla="*/ 627 h 1206"/>
                <a:gd name="T68" fmla="*/ 329 w 503"/>
                <a:gd name="T69" fmla="*/ 530 h 1206"/>
                <a:gd name="T70" fmla="*/ 353 w 503"/>
                <a:gd name="T71" fmla="*/ 442 h 1206"/>
                <a:gd name="T72" fmla="*/ 353 w 503"/>
                <a:gd name="T73" fmla="*/ 338 h 1206"/>
                <a:gd name="T74" fmla="*/ 347 w 503"/>
                <a:gd name="T75" fmla="*/ 300 h 1206"/>
                <a:gd name="T76" fmla="*/ 335 w 503"/>
                <a:gd name="T77" fmla="*/ 261 h 1206"/>
                <a:gd name="T78" fmla="*/ 311 w 503"/>
                <a:gd name="T79" fmla="*/ 222 h 1206"/>
                <a:gd name="T80" fmla="*/ 299 w 503"/>
                <a:gd name="T81" fmla="*/ 212 h 1206"/>
                <a:gd name="T82" fmla="*/ 275 w 503"/>
                <a:gd name="T83" fmla="*/ 204 h 1206"/>
                <a:gd name="T84" fmla="*/ 232 w 503"/>
                <a:gd name="T85" fmla="*/ 204 h 1206"/>
                <a:gd name="T86" fmla="*/ 191 w 503"/>
                <a:gd name="T87" fmla="*/ 233 h 1206"/>
                <a:gd name="T88" fmla="*/ 179 w 503"/>
                <a:gd name="T89" fmla="*/ 251 h 1206"/>
                <a:gd name="T90" fmla="*/ 167 w 503"/>
                <a:gd name="T91" fmla="*/ 279 h 1206"/>
                <a:gd name="T92" fmla="*/ 155 w 503"/>
                <a:gd name="T93" fmla="*/ 346 h 1206"/>
                <a:gd name="T94" fmla="*/ 155 w 503"/>
                <a:gd name="T95" fmla="*/ 434 h 1206"/>
                <a:gd name="T96" fmla="*/ 150 w 503"/>
                <a:gd name="T97" fmla="*/ 442 h 1206"/>
                <a:gd name="T98" fmla="*/ 18 w 503"/>
                <a:gd name="T99" fmla="*/ 442 h 1206"/>
                <a:gd name="T100" fmla="*/ 12 w 503"/>
                <a:gd name="T101" fmla="*/ 434 h 1206"/>
                <a:gd name="T102" fmla="*/ 12 w 503"/>
                <a:gd name="T103" fmla="*/ 328 h 1206"/>
                <a:gd name="T104" fmla="*/ 42 w 503"/>
                <a:gd name="T105" fmla="*/ 173 h 1206"/>
                <a:gd name="T106" fmla="*/ 53 w 503"/>
                <a:gd name="T107" fmla="*/ 143 h 1206"/>
                <a:gd name="T108" fmla="*/ 107 w 503"/>
                <a:gd name="T109" fmla="*/ 57 h 1206"/>
                <a:gd name="T110" fmla="*/ 209 w 503"/>
                <a:gd name="T111" fmla="*/ 0 h 1206"/>
                <a:gd name="T112" fmla="*/ 0 w 503"/>
                <a:gd name="T113" fmla="*/ 0 h 1206"/>
                <a:gd name="T114" fmla="*/ 503 w 503"/>
                <a:gd name="T115" fmla="*/ 1206 h 1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T112" t="T113" r="T114" b="T115"/>
              <a:pathLst>
                <a:path w="503" h="1206">
                  <a:moveTo>
                    <a:pt x="209" y="0"/>
                  </a:moveTo>
                  <a:lnTo>
                    <a:pt x="293" y="0"/>
                  </a:lnTo>
                  <a:lnTo>
                    <a:pt x="400" y="57"/>
                  </a:lnTo>
                  <a:lnTo>
                    <a:pt x="424" y="86"/>
                  </a:lnTo>
                  <a:lnTo>
                    <a:pt x="454" y="135"/>
                  </a:lnTo>
                  <a:lnTo>
                    <a:pt x="473" y="173"/>
                  </a:lnTo>
                  <a:lnTo>
                    <a:pt x="484" y="212"/>
                  </a:lnTo>
                  <a:lnTo>
                    <a:pt x="496" y="271"/>
                  </a:lnTo>
                  <a:lnTo>
                    <a:pt x="502" y="318"/>
                  </a:lnTo>
                  <a:lnTo>
                    <a:pt x="502" y="442"/>
                  </a:lnTo>
                  <a:lnTo>
                    <a:pt x="478" y="560"/>
                  </a:lnTo>
                  <a:lnTo>
                    <a:pt x="448" y="627"/>
                  </a:lnTo>
                  <a:lnTo>
                    <a:pt x="412" y="684"/>
                  </a:lnTo>
                  <a:lnTo>
                    <a:pt x="329" y="790"/>
                  </a:lnTo>
                  <a:lnTo>
                    <a:pt x="322" y="790"/>
                  </a:lnTo>
                  <a:lnTo>
                    <a:pt x="238" y="898"/>
                  </a:lnTo>
                  <a:lnTo>
                    <a:pt x="215" y="937"/>
                  </a:lnTo>
                  <a:lnTo>
                    <a:pt x="204" y="965"/>
                  </a:lnTo>
                  <a:lnTo>
                    <a:pt x="198" y="984"/>
                  </a:lnTo>
                  <a:lnTo>
                    <a:pt x="198" y="994"/>
                  </a:lnTo>
                  <a:lnTo>
                    <a:pt x="490" y="994"/>
                  </a:lnTo>
                  <a:lnTo>
                    <a:pt x="496" y="1004"/>
                  </a:lnTo>
                  <a:lnTo>
                    <a:pt x="496" y="1195"/>
                  </a:lnTo>
                  <a:lnTo>
                    <a:pt x="490" y="1205"/>
                  </a:lnTo>
                  <a:lnTo>
                    <a:pt x="6" y="1205"/>
                  </a:lnTo>
                  <a:lnTo>
                    <a:pt x="0" y="1195"/>
                  </a:lnTo>
                  <a:lnTo>
                    <a:pt x="0" y="1167"/>
                  </a:lnTo>
                  <a:lnTo>
                    <a:pt x="6" y="1089"/>
                  </a:lnTo>
                  <a:lnTo>
                    <a:pt x="24" y="994"/>
                  </a:lnTo>
                  <a:lnTo>
                    <a:pt x="42" y="937"/>
                  </a:lnTo>
                  <a:lnTo>
                    <a:pt x="60" y="898"/>
                  </a:lnTo>
                  <a:lnTo>
                    <a:pt x="125" y="790"/>
                  </a:lnTo>
                  <a:lnTo>
                    <a:pt x="263" y="627"/>
                  </a:lnTo>
                  <a:lnTo>
                    <a:pt x="269" y="627"/>
                  </a:lnTo>
                  <a:lnTo>
                    <a:pt x="329" y="530"/>
                  </a:lnTo>
                  <a:lnTo>
                    <a:pt x="353" y="442"/>
                  </a:lnTo>
                  <a:lnTo>
                    <a:pt x="353" y="338"/>
                  </a:lnTo>
                  <a:lnTo>
                    <a:pt x="347" y="300"/>
                  </a:lnTo>
                  <a:lnTo>
                    <a:pt x="335" y="261"/>
                  </a:lnTo>
                  <a:lnTo>
                    <a:pt x="311" y="222"/>
                  </a:lnTo>
                  <a:lnTo>
                    <a:pt x="299" y="212"/>
                  </a:lnTo>
                  <a:lnTo>
                    <a:pt x="275" y="204"/>
                  </a:lnTo>
                  <a:lnTo>
                    <a:pt x="232" y="204"/>
                  </a:lnTo>
                  <a:lnTo>
                    <a:pt x="191" y="233"/>
                  </a:lnTo>
                  <a:lnTo>
                    <a:pt x="179" y="251"/>
                  </a:lnTo>
                  <a:lnTo>
                    <a:pt x="167" y="279"/>
                  </a:lnTo>
                  <a:lnTo>
                    <a:pt x="155" y="346"/>
                  </a:lnTo>
                  <a:lnTo>
                    <a:pt x="155" y="434"/>
                  </a:lnTo>
                  <a:lnTo>
                    <a:pt x="150" y="442"/>
                  </a:lnTo>
                  <a:lnTo>
                    <a:pt x="18" y="442"/>
                  </a:lnTo>
                  <a:lnTo>
                    <a:pt x="12" y="434"/>
                  </a:lnTo>
                  <a:lnTo>
                    <a:pt x="12" y="328"/>
                  </a:lnTo>
                  <a:lnTo>
                    <a:pt x="42" y="173"/>
                  </a:lnTo>
                  <a:lnTo>
                    <a:pt x="53" y="143"/>
                  </a:lnTo>
                  <a:lnTo>
                    <a:pt x="107" y="57"/>
                  </a:lnTo>
                  <a:lnTo>
                    <a:pt x="209" y="0"/>
                  </a:lnTo>
                </a:path>
              </a:pathLst>
            </a:custGeom>
            <a:gradFill rotWithShape="0">
              <a:gsLst>
                <a:gs pos="0">
                  <a:srgbClr val="FFFF00"/>
                </a:gs>
                <a:gs pos="100000">
                  <a:srgbClr val="FF9933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>
              <a:outerShdw dist="17819" dir="2700000" algn="ctr" rotWithShape="0">
                <a:srgbClr val="C0C0C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685" name="AutoShape 13"/>
            <p:cNvSpPr>
              <a:spLocks noChangeArrowheads="1"/>
            </p:cNvSpPr>
            <p:nvPr/>
          </p:nvSpPr>
          <p:spPr bwMode="auto">
            <a:xfrm>
              <a:off x="1856" y="3607"/>
              <a:ext cx="117" cy="267"/>
            </a:xfrm>
            <a:custGeom>
              <a:avLst/>
              <a:gdLst>
                <a:gd name="T0" fmla="*/ 293 w 516"/>
                <a:gd name="T1" fmla="*/ 712 h 1177"/>
                <a:gd name="T2" fmla="*/ 107 w 516"/>
                <a:gd name="T3" fmla="*/ 712 h 1177"/>
                <a:gd name="T4" fmla="*/ 274 w 516"/>
                <a:gd name="T5" fmla="*/ 289 h 1177"/>
                <a:gd name="T6" fmla="*/ 280 w 516"/>
                <a:gd name="T7" fmla="*/ 271 h 1177"/>
                <a:gd name="T8" fmla="*/ 280 w 516"/>
                <a:gd name="T9" fmla="*/ 261 h 1177"/>
                <a:gd name="T10" fmla="*/ 293 w 516"/>
                <a:gd name="T11" fmla="*/ 242 h 1177"/>
                <a:gd name="T12" fmla="*/ 293 w 516"/>
                <a:gd name="T13" fmla="*/ 712 h 1177"/>
                <a:gd name="T14" fmla="*/ 268 w 516"/>
                <a:gd name="T15" fmla="*/ 0 h 1177"/>
                <a:gd name="T16" fmla="*/ 436 w 516"/>
                <a:gd name="T17" fmla="*/ 0 h 1177"/>
                <a:gd name="T18" fmla="*/ 442 w 516"/>
                <a:gd name="T19" fmla="*/ 10 h 1177"/>
                <a:gd name="T20" fmla="*/ 442 w 516"/>
                <a:gd name="T21" fmla="*/ 712 h 1177"/>
                <a:gd name="T22" fmla="*/ 509 w 516"/>
                <a:gd name="T23" fmla="*/ 712 h 1177"/>
                <a:gd name="T24" fmla="*/ 515 w 516"/>
                <a:gd name="T25" fmla="*/ 723 h 1177"/>
                <a:gd name="T26" fmla="*/ 515 w 516"/>
                <a:gd name="T27" fmla="*/ 908 h 1177"/>
                <a:gd name="T28" fmla="*/ 509 w 516"/>
                <a:gd name="T29" fmla="*/ 916 h 1177"/>
                <a:gd name="T30" fmla="*/ 442 w 516"/>
                <a:gd name="T31" fmla="*/ 916 h 1177"/>
                <a:gd name="T32" fmla="*/ 442 w 516"/>
                <a:gd name="T33" fmla="*/ 1166 h 1177"/>
                <a:gd name="T34" fmla="*/ 436 w 516"/>
                <a:gd name="T35" fmla="*/ 1176 h 1177"/>
                <a:gd name="T36" fmla="*/ 299 w 516"/>
                <a:gd name="T37" fmla="*/ 1176 h 1177"/>
                <a:gd name="T38" fmla="*/ 293 w 516"/>
                <a:gd name="T39" fmla="*/ 1166 h 1177"/>
                <a:gd name="T40" fmla="*/ 293 w 516"/>
                <a:gd name="T41" fmla="*/ 916 h 1177"/>
                <a:gd name="T42" fmla="*/ 6 w 516"/>
                <a:gd name="T43" fmla="*/ 916 h 1177"/>
                <a:gd name="T44" fmla="*/ 0 w 516"/>
                <a:gd name="T45" fmla="*/ 908 h 1177"/>
                <a:gd name="T46" fmla="*/ 0 w 516"/>
                <a:gd name="T47" fmla="*/ 712 h 1177"/>
                <a:gd name="T48" fmla="*/ 12 w 516"/>
                <a:gd name="T49" fmla="*/ 694 h 1177"/>
                <a:gd name="T50" fmla="*/ 31 w 516"/>
                <a:gd name="T51" fmla="*/ 645 h 1177"/>
                <a:gd name="T52" fmla="*/ 31 w 516"/>
                <a:gd name="T53" fmla="*/ 637 h 1177"/>
                <a:gd name="T54" fmla="*/ 36 w 516"/>
                <a:gd name="T55" fmla="*/ 617 h 1177"/>
                <a:gd name="T56" fmla="*/ 48 w 516"/>
                <a:gd name="T57" fmla="*/ 598 h 1177"/>
                <a:gd name="T58" fmla="*/ 59 w 516"/>
                <a:gd name="T59" fmla="*/ 560 h 1177"/>
                <a:gd name="T60" fmla="*/ 59 w 516"/>
                <a:gd name="T61" fmla="*/ 550 h 1177"/>
                <a:gd name="T62" fmla="*/ 77 w 516"/>
                <a:gd name="T63" fmla="*/ 501 h 1177"/>
                <a:gd name="T64" fmla="*/ 90 w 516"/>
                <a:gd name="T65" fmla="*/ 480 h 1177"/>
                <a:gd name="T66" fmla="*/ 107 w 516"/>
                <a:gd name="T67" fmla="*/ 433 h 1177"/>
                <a:gd name="T68" fmla="*/ 107 w 516"/>
                <a:gd name="T69" fmla="*/ 423 h 1177"/>
                <a:gd name="T70" fmla="*/ 113 w 516"/>
                <a:gd name="T71" fmla="*/ 405 h 1177"/>
                <a:gd name="T72" fmla="*/ 233 w 516"/>
                <a:gd name="T73" fmla="*/ 96 h 1177"/>
                <a:gd name="T74" fmla="*/ 257 w 516"/>
                <a:gd name="T75" fmla="*/ 18 h 1177"/>
                <a:gd name="T76" fmla="*/ 268 w 516"/>
                <a:gd name="T77" fmla="*/ 0 h 1177"/>
                <a:gd name="T78" fmla="*/ 0 w 516"/>
                <a:gd name="T79" fmla="*/ 0 h 1177"/>
                <a:gd name="T80" fmla="*/ 516 w 516"/>
                <a:gd name="T81" fmla="*/ 1177 h 1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T78" t="T79" r="T80" b="T81"/>
              <a:pathLst>
                <a:path w="516" h="1177">
                  <a:moveTo>
                    <a:pt x="293" y="712"/>
                  </a:moveTo>
                  <a:lnTo>
                    <a:pt x="107" y="712"/>
                  </a:lnTo>
                  <a:lnTo>
                    <a:pt x="274" y="289"/>
                  </a:lnTo>
                  <a:lnTo>
                    <a:pt x="280" y="271"/>
                  </a:lnTo>
                  <a:lnTo>
                    <a:pt x="280" y="261"/>
                  </a:lnTo>
                  <a:lnTo>
                    <a:pt x="293" y="242"/>
                  </a:lnTo>
                  <a:lnTo>
                    <a:pt x="293" y="712"/>
                  </a:lnTo>
                  <a:close/>
                  <a:moveTo>
                    <a:pt x="268" y="0"/>
                  </a:moveTo>
                  <a:lnTo>
                    <a:pt x="436" y="0"/>
                  </a:lnTo>
                  <a:lnTo>
                    <a:pt x="442" y="10"/>
                  </a:lnTo>
                  <a:lnTo>
                    <a:pt x="442" y="712"/>
                  </a:lnTo>
                  <a:lnTo>
                    <a:pt x="509" y="712"/>
                  </a:lnTo>
                  <a:lnTo>
                    <a:pt x="515" y="723"/>
                  </a:lnTo>
                  <a:lnTo>
                    <a:pt x="515" y="908"/>
                  </a:lnTo>
                  <a:lnTo>
                    <a:pt x="509" y="916"/>
                  </a:lnTo>
                  <a:lnTo>
                    <a:pt x="442" y="916"/>
                  </a:lnTo>
                  <a:lnTo>
                    <a:pt x="442" y="1166"/>
                  </a:lnTo>
                  <a:lnTo>
                    <a:pt x="436" y="1176"/>
                  </a:lnTo>
                  <a:lnTo>
                    <a:pt x="299" y="1176"/>
                  </a:lnTo>
                  <a:lnTo>
                    <a:pt x="293" y="1166"/>
                  </a:lnTo>
                  <a:lnTo>
                    <a:pt x="293" y="916"/>
                  </a:lnTo>
                  <a:lnTo>
                    <a:pt x="6" y="916"/>
                  </a:lnTo>
                  <a:lnTo>
                    <a:pt x="0" y="908"/>
                  </a:lnTo>
                  <a:lnTo>
                    <a:pt x="0" y="712"/>
                  </a:lnTo>
                  <a:lnTo>
                    <a:pt x="12" y="694"/>
                  </a:lnTo>
                  <a:lnTo>
                    <a:pt x="31" y="645"/>
                  </a:lnTo>
                  <a:lnTo>
                    <a:pt x="31" y="637"/>
                  </a:lnTo>
                  <a:lnTo>
                    <a:pt x="36" y="617"/>
                  </a:lnTo>
                  <a:lnTo>
                    <a:pt x="48" y="598"/>
                  </a:lnTo>
                  <a:lnTo>
                    <a:pt x="59" y="560"/>
                  </a:lnTo>
                  <a:lnTo>
                    <a:pt x="59" y="550"/>
                  </a:lnTo>
                  <a:lnTo>
                    <a:pt x="77" y="501"/>
                  </a:lnTo>
                  <a:lnTo>
                    <a:pt x="90" y="480"/>
                  </a:lnTo>
                  <a:lnTo>
                    <a:pt x="107" y="433"/>
                  </a:lnTo>
                  <a:lnTo>
                    <a:pt x="107" y="423"/>
                  </a:lnTo>
                  <a:lnTo>
                    <a:pt x="113" y="405"/>
                  </a:lnTo>
                  <a:lnTo>
                    <a:pt x="233" y="96"/>
                  </a:lnTo>
                  <a:lnTo>
                    <a:pt x="257" y="18"/>
                  </a:lnTo>
                  <a:lnTo>
                    <a:pt x="268" y="0"/>
                  </a:lnTo>
                  <a:close/>
                </a:path>
              </a:pathLst>
            </a:custGeom>
            <a:gradFill rotWithShape="0">
              <a:gsLst>
                <a:gs pos="0">
                  <a:srgbClr val="FFFF00"/>
                </a:gs>
                <a:gs pos="100000">
                  <a:srgbClr val="FF9933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>
              <a:outerShdw dist="17819" dir="2700000" algn="ctr" rotWithShape="0">
                <a:srgbClr val="C0C0C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664" name="Line 14"/>
            <p:cNvSpPr>
              <a:spLocks noChangeShapeType="1"/>
            </p:cNvSpPr>
            <p:nvPr/>
          </p:nvSpPr>
          <p:spPr bwMode="auto">
            <a:xfrm flipH="1">
              <a:off x="2002" y="3834"/>
              <a:ext cx="674" cy="1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7665" name="Line 15"/>
            <p:cNvSpPr>
              <a:spLocks noChangeShapeType="1"/>
            </p:cNvSpPr>
            <p:nvPr/>
          </p:nvSpPr>
          <p:spPr bwMode="auto">
            <a:xfrm flipV="1">
              <a:off x="2723" y="3833"/>
              <a:ext cx="1" cy="483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7666" name="Line 16"/>
            <p:cNvSpPr>
              <a:spLocks noChangeShapeType="1"/>
            </p:cNvSpPr>
            <p:nvPr/>
          </p:nvSpPr>
          <p:spPr bwMode="auto">
            <a:xfrm flipV="1">
              <a:off x="2723" y="4361"/>
              <a:ext cx="1" cy="484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7667" name="Line 17"/>
            <p:cNvSpPr>
              <a:spLocks noChangeShapeType="1"/>
            </p:cNvSpPr>
            <p:nvPr/>
          </p:nvSpPr>
          <p:spPr bwMode="auto">
            <a:xfrm>
              <a:off x="2112" y="5040"/>
              <a:ext cx="480" cy="1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28690" name="Oval 18"/>
          <p:cNvSpPr>
            <a:spLocks noChangeArrowheads="1"/>
          </p:cNvSpPr>
          <p:nvPr/>
        </p:nvSpPr>
        <p:spPr bwMode="auto">
          <a:xfrm>
            <a:off x="5560484" y="5822156"/>
            <a:ext cx="406400" cy="285750"/>
          </a:xfrm>
          <a:prstGeom prst="ellipse">
            <a:avLst/>
          </a:prstGeom>
          <a:solidFill>
            <a:srgbClr val="FF3399"/>
          </a:solidFill>
          <a:ln w="381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6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86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6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6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86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67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867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867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0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64" presetClass="path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3154 -6 -1.66667 -6 L -0.003 -0.09687">
                                      <p:cBhvr>
                                        <p:cTn id="72" dur="500" fill="hold"/>
                                        <p:tgtEl>
                                          <p:spTgt spid="28690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500"/>
                            </p:stCondLst>
                            <p:childTnLst>
                              <p:par>
                                <p:cTn id="74" presetID="64" presetClass="path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01 -0.10712 L -0.00301 -0.20312">
                                      <p:cBhvr>
                                        <p:cTn id="75" dur="500" fill="hold"/>
                                        <p:tgtEl>
                                          <p:spTgt spid="28690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8" presetClass="emph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78" dur="500" fill="hold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"/>
                            </p:stCondLst>
                            <p:childTnLst>
                              <p:par>
                                <p:cTn id="80" presetID="35" presetClass="path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01 -0.20312 L -0.15541 -0.20312">
                                      <p:cBhvr>
                                        <p:cTn id="81" dur="500" fill="hold"/>
                                        <p:tgtEl>
                                          <p:spTgt spid="28690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000"/>
                            </p:stCondLst>
                            <p:childTnLst>
                              <p:par>
                                <p:cTn id="83" presetID="8" presetClass="emph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84" dur="500" fill="hold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500"/>
                            </p:stCondLst>
                            <p:childTnLst>
                              <p:par>
                                <p:cTn id="86" presetID="42" presetClass="path" accel="50000" decel="5000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24 -0.19583 L -0.1524 -0.09583">
                                      <p:cBhvr>
                                        <p:cTn id="87" dur="500" fill="hold"/>
                                        <p:tgtEl>
                                          <p:spTgt spid="28690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4000"/>
                            </p:stCondLst>
                            <p:childTnLst>
                              <p:par>
                                <p:cTn id="89" presetID="42" presetClass="path" accel="50000" decel="5000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24 -0.09583 L -0.1524 0.00521">
                                      <p:cBhvr>
                                        <p:cTn id="90" dur="500" fill="hold"/>
                                        <p:tgtEl>
                                          <p:spTgt spid="28690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4500"/>
                            </p:stCondLst>
                            <p:childTnLst>
                              <p:par>
                                <p:cTn id="92" presetID="8" presetClass="emph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93" dur="500" fill="hold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0"/>
                            </p:stCondLst>
                            <p:childTnLst>
                              <p:par>
                                <p:cTn id="95" presetID="63" presetClass="path" accel="50000" decel="5000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24 0.00521 L 0.00301 0.00625">
                                      <p:cBhvr>
                                        <p:cTn id="96" dur="500" fill="hold"/>
                                        <p:tgtEl>
                                          <p:spTgt spid="28690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500"/>
                            </p:stCondLst>
                            <p:childTnLst>
                              <p:par>
                                <p:cTn id="98" presetID="39" presetClass="entr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x-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animBg="1"/>
      <p:bldP spid="28690" grpId="0" animBg="1"/>
      <p:bldP spid="28690" grpId="1" animBg="1"/>
      <p:bldP spid="28690" grpId="2" animBg="1"/>
      <p:bldP spid="28690" grpId="3" animBg="1"/>
      <p:bldP spid="28690" grpId="4" animBg="1"/>
      <p:bldP spid="28690" grpId="5" animBg="1"/>
      <p:bldP spid="28690" grpId="6" animBg="1"/>
      <p:bldP spid="28690" grpId="7" animBg="1"/>
      <p:bldP spid="28690" grpId="8" animBg="1"/>
      <p:bldP spid="28690" grpId="9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/>
          <p:cNvSpPr txBox="1">
            <a:spLocks noChangeArrowheads="1"/>
          </p:cNvSpPr>
          <p:nvPr/>
        </p:nvSpPr>
        <p:spPr bwMode="auto">
          <a:xfrm>
            <a:off x="609600" y="142875"/>
            <a:ext cx="84328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marL="344488">
              <a:lnSpc>
                <a:spcPct val="97000"/>
              </a:lnSpc>
              <a:buClr>
                <a:srgbClr val="3333CC"/>
              </a:buClr>
              <a:buFont typeface="Times New Roman" pitchFamily="16" charset="0"/>
              <a:buNone/>
              <a:tabLst>
                <a:tab pos="344488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>
                <a:solidFill>
                  <a:srgbClr val="3333CC"/>
                </a:solidFill>
              </a:rPr>
              <a:t>Example: Pseudocode</a:t>
            </a:r>
          </a:p>
        </p:txBody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406400" y="628650"/>
            <a:ext cx="8432800" cy="577334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222250" indent="-222250">
              <a:lnSpc>
                <a:spcPct val="100000"/>
              </a:lnSpc>
              <a:spcBef>
                <a:spcPts val="563"/>
              </a:spcBef>
              <a:buFont typeface="Times New Roman" pitchFamily="16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300">
                <a:solidFill>
                  <a:srgbClr val="000000"/>
                </a:solidFill>
              </a:rPr>
              <a:t>You can describe how to complete this task at some level of detail in English; this is called “</a:t>
            </a:r>
            <a:r>
              <a:rPr lang="en-GB" sz="2300">
                <a:solidFill>
                  <a:srgbClr val="990000"/>
                </a:solidFill>
              </a:rPr>
              <a:t>pseudocode</a:t>
            </a:r>
            <a:r>
              <a:rPr lang="en-GB" sz="2300">
                <a:solidFill>
                  <a:srgbClr val="000000"/>
                </a:solidFill>
              </a:rPr>
              <a:t>”</a:t>
            </a:r>
          </a:p>
          <a:p>
            <a:pPr marL="692150" lvl="2" indent="-228600">
              <a:lnSpc>
                <a:spcPct val="100000"/>
              </a:lnSpc>
              <a:spcBef>
                <a:spcPts val="100"/>
              </a:spcBef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>
                <a:solidFill>
                  <a:srgbClr val="000000"/>
                </a:solidFill>
              </a:rPr>
              <a:t>tell CS15Mobile to move forward one block</a:t>
            </a:r>
          </a:p>
          <a:p>
            <a:pPr marL="692150" lvl="2" indent="-228600">
              <a:lnSpc>
                <a:spcPct val="100000"/>
              </a:lnSpc>
              <a:spcBef>
                <a:spcPts val="100"/>
              </a:spcBef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>
                <a:solidFill>
                  <a:srgbClr val="000000"/>
                </a:solidFill>
              </a:rPr>
              <a:t>tell CS15Mobile to move forward one block</a:t>
            </a:r>
          </a:p>
          <a:p>
            <a:pPr marL="692150" lvl="2" indent="-228600">
              <a:lnSpc>
                <a:spcPct val="100000"/>
              </a:lnSpc>
              <a:spcBef>
                <a:spcPts val="100"/>
              </a:spcBef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>
                <a:solidFill>
                  <a:srgbClr val="000000"/>
                </a:solidFill>
              </a:rPr>
              <a:t>tell CS15Mobile to turn left</a:t>
            </a:r>
          </a:p>
          <a:p>
            <a:pPr marL="692150" lvl="2" indent="-228600">
              <a:lnSpc>
                <a:spcPct val="100000"/>
              </a:lnSpc>
              <a:spcBef>
                <a:spcPts val="100"/>
              </a:spcBef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>
                <a:solidFill>
                  <a:srgbClr val="000000"/>
                </a:solidFill>
              </a:rPr>
              <a:t>tell CS15Mobile to move forward one block</a:t>
            </a:r>
          </a:p>
          <a:p>
            <a:pPr marL="692150" lvl="2" indent="-228600">
              <a:lnSpc>
                <a:spcPct val="100000"/>
              </a:lnSpc>
              <a:spcBef>
                <a:spcPts val="100"/>
              </a:spcBef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>
                <a:solidFill>
                  <a:srgbClr val="000000"/>
                </a:solidFill>
              </a:rPr>
              <a:t>tell CS15Mobile to turn left</a:t>
            </a:r>
          </a:p>
          <a:p>
            <a:pPr marL="692150" lvl="2" indent="-228600">
              <a:lnSpc>
                <a:spcPct val="100000"/>
              </a:lnSpc>
              <a:spcBef>
                <a:spcPts val="100"/>
              </a:spcBef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>
                <a:solidFill>
                  <a:srgbClr val="000000"/>
                </a:solidFill>
              </a:rPr>
              <a:t>tell CS15Mobile to move forward one block</a:t>
            </a:r>
          </a:p>
          <a:p>
            <a:pPr marL="692150" lvl="2" indent="-228600">
              <a:lnSpc>
                <a:spcPct val="100000"/>
              </a:lnSpc>
              <a:spcBef>
                <a:spcPts val="100"/>
              </a:spcBef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>
                <a:solidFill>
                  <a:srgbClr val="000000"/>
                </a:solidFill>
              </a:rPr>
              <a:t>tell CS15Mobile to move forward one block</a:t>
            </a:r>
          </a:p>
          <a:p>
            <a:pPr marL="692150" lvl="2" indent="-228600">
              <a:lnSpc>
                <a:spcPct val="100000"/>
              </a:lnSpc>
              <a:spcBef>
                <a:spcPts val="100"/>
              </a:spcBef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>
                <a:solidFill>
                  <a:srgbClr val="000000"/>
                </a:solidFill>
              </a:rPr>
              <a:t>tell CS15Mobile to turn left</a:t>
            </a:r>
          </a:p>
          <a:p>
            <a:pPr marL="692150" lvl="2" indent="-228600">
              <a:lnSpc>
                <a:spcPct val="100000"/>
              </a:lnSpc>
              <a:spcBef>
                <a:spcPts val="100"/>
              </a:spcBef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>
                <a:solidFill>
                  <a:srgbClr val="000000"/>
                </a:solidFill>
              </a:rPr>
              <a:t>tell CS15Mobile to move forward one block</a:t>
            </a:r>
          </a:p>
          <a:p>
            <a:pPr marL="222250" indent="-222250">
              <a:lnSpc>
                <a:spcPct val="100000"/>
              </a:lnSpc>
              <a:spcBef>
                <a:spcPts val="338"/>
              </a:spcBef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1400">
              <a:solidFill>
                <a:srgbClr val="000000"/>
              </a:solidFill>
            </a:endParaRPr>
          </a:p>
          <a:p>
            <a:pPr marL="222250" indent="-222250">
              <a:lnSpc>
                <a:spcPct val="100000"/>
              </a:lnSpc>
              <a:spcBef>
                <a:spcPts val="563"/>
              </a:spcBef>
              <a:buFont typeface="Times New Roman" pitchFamily="16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300">
                <a:solidFill>
                  <a:srgbClr val="000000"/>
                </a:solidFill>
              </a:rPr>
              <a:t>Pseudocode is more detailed than the initial problem specification, but not as detailed as the code itself</a:t>
            </a:r>
          </a:p>
          <a:p>
            <a:pPr marL="461963" lvl="1" indent="-236538">
              <a:lnSpc>
                <a:spcPct val="100000"/>
              </a:lnSpc>
              <a:buFont typeface="Times New Roman" pitchFamily="16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900">
                <a:solidFill>
                  <a:srgbClr val="000000"/>
                </a:solidFill>
              </a:rPr>
              <a:t>multiple levels of pseudocode may be used</a:t>
            </a:r>
          </a:p>
          <a:p>
            <a:pPr marL="461963" lvl="1" indent="-236538">
              <a:lnSpc>
                <a:spcPct val="100000"/>
              </a:lnSpc>
              <a:buFont typeface="Times New Roman" pitchFamily="16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900">
                <a:solidFill>
                  <a:srgbClr val="000000"/>
                </a:solidFill>
              </a:rPr>
              <a:t>this decomposition process is called </a:t>
            </a:r>
            <a:r>
              <a:rPr lang="en-GB" sz="1900" i="1">
                <a:solidFill>
                  <a:srgbClr val="990000"/>
                </a:solidFill>
              </a:rPr>
              <a:t>stepwise refinement</a:t>
            </a:r>
            <a:r>
              <a:rPr lang="en-GB" sz="1900">
                <a:solidFill>
                  <a:srgbClr val="000000"/>
                </a:solidFill>
              </a:rPr>
              <a:t> because each successive level is more detailed or refined</a:t>
            </a:r>
          </a:p>
          <a:p>
            <a:pPr marL="461963" lvl="1" indent="-236538">
              <a:lnSpc>
                <a:spcPct val="100000"/>
              </a:lnSpc>
              <a:buFont typeface="Times New Roman" pitchFamily="16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900">
                <a:solidFill>
                  <a:srgbClr val="000000"/>
                </a:solidFill>
              </a:rPr>
              <a:t>good programming flows from specification to pseudocode to actual code</a:t>
            </a:r>
          </a:p>
        </p:txBody>
      </p:sp>
      <p:sp>
        <p:nvSpPr>
          <p:cNvPr id="29699" name="Line 3"/>
          <p:cNvSpPr>
            <a:spLocks noChangeShapeType="1"/>
          </p:cNvSpPr>
          <p:nvPr/>
        </p:nvSpPr>
        <p:spPr bwMode="auto">
          <a:xfrm>
            <a:off x="5486400" y="6629400"/>
            <a:ext cx="406400" cy="1191"/>
          </a:xfrm>
          <a:prstGeom prst="line">
            <a:avLst/>
          </a:prstGeom>
          <a:noFill/>
          <a:ln w="28440">
            <a:solidFill>
              <a:srgbClr val="CCCCFF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6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6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96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96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96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96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969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" presetClass="emph" presetSubtype="1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64" dur="indefinite" fill="hold"/>
                                        <p:tgtEl>
                                          <p:spTgt spid="2969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>
                                        <p:cTn id="65" dur="indefinite" fill="hold"/>
                                        <p:tgtEl>
                                          <p:spTgt spid="2969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>
                                        <p:cTn id="66" dur="indefinite" fill="hold"/>
                                        <p:tgtEl>
                                          <p:spTgt spid="2969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969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mph" presetSubtype="1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73" dur="indefinite" fill="hold"/>
                                        <p:tgtEl>
                                          <p:spTgt spid="2969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>
                                        <p:cTn id="74" dur="indefinite" fill="hold"/>
                                        <p:tgtEl>
                                          <p:spTgt spid="2969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>
                                        <p:cTn id="75" dur="indefinite" fill="hold"/>
                                        <p:tgtEl>
                                          <p:spTgt spid="2969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969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" presetClass="emph" presetSubtype="1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82" dur="indefinite" fill="hold"/>
                                        <p:tgtEl>
                                          <p:spTgt spid="2969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>
                                        <p:cTn id="83" dur="indefinite" fill="hold"/>
                                        <p:tgtEl>
                                          <p:spTgt spid="2969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>
                                        <p:cTn id="84" dur="indefinite" fill="hold"/>
                                        <p:tgtEl>
                                          <p:spTgt spid="2969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1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Bekerja dengan variabel</a:t>
            </a:r>
          </a:p>
          <a:p>
            <a:endParaRPr lang="id-ID" dirty="0"/>
          </a:p>
          <a:p>
            <a:r>
              <a:rPr lang="id-ID" dirty="0" smtClean="0"/>
              <a:t>Memberi nilai pada variabel</a:t>
            </a:r>
          </a:p>
          <a:p>
            <a:endParaRPr lang="id-ID" dirty="0"/>
          </a:p>
          <a:p>
            <a:r>
              <a:rPr lang="id-ID" dirty="0" smtClean="0"/>
              <a:t>Bekerja dengan method</a:t>
            </a:r>
          </a:p>
          <a:p>
            <a:endParaRPr lang="id-ID" dirty="0"/>
          </a:p>
          <a:p>
            <a:endParaRPr lang="id-ID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/>
          <p:cNvSpPr txBox="1">
            <a:spLocks noChangeArrowheads="1"/>
          </p:cNvSpPr>
          <p:nvPr/>
        </p:nvSpPr>
        <p:spPr bwMode="auto">
          <a:xfrm>
            <a:off x="609601" y="142875"/>
            <a:ext cx="8430684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marL="344488">
              <a:lnSpc>
                <a:spcPct val="100000"/>
              </a:lnSpc>
              <a:buClr>
                <a:srgbClr val="3333CC"/>
              </a:buClr>
              <a:buFont typeface="Times New Roman" pitchFamily="16" charset="0"/>
              <a:buNone/>
              <a:tabLst>
                <a:tab pos="344488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b="1">
                <a:solidFill>
                  <a:srgbClr val="3333CC"/>
                </a:solidFill>
              </a:rPr>
              <a:t>Code Reusability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406401" y="628650"/>
            <a:ext cx="8430684" cy="577096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222250" indent="-222250">
              <a:lnSpc>
                <a:spcPct val="100000"/>
              </a:lnSpc>
              <a:spcBef>
                <a:spcPts val="563"/>
              </a:spcBef>
              <a:buFont typeface="Times New Roman" pitchFamily="16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300">
                <a:solidFill>
                  <a:srgbClr val="000000"/>
                </a:solidFill>
              </a:rPr>
              <a:t>Is our pseudocode reusable?  What happens if we want to make the trip again?</a:t>
            </a:r>
          </a:p>
          <a:p>
            <a:pPr marL="222250" indent="-222250">
              <a:lnSpc>
                <a:spcPct val="100000"/>
              </a:lnSpc>
              <a:spcBef>
                <a:spcPts val="563"/>
              </a:spcBef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300">
              <a:solidFill>
                <a:srgbClr val="000000"/>
              </a:solidFill>
            </a:endParaRPr>
          </a:p>
          <a:p>
            <a:pPr marL="222250" indent="-222250">
              <a:lnSpc>
                <a:spcPct val="100000"/>
              </a:lnSpc>
              <a:spcBef>
                <a:spcPts val="563"/>
              </a:spcBef>
              <a:buFont typeface="Times New Roman" pitchFamily="16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300">
                <a:solidFill>
                  <a:srgbClr val="000000"/>
                </a:solidFill>
              </a:rPr>
              <a:t>Note that the CS15Mobile is not pointing in the same direction after the trip as it was in the beginning!</a:t>
            </a:r>
          </a:p>
          <a:p>
            <a:pPr marL="461963" lvl="1" indent="-236538">
              <a:lnSpc>
                <a:spcPct val="100000"/>
              </a:lnSpc>
              <a:buFont typeface="Times New Roman" pitchFamily="16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900">
                <a:solidFill>
                  <a:srgbClr val="000000"/>
                </a:solidFill>
              </a:rPr>
              <a:t>we have changed the </a:t>
            </a:r>
            <a:r>
              <a:rPr lang="en-GB" sz="1900" b="1">
                <a:solidFill>
                  <a:srgbClr val="990000"/>
                </a:solidFill>
              </a:rPr>
              <a:t>state</a:t>
            </a:r>
            <a:r>
              <a:rPr lang="en-GB" sz="1900">
                <a:solidFill>
                  <a:srgbClr val="000000"/>
                </a:solidFill>
              </a:rPr>
              <a:t> of the CS15Mobile</a:t>
            </a:r>
          </a:p>
          <a:p>
            <a:pPr marL="461963" lvl="1" indent="-236538">
              <a:lnSpc>
                <a:spcPct val="100000"/>
              </a:lnSpc>
              <a:buFont typeface="Times New Roman" pitchFamily="16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900">
                <a:solidFill>
                  <a:srgbClr val="000000"/>
                </a:solidFill>
              </a:rPr>
              <a:t>we should add a left turn at the end so that the CS15Mobile is pointing in the same direction as in the beginning: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614084" y="4393406"/>
            <a:ext cx="3352800" cy="1720454"/>
            <a:chOff x="1235" y="3690"/>
            <a:chExt cx="1584" cy="1445"/>
          </a:xfrm>
        </p:grpSpPr>
        <p:sp>
          <p:nvSpPr>
            <p:cNvPr id="29702" name="Line 4"/>
            <p:cNvSpPr>
              <a:spLocks noChangeShapeType="1"/>
            </p:cNvSpPr>
            <p:nvPr/>
          </p:nvSpPr>
          <p:spPr bwMode="auto">
            <a:xfrm>
              <a:off x="2147" y="4602"/>
              <a:ext cx="1" cy="528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9703" name="Line 5"/>
            <p:cNvSpPr>
              <a:spLocks noChangeShapeType="1"/>
            </p:cNvSpPr>
            <p:nvPr/>
          </p:nvSpPr>
          <p:spPr bwMode="auto">
            <a:xfrm>
              <a:off x="2147" y="4026"/>
              <a:ext cx="1" cy="528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0726" name="AutoShape 6"/>
            <p:cNvSpPr>
              <a:spLocks noChangeArrowheads="1"/>
            </p:cNvSpPr>
            <p:nvPr/>
          </p:nvSpPr>
          <p:spPr bwMode="auto">
            <a:xfrm>
              <a:off x="1235" y="3690"/>
              <a:ext cx="136" cy="288"/>
            </a:xfrm>
            <a:custGeom>
              <a:avLst/>
              <a:gdLst>
                <a:gd name="T0" fmla="*/ 344 w 600"/>
                <a:gd name="T1" fmla="*/ 0 h 1271"/>
                <a:gd name="T2" fmla="*/ 488 w 600"/>
                <a:gd name="T3" fmla="*/ 85 h 1271"/>
                <a:gd name="T4" fmla="*/ 546 w 600"/>
                <a:gd name="T5" fmla="*/ 193 h 1271"/>
                <a:gd name="T6" fmla="*/ 565 w 600"/>
                <a:gd name="T7" fmla="*/ 279 h 1271"/>
                <a:gd name="T8" fmla="*/ 577 w 600"/>
                <a:gd name="T9" fmla="*/ 374 h 1271"/>
                <a:gd name="T10" fmla="*/ 571 w 600"/>
                <a:gd name="T11" fmla="*/ 395 h 1271"/>
                <a:gd name="T12" fmla="*/ 431 w 600"/>
                <a:gd name="T13" fmla="*/ 385 h 1271"/>
                <a:gd name="T14" fmla="*/ 424 w 600"/>
                <a:gd name="T15" fmla="*/ 328 h 1271"/>
                <a:gd name="T16" fmla="*/ 408 w 600"/>
                <a:gd name="T17" fmla="*/ 279 h 1271"/>
                <a:gd name="T18" fmla="*/ 379 w 600"/>
                <a:gd name="T19" fmla="*/ 240 h 1271"/>
                <a:gd name="T20" fmla="*/ 350 w 600"/>
                <a:gd name="T21" fmla="*/ 222 h 1271"/>
                <a:gd name="T22" fmla="*/ 245 w 600"/>
                <a:gd name="T23" fmla="*/ 212 h 1271"/>
                <a:gd name="T24" fmla="*/ 170 w 600"/>
                <a:gd name="T25" fmla="*/ 279 h 1271"/>
                <a:gd name="T26" fmla="*/ 157 w 600"/>
                <a:gd name="T27" fmla="*/ 385 h 1271"/>
                <a:gd name="T28" fmla="*/ 186 w 600"/>
                <a:gd name="T29" fmla="*/ 452 h 1271"/>
                <a:gd name="T30" fmla="*/ 477 w 600"/>
                <a:gd name="T31" fmla="*/ 568 h 1271"/>
                <a:gd name="T32" fmla="*/ 529 w 600"/>
                <a:gd name="T33" fmla="*/ 617 h 1271"/>
                <a:gd name="T34" fmla="*/ 587 w 600"/>
                <a:gd name="T35" fmla="*/ 741 h 1271"/>
                <a:gd name="T36" fmla="*/ 599 w 600"/>
                <a:gd name="T37" fmla="*/ 934 h 1271"/>
                <a:gd name="T38" fmla="*/ 552 w 600"/>
                <a:gd name="T39" fmla="*/ 1117 h 1271"/>
                <a:gd name="T40" fmla="*/ 501 w 600"/>
                <a:gd name="T41" fmla="*/ 1195 h 1271"/>
                <a:gd name="T42" fmla="*/ 418 w 600"/>
                <a:gd name="T43" fmla="*/ 1252 h 1271"/>
                <a:gd name="T44" fmla="*/ 251 w 600"/>
                <a:gd name="T45" fmla="*/ 1270 h 1271"/>
                <a:gd name="T46" fmla="*/ 146 w 600"/>
                <a:gd name="T47" fmla="*/ 1223 h 1271"/>
                <a:gd name="T48" fmla="*/ 122 w 600"/>
                <a:gd name="T49" fmla="*/ 1213 h 1271"/>
                <a:gd name="T50" fmla="*/ 42 w 600"/>
                <a:gd name="T51" fmla="*/ 1099 h 1271"/>
                <a:gd name="T52" fmla="*/ 6 w 600"/>
                <a:gd name="T53" fmla="*/ 983 h 1271"/>
                <a:gd name="T54" fmla="*/ 0 w 600"/>
                <a:gd name="T55" fmla="*/ 875 h 1271"/>
                <a:gd name="T56" fmla="*/ 140 w 600"/>
                <a:gd name="T57" fmla="*/ 867 h 1271"/>
                <a:gd name="T58" fmla="*/ 152 w 600"/>
                <a:gd name="T59" fmla="*/ 896 h 1271"/>
                <a:gd name="T60" fmla="*/ 198 w 600"/>
                <a:gd name="T61" fmla="*/ 1022 h 1271"/>
                <a:gd name="T62" fmla="*/ 350 w 600"/>
                <a:gd name="T63" fmla="*/ 1060 h 1271"/>
                <a:gd name="T64" fmla="*/ 396 w 600"/>
                <a:gd name="T65" fmla="*/ 1040 h 1271"/>
                <a:gd name="T66" fmla="*/ 424 w 600"/>
                <a:gd name="T67" fmla="*/ 1012 h 1271"/>
                <a:gd name="T68" fmla="*/ 448 w 600"/>
                <a:gd name="T69" fmla="*/ 965 h 1271"/>
                <a:gd name="T70" fmla="*/ 454 w 600"/>
                <a:gd name="T71" fmla="*/ 867 h 1271"/>
                <a:gd name="T72" fmla="*/ 443 w 600"/>
                <a:gd name="T73" fmla="*/ 836 h 1271"/>
                <a:gd name="T74" fmla="*/ 418 w 600"/>
                <a:gd name="T75" fmla="*/ 790 h 1271"/>
                <a:gd name="T76" fmla="*/ 140 w 600"/>
                <a:gd name="T77" fmla="*/ 674 h 1271"/>
                <a:gd name="T78" fmla="*/ 36 w 600"/>
                <a:gd name="T79" fmla="*/ 550 h 1271"/>
                <a:gd name="T80" fmla="*/ 12 w 600"/>
                <a:gd name="T81" fmla="*/ 318 h 1271"/>
                <a:gd name="T82" fmla="*/ 29 w 600"/>
                <a:gd name="T83" fmla="*/ 212 h 1271"/>
                <a:gd name="T84" fmla="*/ 48 w 600"/>
                <a:gd name="T85" fmla="*/ 163 h 1271"/>
                <a:gd name="T86" fmla="*/ 118 w 600"/>
                <a:gd name="T87" fmla="*/ 57 h 1271"/>
                <a:gd name="T88" fmla="*/ 140 w 600"/>
                <a:gd name="T89" fmla="*/ 47 h 1271"/>
                <a:gd name="T90" fmla="*/ 233 w 600"/>
                <a:gd name="T91" fmla="*/ 0 h 1271"/>
                <a:gd name="T92" fmla="*/ 0 w 600"/>
                <a:gd name="T93" fmla="*/ 0 h 1271"/>
                <a:gd name="T94" fmla="*/ 600 w 600"/>
                <a:gd name="T95" fmla="*/ 1271 h 1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T92" t="T93" r="T94" b="T95"/>
              <a:pathLst>
                <a:path w="600" h="1271">
                  <a:moveTo>
                    <a:pt x="233" y="0"/>
                  </a:moveTo>
                  <a:lnTo>
                    <a:pt x="344" y="0"/>
                  </a:lnTo>
                  <a:lnTo>
                    <a:pt x="443" y="47"/>
                  </a:lnTo>
                  <a:lnTo>
                    <a:pt x="488" y="85"/>
                  </a:lnTo>
                  <a:lnTo>
                    <a:pt x="535" y="163"/>
                  </a:lnTo>
                  <a:lnTo>
                    <a:pt x="546" y="193"/>
                  </a:lnTo>
                  <a:lnTo>
                    <a:pt x="559" y="240"/>
                  </a:lnTo>
                  <a:lnTo>
                    <a:pt x="565" y="279"/>
                  </a:lnTo>
                  <a:lnTo>
                    <a:pt x="571" y="366"/>
                  </a:lnTo>
                  <a:lnTo>
                    <a:pt x="577" y="374"/>
                  </a:lnTo>
                  <a:lnTo>
                    <a:pt x="577" y="385"/>
                  </a:lnTo>
                  <a:lnTo>
                    <a:pt x="571" y="395"/>
                  </a:lnTo>
                  <a:lnTo>
                    <a:pt x="437" y="395"/>
                  </a:lnTo>
                  <a:lnTo>
                    <a:pt x="431" y="385"/>
                  </a:lnTo>
                  <a:lnTo>
                    <a:pt x="431" y="366"/>
                  </a:lnTo>
                  <a:lnTo>
                    <a:pt x="424" y="328"/>
                  </a:lnTo>
                  <a:lnTo>
                    <a:pt x="418" y="307"/>
                  </a:lnTo>
                  <a:lnTo>
                    <a:pt x="408" y="279"/>
                  </a:lnTo>
                  <a:lnTo>
                    <a:pt x="396" y="261"/>
                  </a:lnTo>
                  <a:lnTo>
                    <a:pt x="379" y="240"/>
                  </a:lnTo>
                  <a:lnTo>
                    <a:pt x="367" y="232"/>
                  </a:lnTo>
                  <a:lnTo>
                    <a:pt x="350" y="222"/>
                  </a:lnTo>
                  <a:lnTo>
                    <a:pt x="320" y="212"/>
                  </a:lnTo>
                  <a:lnTo>
                    <a:pt x="245" y="212"/>
                  </a:lnTo>
                  <a:lnTo>
                    <a:pt x="186" y="250"/>
                  </a:lnTo>
                  <a:lnTo>
                    <a:pt x="170" y="279"/>
                  </a:lnTo>
                  <a:lnTo>
                    <a:pt x="157" y="318"/>
                  </a:lnTo>
                  <a:lnTo>
                    <a:pt x="157" y="385"/>
                  </a:lnTo>
                  <a:lnTo>
                    <a:pt x="163" y="413"/>
                  </a:lnTo>
                  <a:lnTo>
                    <a:pt x="186" y="452"/>
                  </a:lnTo>
                  <a:lnTo>
                    <a:pt x="221" y="470"/>
                  </a:lnTo>
                  <a:lnTo>
                    <a:pt x="477" y="568"/>
                  </a:lnTo>
                  <a:lnTo>
                    <a:pt x="513" y="598"/>
                  </a:lnTo>
                  <a:lnTo>
                    <a:pt x="529" y="617"/>
                  </a:lnTo>
                  <a:lnTo>
                    <a:pt x="571" y="684"/>
                  </a:lnTo>
                  <a:lnTo>
                    <a:pt x="587" y="741"/>
                  </a:lnTo>
                  <a:lnTo>
                    <a:pt x="599" y="808"/>
                  </a:lnTo>
                  <a:lnTo>
                    <a:pt x="599" y="934"/>
                  </a:lnTo>
                  <a:lnTo>
                    <a:pt x="577" y="1050"/>
                  </a:lnTo>
                  <a:lnTo>
                    <a:pt x="552" y="1117"/>
                  </a:lnTo>
                  <a:lnTo>
                    <a:pt x="523" y="1166"/>
                  </a:lnTo>
                  <a:lnTo>
                    <a:pt x="501" y="1195"/>
                  </a:lnTo>
                  <a:lnTo>
                    <a:pt x="454" y="1233"/>
                  </a:lnTo>
                  <a:lnTo>
                    <a:pt x="418" y="1252"/>
                  </a:lnTo>
                  <a:lnTo>
                    <a:pt x="350" y="1270"/>
                  </a:lnTo>
                  <a:lnTo>
                    <a:pt x="251" y="1270"/>
                  </a:lnTo>
                  <a:lnTo>
                    <a:pt x="157" y="1233"/>
                  </a:lnTo>
                  <a:lnTo>
                    <a:pt x="146" y="1223"/>
                  </a:lnTo>
                  <a:lnTo>
                    <a:pt x="128" y="1213"/>
                  </a:lnTo>
                  <a:lnTo>
                    <a:pt x="122" y="1213"/>
                  </a:lnTo>
                  <a:lnTo>
                    <a:pt x="88" y="1174"/>
                  </a:lnTo>
                  <a:lnTo>
                    <a:pt x="42" y="1099"/>
                  </a:lnTo>
                  <a:lnTo>
                    <a:pt x="29" y="1069"/>
                  </a:lnTo>
                  <a:lnTo>
                    <a:pt x="6" y="983"/>
                  </a:lnTo>
                  <a:lnTo>
                    <a:pt x="0" y="944"/>
                  </a:lnTo>
                  <a:lnTo>
                    <a:pt x="0" y="875"/>
                  </a:lnTo>
                  <a:lnTo>
                    <a:pt x="6" y="867"/>
                  </a:lnTo>
                  <a:lnTo>
                    <a:pt x="140" y="867"/>
                  </a:lnTo>
                  <a:lnTo>
                    <a:pt x="146" y="875"/>
                  </a:lnTo>
                  <a:lnTo>
                    <a:pt x="152" y="896"/>
                  </a:lnTo>
                  <a:lnTo>
                    <a:pt x="163" y="965"/>
                  </a:lnTo>
                  <a:lnTo>
                    <a:pt x="198" y="1022"/>
                  </a:lnTo>
                  <a:lnTo>
                    <a:pt x="268" y="1060"/>
                  </a:lnTo>
                  <a:lnTo>
                    <a:pt x="350" y="1060"/>
                  </a:lnTo>
                  <a:lnTo>
                    <a:pt x="379" y="1050"/>
                  </a:lnTo>
                  <a:lnTo>
                    <a:pt x="396" y="1040"/>
                  </a:lnTo>
                  <a:lnTo>
                    <a:pt x="408" y="1032"/>
                  </a:lnTo>
                  <a:lnTo>
                    <a:pt x="424" y="1012"/>
                  </a:lnTo>
                  <a:lnTo>
                    <a:pt x="443" y="983"/>
                  </a:lnTo>
                  <a:lnTo>
                    <a:pt x="448" y="965"/>
                  </a:lnTo>
                  <a:lnTo>
                    <a:pt x="454" y="934"/>
                  </a:lnTo>
                  <a:lnTo>
                    <a:pt x="454" y="867"/>
                  </a:lnTo>
                  <a:lnTo>
                    <a:pt x="448" y="857"/>
                  </a:lnTo>
                  <a:lnTo>
                    <a:pt x="443" y="836"/>
                  </a:lnTo>
                  <a:lnTo>
                    <a:pt x="443" y="828"/>
                  </a:lnTo>
                  <a:lnTo>
                    <a:pt x="418" y="790"/>
                  </a:lnTo>
                  <a:lnTo>
                    <a:pt x="390" y="769"/>
                  </a:lnTo>
                  <a:lnTo>
                    <a:pt x="140" y="674"/>
                  </a:lnTo>
                  <a:lnTo>
                    <a:pt x="82" y="627"/>
                  </a:lnTo>
                  <a:lnTo>
                    <a:pt x="36" y="550"/>
                  </a:lnTo>
                  <a:lnTo>
                    <a:pt x="12" y="442"/>
                  </a:lnTo>
                  <a:lnTo>
                    <a:pt x="12" y="318"/>
                  </a:lnTo>
                  <a:lnTo>
                    <a:pt x="17" y="269"/>
                  </a:lnTo>
                  <a:lnTo>
                    <a:pt x="29" y="212"/>
                  </a:lnTo>
                  <a:lnTo>
                    <a:pt x="36" y="193"/>
                  </a:lnTo>
                  <a:lnTo>
                    <a:pt x="48" y="163"/>
                  </a:lnTo>
                  <a:lnTo>
                    <a:pt x="100" y="75"/>
                  </a:lnTo>
                  <a:lnTo>
                    <a:pt x="118" y="57"/>
                  </a:lnTo>
                  <a:lnTo>
                    <a:pt x="122" y="57"/>
                  </a:lnTo>
                  <a:lnTo>
                    <a:pt x="140" y="47"/>
                  </a:lnTo>
                  <a:lnTo>
                    <a:pt x="152" y="37"/>
                  </a:lnTo>
                  <a:lnTo>
                    <a:pt x="233" y="0"/>
                  </a:lnTo>
                </a:path>
              </a:pathLst>
            </a:custGeom>
            <a:gradFill rotWithShape="0">
              <a:gsLst>
                <a:gs pos="0">
                  <a:srgbClr val="FFFF00"/>
                </a:gs>
                <a:gs pos="100000">
                  <a:srgbClr val="FF9933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>
              <a:outerShdw dist="17819" dir="2700000" algn="ctr" rotWithShape="0">
                <a:srgbClr val="C0C0C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27" name="AutoShape 7"/>
            <p:cNvSpPr>
              <a:spLocks noChangeArrowheads="1"/>
            </p:cNvSpPr>
            <p:nvPr/>
          </p:nvSpPr>
          <p:spPr bwMode="auto">
            <a:xfrm>
              <a:off x="1383" y="3716"/>
              <a:ext cx="71" cy="262"/>
            </a:xfrm>
            <a:custGeom>
              <a:avLst/>
              <a:gdLst>
                <a:gd name="T0" fmla="*/ 80 w 312"/>
                <a:gd name="T1" fmla="*/ 0 h 1157"/>
                <a:gd name="T2" fmla="*/ 219 w 312"/>
                <a:gd name="T3" fmla="*/ 0 h 1157"/>
                <a:gd name="T4" fmla="*/ 225 w 312"/>
                <a:gd name="T5" fmla="*/ 10 h 1157"/>
                <a:gd name="T6" fmla="*/ 225 w 312"/>
                <a:gd name="T7" fmla="*/ 232 h 1157"/>
                <a:gd name="T8" fmla="*/ 305 w 312"/>
                <a:gd name="T9" fmla="*/ 232 h 1157"/>
                <a:gd name="T10" fmla="*/ 311 w 312"/>
                <a:gd name="T11" fmla="*/ 242 h 1157"/>
                <a:gd name="T12" fmla="*/ 311 w 312"/>
                <a:gd name="T13" fmla="*/ 387 h 1157"/>
                <a:gd name="T14" fmla="*/ 305 w 312"/>
                <a:gd name="T15" fmla="*/ 395 h 1157"/>
                <a:gd name="T16" fmla="*/ 225 w 312"/>
                <a:gd name="T17" fmla="*/ 395 h 1157"/>
                <a:gd name="T18" fmla="*/ 225 w 312"/>
                <a:gd name="T19" fmla="*/ 926 h 1157"/>
                <a:gd name="T20" fmla="*/ 231 w 312"/>
                <a:gd name="T21" fmla="*/ 955 h 1157"/>
                <a:gd name="T22" fmla="*/ 238 w 312"/>
                <a:gd name="T23" fmla="*/ 965 h 1157"/>
                <a:gd name="T24" fmla="*/ 250 w 312"/>
                <a:gd name="T25" fmla="*/ 975 h 1157"/>
                <a:gd name="T26" fmla="*/ 293 w 312"/>
                <a:gd name="T27" fmla="*/ 975 h 1157"/>
                <a:gd name="T28" fmla="*/ 298 w 312"/>
                <a:gd name="T29" fmla="*/ 965 h 1157"/>
                <a:gd name="T30" fmla="*/ 305 w 312"/>
                <a:gd name="T31" fmla="*/ 965 h 1157"/>
                <a:gd name="T32" fmla="*/ 311 w 312"/>
                <a:gd name="T33" fmla="*/ 975 h 1157"/>
                <a:gd name="T34" fmla="*/ 311 w 312"/>
                <a:gd name="T35" fmla="*/ 1128 h 1157"/>
                <a:gd name="T36" fmla="*/ 305 w 312"/>
                <a:gd name="T37" fmla="*/ 1138 h 1157"/>
                <a:gd name="T38" fmla="*/ 293 w 312"/>
                <a:gd name="T39" fmla="*/ 1150 h 1157"/>
                <a:gd name="T40" fmla="*/ 262 w 312"/>
                <a:gd name="T41" fmla="*/ 1156 h 1157"/>
                <a:gd name="T42" fmla="*/ 184 w 312"/>
                <a:gd name="T43" fmla="*/ 1156 h 1157"/>
                <a:gd name="T44" fmla="*/ 128 w 312"/>
                <a:gd name="T45" fmla="*/ 1128 h 1157"/>
                <a:gd name="T46" fmla="*/ 91 w 312"/>
                <a:gd name="T47" fmla="*/ 1071 h 1157"/>
                <a:gd name="T48" fmla="*/ 74 w 312"/>
                <a:gd name="T49" fmla="*/ 993 h 1157"/>
                <a:gd name="T50" fmla="*/ 74 w 312"/>
                <a:gd name="T51" fmla="*/ 395 h 1157"/>
                <a:gd name="T52" fmla="*/ 6 w 312"/>
                <a:gd name="T53" fmla="*/ 395 h 1157"/>
                <a:gd name="T54" fmla="*/ 0 w 312"/>
                <a:gd name="T55" fmla="*/ 387 h 1157"/>
                <a:gd name="T56" fmla="*/ 0 w 312"/>
                <a:gd name="T57" fmla="*/ 242 h 1157"/>
                <a:gd name="T58" fmla="*/ 6 w 312"/>
                <a:gd name="T59" fmla="*/ 232 h 1157"/>
                <a:gd name="T60" fmla="*/ 74 w 312"/>
                <a:gd name="T61" fmla="*/ 232 h 1157"/>
                <a:gd name="T62" fmla="*/ 74 w 312"/>
                <a:gd name="T63" fmla="*/ 10 h 1157"/>
                <a:gd name="T64" fmla="*/ 80 w 312"/>
                <a:gd name="T65" fmla="*/ 0 h 1157"/>
                <a:gd name="T66" fmla="*/ 0 w 312"/>
                <a:gd name="T67" fmla="*/ 0 h 1157"/>
                <a:gd name="T68" fmla="*/ 312 w 312"/>
                <a:gd name="T69" fmla="*/ 1157 h 1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T66" t="T67" r="T68" b="T69"/>
              <a:pathLst>
                <a:path w="312" h="1157">
                  <a:moveTo>
                    <a:pt x="80" y="0"/>
                  </a:moveTo>
                  <a:lnTo>
                    <a:pt x="219" y="0"/>
                  </a:lnTo>
                  <a:lnTo>
                    <a:pt x="225" y="10"/>
                  </a:lnTo>
                  <a:lnTo>
                    <a:pt x="225" y="232"/>
                  </a:lnTo>
                  <a:lnTo>
                    <a:pt x="305" y="232"/>
                  </a:lnTo>
                  <a:lnTo>
                    <a:pt x="311" y="242"/>
                  </a:lnTo>
                  <a:lnTo>
                    <a:pt x="311" y="387"/>
                  </a:lnTo>
                  <a:lnTo>
                    <a:pt x="305" y="395"/>
                  </a:lnTo>
                  <a:lnTo>
                    <a:pt x="225" y="395"/>
                  </a:lnTo>
                  <a:lnTo>
                    <a:pt x="225" y="926"/>
                  </a:lnTo>
                  <a:lnTo>
                    <a:pt x="231" y="955"/>
                  </a:lnTo>
                  <a:lnTo>
                    <a:pt x="238" y="965"/>
                  </a:lnTo>
                  <a:lnTo>
                    <a:pt x="250" y="975"/>
                  </a:lnTo>
                  <a:lnTo>
                    <a:pt x="293" y="975"/>
                  </a:lnTo>
                  <a:lnTo>
                    <a:pt x="298" y="965"/>
                  </a:lnTo>
                  <a:lnTo>
                    <a:pt x="305" y="965"/>
                  </a:lnTo>
                  <a:lnTo>
                    <a:pt x="311" y="975"/>
                  </a:lnTo>
                  <a:lnTo>
                    <a:pt x="311" y="1128"/>
                  </a:lnTo>
                  <a:lnTo>
                    <a:pt x="305" y="1138"/>
                  </a:lnTo>
                  <a:lnTo>
                    <a:pt x="293" y="1150"/>
                  </a:lnTo>
                  <a:lnTo>
                    <a:pt x="262" y="1156"/>
                  </a:lnTo>
                  <a:lnTo>
                    <a:pt x="184" y="1156"/>
                  </a:lnTo>
                  <a:lnTo>
                    <a:pt x="128" y="1128"/>
                  </a:lnTo>
                  <a:lnTo>
                    <a:pt x="91" y="1071"/>
                  </a:lnTo>
                  <a:lnTo>
                    <a:pt x="74" y="993"/>
                  </a:lnTo>
                  <a:lnTo>
                    <a:pt x="74" y="395"/>
                  </a:lnTo>
                  <a:lnTo>
                    <a:pt x="6" y="395"/>
                  </a:lnTo>
                  <a:lnTo>
                    <a:pt x="0" y="387"/>
                  </a:lnTo>
                  <a:lnTo>
                    <a:pt x="0" y="242"/>
                  </a:lnTo>
                  <a:lnTo>
                    <a:pt x="6" y="232"/>
                  </a:lnTo>
                  <a:lnTo>
                    <a:pt x="74" y="232"/>
                  </a:lnTo>
                  <a:lnTo>
                    <a:pt x="74" y="10"/>
                  </a:lnTo>
                  <a:lnTo>
                    <a:pt x="80" y="0"/>
                  </a:lnTo>
                </a:path>
              </a:pathLst>
            </a:custGeom>
            <a:gradFill rotWithShape="0">
              <a:gsLst>
                <a:gs pos="0">
                  <a:srgbClr val="FFFF00"/>
                </a:gs>
                <a:gs pos="100000">
                  <a:srgbClr val="FF9933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>
              <a:outerShdw dist="17819" dir="2700000" algn="ctr" rotWithShape="0">
                <a:srgbClr val="C0C0C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28" name="AutoShape 8"/>
            <p:cNvSpPr>
              <a:spLocks noChangeArrowheads="1"/>
            </p:cNvSpPr>
            <p:nvPr/>
          </p:nvSpPr>
          <p:spPr bwMode="auto">
            <a:xfrm>
              <a:off x="1467" y="3762"/>
              <a:ext cx="125" cy="216"/>
            </a:xfrm>
            <a:custGeom>
              <a:avLst/>
              <a:gdLst>
                <a:gd name="T0" fmla="*/ 269 w 553"/>
                <a:gd name="T1" fmla="*/ 191 h 953"/>
                <a:gd name="T2" fmla="*/ 281 w 553"/>
                <a:gd name="T3" fmla="*/ 191 h 953"/>
                <a:gd name="T4" fmla="*/ 311 w 553"/>
                <a:gd name="T5" fmla="*/ 201 h 953"/>
                <a:gd name="T6" fmla="*/ 317 w 553"/>
                <a:gd name="T7" fmla="*/ 211 h 953"/>
                <a:gd name="T8" fmla="*/ 342 w 553"/>
                <a:gd name="T9" fmla="*/ 232 h 953"/>
                <a:gd name="T10" fmla="*/ 348 w 553"/>
                <a:gd name="T11" fmla="*/ 232 h 953"/>
                <a:gd name="T12" fmla="*/ 359 w 553"/>
                <a:gd name="T13" fmla="*/ 250 h 953"/>
                <a:gd name="T14" fmla="*/ 377 w 553"/>
                <a:gd name="T15" fmla="*/ 289 h 953"/>
                <a:gd name="T16" fmla="*/ 402 w 553"/>
                <a:gd name="T17" fmla="*/ 415 h 953"/>
                <a:gd name="T18" fmla="*/ 402 w 553"/>
                <a:gd name="T19" fmla="*/ 539 h 953"/>
                <a:gd name="T20" fmla="*/ 396 w 553"/>
                <a:gd name="T21" fmla="*/ 588 h 953"/>
                <a:gd name="T22" fmla="*/ 383 w 553"/>
                <a:gd name="T23" fmla="*/ 647 h 953"/>
                <a:gd name="T24" fmla="*/ 377 w 553"/>
                <a:gd name="T25" fmla="*/ 665 h 953"/>
                <a:gd name="T26" fmla="*/ 365 w 553"/>
                <a:gd name="T27" fmla="*/ 694 h 953"/>
                <a:gd name="T28" fmla="*/ 348 w 553"/>
                <a:gd name="T29" fmla="*/ 722 h 953"/>
                <a:gd name="T30" fmla="*/ 299 w 553"/>
                <a:gd name="T31" fmla="*/ 761 h 953"/>
                <a:gd name="T32" fmla="*/ 258 w 553"/>
                <a:gd name="T33" fmla="*/ 761 h 953"/>
                <a:gd name="T34" fmla="*/ 233 w 553"/>
                <a:gd name="T35" fmla="*/ 751 h 953"/>
                <a:gd name="T36" fmla="*/ 222 w 553"/>
                <a:gd name="T37" fmla="*/ 742 h 953"/>
                <a:gd name="T38" fmla="*/ 178 w 553"/>
                <a:gd name="T39" fmla="*/ 675 h 953"/>
                <a:gd name="T40" fmla="*/ 162 w 553"/>
                <a:gd name="T41" fmla="*/ 616 h 953"/>
                <a:gd name="T42" fmla="*/ 156 w 553"/>
                <a:gd name="T43" fmla="*/ 588 h 953"/>
                <a:gd name="T44" fmla="*/ 150 w 553"/>
                <a:gd name="T45" fmla="*/ 539 h 953"/>
                <a:gd name="T46" fmla="*/ 150 w 553"/>
                <a:gd name="T47" fmla="*/ 415 h 953"/>
                <a:gd name="T48" fmla="*/ 178 w 553"/>
                <a:gd name="T49" fmla="*/ 280 h 953"/>
                <a:gd name="T50" fmla="*/ 216 w 553"/>
                <a:gd name="T51" fmla="*/ 219 h 953"/>
                <a:gd name="T52" fmla="*/ 269 w 553"/>
                <a:gd name="T53" fmla="*/ 191 h 953"/>
                <a:gd name="T54" fmla="*/ 263 w 553"/>
                <a:gd name="T55" fmla="*/ 0 h 953"/>
                <a:gd name="T56" fmla="*/ 287 w 553"/>
                <a:gd name="T57" fmla="*/ 0 h 953"/>
                <a:gd name="T58" fmla="*/ 342 w 553"/>
                <a:gd name="T59" fmla="*/ 10 h 953"/>
                <a:gd name="T60" fmla="*/ 408 w 553"/>
                <a:gd name="T61" fmla="*/ 48 h 953"/>
                <a:gd name="T62" fmla="*/ 443 w 553"/>
                <a:gd name="T63" fmla="*/ 77 h 953"/>
                <a:gd name="T64" fmla="*/ 498 w 553"/>
                <a:gd name="T65" fmla="*/ 162 h 953"/>
                <a:gd name="T66" fmla="*/ 510 w 553"/>
                <a:gd name="T67" fmla="*/ 191 h 953"/>
                <a:gd name="T68" fmla="*/ 534 w 553"/>
                <a:gd name="T69" fmla="*/ 270 h 953"/>
                <a:gd name="T70" fmla="*/ 546 w 553"/>
                <a:gd name="T71" fmla="*/ 337 h 953"/>
                <a:gd name="T72" fmla="*/ 552 w 553"/>
                <a:gd name="T73" fmla="*/ 405 h 953"/>
                <a:gd name="T74" fmla="*/ 552 w 553"/>
                <a:gd name="T75" fmla="*/ 557 h 953"/>
                <a:gd name="T76" fmla="*/ 529 w 553"/>
                <a:gd name="T77" fmla="*/ 694 h 953"/>
                <a:gd name="T78" fmla="*/ 498 w 553"/>
                <a:gd name="T79" fmla="*/ 789 h 953"/>
                <a:gd name="T80" fmla="*/ 443 w 553"/>
                <a:gd name="T81" fmla="*/ 877 h 953"/>
                <a:gd name="T82" fmla="*/ 426 w 553"/>
                <a:gd name="T83" fmla="*/ 895 h 953"/>
                <a:gd name="T84" fmla="*/ 390 w 553"/>
                <a:gd name="T85" fmla="*/ 924 h 953"/>
                <a:gd name="T86" fmla="*/ 371 w 553"/>
                <a:gd name="T87" fmla="*/ 934 h 953"/>
                <a:gd name="T88" fmla="*/ 317 w 553"/>
                <a:gd name="T89" fmla="*/ 952 h 953"/>
                <a:gd name="T90" fmla="*/ 233 w 553"/>
                <a:gd name="T91" fmla="*/ 952 h 953"/>
                <a:gd name="T92" fmla="*/ 125 w 553"/>
                <a:gd name="T93" fmla="*/ 895 h 953"/>
                <a:gd name="T94" fmla="*/ 107 w 553"/>
                <a:gd name="T95" fmla="*/ 877 h 953"/>
                <a:gd name="T96" fmla="*/ 53 w 553"/>
                <a:gd name="T97" fmla="*/ 789 h 953"/>
                <a:gd name="T98" fmla="*/ 41 w 553"/>
                <a:gd name="T99" fmla="*/ 761 h 953"/>
                <a:gd name="T100" fmla="*/ 23 w 553"/>
                <a:gd name="T101" fmla="*/ 704 h 953"/>
                <a:gd name="T102" fmla="*/ 6 w 553"/>
                <a:gd name="T103" fmla="*/ 616 h 953"/>
                <a:gd name="T104" fmla="*/ 0 w 553"/>
                <a:gd name="T105" fmla="*/ 557 h 953"/>
                <a:gd name="T106" fmla="*/ 0 w 553"/>
                <a:gd name="T107" fmla="*/ 394 h 953"/>
                <a:gd name="T108" fmla="*/ 29 w 553"/>
                <a:gd name="T109" fmla="*/ 240 h 953"/>
                <a:gd name="T110" fmla="*/ 59 w 553"/>
                <a:gd name="T111" fmla="*/ 152 h 953"/>
                <a:gd name="T112" fmla="*/ 101 w 553"/>
                <a:gd name="T113" fmla="*/ 85 h 953"/>
                <a:gd name="T114" fmla="*/ 162 w 553"/>
                <a:gd name="T115" fmla="*/ 38 h 953"/>
                <a:gd name="T116" fmla="*/ 263 w 553"/>
                <a:gd name="T117" fmla="*/ 0 h 953"/>
                <a:gd name="T118" fmla="*/ 0 w 553"/>
                <a:gd name="T119" fmla="*/ 0 h 953"/>
                <a:gd name="T120" fmla="*/ 553 w 553"/>
                <a:gd name="T121" fmla="*/ 953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T118" t="T119" r="T120" b="T121"/>
              <a:pathLst>
                <a:path w="553" h="953">
                  <a:moveTo>
                    <a:pt x="269" y="191"/>
                  </a:moveTo>
                  <a:lnTo>
                    <a:pt x="281" y="191"/>
                  </a:lnTo>
                  <a:lnTo>
                    <a:pt x="311" y="201"/>
                  </a:lnTo>
                  <a:lnTo>
                    <a:pt x="317" y="211"/>
                  </a:lnTo>
                  <a:lnTo>
                    <a:pt x="342" y="232"/>
                  </a:lnTo>
                  <a:lnTo>
                    <a:pt x="348" y="232"/>
                  </a:lnTo>
                  <a:lnTo>
                    <a:pt x="359" y="250"/>
                  </a:lnTo>
                  <a:lnTo>
                    <a:pt x="377" y="289"/>
                  </a:lnTo>
                  <a:lnTo>
                    <a:pt x="402" y="415"/>
                  </a:lnTo>
                  <a:lnTo>
                    <a:pt x="402" y="539"/>
                  </a:lnTo>
                  <a:lnTo>
                    <a:pt x="396" y="588"/>
                  </a:lnTo>
                  <a:lnTo>
                    <a:pt x="383" y="647"/>
                  </a:lnTo>
                  <a:lnTo>
                    <a:pt x="377" y="665"/>
                  </a:lnTo>
                  <a:lnTo>
                    <a:pt x="365" y="694"/>
                  </a:lnTo>
                  <a:lnTo>
                    <a:pt x="348" y="722"/>
                  </a:lnTo>
                  <a:lnTo>
                    <a:pt x="299" y="761"/>
                  </a:lnTo>
                  <a:lnTo>
                    <a:pt x="258" y="761"/>
                  </a:lnTo>
                  <a:lnTo>
                    <a:pt x="233" y="751"/>
                  </a:lnTo>
                  <a:lnTo>
                    <a:pt x="222" y="742"/>
                  </a:lnTo>
                  <a:lnTo>
                    <a:pt x="178" y="675"/>
                  </a:lnTo>
                  <a:lnTo>
                    <a:pt x="162" y="616"/>
                  </a:lnTo>
                  <a:lnTo>
                    <a:pt x="156" y="588"/>
                  </a:lnTo>
                  <a:lnTo>
                    <a:pt x="150" y="539"/>
                  </a:lnTo>
                  <a:lnTo>
                    <a:pt x="150" y="415"/>
                  </a:lnTo>
                  <a:lnTo>
                    <a:pt x="178" y="280"/>
                  </a:lnTo>
                  <a:lnTo>
                    <a:pt x="216" y="219"/>
                  </a:lnTo>
                  <a:lnTo>
                    <a:pt x="269" y="191"/>
                  </a:lnTo>
                  <a:close/>
                  <a:moveTo>
                    <a:pt x="263" y="0"/>
                  </a:moveTo>
                  <a:lnTo>
                    <a:pt x="287" y="0"/>
                  </a:lnTo>
                  <a:lnTo>
                    <a:pt x="342" y="10"/>
                  </a:lnTo>
                  <a:lnTo>
                    <a:pt x="408" y="48"/>
                  </a:lnTo>
                  <a:lnTo>
                    <a:pt x="443" y="77"/>
                  </a:lnTo>
                  <a:lnTo>
                    <a:pt x="498" y="162"/>
                  </a:lnTo>
                  <a:lnTo>
                    <a:pt x="510" y="191"/>
                  </a:lnTo>
                  <a:lnTo>
                    <a:pt x="534" y="270"/>
                  </a:lnTo>
                  <a:lnTo>
                    <a:pt x="546" y="337"/>
                  </a:lnTo>
                  <a:lnTo>
                    <a:pt x="552" y="405"/>
                  </a:lnTo>
                  <a:lnTo>
                    <a:pt x="552" y="557"/>
                  </a:lnTo>
                  <a:lnTo>
                    <a:pt x="529" y="694"/>
                  </a:lnTo>
                  <a:lnTo>
                    <a:pt x="498" y="789"/>
                  </a:lnTo>
                  <a:lnTo>
                    <a:pt x="443" y="877"/>
                  </a:lnTo>
                  <a:lnTo>
                    <a:pt x="426" y="895"/>
                  </a:lnTo>
                  <a:lnTo>
                    <a:pt x="390" y="924"/>
                  </a:lnTo>
                  <a:lnTo>
                    <a:pt x="371" y="934"/>
                  </a:lnTo>
                  <a:lnTo>
                    <a:pt x="317" y="952"/>
                  </a:lnTo>
                  <a:lnTo>
                    <a:pt x="233" y="952"/>
                  </a:lnTo>
                  <a:lnTo>
                    <a:pt x="125" y="895"/>
                  </a:lnTo>
                  <a:lnTo>
                    <a:pt x="107" y="877"/>
                  </a:lnTo>
                  <a:lnTo>
                    <a:pt x="53" y="789"/>
                  </a:lnTo>
                  <a:lnTo>
                    <a:pt x="41" y="761"/>
                  </a:lnTo>
                  <a:lnTo>
                    <a:pt x="23" y="704"/>
                  </a:lnTo>
                  <a:lnTo>
                    <a:pt x="6" y="616"/>
                  </a:lnTo>
                  <a:lnTo>
                    <a:pt x="0" y="557"/>
                  </a:lnTo>
                  <a:lnTo>
                    <a:pt x="0" y="394"/>
                  </a:lnTo>
                  <a:lnTo>
                    <a:pt x="29" y="240"/>
                  </a:lnTo>
                  <a:lnTo>
                    <a:pt x="59" y="152"/>
                  </a:lnTo>
                  <a:lnTo>
                    <a:pt x="101" y="85"/>
                  </a:lnTo>
                  <a:lnTo>
                    <a:pt x="162" y="38"/>
                  </a:lnTo>
                  <a:lnTo>
                    <a:pt x="263" y="0"/>
                  </a:lnTo>
                  <a:close/>
                </a:path>
              </a:pathLst>
            </a:custGeom>
            <a:gradFill rotWithShape="0">
              <a:gsLst>
                <a:gs pos="0">
                  <a:srgbClr val="FFFF00"/>
                </a:gs>
                <a:gs pos="100000">
                  <a:srgbClr val="FF9933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>
              <a:outerShdw dist="17819" dir="2700000" algn="ctr" rotWithShape="0">
                <a:srgbClr val="C0C0C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29" name="AutoShape 9"/>
            <p:cNvSpPr>
              <a:spLocks noChangeArrowheads="1"/>
            </p:cNvSpPr>
            <p:nvPr/>
          </p:nvSpPr>
          <p:spPr bwMode="auto">
            <a:xfrm>
              <a:off x="1614" y="3762"/>
              <a:ext cx="68" cy="208"/>
            </a:xfrm>
            <a:custGeom>
              <a:avLst/>
              <a:gdLst>
                <a:gd name="T0" fmla="*/ 278 w 301"/>
                <a:gd name="T1" fmla="*/ 0 h 916"/>
                <a:gd name="T2" fmla="*/ 289 w 301"/>
                <a:gd name="T3" fmla="*/ 0 h 916"/>
                <a:gd name="T4" fmla="*/ 300 w 301"/>
                <a:gd name="T5" fmla="*/ 18 h 916"/>
                <a:gd name="T6" fmla="*/ 300 w 301"/>
                <a:gd name="T7" fmla="*/ 232 h 916"/>
                <a:gd name="T8" fmla="*/ 294 w 301"/>
                <a:gd name="T9" fmla="*/ 240 h 916"/>
                <a:gd name="T10" fmla="*/ 248 w 301"/>
                <a:gd name="T11" fmla="*/ 240 h 916"/>
                <a:gd name="T12" fmla="*/ 209 w 301"/>
                <a:gd name="T13" fmla="*/ 250 h 916"/>
                <a:gd name="T14" fmla="*/ 192 w 301"/>
                <a:gd name="T15" fmla="*/ 260 h 916"/>
                <a:gd name="T16" fmla="*/ 175 w 301"/>
                <a:gd name="T17" fmla="*/ 280 h 916"/>
                <a:gd name="T18" fmla="*/ 158 w 301"/>
                <a:gd name="T19" fmla="*/ 309 h 916"/>
                <a:gd name="T20" fmla="*/ 148 w 301"/>
                <a:gd name="T21" fmla="*/ 348 h 916"/>
                <a:gd name="T22" fmla="*/ 142 w 301"/>
                <a:gd name="T23" fmla="*/ 384 h 916"/>
                <a:gd name="T24" fmla="*/ 142 w 301"/>
                <a:gd name="T25" fmla="*/ 905 h 916"/>
                <a:gd name="T26" fmla="*/ 135 w 301"/>
                <a:gd name="T27" fmla="*/ 915 h 916"/>
                <a:gd name="T28" fmla="*/ 7 w 301"/>
                <a:gd name="T29" fmla="*/ 915 h 916"/>
                <a:gd name="T30" fmla="*/ 0 w 301"/>
                <a:gd name="T31" fmla="*/ 905 h 916"/>
                <a:gd name="T32" fmla="*/ 0 w 301"/>
                <a:gd name="T33" fmla="*/ 28 h 916"/>
                <a:gd name="T34" fmla="*/ 7 w 301"/>
                <a:gd name="T35" fmla="*/ 18 h 916"/>
                <a:gd name="T36" fmla="*/ 135 w 301"/>
                <a:gd name="T37" fmla="*/ 18 h 916"/>
                <a:gd name="T38" fmla="*/ 142 w 301"/>
                <a:gd name="T39" fmla="*/ 28 h 916"/>
                <a:gd name="T40" fmla="*/ 142 w 301"/>
                <a:gd name="T41" fmla="*/ 172 h 916"/>
                <a:gd name="T42" fmla="*/ 148 w 301"/>
                <a:gd name="T43" fmla="*/ 162 h 916"/>
                <a:gd name="T44" fmla="*/ 170 w 301"/>
                <a:gd name="T45" fmla="*/ 95 h 916"/>
                <a:gd name="T46" fmla="*/ 192 w 301"/>
                <a:gd name="T47" fmla="*/ 56 h 916"/>
                <a:gd name="T48" fmla="*/ 209 w 301"/>
                <a:gd name="T49" fmla="*/ 38 h 916"/>
                <a:gd name="T50" fmla="*/ 244 w 301"/>
                <a:gd name="T51" fmla="*/ 10 h 916"/>
                <a:gd name="T52" fmla="*/ 278 w 301"/>
                <a:gd name="T53" fmla="*/ 0 h 916"/>
                <a:gd name="T54" fmla="*/ 0 w 301"/>
                <a:gd name="T55" fmla="*/ 0 h 916"/>
                <a:gd name="T56" fmla="*/ 301 w 301"/>
                <a:gd name="T57" fmla="*/ 916 h 9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T54" t="T55" r="T56" b="T57"/>
              <a:pathLst>
                <a:path w="301" h="916">
                  <a:moveTo>
                    <a:pt x="278" y="0"/>
                  </a:moveTo>
                  <a:lnTo>
                    <a:pt x="289" y="0"/>
                  </a:lnTo>
                  <a:lnTo>
                    <a:pt x="300" y="18"/>
                  </a:lnTo>
                  <a:lnTo>
                    <a:pt x="300" y="232"/>
                  </a:lnTo>
                  <a:lnTo>
                    <a:pt x="294" y="240"/>
                  </a:lnTo>
                  <a:lnTo>
                    <a:pt x="248" y="240"/>
                  </a:lnTo>
                  <a:lnTo>
                    <a:pt x="209" y="250"/>
                  </a:lnTo>
                  <a:lnTo>
                    <a:pt x="192" y="260"/>
                  </a:lnTo>
                  <a:lnTo>
                    <a:pt x="175" y="280"/>
                  </a:lnTo>
                  <a:lnTo>
                    <a:pt x="158" y="309"/>
                  </a:lnTo>
                  <a:lnTo>
                    <a:pt x="148" y="348"/>
                  </a:lnTo>
                  <a:lnTo>
                    <a:pt x="142" y="384"/>
                  </a:lnTo>
                  <a:lnTo>
                    <a:pt x="142" y="905"/>
                  </a:lnTo>
                  <a:lnTo>
                    <a:pt x="135" y="915"/>
                  </a:lnTo>
                  <a:lnTo>
                    <a:pt x="7" y="915"/>
                  </a:lnTo>
                  <a:lnTo>
                    <a:pt x="0" y="905"/>
                  </a:lnTo>
                  <a:lnTo>
                    <a:pt x="0" y="28"/>
                  </a:lnTo>
                  <a:lnTo>
                    <a:pt x="7" y="18"/>
                  </a:lnTo>
                  <a:lnTo>
                    <a:pt x="135" y="18"/>
                  </a:lnTo>
                  <a:lnTo>
                    <a:pt x="142" y="28"/>
                  </a:lnTo>
                  <a:lnTo>
                    <a:pt x="142" y="172"/>
                  </a:lnTo>
                  <a:lnTo>
                    <a:pt x="148" y="162"/>
                  </a:lnTo>
                  <a:lnTo>
                    <a:pt x="170" y="95"/>
                  </a:lnTo>
                  <a:lnTo>
                    <a:pt x="192" y="56"/>
                  </a:lnTo>
                  <a:lnTo>
                    <a:pt x="209" y="38"/>
                  </a:lnTo>
                  <a:lnTo>
                    <a:pt x="244" y="10"/>
                  </a:lnTo>
                  <a:lnTo>
                    <a:pt x="278" y="0"/>
                  </a:lnTo>
                </a:path>
              </a:pathLst>
            </a:custGeom>
            <a:gradFill rotWithShape="0">
              <a:gsLst>
                <a:gs pos="0">
                  <a:srgbClr val="FFFF00"/>
                </a:gs>
                <a:gs pos="100000">
                  <a:srgbClr val="FF9933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>
              <a:outerShdw dist="17819" dir="2700000" algn="ctr" rotWithShape="0">
                <a:srgbClr val="C0C0C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30" name="AutoShape 10"/>
            <p:cNvSpPr>
              <a:spLocks noChangeArrowheads="1"/>
            </p:cNvSpPr>
            <p:nvPr/>
          </p:nvSpPr>
          <p:spPr bwMode="auto">
            <a:xfrm>
              <a:off x="1695" y="3762"/>
              <a:ext cx="118" cy="216"/>
            </a:xfrm>
            <a:custGeom>
              <a:avLst/>
              <a:gdLst>
                <a:gd name="T0" fmla="*/ 256 w 521"/>
                <a:gd name="T1" fmla="*/ 183 h 953"/>
                <a:gd name="T2" fmla="*/ 340 w 521"/>
                <a:gd name="T3" fmla="*/ 250 h 953"/>
                <a:gd name="T4" fmla="*/ 364 w 521"/>
                <a:gd name="T5" fmla="*/ 348 h 953"/>
                <a:gd name="T6" fmla="*/ 149 w 521"/>
                <a:gd name="T7" fmla="*/ 376 h 953"/>
                <a:gd name="T8" fmla="*/ 173 w 521"/>
                <a:gd name="T9" fmla="*/ 250 h 953"/>
                <a:gd name="T10" fmla="*/ 220 w 521"/>
                <a:gd name="T11" fmla="*/ 191 h 953"/>
                <a:gd name="T12" fmla="*/ 244 w 521"/>
                <a:gd name="T13" fmla="*/ 0 h 953"/>
                <a:gd name="T14" fmla="*/ 364 w 521"/>
                <a:gd name="T15" fmla="*/ 38 h 953"/>
                <a:gd name="T16" fmla="*/ 411 w 521"/>
                <a:gd name="T17" fmla="*/ 77 h 953"/>
                <a:gd name="T18" fmla="*/ 478 w 521"/>
                <a:gd name="T19" fmla="*/ 191 h 953"/>
                <a:gd name="T20" fmla="*/ 514 w 521"/>
                <a:gd name="T21" fmla="*/ 348 h 953"/>
                <a:gd name="T22" fmla="*/ 520 w 521"/>
                <a:gd name="T23" fmla="*/ 529 h 953"/>
                <a:gd name="T24" fmla="*/ 149 w 521"/>
                <a:gd name="T25" fmla="*/ 539 h 953"/>
                <a:gd name="T26" fmla="*/ 155 w 521"/>
                <a:gd name="T27" fmla="*/ 655 h 953"/>
                <a:gd name="T28" fmla="*/ 203 w 521"/>
                <a:gd name="T29" fmla="*/ 751 h 953"/>
                <a:gd name="T30" fmla="*/ 238 w 521"/>
                <a:gd name="T31" fmla="*/ 771 h 953"/>
                <a:gd name="T32" fmla="*/ 328 w 521"/>
                <a:gd name="T33" fmla="*/ 742 h 953"/>
                <a:gd name="T34" fmla="*/ 364 w 521"/>
                <a:gd name="T35" fmla="*/ 675 h 953"/>
                <a:gd name="T36" fmla="*/ 370 w 521"/>
                <a:gd name="T37" fmla="*/ 655 h 953"/>
                <a:gd name="T38" fmla="*/ 514 w 521"/>
                <a:gd name="T39" fmla="*/ 665 h 953"/>
                <a:gd name="T40" fmla="*/ 489 w 521"/>
                <a:gd name="T41" fmla="*/ 751 h 953"/>
                <a:gd name="T42" fmla="*/ 417 w 521"/>
                <a:gd name="T43" fmla="*/ 877 h 953"/>
                <a:gd name="T44" fmla="*/ 346 w 521"/>
                <a:gd name="T45" fmla="*/ 934 h 953"/>
                <a:gd name="T46" fmla="*/ 214 w 521"/>
                <a:gd name="T47" fmla="*/ 952 h 953"/>
                <a:gd name="T48" fmla="*/ 113 w 521"/>
                <a:gd name="T49" fmla="*/ 885 h 953"/>
                <a:gd name="T50" fmla="*/ 82 w 521"/>
                <a:gd name="T51" fmla="*/ 856 h 953"/>
                <a:gd name="T52" fmla="*/ 35 w 521"/>
                <a:gd name="T53" fmla="*/ 761 h 953"/>
                <a:gd name="T54" fmla="*/ 5 w 521"/>
                <a:gd name="T55" fmla="*/ 637 h 953"/>
                <a:gd name="T56" fmla="*/ 0 w 521"/>
                <a:gd name="T57" fmla="*/ 384 h 953"/>
                <a:gd name="T58" fmla="*/ 48 w 521"/>
                <a:gd name="T59" fmla="*/ 183 h 953"/>
                <a:gd name="T60" fmla="*/ 59 w 521"/>
                <a:gd name="T61" fmla="*/ 144 h 953"/>
                <a:gd name="T62" fmla="*/ 149 w 521"/>
                <a:gd name="T63" fmla="*/ 38 h 953"/>
                <a:gd name="T64" fmla="*/ 0 w 521"/>
                <a:gd name="T65" fmla="*/ 0 h 953"/>
                <a:gd name="T66" fmla="*/ 521 w 521"/>
                <a:gd name="T67" fmla="*/ 953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T64" t="T65" r="T66" b="T67"/>
              <a:pathLst>
                <a:path w="521" h="953">
                  <a:moveTo>
                    <a:pt x="250" y="183"/>
                  </a:moveTo>
                  <a:lnTo>
                    <a:pt x="256" y="183"/>
                  </a:lnTo>
                  <a:lnTo>
                    <a:pt x="323" y="219"/>
                  </a:lnTo>
                  <a:lnTo>
                    <a:pt x="340" y="250"/>
                  </a:lnTo>
                  <a:lnTo>
                    <a:pt x="352" y="280"/>
                  </a:lnTo>
                  <a:lnTo>
                    <a:pt x="364" y="348"/>
                  </a:lnTo>
                  <a:lnTo>
                    <a:pt x="364" y="376"/>
                  </a:lnTo>
                  <a:lnTo>
                    <a:pt x="149" y="376"/>
                  </a:lnTo>
                  <a:lnTo>
                    <a:pt x="149" y="356"/>
                  </a:lnTo>
                  <a:lnTo>
                    <a:pt x="173" y="250"/>
                  </a:lnTo>
                  <a:lnTo>
                    <a:pt x="203" y="201"/>
                  </a:lnTo>
                  <a:lnTo>
                    <a:pt x="220" y="191"/>
                  </a:lnTo>
                  <a:lnTo>
                    <a:pt x="250" y="183"/>
                  </a:lnTo>
                  <a:close/>
                  <a:moveTo>
                    <a:pt x="244" y="0"/>
                  </a:moveTo>
                  <a:lnTo>
                    <a:pt x="268" y="0"/>
                  </a:lnTo>
                  <a:lnTo>
                    <a:pt x="364" y="38"/>
                  </a:lnTo>
                  <a:lnTo>
                    <a:pt x="394" y="56"/>
                  </a:lnTo>
                  <a:lnTo>
                    <a:pt x="411" y="77"/>
                  </a:lnTo>
                  <a:lnTo>
                    <a:pt x="466" y="162"/>
                  </a:lnTo>
                  <a:lnTo>
                    <a:pt x="478" y="191"/>
                  </a:lnTo>
                  <a:lnTo>
                    <a:pt x="502" y="270"/>
                  </a:lnTo>
                  <a:lnTo>
                    <a:pt x="514" y="348"/>
                  </a:lnTo>
                  <a:lnTo>
                    <a:pt x="520" y="415"/>
                  </a:lnTo>
                  <a:lnTo>
                    <a:pt x="520" y="529"/>
                  </a:lnTo>
                  <a:lnTo>
                    <a:pt x="514" y="539"/>
                  </a:lnTo>
                  <a:lnTo>
                    <a:pt x="149" y="539"/>
                  </a:lnTo>
                  <a:lnTo>
                    <a:pt x="149" y="616"/>
                  </a:lnTo>
                  <a:lnTo>
                    <a:pt x="155" y="655"/>
                  </a:lnTo>
                  <a:lnTo>
                    <a:pt x="166" y="694"/>
                  </a:lnTo>
                  <a:lnTo>
                    <a:pt x="203" y="751"/>
                  </a:lnTo>
                  <a:lnTo>
                    <a:pt x="214" y="761"/>
                  </a:lnTo>
                  <a:lnTo>
                    <a:pt x="238" y="771"/>
                  </a:lnTo>
                  <a:lnTo>
                    <a:pt x="280" y="771"/>
                  </a:lnTo>
                  <a:lnTo>
                    <a:pt x="328" y="742"/>
                  </a:lnTo>
                  <a:lnTo>
                    <a:pt x="352" y="704"/>
                  </a:lnTo>
                  <a:lnTo>
                    <a:pt x="364" y="675"/>
                  </a:lnTo>
                  <a:lnTo>
                    <a:pt x="364" y="665"/>
                  </a:lnTo>
                  <a:lnTo>
                    <a:pt x="370" y="655"/>
                  </a:lnTo>
                  <a:lnTo>
                    <a:pt x="508" y="655"/>
                  </a:lnTo>
                  <a:lnTo>
                    <a:pt x="514" y="665"/>
                  </a:lnTo>
                  <a:lnTo>
                    <a:pt x="508" y="694"/>
                  </a:lnTo>
                  <a:lnTo>
                    <a:pt x="489" y="751"/>
                  </a:lnTo>
                  <a:lnTo>
                    <a:pt x="478" y="781"/>
                  </a:lnTo>
                  <a:lnTo>
                    <a:pt x="417" y="877"/>
                  </a:lnTo>
                  <a:lnTo>
                    <a:pt x="399" y="895"/>
                  </a:lnTo>
                  <a:lnTo>
                    <a:pt x="346" y="934"/>
                  </a:lnTo>
                  <a:lnTo>
                    <a:pt x="292" y="952"/>
                  </a:lnTo>
                  <a:lnTo>
                    <a:pt x="214" y="952"/>
                  </a:lnTo>
                  <a:lnTo>
                    <a:pt x="125" y="905"/>
                  </a:lnTo>
                  <a:lnTo>
                    <a:pt x="113" y="885"/>
                  </a:lnTo>
                  <a:lnTo>
                    <a:pt x="88" y="856"/>
                  </a:lnTo>
                  <a:lnTo>
                    <a:pt x="82" y="856"/>
                  </a:lnTo>
                  <a:lnTo>
                    <a:pt x="71" y="838"/>
                  </a:lnTo>
                  <a:lnTo>
                    <a:pt x="35" y="761"/>
                  </a:lnTo>
                  <a:lnTo>
                    <a:pt x="23" y="722"/>
                  </a:lnTo>
                  <a:lnTo>
                    <a:pt x="5" y="637"/>
                  </a:lnTo>
                  <a:lnTo>
                    <a:pt x="0" y="578"/>
                  </a:lnTo>
                  <a:lnTo>
                    <a:pt x="0" y="384"/>
                  </a:lnTo>
                  <a:lnTo>
                    <a:pt x="35" y="201"/>
                  </a:lnTo>
                  <a:lnTo>
                    <a:pt x="48" y="183"/>
                  </a:lnTo>
                  <a:lnTo>
                    <a:pt x="59" y="152"/>
                  </a:lnTo>
                  <a:lnTo>
                    <a:pt x="59" y="144"/>
                  </a:lnTo>
                  <a:lnTo>
                    <a:pt x="94" y="85"/>
                  </a:lnTo>
                  <a:lnTo>
                    <a:pt x="149" y="38"/>
                  </a:lnTo>
                  <a:lnTo>
                    <a:pt x="244" y="0"/>
                  </a:lnTo>
                  <a:close/>
                </a:path>
              </a:pathLst>
            </a:custGeom>
            <a:gradFill rotWithShape="0">
              <a:gsLst>
                <a:gs pos="0">
                  <a:srgbClr val="FFFF00"/>
                </a:gs>
                <a:gs pos="100000">
                  <a:srgbClr val="FF9933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>
              <a:outerShdw dist="17819" dir="2700000" algn="ctr" rotWithShape="0">
                <a:srgbClr val="C0C0C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31" name="AutoShape 11"/>
            <p:cNvSpPr>
              <a:spLocks noChangeArrowheads="1"/>
            </p:cNvSpPr>
            <p:nvPr/>
          </p:nvSpPr>
          <p:spPr bwMode="auto">
            <a:xfrm>
              <a:off x="1824" y="3696"/>
              <a:ext cx="114" cy="273"/>
            </a:xfrm>
            <a:custGeom>
              <a:avLst/>
              <a:gdLst>
                <a:gd name="T0" fmla="*/ 209 w 503"/>
                <a:gd name="T1" fmla="*/ 0 h 1206"/>
                <a:gd name="T2" fmla="*/ 293 w 503"/>
                <a:gd name="T3" fmla="*/ 0 h 1206"/>
                <a:gd name="T4" fmla="*/ 400 w 503"/>
                <a:gd name="T5" fmla="*/ 57 h 1206"/>
                <a:gd name="T6" fmla="*/ 424 w 503"/>
                <a:gd name="T7" fmla="*/ 86 h 1206"/>
                <a:gd name="T8" fmla="*/ 454 w 503"/>
                <a:gd name="T9" fmla="*/ 135 h 1206"/>
                <a:gd name="T10" fmla="*/ 473 w 503"/>
                <a:gd name="T11" fmla="*/ 173 h 1206"/>
                <a:gd name="T12" fmla="*/ 484 w 503"/>
                <a:gd name="T13" fmla="*/ 212 h 1206"/>
                <a:gd name="T14" fmla="*/ 496 w 503"/>
                <a:gd name="T15" fmla="*/ 271 h 1206"/>
                <a:gd name="T16" fmla="*/ 502 w 503"/>
                <a:gd name="T17" fmla="*/ 318 h 1206"/>
                <a:gd name="T18" fmla="*/ 502 w 503"/>
                <a:gd name="T19" fmla="*/ 442 h 1206"/>
                <a:gd name="T20" fmla="*/ 478 w 503"/>
                <a:gd name="T21" fmla="*/ 560 h 1206"/>
                <a:gd name="T22" fmla="*/ 448 w 503"/>
                <a:gd name="T23" fmla="*/ 627 h 1206"/>
                <a:gd name="T24" fmla="*/ 412 w 503"/>
                <a:gd name="T25" fmla="*/ 684 h 1206"/>
                <a:gd name="T26" fmla="*/ 329 w 503"/>
                <a:gd name="T27" fmla="*/ 790 h 1206"/>
                <a:gd name="T28" fmla="*/ 322 w 503"/>
                <a:gd name="T29" fmla="*/ 790 h 1206"/>
                <a:gd name="T30" fmla="*/ 238 w 503"/>
                <a:gd name="T31" fmla="*/ 898 h 1206"/>
                <a:gd name="T32" fmla="*/ 215 w 503"/>
                <a:gd name="T33" fmla="*/ 937 h 1206"/>
                <a:gd name="T34" fmla="*/ 204 w 503"/>
                <a:gd name="T35" fmla="*/ 965 h 1206"/>
                <a:gd name="T36" fmla="*/ 198 w 503"/>
                <a:gd name="T37" fmla="*/ 984 h 1206"/>
                <a:gd name="T38" fmla="*/ 198 w 503"/>
                <a:gd name="T39" fmla="*/ 994 h 1206"/>
                <a:gd name="T40" fmla="*/ 490 w 503"/>
                <a:gd name="T41" fmla="*/ 994 h 1206"/>
                <a:gd name="T42" fmla="*/ 496 w 503"/>
                <a:gd name="T43" fmla="*/ 1004 h 1206"/>
                <a:gd name="T44" fmla="*/ 496 w 503"/>
                <a:gd name="T45" fmla="*/ 1195 h 1206"/>
                <a:gd name="T46" fmla="*/ 490 w 503"/>
                <a:gd name="T47" fmla="*/ 1205 h 1206"/>
                <a:gd name="T48" fmla="*/ 6 w 503"/>
                <a:gd name="T49" fmla="*/ 1205 h 1206"/>
                <a:gd name="T50" fmla="*/ 0 w 503"/>
                <a:gd name="T51" fmla="*/ 1195 h 1206"/>
                <a:gd name="T52" fmla="*/ 0 w 503"/>
                <a:gd name="T53" fmla="*/ 1167 h 1206"/>
                <a:gd name="T54" fmla="*/ 6 w 503"/>
                <a:gd name="T55" fmla="*/ 1089 h 1206"/>
                <a:gd name="T56" fmla="*/ 24 w 503"/>
                <a:gd name="T57" fmla="*/ 994 h 1206"/>
                <a:gd name="T58" fmla="*/ 42 w 503"/>
                <a:gd name="T59" fmla="*/ 937 h 1206"/>
                <a:gd name="T60" fmla="*/ 60 w 503"/>
                <a:gd name="T61" fmla="*/ 898 h 1206"/>
                <a:gd name="T62" fmla="*/ 125 w 503"/>
                <a:gd name="T63" fmla="*/ 790 h 1206"/>
                <a:gd name="T64" fmla="*/ 263 w 503"/>
                <a:gd name="T65" fmla="*/ 627 h 1206"/>
                <a:gd name="T66" fmla="*/ 269 w 503"/>
                <a:gd name="T67" fmla="*/ 627 h 1206"/>
                <a:gd name="T68" fmla="*/ 329 w 503"/>
                <a:gd name="T69" fmla="*/ 530 h 1206"/>
                <a:gd name="T70" fmla="*/ 353 w 503"/>
                <a:gd name="T71" fmla="*/ 442 h 1206"/>
                <a:gd name="T72" fmla="*/ 353 w 503"/>
                <a:gd name="T73" fmla="*/ 338 h 1206"/>
                <a:gd name="T74" fmla="*/ 347 w 503"/>
                <a:gd name="T75" fmla="*/ 300 h 1206"/>
                <a:gd name="T76" fmla="*/ 335 w 503"/>
                <a:gd name="T77" fmla="*/ 261 h 1206"/>
                <a:gd name="T78" fmla="*/ 311 w 503"/>
                <a:gd name="T79" fmla="*/ 222 h 1206"/>
                <a:gd name="T80" fmla="*/ 299 w 503"/>
                <a:gd name="T81" fmla="*/ 212 h 1206"/>
                <a:gd name="T82" fmla="*/ 275 w 503"/>
                <a:gd name="T83" fmla="*/ 204 h 1206"/>
                <a:gd name="T84" fmla="*/ 232 w 503"/>
                <a:gd name="T85" fmla="*/ 204 h 1206"/>
                <a:gd name="T86" fmla="*/ 191 w 503"/>
                <a:gd name="T87" fmla="*/ 233 h 1206"/>
                <a:gd name="T88" fmla="*/ 179 w 503"/>
                <a:gd name="T89" fmla="*/ 251 h 1206"/>
                <a:gd name="T90" fmla="*/ 167 w 503"/>
                <a:gd name="T91" fmla="*/ 279 h 1206"/>
                <a:gd name="T92" fmla="*/ 155 w 503"/>
                <a:gd name="T93" fmla="*/ 346 h 1206"/>
                <a:gd name="T94" fmla="*/ 155 w 503"/>
                <a:gd name="T95" fmla="*/ 434 h 1206"/>
                <a:gd name="T96" fmla="*/ 150 w 503"/>
                <a:gd name="T97" fmla="*/ 442 h 1206"/>
                <a:gd name="T98" fmla="*/ 18 w 503"/>
                <a:gd name="T99" fmla="*/ 442 h 1206"/>
                <a:gd name="T100" fmla="*/ 12 w 503"/>
                <a:gd name="T101" fmla="*/ 434 h 1206"/>
                <a:gd name="T102" fmla="*/ 12 w 503"/>
                <a:gd name="T103" fmla="*/ 328 h 1206"/>
                <a:gd name="T104" fmla="*/ 42 w 503"/>
                <a:gd name="T105" fmla="*/ 173 h 1206"/>
                <a:gd name="T106" fmla="*/ 53 w 503"/>
                <a:gd name="T107" fmla="*/ 143 h 1206"/>
                <a:gd name="T108" fmla="*/ 107 w 503"/>
                <a:gd name="T109" fmla="*/ 57 h 1206"/>
                <a:gd name="T110" fmla="*/ 209 w 503"/>
                <a:gd name="T111" fmla="*/ 0 h 1206"/>
                <a:gd name="T112" fmla="*/ 0 w 503"/>
                <a:gd name="T113" fmla="*/ 0 h 1206"/>
                <a:gd name="T114" fmla="*/ 503 w 503"/>
                <a:gd name="T115" fmla="*/ 1206 h 1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T112" t="T113" r="T114" b="T115"/>
              <a:pathLst>
                <a:path w="503" h="1206">
                  <a:moveTo>
                    <a:pt x="209" y="0"/>
                  </a:moveTo>
                  <a:lnTo>
                    <a:pt x="293" y="0"/>
                  </a:lnTo>
                  <a:lnTo>
                    <a:pt x="400" y="57"/>
                  </a:lnTo>
                  <a:lnTo>
                    <a:pt x="424" y="86"/>
                  </a:lnTo>
                  <a:lnTo>
                    <a:pt x="454" y="135"/>
                  </a:lnTo>
                  <a:lnTo>
                    <a:pt x="473" y="173"/>
                  </a:lnTo>
                  <a:lnTo>
                    <a:pt x="484" y="212"/>
                  </a:lnTo>
                  <a:lnTo>
                    <a:pt x="496" y="271"/>
                  </a:lnTo>
                  <a:lnTo>
                    <a:pt x="502" y="318"/>
                  </a:lnTo>
                  <a:lnTo>
                    <a:pt x="502" y="442"/>
                  </a:lnTo>
                  <a:lnTo>
                    <a:pt x="478" y="560"/>
                  </a:lnTo>
                  <a:lnTo>
                    <a:pt x="448" y="627"/>
                  </a:lnTo>
                  <a:lnTo>
                    <a:pt x="412" y="684"/>
                  </a:lnTo>
                  <a:lnTo>
                    <a:pt x="329" y="790"/>
                  </a:lnTo>
                  <a:lnTo>
                    <a:pt x="322" y="790"/>
                  </a:lnTo>
                  <a:lnTo>
                    <a:pt x="238" y="898"/>
                  </a:lnTo>
                  <a:lnTo>
                    <a:pt x="215" y="937"/>
                  </a:lnTo>
                  <a:lnTo>
                    <a:pt x="204" y="965"/>
                  </a:lnTo>
                  <a:lnTo>
                    <a:pt x="198" y="984"/>
                  </a:lnTo>
                  <a:lnTo>
                    <a:pt x="198" y="994"/>
                  </a:lnTo>
                  <a:lnTo>
                    <a:pt x="490" y="994"/>
                  </a:lnTo>
                  <a:lnTo>
                    <a:pt x="496" y="1004"/>
                  </a:lnTo>
                  <a:lnTo>
                    <a:pt x="496" y="1195"/>
                  </a:lnTo>
                  <a:lnTo>
                    <a:pt x="490" y="1205"/>
                  </a:lnTo>
                  <a:lnTo>
                    <a:pt x="6" y="1205"/>
                  </a:lnTo>
                  <a:lnTo>
                    <a:pt x="0" y="1195"/>
                  </a:lnTo>
                  <a:lnTo>
                    <a:pt x="0" y="1167"/>
                  </a:lnTo>
                  <a:lnTo>
                    <a:pt x="6" y="1089"/>
                  </a:lnTo>
                  <a:lnTo>
                    <a:pt x="24" y="994"/>
                  </a:lnTo>
                  <a:lnTo>
                    <a:pt x="42" y="937"/>
                  </a:lnTo>
                  <a:lnTo>
                    <a:pt x="60" y="898"/>
                  </a:lnTo>
                  <a:lnTo>
                    <a:pt x="125" y="790"/>
                  </a:lnTo>
                  <a:lnTo>
                    <a:pt x="263" y="627"/>
                  </a:lnTo>
                  <a:lnTo>
                    <a:pt x="269" y="627"/>
                  </a:lnTo>
                  <a:lnTo>
                    <a:pt x="329" y="530"/>
                  </a:lnTo>
                  <a:lnTo>
                    <a:pt x="353" y="442"/>
                  </a:lnTo>
                  <a:lnTo>
                    <a:pt x="353" y="338"/>
                  </a:lnTo>
                  <a:lnTo>
                    <a:pt x="347" y="300"/>
                  </a:lnTo>
                  <a:lnTo>
                    <a:pt x="335" y="261"/>
                  </a:lnTo>
                  <a:lnTo>
                    <a:pt x="311" y="222"/>
                  </a:lnTo>
                  <a:lnTo>
                    <a:pt x="299" y="212"/>
                  </a:lnTo>
                  <a:lnTo>
                    <a:pt x="275" y="204"/>
                  </a:lnTo>
                  <a:lnTo>
                    <a:pt x="232" y="204"/>
                  </a:lnTo>
                  <a:lnTo>
                    <a:pt x="191" y="233"/>
                  </a:lnTo>
                  <a:lnTo>
                    <a:pt x="179" y="251"/>
                  </a:lnTo>
                  <a:lnTo>
                    <a:pt x="167" y="279"/>
                  </a:lnTo>
                  <a:lnTo>
                    <a:pt x="155" y="346"/>
                  </a:lnTo>
                  <a:lnTo>
                    <a:pt x="155" y="434"/>
                  </a:lnTo>
                  <a:lnTo>
                    <a:pt x="150" y="442"/>
                  </a:lnTo>
                  <a:lnTo>
                    <a:pt x="18" y="442"/>
                  </a:lnTo>
                  <a:lnTo>
                    <a:pt x="12" y="434"/>
                  </a:lnTo>
                  <a:lnTo>
                    <a:pt x="12" y="328"/>
                  </a:lnTo>
                  <a:lnTo>
                    <a:pt x="42" y="173"/>
                  </a:lnTo>
                  <a:lnTo>
                    <a:pt x="53" y="143"/>
                  </a:lnTo>
                  <a:lnTo>
                    <a:pt x="107" y="57"/>
                  </a:lnTo>
                  <a:lnTo>
                    <a:pt x="209" y="0"/>
                  </a:lnTo>
                </a:path>
              </a:pathLst>
            </a:custGeom>
            <a:gradFill rotWithShape="0">
              <a:gsLst>
                <a:gs pos="0">
                  <a:srgbClr val="FFFF00"/>
                </a:gs>
                <a:gs pos="100000">
                  <a:srgbClr val="FF9933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>
              <a:outerShdw dist="17819" dir="2700000" algn="ctr" rotWithShape="0">
                <a:srgbClr val="C0C0C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32" name="AutoShape 12"/>
            <p:cNvSpPr>
              <a:spLocks noChangeArrowheads="1"/>
            </p:cNvSpPr>
            <p:nvPr/>
          </p:nvSpPr>
          <p:spPr bwMode="auto">
            <a:xfrm>
              <a:off x="1952" y="3703"/>
              <a:ext cx="117" cy="267"/>
            </a:xfrm>
            <a:custGeom>
              <a:avLst/>
              <a:gdLst>
                <a:gd name="T0" fmla="*/ 293 w 516"/>
                <a:gd name="T1" fmla="*/ 712 h 1177"/>
                <a:gd name="T2" fmla="*/ 107 w 516"/>
                <a:gd name="T3" fmla="*/ 712 h 1177"/>
                <a:gd name="T4" fmla="*/ 274 w 516"/>
                <a:gd name="T5" fmla="*/ 289 h 1177"/>
                <a:gd name="T6" fmla="*/ 280 w 516"/>
                <a:gd name="T7" fmla="*/ 271 h 1177"/>
                <a:gd name="T8" fmla="*/ 280 w 516"/>
                <a:gd name="T9" fmla="*/ 261 h 1177"/>
                <a:gd name="T10" fmla="*/ 293 w 516"/>
                <a:gd name="T11" fmla="*/ 242 h 1177"/>
                <a:gd name="T12" fmla="*/ 293 w 516"/>
                <a:gd name="T13" fmla="*/ 712 h 1177"/>
                <a:gd name="T14" fmla="*/ 268 w 516"/>
                <a:gd name="T15" fmla="*/ 0 h 1177"/>
                <a:gd name="T16" fmla="*/ 436 w 516"/>
                <a:gd name="T17" fmla="*/ 0 h 1177"/>
                <a:gd name="T18" fmla="*/ 442 w 516"/>
                <a:gd name="T19" fmla="*/ 10 h 1177"/>
                <a:gd name="T20" fmla="*/ 442 w 516"/>
                <a:gd name="T21" fmla="*/ 712 h 1177"/>
                <a:gd name="T22" fmla="*/ 509 w 516"/>
                <a:gd name="T23" fmla="*/ 712 h 1177"/>
                <a:gd name="T24" fmla="*/ 515 w 516"/>
                <a:gd name="T25" fmla="*/ 723 h 1177"/>
                <a:gd name="T26" fmla="*/ 515 w 516"/>
                <a:gd name="T27" fmla="*/ 908 h 1177"/>
                <a:gd name="T28" fmla="*/ 509 w 516"/>
                <a:gd name="T29" fmla="*/ 916 h 1177"/>
                <a:gd name="T30" fmla="*/ 442 w 516"/>
                <a:gd name="T31" fmla="*/ 916 h 1177"/>
                <a:gd name="T32" fmla="*/ 442 w 516"/>
                <a:gd name="T33" fmla="*/ 1166 h 1177"/>
                <a:gd name="T34" fmla="*/ 436 w 516"/>
                <a:gd name="T35" fmla="*/ 1176 h 1177"/>
                <a:gd name="T36" fmla="*/ 299 w 516"/>
                <a:gd name="T37" fmla="*/ 1176 h 1177"/>
                <a:gd name="T38" fmla="*/ 293 w 516"/>
                <a:gd name="T39" fmla="*/ 1166 h 1177"/>
                <a:gd name="T40" fmla="*/ 293 w 516"/>
                <a:gd name="T41" fmla="*/ 916 h 1177"/>
                <a:gd name="T42" fmla="*/ 6 w 516"/>
                <a:gd name="T43" fmla="*/ 916 h 1177"/>
                <a:gd name="T44" fmla="*/ 0 w 516"/>
                <a:gd name="T45" fmla="*/ 908 h 1177"/>
                <a:gd name="T46" fmla="*/ 0 w 516"/>
                <a:gd name="T47" fmla="*/ 712 h 1177"/>
                <a:gd name="T48" fmla="*/ 12 w 516"/>
                <a:gd name="T49" fmla="*/ 694 h 1177"/>
                <a:gd name="T50" fmla="*/ 31 w 516"/>
                <a:gd name="T51" fmla="*/ 645 h 1177"/>
                <a:gd name="T52" fmla="*/ 31 w 516"/>
                <a:gd name="T53" fmla="*/ 637 h 1177"/>
                <a:gd name="T54" fmla="*/ 36 w 516"/>
                <a:gd name="T55" fmla="*/ 617 h 1177"/>
                <a:gd name="T56" fmla="*/ 48 w 516"/>
                <a:gd name="T57" fmla="*/ 598 h 1177"/>
                <a:gd name="T58" fmla="*/ 59 w 516"/>
                <a:gd name="T59" fmla="*/ 560 h 1177"/>
                <a:gd name="T60" fmla="*/ 59 w 516"/>
                <a:gd name="T61" fmla="*/ 550 h 1177"/>
                <a:gd name="T62" fmla="*/ 77 w 516"/>
                <a:gd name="T63" fmla="*/ 501 h 1177"/>
                <a:gd name="T64" fmla="*/ 90 w 516"/>
                <a:gd name="T65" fmla="*/ 480 h 1177"/>
                <a:gd name="T66" fmla="*/ 107 w 516"/>
                <a:gd name="T67" fmla="*/ 433 h 1177"/>
                <a:gd name="T68" fmla="*/ 107 w 516"/>
                <a:gd name="T69" fmla="*/ 423 h 1177"/>
                <a:gd name="T70" fmla="*/ 113 w 516"/>
                <a:gd name="T71" fmla="*/ 405 h 1177"/>
                <a:gd name="T72" fmla="*/ 233 w 516"/>
                <a:gd name="T73" fmla="*/ 96 h 1177"/>
                <a:gd name="T74" fmla="*/ 257 w 516"/>
                <a:gd name="T75" fmla="*/ 18 h 1177"/>
                <a:gd name="T76" fmla="*/ 268 w 516"/>
                <a:gd name="T77" fmla="*/ 0 h 1177"/>
                <a:gd name="T78" fmla="*/ 0 w 516"/>
                <a:gd name="T79" fmla="*/ 0 h 1177"/>
                <a:gd name="T80" fmla="*/ 516 w 516"/>
                <a:gd name="T81" fmla="*/ 1177 h 1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T78" t="T79" r="T80" b="T81"/>
              <a:pathLst>
                <a:path w="516" h="1177">
                  <a:moveTo>
                    <a:pt x="293" y="712"/>
                  </a:moveTo>
                  <a:lnTo>
                    <a:pt x="107" y="712"/>
                  </a:lnTo>
                  <a:lnTo>
                    <a:pt x="274" y="289"/>
                  </a:lnTo>
                  <a:lnTo>
                    <a:pt x="280" y="271"/>
                  </a:lnTo>
                  <a:lnTo>
                    <a:pt x="280" y="261"/>
                  </a:lnTo>
                  <a:lnTo>
                    <a:pt x="293" y="242"/>
                  </a:lnTo>
                  <a:lnTo>
                    <a:pt x="293" y="712"/>
                  </a:lnTo>
                  <a:close/>
                  <a:moveTo>
                    <a:pt x="268" y="0"/>
                  </a:moveTo>
                  <a:lnTo>
                    <a:pt x="436" y="0"/>
                  </a:lnTo>
                  <a:lnTo>
                    <a:pt x="442" y="10"/>
                  </a:lnTo>
                  <a:lnTo>
                    <a:pt x="442" y="712"/>
                  </a:lnTo>
                  <a:lnTo>
                    <a:pt x="509" y="712"/>
                  </a:lnTo>
                  <a:lnTo>
                    <a:pt x="515" y="723"/>
                  </a:lnTo>
                  <a:lnTo>
                    <a:pt x="515" y="908"/>
                  </a:lnTo>
                  <a:lnTo>
                    <a:pt x="509" y="916"/>
                  </a:lnTo>
                  <a:lnTo>
                    <a:pt x="442" y="916"/>
                  </a:lnTo>
                  <a:lnTo>
                    <a:pt x="442" y="1166"/>
                  </a:lnTo>
                  <a:lnTo>
                    <a:pt x="436" y="1176"/>
                  </a:lnTo>
                  <a:lnTo>
                    <a:pt x="299" y="1176"/>
                  </a:lnTo>
                  <a:lnTo>
                    <a:pt x="293" y="1166"/>
                  </a:lnTo>
                  <a:lnTo>
                    <a:pt x="293" y="916"/>
                  </a:lnTo>
                  <a:lnTo>
                    <a:pt x="6" y="916"/>
                  </a:lnTo>
                  <a:lnTo>
                    <a:pt x="0" y="908"/>
                  </a:lnTo>
                  <a:lnTo>
                    <a:pt x="0" y="712"/>
                  </a:lnTo>
                  <a:lnTo>
                    <a:pt x="12" y="694"/>
                  </a:lnTo>
                  <a:lnTo>
                    <a:pt x="31" y="645"/>
                  </a:lnTo>
                  <a:lnTo>
                    <a:pt x="31" y="637"/>
                  </a:lnTo>
                  <a:lnTo>
                    <a:pt x="36" y="617"/>
                  </a:lnTo>
                  <a:lnTo>
                    <a:pt x="48" y="598"/>
                  </a:lnTo>
                  <a:lnTo>
                    <a:pt x="59" y="560"/>
                  </a:lnTo>
                  <a:lnTo>
                    <a:pt x="59" y="550"/>
                  </a:lnTo>
                  <a:lnTo>
                    <a:pt x="77" y="501"/>
                  </a:lnTo>
                  <a:lnTo>
                    <a:pt x="90" y="480"/>
                  </a:lnTo>
                  <a:lnTo>
                    <a:pt x="107" y="433"/>
                  </a:lnTo>
                  <a:lnTo>
                    <a:pt x="107" y="423"/>
                  </a:lnTo>
                  <a:lnTo>
                    <a:pt x="113" y="405"/>
                  </a:lnTo>
                  <a:lnTo>
                    <a:pt x="233" y="96"/>
                  </a:lnTo>
                  <a:lnTo>
                    <a:pt x="257" y="18"/>
                  </a:lnTo>
                  <a:lnTo>
                    <a:pt x="268" y="0"/>
                  </a:lnTo>
                  <a:close/>
                </a:path>
              </a:pathLst>
            </a:custGeom>
            <a:gradFill rotWithShape="0">
              <a:gsLst>
                <a:gs pos="0">
                  <a:srgbClr val="FFFF00"/>
                </a:gs>
                <a:gs pos="100000">
                  <a:srgbClr val="FF9933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>
              <a:outerShdw dist="17819" dir="2700000" algn="ctr" rotWithShape="0">
                <a:srgbClr val="C0C0C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711" name="Line 13"/>
            <p:cNvSpPr>
              <a:spLocks noChangeShapeType="1"/>
            </p:cNvSpPr>
            <p:nvPr/>
          </p:nvSpPr>
          <p:spPr bwMode="auto">
            <a:xfrm flipH="1">
              <a:off x="2098" y="3930"/>
              <a:ext cx="674" cy="1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9712" name="Line 14"/>
            <p:cNvSpPr>
              <a:spLocks noChangeShapeType="1"/>
            </p:cNvSpPr>
            <p:nvPr/>
          </p:nvSpPr>
          <p:spPr bwMode="auto">
            <a:xfrm flipV="1">
              <a:off x="2819" y="3929"/>
              <a:ext cx="1" cy="483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9713" name="Line 15"/>
            <p:cNvSpPr>
              <a:spLocks noChangeShapeType="1"/>
            </p:cNvSpPr>
            <p:nvPr/>
          </p:nvSpPr>
          <p:spPr bwMode="auto">
            <a:xfrm flipV="1">
              <a:off x="2819" y="4457"/>
              <a:ext cx="1" cy="484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29714" name="Line 16"/>
            <p:cNvSpPr>
              <a:spLocks noChangeShapeType="1"/>
            </p:cNvSpPr>
            <p:nvPr/>
          </p:nvSpPr>
          <p:spPr bwMode="auto">
            <a:xfrm>
              <a:off x="2208" y="5136"/>
              <a:ext cx="480" cy="1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30737" name="Oval 17"/>
          <p:cNvSpPr>
            <a:spLocks noChangeArrowheads="1"/>
          </p:cNvSpPr>
          <p:nvPr/>
        </p:nvSpPr>
        <p:spPr bwMode="auto">
          <a:xfrm>
            <a:off x="5763684" y="5936456"/>
            <a:ext cx="406400" cy="285750"/>
          </a:xfrm>
          <a:prstGeom prst="ellipse">
            <a:avLst/>
          </a:prstGeom>
          <a:solidFill>
            <a:srgbClr val="FF3399"/>
          </a:solidFill>
          <a:ln w="381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0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64" presetClass="path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3154 -6 -1.66667 -6 L -0.003 -0.09687">
                                      <p:cBhvr>
                                        <p:cTn id="36" dur="500" fill="hold"/>
                                        <p:tgtEl>
                                          <p:spTgt spid="30737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64" presetClass="path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01 -0.10712 L -0.00301 -0.20312">
                                      <p:cBhvr>
                                        <p:cTn id="39" dur="500" fill="hold"/>
                                        <p:tgtEl>
                                          <p:spTgt spid="30737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8" presetClass="emph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42" dur="500" fill="hold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35" presetClass="path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01 -0.20312 L -0.15541 -0.20312">
                                      <p:cBhvr>
                                        <p:cTn id="45" dur="500" fill="hold"/>
                                        <p:tgtEl>
                                          <p:spTgt spid="30737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8" presetClass="emph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48" dur="500" fill="hold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42" presetClass="path" accel="50000" decel="5000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24 -0.19583 L -0.1524 -0.09583">
                                      <p:cBhvr>
                                        <p:cTn id="51" dur="500" fill="hold"/>
                                        <p:tgtEl>
                                          <p:spTgt spid="30737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42" presetClass="path" accel="50000" decel="5000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24 -0.09583 L -0.1524 0.00521">
                                      <p:cBhvr>
                                        <p:cTn id="54" dur="500" fill="hold"/>
                                        <p:tgtEl>
                                          <p:spTgt spid="30737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8" presetClass="emph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57" dur="500" fill="hold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63" presetClass="path" accel="50000" decel="5000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24 0.00521 L 0.00301 0.00625">
                                      <p:cBhvr>
                                        <p:cTn id="60" dur="500" fill="hold"/>
                                        <p:tgtEl>
                                          <p:spTgt spid="30737"/>
                                        </p:tgtEl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500"/>
                            </p:stCondLst>
                            <p:childTnLst>
                              <p:par>
                                <p:cTn id="62" presetID="8" presetClass="emph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63" dur="500" fill="hold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7" grpId="0" animBg="1"/>
      <p:bldP spid="30737" grpId="1" animBg="1"/>
      <p:bldP spid="30737" grpId="2" animBg="1"/>
      <p:bldP spid="30737" grpId="3" animBg="1"/>
      <p:bldP spid="30737" grpId="4" animBg="1"/>
      <p:bldP spid="30737" grpId="5" animBg="1"/>
      <p:bldP spid="30737" grpId="6" animBg="1"/>
      <p:bldP spid="30737" grpId="7" animBg="1"/>
      <p:bldP spid="30737" grpId="8" animBg="1"/>
      <p:bldP spid="30737" grpId="9" animBg="1"/>
      <p:bldP spid="30737" grpId="1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609601" y="142875"/>
            <a:ext cx="8430684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marL="344488">
              <a:lnSpc>
                <a:spcPct val="100000"/>
              </a:lnSpc>
              <a:buClr>
                <a:srgbClr val="3333CC"/>
              </a:buClr>
              <a:buFont typeface="Times New Roman" pitchFamily="16" charset="0"/>
              <a:buNone/>
              <a:tabLst>
                <a:tab pos="344488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b="1">
                <a:solidFill>
                  <a:srgbClr val="3333CC"/>
                </a:solidFill>
              </a:rPr>
              <a:t>Reusable Pseudocode</a:t>
            </a:r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406401" y="628650"/>
            <a:ext cx="8430684" cy="594121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222250" indent="-222250">
              <a:lnSpc>
                <a:spcPct val="100000"/>
              </a:lnSpc>
              <a:spcBef>
                <a:spcPts val="563"/>
              </a:spcBef>
              <a:buFont typeface="Times New Roman" pitchFamily="16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300">
                <a:solidFill>
                  <a:srgbClr val="000000"/>
                </a:solidFill>
              </a:rPr>
              <a:t>Here’s our new pseudocode:</a:t>
            </a:r>
          </a:p>
          <a:p>
            <a:pPr marL="692150" lvl="2" indent="-228600">
              <a:lnSpc>
                <a:spcPct val="100000"/>
              </a:lnSpc>
              <a:spcBef>
                <a:spcPts val="100"/>
              </a:spcBef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>
                <a:solidFill>
                  <a:srgbClr val="000000"/>
                </a:solidFill>
              </a:rPr>
              <a:t>tell CS15Mobile to move forward one block</a:t>
            </a:r>
          </a:p>
          <a:p>
            <a:pPr marL="692150" lvl="2" indent="-228600">
              <a:lnSpc>
                <a:spcPct val="100000"/>
              </a:lnSpc>
              <a:spcBef>
                <a:spcPts val="100"/>
              </a:spcBef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>
                <a:solidFill>
                  <a:srgbClr val="000000"/>
                </a:solidFill>
              </a:rPr>
              <a:t>tell CS15Mobile to move forward one block</a:t>
            </a:r>
          </a:p>
          <a:p>
            <a:pPr marL="692150" lvl="2" indent="-228600">
              <a:lnSpc>
                <a:spcPct val="100000"/>
              </a:lnSpc>
              <a:spcBef>
                <a:spcPts val="100"/>
              </a:spcBef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>
                <a:solidFill>
                  <a:srgbClr val="000000"/>
                </a:solidFill>
              </a:rPr>
              <a:t>tell CS15Mobile to turn left</a:t>
            </a:r>
          </a:p>
          <a:p>
            <a:pPr marL="692150" lvl="2" indent="-228600">
              <a:lnSpc>
                <a:spcPct val="100000"/>
              </a:lnSpc>
              <a:spcBef>
                <a:spcPts val="100"/>
              </a:spcBef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>
                <a:solidFill>
                  <a:srgbClr val="000000"/>
                </a:solidFill>
              </a:rPr>
              <a:t>tell CS15Mobile to move forward one block</a:t>
            </a:r>
          </a:p>
          <a:p>
            <a:pPr marL="692150" lvl="2" indent="-228600">
              <a:lnSpc>
                <a:spcPct val="100000"/>
              </a:lnSpc>
              <a:spcBef>
                <a:spcPts val="100"/>
              </a:spcBef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>
                <a:solidFill>
                  <a:srgbClr val="000000"/>
                </a:solidFill>
              </a:rPr>
              <a:t>tell CS15Mobile to turn left</a:t>
            </a:r>
          </a:p>
          <a:p>
            <a:pPr marL="692150" lvl="2" indent="-228600">
              <a:lnSpc>
                <a:spcPct val="100000"/>
              </a:lnSpc>
              <a:spcBef>
                <a:spcPts val="100"/>
              </a:spcBef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>
                <a:solidFill>
                  <a:srgbClr val="000000"/>
                </a:solidFill>
              </a:rPr>
              <a:t>tell CS15Mobile to move forward one block</a:t>
            </a:r>
          </a:p>
          <a:p>
            <a:pPr marL="692150" lvl="2" indent="-228600">
              <a:lnSpc>
                <a:spcPct val="100000"/>
              </a:lnSpc>
              <a:spcBef>
                <a:spcPts val="100"/>
              </a:spcBef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>
                <a:solidFill>
                  <a:srgbClr val="000000"/>
                </a:solidFill>
              </a:rPr>
              <a:t>tell CS15Mobile to move forward one block</a:t>
            </a:r>
          </a:p>
          <a:p>
            <a:pPr marL="692150" lvl="2" indent="-228600">
              <a:lnSpc>
                <a:spcPct val="100000"/>
              </a:lnSpc>
              <a:spcBef>
                <a:spcPts val="100"/>
              </a:spcBef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>
                <a:solidFill>
                  <a:srgbClr val="000000"/>
                </a:solidFill>
              </a:rPr>
              <a:t>tell CS15Mobile to turn left</a:t>
            </a:r>
          </a:p>
          <a:p>
            <a:pPr marL="692150" lvl="2" indent="-228600">
              <a:lnSpc>
                <a:spcPct val="100000"/>
              </a:lnSpc>
              <a:spcBef>
                <a:spcPts val="100"/>
              </a:spcBef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>
                <a:solidFill>
                  <a:srgbClr val="000000"/>
                </a:solidFill>
              </a:rPr>
              <a:t>tell CS15Mobile to move forward one block</a:t>
            </a:r>
          </a:p>
          <a:p>
            <a:pPr marL="692150" lvl="2" indent="-228600">
              <a:lnSpc>
                <a:spcPct val="100000"/>
              </a:lnSpc>
              <a:spcBef>
                <a:spcPts val="100"/>
              </a:spcBef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b="1">
                <a:solidFill>
                  <a:srgbClr val="990000"/>
                </a:solidFill>
              </a:rPr>
              <a:t>tell CS15Mobile to turn left</a:t>
            </a:r>
          </a:p>
          <a:p>
            <a:pPr marL="692150" lvl="2" indent="-228600">
              <a:lnSpc>
                <a:spcPct val="100000"/>
              </a:lnSpc>
              <a:spcBef>
                <a:spcPts val="100"/>
              </a:spcBef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300" b="1">
              <a:solidFill>
                <a:srgbClr val="990000"/>
              </a:solidFill>
            </a:endParaRPr>
          </a:p>
          <a:p>
            <a:pPr marL="222250" indent="-222250">
              <a:lnSpc>
                <a:spcPct val="100000"/>
              </a:lnSpc>
              <a:spcBef>
                <a:spcPts val="563"/>
              </a:spcBef>
              <a:buFont typeface="Times New Roman" pitchFamily="16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300">
                <a:solidFill>
                  <a:srgbClr val="000000"/>
                </a:solidFill>
              </a:rPr>
              <a:t>The final left turn leaves the CS15Mobile facing in the original direction</a:t>
            </a:r>
          </a:p>
          <a:p>
            <a:pPr marL="222250" indent="-222250">
              <a:lnSpc>
                <a:spcPct val="100000"/>
              </a:lnSpc>
              <a:spcBef>
                <a:spcPts val="563"/>
              </a:spcBef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300">
              <a:solidFill>
                <a:srgbClr val="000000"/>
              </a:solidFill>
            </a:endParaRPr>
          </a:p>
          <a:p>
            <a:pPr marL="222250" indent="-222250">
              <a:lnSpc>
                <a:spcPct val="100000"/>
              </a:lnSpc>
              <a:spcBef>
                <a:spcPts val="563"/>
              </a:spcBef>
              <a:buFont typeface="Times New Roman" pitchFamily="16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300">
                <a:solidFill>
                  <a:srgbClr val="000000"/>
                </a:solidFill>
              </a:rPr>
              <a:t>Always think about what effects a method has on the state of an object</a:t>
            </a:r>
          </a:p>
          <a:p>
            <a:pPr marL="461963" lvl="1" indent="-236538">
              <a:lnSpc>
                <a:spcPct val="100000"/>
              </a:lnSpc>
              <a:buFont typeface="Times New Roman" pitchFamily="16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900">
                <a:solidFill>
                  <a:srgbClr val="000000"/>
                </a:solidFill>
              </a:rPr>
              <a:t>other parts of the code depend on correct execution</a:t>
            </a:r>
          </a:p>
          <a:p>
            <a:pPr marL="461963" lvl="1" indent="-236538">
              <a:lnSpc>
                <a:spcPct val="100000"/>
              </a:lnSpc>
              <a:buFont typeface="Times New Roman" pitchFamily="16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900">
                <a:solidFill>
                  <a:srgbClr val="000000"/>
                </a:solidFill>
              </a:rPr>
              <a:t>use hand simulation to be sure (mentally step through each line and use hand to simulate code)</a:t>
            </a:r>
          </a:p>
          <a:p>
            <a:pPr marL="461963" lvl="1" indent="-236538">
              <a:lnSpc>
                <a:spcPct val="100000"/>
              </a:lnSpc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300">
              <a:solidFill>
                <a:srgbClr val="000000"/>
              </a:solidFill>
            </a:endParaRPr>
          </a:p>
          <a:p>
            <a:pPr marL="222250" indent="-222250">
              <a:lnSpc>
                <a:spcPct val="100000"/>
              </a:lnSpc>
              <a:spcBef>
                <a:spcPts val="563"/>
              </a:spcBef>
              <a:buFont typeface="Times New Roman" pitchFamily="16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300">
                <a:solidFill>
                  <a:srgbClr val="000000"/>
                </a:solidFill>
              </a:rPr>
              <a:t>Now that we’ve pseudocoded, let’s see the actual code...</a:t>
            </a:r>
          </a:p>
          <a:p>
            <a:pPr marL="461963" lvl="1" indent="-236538">
              <a:lnSpc>
                <a:spcPct val="100000"/>
              </a:lnSpc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1900">
              <a:solidFill>
                <a:srgbClr val="000000"/>
              </a:solidFill>
            </a:endParaRPr>
          </a:p>
        </p:txBody>
      </p:sp>
      <p:sp>
        <p:nvSpPr>
          <p:cNvPr id="31747" name="Line 3"/>
          <p:cNvSpPr>
            <a:spLocks noChangeShapeType="1"/>
          </p:cNvSpPr>
          <p:nvPr/>
        </p:nvSpPr>
        <p:spPr bwMode="auto">
          <a:xfrm>
            <a:off x="5486400" y="6629400"/>
            <a:ext cx="406400" cy="1191"/>
          </a:xfrm>
          <a:prstGeom prst="line">
            <a:avLst/>
          </a:prstGeom>
          <a:noFill/>
          <a:ln w="28440">
            <a:solidFill>
              <a:srgbClr val="CCCCFF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17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7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17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17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17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32" presetClass="emph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50" fill="hold" masterRel="sameClick"/>
                                        <p:tgtEl>
                                          <p:spTgt spid="317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animClr clrSpc="rgb" dir="cw">
                                      <p:cBhvr>
                                        <p:cTn id="43" dur="50" fill="hold" masterRel="sameClick"/>
                                        <p:tgtEl>
                                          <p:spTgt spid="317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44" dur="50" fill="hold"/>
                                        <p:tgtEl>
                                          <p:spTgt spid="317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Rot by="120000">
                                      <p:cBhvr>
                                        <p:cTn id="45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7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100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9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174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174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174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174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174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39" presetClass="entr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x-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/>
          <p:cNvSpPr txBox="1">
            <a:spLocks noChangeArrowheads="1"/>
          </p:cNvSpPr>
          <p:nvPr/>
        </p:nvSpPr>
        <p:spPr bwMode="auto">
          <a:xfrm>
            <a:off x="609600" y="142875"/>
            <a:ext cx="84328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marL="344488">
              <a:lnSpc>
                <a:spcPct val="97000"/>
              </a:lnSpc>
              <a:buClr>
                <a:srgbClr val="3333CC"/>
              </a:buClr>
              <a:buFont typeface="Times New Roman" pitchFamily="16" charset="0"/>
              <a:buNone/>
              <a:tabLst>
                <a:tab pos="344488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>
                <a:solidFill>
                  <a:srgbClr val="3333CC"/>
                </a:solidFill>
              </a:rPr>
              <a:t>Syntax for Trip to Store 24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406400" y="571500"/>
            <a:ext cx="8331200" cy="5772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2738438" indent="-2738438">
              <a:lnSpc>
                <a:spcPts val="1650"/>
              </a:lnSpc>
              <a:buClr>
                <a:srgbClr val="008000"/>
              </a:buClr>
              <a:buSzPct val="69000"/>
              <a:buFont typeface="Times New Roman" pitchFamily="16" charset="0"/>
              <a:buNone/>
              <a:tabLst>
                <a:tab pos="2970213" algn="l"/>
                <a:tab pos="3427413" algn="l"/>
                <a:tab pos="3884613" algn="l"/>
                <a:tab pos="4341813" algn="l"/>
                <a:tab pos="4799013" algn="l"/>
                <a:tab pos="5256213" algn="l"/>
                <a:tab pos="5713413" algn="l"/>
                <a:tab pos="6170613" algn="l"/>
                <a:tab pos="6627813" algn="l"/>
                <a:tab pos="7085013" algn="l"/>
                <a:tab pos="7542213" algn="l"/>
                <a:tab pos="7999413" algn="l"/>
                <a:tab pos="8456613" algn="l"/>
                <a:tab pos="8913813" algn="l"/>
                <a:tab pos="9371013" algn="l"/>
                <a:tab pos="9828213" algn="l"/>
                <a:tab pos="10285413" algn="l"/>
                <a:tab pos="10742613" algn="l"/>
                <a:tab pos="11199813" algn="l"/>
                <a:tab pos="11657013" algn="l"/>
              </a:tabLst>
            </a:pPr>
            <a:r>
              <a:rPr lang="en-GB" sz="1600" b="1">
                <a:solidFill>
                  <a:srgbClr val="990099"/>
                </a:solidFill>
                <a:latin typeface="Courier New" pitchFamily="49" charset="0"/>
              </a:rPr>
              <a:t>/**</a:t>
            </a:r>
          </a:p>
          <a:p>
            <a:pPr marL="2738438" indent="-2738438">
              <a:lnSpc>
                <a:spcPct val="105000"/>
              </a:lnSpc>
              <a:buClr>
                <a:srgbClr val="008000"/>
              </a:buClr>
              <a:buSzPct val="69000"/>
              <a:buFont typeface="Times New Roman" pitchFamily="16" charset="0"/>
              <a:buNone/>
              <a:tabLst>
                <a:tab pos="2970213" algn="l"/>
                <a:tab pos="3427413" algn="l"/>
                <a:tab pos="3884613" algn="l"/>
                <a:tab pos="4341813" algn="l"/>
                <a:tab pos="4799013" algn="l"/>
                <a:tab pos="5256213" algn="l"/>
                <a:tab pos="5713413" algn="l"/>
                <a:tab pos="6170613" algn="l"/>
                <a:tab pos="6627813" algn="l"/>
                <a:tab pos="7085013" algn="l"/>
                <a:tab pos="7542213" algn="l"/>
                <a:tab pos="7999413" algn="l"/>
                <a:tab pos="8456613" algn="l"/>
                <a:tab pos="8913813" algn="l"/>
                <a:tab pos="9371013" algn="l"/>
                <a:tab pos="9828213" algn="l"/>
                <a:tab pos="10285413" algn="l"/>
                <a:tab pos="10742613" algn="l"/>
                <a:tab pos="11199813" algn="l"/>
                <a:tab pos="11657013" algn="l"/>
              </a:tabLst>
            </a:pPr>
            <a:r>
              <a:rPr lang="en-GB" sz="1600" b="1">
                <a:solidFill>
                  <a:srgbClr val="990099"/>
                </a:solidFill>
                <a:latin typeface="Courier New" pitchFamily="49" charset="0"/>
              </a:rPr>
              <a:t> * This class models the process of a CS15Mobile</a:t>
            </a:r>
          </a:p>
          <a:p>
            <a:pPr marL="2738438" indent="-2738438">
              <a:lnSpc>
                <a:spcPct val="105000"/>
              </a:lnSpc>
              <a:buClr>
                <a:srgbClr val="008000"/>
              </a:buClr>
              <a:buSzPct val="69000"/>
              <a:buFont typeface="Times New Roman" pitchFamily="16" charset="0"/>
              <a:buNone/>
              <a:tabLst>
                <a:tab pos="2970213" algn="l"/>
                <a:tab pos="3427413" algn="l"/>
                <a:tab pos="3884613" algn="l"/>
                <a:tab pos="4341813" algn="l"/>
                <a:tab pos="4799013" algn="l"/>
                <a:tab pos="5256213" algn="l"/>
                <a:tab pos="5713413" algn="l"/>
                <a:tab pos="6170613" algn="l"/>
                <a:tab pos="6627813" algn="l"/>
                <a:tab pos="7085013" algn="l"/>
                <a:tab pos="7542213" algn="l"/>
                <a:tab pos="7999413" algn="l"/>
                <a:tab pos="8456613" algn="l"/>
                <a:tab pos="8913813" algn="l"/>
                <a:tab pos="9371013" algn="l"/>
                <a:tab pos="9828213" algn="l"/>
                <a:tab pos="10285413" algn="l"/>
                <a:tab pos="10742613" algn="l"/>
                <a:tab pos="11199813" algn="l"/>
                <a:tab pos="11657013" algn="l"/>
              </a:tabLst>
            </a:pPr>
            <a:r>
              <a:rPr lang="en-GB" sz="1600" b="1">
                <a:solidFill>
                  <a:srgbClr val="990099"/>
                </a:solidFill>
                <a:latin typeface="Courier New" pitchFamily="49" charset="0"/>
              </a:rPr>
              <a:t> * driving from the corner of Brook and Waterman</a:t>
            </a:r>
          </a:p>
          <a:p>
            <a:pPr marL="2738438" indent="-2738438">
              <a:lnSpc>
                <a:spcPct val="105000"/>
              </a:lnSpc>
              <a:buClr>
                <a:srgbClr val="008000"/>
              </a:buClr>
              <a:buSzPct val="69000"/>
              <a:buFont typeface="Times New Roman" pitchFamily="16" charset="0"/>
              <a:buNone/>
              <a:tabLst>
                <a:tab pos="2970213" algn="l"/>
                <a:tab pos="3427413" algn="l"/>
                <a:tab pos="3884613" algn="l"/>
                <a:tab pos="4341813" algn="l"/>
                <a:tab pos="4799013" algn="l"/>
                <a:tab pos="5256213" algn="l"/>
                <a:tab pos="5713413" algn="l"/>
                <a:tab pos="6170613" algn="l"/>
                <a:tab pos="6627813" algn="l"/>
                <a:tab pos="7085013" algn="l"/>
                <a:tab pos="7542213" algn="l"/>
                <a:tab pos="7999413" algn="l"/>
                <a:tab pos="8456613" algn="l"/>
                <a:tab pos="8913813" algn="l"/>
                <a:tab pos="9371013" algn="l"/>
                <a:tab pos="9828213" algn="l"/>
                <a:tab pos="10285413" algn="l"/>
                <a:tab pos="10742613" algn="l"/>
                <a:tab pos="11199813" algn="l"/>
                <a:tab pos="11657013" algn="l"/>
              </a:tabLst>
            </a:pPr>
            <a:r>
              <a:rPr lang="en-GB" sz="1600" b="1">
                <a:solidFill>
                  <a:srgbClr val="990099"/>
                </a:solidFill>
                <a:latin typeface="Courier New" pitchFamily="49" charset="0"/>
              </a:rPr>
              <a:t> * to Store24 (at Thayer and Euclid) and back.</a:t>
            </a:r>
          </a:p>
          <a:p>
            <a:pPr marL="2738438" indent="-2738438">
              <a:lnSpc>
                <a:spcPct val="105000"/>
              </a:lnSpc>
              <a:buClr>
                <a:srgbClr val="008000"/>
              </a:buClr>
              <a:buSzPct val="69000"/>
              <a:buFont typeface="Times New Roman" pitchFamily="16" charset="0"/>
              <a:buNone/>
              <a:tabLst>
                <a:tab pos="2970213" algn="l"/>
                <a:tab pos="3427413" algn="l"/>
                <a:tab pos="3884613" algn="l"/>
                <a:tab pos="4341813" algn="l"/>
                <a:tab pos="4799013" algn="l"/>
                <a:tab pos="5256213" algn="l"/>
                <a:tab pos="5713413" algn="l"/>
                <a:tab pos="6170613" algn="l"/>
                <a:tab pos="6627813" algn="l"/>
                <a:tab pos="7085013" algn="l"/>
                <a:tab pos="7542213" algn="l"/>
                <a:tab pos="7999413" algn="l"/>
                <a:tab pos="8456613" algn="l"/>
                <a:tab pos="8913813" algn="l"/>
                <a:tab pos="9371013" algn="l"/>
                <a:tab pos="9828213" algn="l"/>
                <a:tab pos="10285413" algn="l"/>
                <a:tab pos="10742613" algn="l"/>
                <a:tab pos="11199813" algn="l"/>
                <a:tab pos="11657013" algn="l"/>
              </a:tabLst>
            </a:pPr>
            <a:r>
              <a:rPr lang="en-GB" sz="1600" b="1">
                <a:solidFill>
                  <a:srgbClr val="990099"/>
                </a:solidFill>
                <a:latin typeface="Courier New" pitchFamily="49" charset="0"/>
              </a:rPr>
              <a:t> */</a:t>
            </a:r>
          </a:p>
          <a:p>
            <a:pPr marL="2738438" indent="-2738438">
              <a:lnSpc>
                <a:spcPct val="105000"/>
              </a:lnSpc>
              <a:buClr>
                <a:srgbClr val="3333CC"/>
              </a:buClr>
              <a:buSzPct val="69000"/>
              <a:buFont typeface="Times New Roman" pitchFamily="16" charset="0"/>
              <a:buNone/>
              <a:tabLst>
                <a:tab pos="2970213" algn="l"/>
                <a:tab pos="3427413" algn="l"/>
                <a:tab pos="3884613" algn="l"/>
                <a:tab pos="4341813" algn="l"/>
                <a:tab pos="4799013" algn="l"/>
                <a:tab pos="5256213" algn="l"/>
                <a:tab pos="5713413" algn="l"/>
                <a:tab pos="6170613" algn="l"/>
                <a:tab pos="6627813" algn="l"/>
                <a:tab pos="7085013" algn="l"/>
                <a:tab pos="7542213" algn="l"/>
                <a:tab pos="7999413" algn="l"/>
                <a:tab pos="8456613" algn="l"/>
                <a:tab pos="8913813" algn="l"/>
                <a:tab pos="9371013" algn="l"/>
                <a:tab pos="9828213" algn="l"/>
                <a:tab pos="10285413" algn="l"/>
                <a:tab pos="10742613" algn="l"/>
                <a:tab pos="11199813" algn="l"/>
                <a:tab pos="11657013" algn="l"/>
              </a:tabLst>
            </a:pPr>
            <a:endParaRPr lang="en-GB" sz="1600" b="1">
              <a:solidFill>
                <a:srgbClr val="990099"/>
              </a:solidFill>
              <a:latin typeface="Courier New" pitchFamily="49" charset="0"/>
            </a:endParaRPr>
          </a:p>
          <a:p>
            <a:pPr marL="2738438" indent="-2738438">
              <a:lnSpc>
                <a:spcPct val="105000"/>
              </a:lnSpc>
              <a:buClr>
                <a:srgbClr val="3333CC"/>
              </a:buClr>
              <a:buSzPct val="69000"/>
              <a:buFont typeface="Times New Roman" pitchFamily="16" charset="0"/>
              <a:buNone/>
              <a:tabLst>
                <a:tab pos="2970213" algn="l"/>
                <a:tab pos="3427413" algn="l"/>
                <a:tab pos="3884613" algn="l"/>
                <a:tab pos="4341813" algn="l"/>
                <a:tab pos="4799013" algn="l"/>
                <a:tab pos="5256213" algn="l"/>
                <a:tab pos="5713413" algn="l"/>
                <a:tab pos="6170613" algn="l"/>
                <a:tab pos="6627813" algn="l"/>
                <a:tab pos="7085013" algn="l"/>
                <a:tab pos="7542213" algn="l"/>
                <a:tab pos="7999413" algn="l"/>
                <a:tab pos="8456613" algn="l"/>
                <a:tab pos="8913813" algn="l"/>
                <a:tab pos="9371013" algn="l"/>
                <a:tab pos="9828213" algn="l"/>
                <a:tab pos="10285413" algn="l"/>
                <a:tab pos="10742613" algn="l"/>
                <a:tab pos="11199813" algn="l"/>
                <a:tab pos="11657013" algn="l"/>
              </a:tabLst>
            </a:pPr>
            <a:r>
              <a:rPr lang="en-GB" sz="1600" b="1">
                <a:solidFill>
                  <a:srgbClr val="3333CC"/>
                </a:solidFill>
                <a:latin typeface="Courier New" pitchFamily="49" charset="0"/>
              </a:rPr>
              <a:t>public class TripToStore24 {</a:t>
            </a:r>
          </a:p>
          <a:p>
            <a:pPr marL="2738438" indent="-2738438">
              <a:lnSpc>
                <a:spcPct val="105000"/>
              </a:lnSpc>
              <a:buClr>
                <a:srgbClr val="3333CC"/>
              </a:buClr>
              <a:buSzPct val="69000"/>
              <a:buFont typeface="Times New Roman" pitchFamily="16" charset="0"/>
              <a:buNone/>
              <a:tabLst>
                <a:tab pos="2970213" algn="l"/>
                <a:tab pos="3427413" algn="l"/>
                <a:tab pos="3884613" algn="l"/>
                <a:tab pos="4341813" algn="l"/>
                <a:tab pos="4799013" algn="l"/>
                <a:tab pos="5256213" algn="l"/>
                <a:tab pos="5713413" algn="l"/>
                <a:tab pos="6170613" algn="l"/>
                <a:tab pos="6627813" algn="l"/>
                <a:tab pos="7085013" algn="l"/>
                <a:tab pos="7542213" algn="l"/>
                <a:tab pos="7999413" algn="l"/>
                <a:tab pos="8456613" algn="l"/>
                <a:tab pos="8913813" algn="l"/>
                <a:tab pos="9371013" algn="l"/>
                <a:tab pos="9828213" algn="l"/>
                <a:tab pos="10285413" algn="l"/>
                <a:tab pos="10742613" algn="l"/>
                <a:tab pos="11199813" algn="l"/>
                <a:tab pos="11657013" algn="l"/>
              </a:tabLst>
            </a:pPr>
            <a:endParaRPr lang="en-GB" sz="1600" b="1">
              <a:solidFill>
                <a:srgbClr val="3333CC"/>
              </a:solidFill>
              <a:latin typeface="Courier New" pitchFamily="49" charset="0"/>
            </a:endParaRPr>
          </a:p>
          <a:p>
            <a:pPr marL="2738438" indent="-2738438">
              <a:lnSpc>
                <a:spcPct val="105000"/>
              </a:lnSpc>
              <a:buClr>
                <a:srgbClr val="3333CC"/>
              </a:buClr>
              <a:buSzPct val="69000"/>
              <a:buFont typeface="Times New Roman" pitchFamily="16" charset="0"/>
              <a:buNone/>
              <a:tabLst>
                <a:tab pos="2970213" algn="l"/>
                <a:tab pos="3427413" algn="l"/>
                <a:tab pos="3884613" algn="l"/>
                <a:tab pos="4341813" algn="l"/>
                <a:tab pos="4799013" algn="l"/>
                <a:tab pos="5256213" algn="l"/>
                <a:tab pos="5713413" algn="l"/>
                <a:tab pos="6170613" algn="l"/>
                <a:tab pos="6627813" algn="l"/>
                <a:tab pos="7085013" algn="l"/>
                <a:tab pos="7542213" algn="l"/>
                <a:tab pos="7999413" algn="l"/>
                <a:tab pos="8456613" algn="l"/>
                <a:tab pos="8913813" algn="l"/>
                <a:tab pos="9371013" algn="l"/>
                <a:tab pos="9828213" algn="l"/>
                <a:tab pos="10285413" algn="l"/>
                <a:tab pos="10742613" algn="l"/>
                <a:tab pos="11199813" algn="l"/>
                <a:tab pos="11657013" algn="l"/>
              </a:tabLst>
            </a:pPr>
            <a:r>
              <a:rPr lang="en-GB" sz="1600" b="1">
                <a:solidFill>
                  <a:srgbClr val="3333CC"/>
                </a:solidFill>
                <a:latin typeface="Courier New" pitchFamily="49" charset="0"/>
              </a:rPr>
              <a:t>  private Demos.Car.CS15Mobile _15mobile;</a:t>
            </a:r>
          </a:p>
          <a:p>
            <a:pPr marL="2738438" indent="-2738438">
              <a:lnSpc>
                <a:spcPct val="105000"/>
              </a:lnSpc>
              <a:buClr>
                <a:srgbClr val="3333CC"/>
              </a:buClr>
              <a:buSzPct val="69000"/>
              <a:buFont typeface="Times New Roman" pitchFamily="16" charset="0"/>
              <a:buNone/>
              <a:tabLst>
                <a:tab pos="2970213" algn="l"/>
                <a:tab pos="3427413" algn="l"/>
                <a:tab pos="3884613" algn="l"/>
                <a:tab pos="4341813" algn="l"/>
                <a:tab pos="4799013" algn="l"/>
                <a:tab pos="5256213" algn="l"/>
                <a:tab pos="5713413" algn="l"/>
                <a:tab pos="6170613" algn="l"/>
                <a:tab pos="6627813" algn="l"/>
                <a:tab pos="7085013" algn="l"/>
                <a:tab pos="7542213" algn="l"/>
                <a:tab pos="7999413" algn="l"/>
                <a:tab pos="8456613" algn="l"/>
                <a:tab pos="8913813" algn="l"/>
                <a:tab pos="9371013" algn="l"/>
                <a:tab pos="9828213" algn="l"/>
                <a:tab pos="10285413" algn="l"/>
                <a:tab pos="10742613" algn="l"/>
                <a:tab pos="11199813" algn="l"/>
                <a:tab pos="11657013" algn="l"/>
              </a:tabLst>
            </a:pPr>
            <a:endParaRPr lang="en-GB" sz="1600" b="1">
              <a:solidFill>
                <a:srgbClr val="3333CC"/>
              </a:solidFill>
              <a:latin typeface="Courier New" pitchFamily="49" charset="0"/>
            </a:endParaRPr>
          </a:p>
          <a:p>
            <a:pPr marL="2738438" indent="-2738438">
              <a:lnSpc>
                <a:spcPct val="105000"/>
              </a:lnSpc>
              <a:buClr>
                <a:srgbClr val="3333CC"/>
              </a:buClr>
              <a:buSzPct val="69000"/>
              <a:buFont typeface="Times New Roman" pitchFamily="16" charset="0"/>
              <a:buNone/>
              <a:tabLst>
                <a:tab pos="2970213" algn="l"/>
                <a:tab pos="3427413" algn="l"/>
                <a:tab pos="3884613" algn="l"/>
                <a:tab pos="4341813" algn="l"/>
                <a:tab pos="4799013" algn="l"/>
                <a:tab pos="5256213" algn="l"/>
                <a:tab pos="5713413" algn="l"/>
                <a:tab pos="6170613" algn="l"/>
                <a:tab pos="6627813" algn="l"/>
                <a:tab pos="7085013" algn="l"/>
                <a:tab pos="7542213" algn="l"/>
                <a:tab pos="7999413" algn="l"/>
                <a:tab pos="8456613" algn="l"/>
                <a:tab pos="8913813" algn="l"/>
                <a:tab pos="9371013" algn="l"/>
                <a:tab pos="9828213" algn="l"/>
                <a:tab pos="10285413" algn="l"/>
                <a:tab pos="10742613" algn="l"/>
                <a:tab pos="11199813" algn="l"/>
                <a:tab pos="11657013" algn="l"/>
              </a:tabLst>
            </a:pPr>
            <a:r>
              <a:rPr lang="en-GB" sz="1600" b="1">
                <a:solidFill>
                  <a:srgbClr val="3333CC"/>
                </a:solidFill>
                <a:latin typeface="Courier New" pitchFamily="49" charset="0"/>
              </a:rPr>
              <a:t>  public TripToStore24() {</a:t>
            </a:r>
          </a:p>
          <a:p>
            <a:pPr marL="2738438" indent="-2738438">
              <a:lnSpc>
                <a:spcPct val="105000"/>
              </a:lnSpc>
              <a:buClr>
                <a:srgbClr val="3333CC"/>
              </a:buClr>
              <a:buSzPct val="69000"/>
              <a:buFont typeface="Times New Roman" pitchFamily="16" charset="0"/>
              <a:buNone/>
              <a:tabLst>
                <a:tab pos="2970213" algn="l"/>
                <a:tab pos="3427413" algn="l"/>
                <a:tab pos="3884613" algn="l"/>
                <a:tab pos="4341813" algn="l"/>
                <a:tab pos="4799013" algn="l"/>
                <a:tab pos="5256213" algn="l"/>
                <a:tab pos="5713413" algn="l"/>
                <a:tab pos="6170613" algn="l"/>
                <a:tab pos="6627813" algn="l"/>
                <a:tab pos="7085013" algn="l"/>
                <a:tab pos="7542213" algn="l"/>
                <a:tab pos="7999413" algn="l"/>
                <a:tab pos="8456613" algn="l"/>
                <a:tab pos="8913813" algn="l"/>
                <a:tab pos="9371013" algn="l"/>
                <a:tab pos="9828213" algn="l"/>
                <a:tab pos="10285413" algn="l"/>
                <a:tab pos="10742613" algn="l"/>
                <a:tab pos="11199813" algn="l"/>
                <a:tab pos="11657013" algn="l"/>
              </a:tabLst>
            </a:pPr>
            <a:r>
              <a:rPr lang="en-GB" sz="1600" b="1">
                <a:solidFill>
                  <a:srgbClr val="3333CC"/>
                </a:solidFill>
                <a:latin typeface="Courier New" pitchFamily="49" charset="0"/>
              </a:rPr>
              <a:t>    _15mobile = new Demos.Car.CS15Mobile();</a:t>
            </a:r>
          </a:p>
          <a:p>
            <a:pPr marL="2738438" indent="-2738438">
              <a:lnSpc>
                <a:spcPct val="105000"/>
              </a:lnSpc>
              <a:buClr>
                <a:srgbClr val="3333CC"/>
              </a:buClr>
              <a:buSzPct val="69000"/>
              <a:buFont typeface="Times New Roman" pitchFamily="16" charset="0"/>
              <a:buNone/>
              <a:tabLst>
                <a:tab pos="2970213" algn="l"/>
                <a:tab pos="3427413" algn="l"/>
                <a:tab pos="3884613" algn="l"/>
                <a:tab pos="4341813" algn="l"/>
                <a:tab pos="4799013" algn="l"/>
                <a:tab pos="5256213" algn="l"/>
                <a:tab pos="5713413" algn="l"/>
                <a:tab pos="6170613" algn="l"/>
                <a:tab pos="6627813" algn="l"/>
                <a:tab pos="7085013" algn="l"/>
                <a:tab pos="7542213" algn="l"/>
                <a:tab pos="7999413" algn="l"/>
                <a:tab pos="8456613" algn="l"/>
                <a:tab pos="8913813" algn="l"/>
                <a:tab pos="9371013" algn="l"/>
                <a:tab pos="9828213" algn="l"/>
                <a:tab pos="10285413" algn="l"/>
                <a:tab pos="10742613" algn="l"/>
                <a:tab pos="11199813" algn="l"/>
                <a:tab pos="11657013" algn="l"/>
              </a:tabLst>
            </a:pPr>
            <a:r>
              <a:rPr lang="en-GB" sz="1600" b="1">
                <a:solidFill>
                  <a:srgbClr val="3333CC"/>
                </a:solidFill>
                <a:latin typeface="Courier New" pitchFamily="49" charset="0"/>
              </a:rPr>
              <a:t>  }</a:t>
            </a:r>
          </a:p>
          <a:p>
            <a:pPr marL="2738438" indent="-2738438">
              <a:lnSpc>
                <a:spcPct val="105000"/>
              </a:lnSpc>
              <a:buClr>
                <a:srgbClr val="3333CC"/>
              </a:buClr>
              <a:buSzPct val="69000"/>
              <a:buFont typeface="Times New Roman" pitchFamily="16" charset="0"/>
              <a:buNone/>
              <a:tabLst>
                <a:tab pos="2970213" algn="l"/>
                <a:tab pos="3427413" algn="l"/>
                <a:tab pos="3884613" algn="l"/>
                <a:tab pos="4341813" algn="l"/>
                <a:tab pos="4799013" algn="l"/>
                <a:tab pos="5256213" algn="l"/>
                <a:tab pos="5713413" algn="l"/>
                <a:tab pos="6170613" algn="l"/>
                <a:tab pos="6627813" algn="l"/>
                <a:tab pos="7085013" algn="l"/>
                <a:tab pos="7542213" algn="l"/>
                <a:tab pos="7999413" algn="l"/>
                <a:tab pos="8456613" algn="l"/>
                <a:tab pos="8913813" algn="l"/>
                <a:tab pos="9371013" algn="l"/>
                <a:tab pos="9828213" algn="l"/>
                <a:tab pos="10285413" algn="l"/>
                <a:tab pos="10742613" algn="l"/>
                <a:tab pos="11199813" algn="l"/>
                <a:tab pos="11657013" algn="l"/>
              </a:tabLst>
            </a:pPr>
            <a:endParaRPr lang="en-GB" sz="1600" b="1">
              <a:solidFill>
                <a:srgbClr val="3333CC"/>
              </a:solidFill>
              <a:latin typeface="Courier New" pitchFamily="49" charset="0"/>
            </a:endParaRPr>
          </a:p>
          <a:p>
            <a:pPr marL="2738438" indent="-2738438">
              <a:lnSpc>
                <a:spcPct val="105000"/>
              </a:lnSpc>
              <a:buClr>
                <a:srgbClr val="3333CC"/>
              </a:buClr>
              <a:buSzPct val="69000"/>
              <a:buFont typeface="Times New Roman" pitchFamily="16" charset="0"/>
              <a:buNone/>
              <a:tabLst>
                <a:tab pos="2970213" algn="l"/>
                <a:tab pos="3427413" algn="l"/>
                <a:tab pos="3884613" algn="l"/>
                <a:tab pos="4341813" algn="l"/>
                <a:tab pos="4799013" algn="l"/>
                <a:tab pos="5256213" algn="l"/>
                <a:tab pos="5713413" algn="l"/>
                <a:tab pos="6170613" algn="l"/>
                <a:tab pos="6627813" algn="l"/>
                <a:tab pos="7085013" algn="l"/>
                <a:tab pos="7542213" algn="l"/>
                <a:tab pos="7999413" algn="l"/>
                <a:tab pos="8456613" algn="l"/>
                <a:tab pos="8913813" algn="l"/>
                <a:tab pos="9371013" algn="l"/>
                <a:tab pos="9828213" algn="l"/>
                <a:tab pos="10285413" algn="l"/>
                <a:tab pos="10742613" algn="l"/>
                <a:tab pos="11199813" algn="l"/>
                <a:tab pos="11657013" algn="l"/>
              </a:tabLst>
            </a:pPr>
            <a:r>
              <a:rPr lang="en-GB" sz="1600" b="1">
                <a:solidFill>
                  <a:srgbClr val="3333CC"/>
                </a:solidFill>
                <a:latin typeface="Courier New" pitchFamily="49" charset="0"/>
              </a:rPr>
              <a:t>  public void takeTrip() {</a:t>
            </a:r>
          </a:p>
          <a:p>
            <a:pPr marL="2738438" indent="-2738438">
              <a:lnSpc>
                <a:spcPct val="105000"/>
              </a:lnSpc>
              <a:buClr>
                <a:srgbClr val="3333CC"/>
              </a:buClr>
              <a:buSzPct val="69000"/>
              <a:buFont typeface="Times New Roman" pitchFamily="16" charset="0"/>
              <a:buNone/>
              <a:tabLst>
                <a:tab pos="2970213" algn="l"/>
                <a:tab pos="3427413" algn="l"/>
                <a:tab pos="3884613" algn="l"/>
                <a:tab pos="4341813" algn="l"/>
                <a:tab pos="4799013" algn="l"/>
                <a:tab pos="5256213" algn="l"/>
                <a:tab pos="5713413" algn="l"/>
                <a:tab pos="6170613" algn="l"/>
                <a:tab pos="6627813" algn="l"/>
                <a:tab pos="7085013" algn="l"/>
                <a:tab pos="7542213" algn="l"/>
                <a:tab pos="7999413" algn="l"/>
                <a:tab pos="8456613" algn="l"/>
                <a:tab pos="8913813" algn="l"/>
                <a:tab pos="9371013" algn="l"/>
                <a:tab pos="9828213" algn="l"/>
                <a:tab pos="10285413" algn="l"/>
                <a:tab pos="10742613" algn="l"/>
                <a:tab pos="11199813" algn="l"/>
                <a:tab pos="11657013" algn="l"/>
              </a:tabLst>
            </a:pPr>
            <a:r>
              <a:rPr lang="en-GB" sz="1600" b="1">
                <a:solidFill>
                  <a:srgbClr val="3333CC"/>
                </a:solidFill>
                <a:latin typeface="Courier New" pitchFamily="49" charset="0"/>
              </a:rPr>
              <a:t>    _15mobile.moveForward();</a:t>
            </a:r>
          </a:p>
          <a:p>
            <a:pPr marL="2738438" indent="-2738438">
              <a:lnSpc>
                <a:spcPct val="105000"/>
              </a:lnSpc>
              <a:buClr>
                <a:srgbClr val="3333CC"/>
              </a:buClr>
              <a:buSzPct val="69000"/>
              <a:buFont typeface="Times New Roman" pitchFamily="16" charset="0"/>
              <a:buNone/>
              <a:tabLst>
                <a:tab pos="2970213" algn="l"/>
                <a:tab pos="3427413" algn="l"/>
                <a:tab pos="3884613" algn="l"/>
                <a:tab pos="4341813" algn="l"/>
                <a:tab pos="4799013" algn="l"/>
                <a:tab pos="5256213" algn="l"/>
                <a:tab pos="5713413" algn="l"/>
                <a:tab pos="6170613" algn="l"/>
                <a:tab pos="6627813" algn="l"/>
                <a:tab pos="7085013" algn="l"/>
                <a:tab pos="7542213" algn="l"/>
                <a:tab pos="7999413" algn="l"/>
                <a:tab pos="8456613" algn="l"/>
                <a:tab pos="8913813" algn="l"/>
                <a:tab pos="9371013" algn="l"/>
                <a:tab pos="9828213" algn="l"/>
                <a:tab pos="10285413" algn="l"/>
                <a:tab pos="10742613" algn="l"/>
                <a:tab pos="11199813" algn="l"/>
                <a:tab pos="11657013" algn="l"/>
              </a:tabLst>
            </a:pPr>
            <a:r>
              <a:rPr lang="en-GB" sz="1600" b="1">
                <a:solidFill>
                  <a:srgbClr val="3333CC"/>
                </a:solidFill>
                <a:latin typeface="Courier New" pitchFamily="49" charset="0"/>
              </a:rPr>
              <a:t>    _15mobile.moveForward();</a:t>
            </a:r>
          </a:p>
          <a:p>
            <a:pPr marL="2738438" indent="-2738438">
              <a:lnSpc>
                <a:spcPct val="105000"/>
              </a:lnSpc>
              <a:buClr>
                <a:srgbClr val="3333CC"/>
              </a:buClr>
              <a:buSzPct val="69000"/>
              <a:buFont typeface="Times New Roman" pitchFamily="16" charset="0"/>
              <a:buNone/>
              <a:tabLst>
                <a:tab pos="2970213" algn="l"/>
                <a:tab pos="3427413" algn="l"/>
                <a:tab pos="3884613" algn="l"/>
                <a:tab pos="4341813" algn="l"/>
                <a:tab pos="4799013" algn="l"/>
                <a:tab pos="5256213" algn="l"/>
                <a:tab pos="5713413" algn="l"/>
                <a:tab pos="6170613" algn="l"/>
                <a:tab pos="6627813" algn="l"/>
                <a:tab pos="7085013" algn="l"/>
                <a:tab pos="7542213" algn="l"/>
                <a:tab pos="7999413" algn="l"/>
                <a:tab pos="8456613" algn="l"/>
                <a:tab pos="8913813" algn="l"/>
                <a:tab pos="9371013" algn="l"/>
                <a:tab pos="9828213" algn="l"/>
                <a:tab pos="10285413" algn="l"/>
                <a:tab pos="10742613" algn="l"/>
                <a:tab pos="11199813" algn="l"/>
                <a:tab pos="11657013" algn="l"/>
              </a:tabLst>
            </a:pPr>
            <a:r>
              <a:rPr lang="en-GB" sz="1600" b="1">
                <a:solidFill>
                  <a:srgbClr val="3333CC"/>
                </a:solidFill>
                <a:latin typeface="Courier New" pitchFamily="49" charset="0"/>
              </a:rPr>
              <a:t>    _15mobile.turnLeft();</a:t>
            </a:r>
          </a:p>
          <a:p>
            <a:pPr marL="2738438" indent="-2738438">
              <a:lnSpc>
                <a:spcPct val="105000"/>
              </a:lnSpc>
              <a:buClr>
                <a:srgbClr val="3333CC"/>
              </a:buClr>
              <a:buSzPct val="69000"/>
              <a:buFont typeface="Times New Roman" pitchFamily="16" charset="0"/>
              <a:buNone/>
              <a:tabLst>
                <a:tab pos="2970213" algn="l"/>
                <a:tab pos="3427413" algn="l"/>
                <a:tab pos="3884613" algn="l"/>
                <a:tab pos="4341813" algn="l"/>
                <a:tab pos="4799013" algn="l"/>
                <a:tab pos="5256213" algn="l"/>
                <a:tab pos="5713413" algn="l"/>
                <a:tab pos="6170613" algn="l"/>
                <a:tab pos="6627813" algn="l"/>
                <a:tab pos="7085013" algn="l"/>
                <a:tab pos="7542213" algn="l"/>
                <a:tab pos="7999413" algn="l"/>
                <a:tab pos="8456613" algn="l"/>
                <a:tab pos="8913813" algn="l"/>
                <a:tab pos="9371013" algn="l"/>
                <a:tab pos="9828213" algn="l"/>
                <a:tab pos="10285413" algn="l"/>
                <a:tab pos="10742613" algn="l"/>
                <a:tab pos="11199813" algn="l"/>
                <a:tab pos="11657013" algn="l"/>
              </a:tabLst>
            </a:pPr>
            <a:r>
              <a:rPr lang="en-GB" sz="1600" b="1">
                <a:solidFill>
                  <a:srgbClr val="3333CC"/>
                </a:solidFill>
                <a:latin typeface="Courier New" pitchFamily="49" charset="0"/>
              </a:rPr>
              <a:t>    _15mobile.moveForward();</a:t>
            </a:r>
          </a:p>
          <a:p>
            <a:pPr marL="2738438" indent="-2738438">
              <a:lnSpc>
                <a:spcPct val="105000"/>
              </a:lnSpc>
              <a:buClr>
                <a:srgbClr val="3333CC"/>
              </a:buClr>
              <a:buSzPct val="69000"/>
              <a:buFont typeface="Times New Roman" pitchFamily="16" charset="0"/>
              <a:buNone/>
              <a:tabLst>
                <a:tab pos="2970213" algn="l"/>
                <a:tab pos="3427413" algn="l"/>
                <a:tab pos="3884613" algn="l"/>
                <a:tab pos="4341813" algn="l"/>
                <a:tab pos="4799013" algn="l"/>
                <a:tab pos="5256213" algn="l"/>
                <a:tab pos="5713413" algn="l"/>
                <a:tab pos="6170613" algn="l"/>
                <a:tab pos="6627813" algn="l"/>
                <a:tab pos="7085013" algn="l"/>
                <a:tab pos="7542213" algn="l"/>
                <a:tab pos="7999413" algn="l"/>
                <a:tab pos="8456613" algn="l"/>
                <a:tab pos="8913813" algn="l"/>
                <a:tab pos="9371013" algn="l"/>
                <a:tab pos="9828213" algn="l"/>
                <a:tab pos="10285413" algn="l"/>
                <a:tab pos="10742613" algn="l"/>
                <a:tab pos="11199813" algn="l"/>
                <a:tab pos="11657013" algn="l"/>
              </a:tabLst>
            </a:pPr>
            <a:r>
              <a:rPr lang="en-GB" sz="1600" b="1">
                <a:solidFill>
                  <a:srgbClr val="3333CC"/>
                </a:solidFill>
                <a:latin typeface="Courier New" pitchFamily="49" charset="0"/>
              </a:rPr>
              <a:t>    _15mobile.turnLeft();</a:t>
            </a:r>
          </a:p>
          <a:p>
            <a:pPr marL="2738438" indent="-2738438">
              <a:lnSpc>
                <a:spcPct val="105000"/>
              </a:lnSpc>
              <a:buClr>
                <a:srgbClr val="3333CC"/>
              </a:buClr>
              <a:buSzPct val="69000"/>
              <a:buFont typeface="Times New Roman" pitchFamily="16" charset="0"/>
              <a:buNone/>
              <a:tabLst>
                <a:tab pos="2970213" algn="l"/>
                <a:tab pos="3427413" algn="l"/>
                <a:tab pos="3884613" algn="l"/>
                <a:tab pos="4341813" algn="l"/>
                <a:tab pos="4799013" algn="l"/>
                <a:tab pos="5256213" algn="l"/>
                <a:tab pos="5713413" algn="l"/>
                <a:tab pos="6170613" algn="l"/>
                <a:tab pos="6627813" algn="l"/>
                <a:tab pos="7085013" algn="l"/>
                <a:tab pos="7542213" algn="l"/>
                <a:tab pos="7999413" algn="l"/>
                <a:tab pos="8456613" algn="l"/>
                <a:tab pos="8913813" algn="l"/>
                <a:tab pos="9371013" algn="l"/>
                <a:tab pos="9828213" algn="l"/>
                <a:tab pos="10285413" algn="l"/>
                <a:tab pos="10742613" algn="l"/>
                <a:tab pos="11199813" algn="l"/>
                <a:tab pos="11657013" algn="l"/>
              </a:tabLst>
            </a:pPr>
            <a:r>
              <a:rPr lang="en-GB" sz="1600" b="1">
                <a:solidFill>
                  <a:srgbClr val="3333CC"/>
                </a:solidFill>
                <a:latin typeface="Courier New" pitchFamily="49" charset="0"/>
              </a:rPr>
              <a:t>    _15mobile.moveForward();</a:t>
            </a:r>
          </a:p>
          <a:p>
            <a:pPr marL="2738438" indent="-2738438">
              <a:lnSpc>
                <a:spcPct val="105000"/>
              </a:lnSpc>
              <a:buClr>
                <a:srgbClr val="3333CC"/>
              </a:buClr>
              <a:buSzPct val="69000"/>
              <a:buFont typeface="Times New Roman" pitchFamily="16" charset="0"/>
              <a:buNone/>
              <a:tabLst>
                <a:tab pos="2970213" algn="l"/>
                <a:tab pos="3427413" algn="l"/>
                <a:tab pos="3884613" algn="l"/>
                <a:tab pos="4341813" algn="l"/>
                <a:tab pos="4799013" algn="l"/>
                <a:tab pos="5256213" algn="l"/>
                <a:tab pos="5713413" algn="l"/>
                <a:tab pos="6170613" algn="l"/>
                <a:tab pos="6627813" algn="l"/>
                <a:tab pos="7085013" algn="l"/>
                <a:tab pos="7542213" algn="l"/>
                <a:tab pos="7999413" algn="l"/>
                <a:tab pos="8456613" algn="l"/>
                <a:tab pos="8913813" algn="l"/>
                <a:tab pos="9371013" algn="l"/>
                <a:tab pos="9828213" algn="l"/>
                <a:tab pos="10285413" algn="l"/>
                <a:tab pos="10742613" algn="l"/>
                <a:tab pos="11199813" algn="l"/>
                <a:tab pos="11657013" algn="l"/>
              </a:tabLst>
            </a:pPr>
            <a:r>
              <a:rPr lang="en-GB" sz="1600" b="1">
                <a:solidFill>
                  <a:srgbClr val="3333CC"/>
                </a:solidFill>
                <a:latin typeface="Courier New" pitchFamily="49" charset="0"/>
              </a:rPr>
              <a:t>    _15mobile.moveForward();</a:t>
            </a:r>
          </a:p>
          <a:p>
            <a:pPr marL="2738438" indent="-2738438">
              <a:lnSpc>
                <a:spcPct val="105000"/>
              </a:lnSpc>
              <a:buClr>
                <a:srgbClr val="3333CC"/>
              </a:buClr>
              <a:buSzPct val="69000"/>
              <a:buFont typeface="Times New Roman" pitchFamily="16" charset="0"/>
              <a:buNone/>
              <a:tabLst>
                <a:tab pos="2970213" algn="l"/>
                <a:tab pos="3427413" algn="l"/>
                <a:tab pos="3884613" algn="l"/>
                <a:tab pos="4341813" algn="l"/>
                <a:tab pos="4799013" algn="l"/>
                <a:tab pos="5256213" algn="l"/>
                <a:tab pos="5713413" algn="l"/>
                <a:tab pos="6170613" algn="l"/>
                <a:tab pos="6627813" algn="l"/>
                <a:tab pos="7085013" algn="l"/>
                <a:tab pos="7542213" algn="l"/>
                <a:tab pos="7999413" algn="l"/>
                <a:tab pos="8456613" algn="l"/>
                <a:tab pos="8913813" algn="l"/>
                <a:tab pos="9371013" algn="l"/>
                <a:tab pos="9828213" algn="l"/>
                <a:tab pos="10285413" algn="l"/>
                <a:tab pos="10742613" algn="l"/>
                <a:tab pos="11199813" algn="l"/>
                <a:tab pos="11657013" algn="l"/>
              </a:tabLst>
            </a:pPr>
            <a:r>
              <a:rPr lang="en-GB" sz="1600" b="1">
                <a:solidFill>
                  <a:srgbClr val="3333CC"/>
                </a:solidFill>
                <a:latin typeface="Courier New" pitchFamily="49" charset="0"/>
              </a:rPr>
              <a:t>    _15mobile.turnLeft();</a:t>
            </a:r>
          </a:p>
          <a:p>
            <a:pPr marL="2738438" indent="-2738438">
              <a:lnSpc>
                <a:spcPct val="105000"/>
              </a:lnSpc>
              <a:buClr>
                <a:srgbClr val="3333CC"/>
              </a:buClr>
              <a:buSzPct val="69000"/>
              <a:buFont typeface="Times New Roman" pitchFamily="16" charset="0"/>
              <a:buNone/>
              <a:tabLst>
                <a:tab pos="2970213" algn="l"/>
                <a:tab pos="3427413" algn="l"/>
                <a:tab pos="3884613" algn="l"/>
                <a:tab pos="4341813" algn="l"/>
                <a:tab pos="4799013" algn="l"/>
                <a:tab pos="5256213" algn="l"/>
                <a:tab pos="5713413" algn="l"/>
                <a:tab pos="6170613" algn="l"/>
                <a:tab pos="6627813" algn="l"/>
                <a:tab pos="7085013" algn="l"/>
                <a:tab pos="7542213" algn="l"/>
                <a:tab pos="7999413" algn="l"/>
                <a:tab pos="8456613" algn="l"/>
                <a:tab pos="8913813" algn="l"/>
                <a:tab pos="9371013" algn="l"/>
                <a:tab pos="9828213" algn="l"/>
                <a:tab pos="10285413" algn="l"/>
                <a:tab pos="10742613" algn="l"/>
                <a:tab pos="11199813" algn="l"/>
                <a:tab pos="11657013" algn="l"/>
              </a:tabLst>
            </a:pPr>
            <a:r>
              <a:rPr lang="en-GB" sz="1600" b="1">
                <a:solidFill>
                  <a:srgbClr val="3333CC"/>
                </a:solidFill>
                <a:latin typeface="Courier New" pitchFamily="49" charset="0"/>
              </a:rPr>
              <a:t>    _15mobile.moveForward();</a:t>
            </a:r>
          </a:p>
          <a:p>
            <a:pPr marL="2738438" indent="-2738438">
              <a:lnSpc>
                <a:spcPct val="105000"/>
              </a:lnSpc>
              <a:buClr>
                <a:srgbClr val="3333CC"/>
              </a:buClr>
              <a:buSzPct val="69000"/>
              <a:buFont typeface="Times New Roman" pitchFamily="16" charset="0"/>
              <a:buNone/>
              <a:tabLst>
                <a:tab pos="2970213" algn="l"/>
                <a:tab pos="3427413" algn="l"/>
                <a:tab pos="3884613" algn="l"/>
                <a:tab pos="4341813" algn="l"/>
                <a:tab pos="4799013" algn="l"/>
                <a:tab pos="5256213" algn="l"/>
                <a:tab pos="5713413" algn="l"/>
                <a:tab pos="6170613" algn="l"/>
                <a:tab pos="6627813" algn="l"/>
                <a:tab pos="7085013" algn="l"/>
                <a:tab pos="7542213" algn="l"/>
                <a:tab pos="7999413" algn="l"/>
                <a:tab pos="8456613" algn="l"/>
                <a:tab pos="8913813" algn="l"/>
                <a:tab pos="9371013" algn="l"/>
                <a:tab pos="9828213" algn="l"/>
                <a:tab pos="10285413" algn="l"/>
                <a:tab pos="10742613" algn="l"/>
                <a:tab pos="11199813" algn="l"/>
                <a:tab pos="11657013" algn="l"/>
              </a:tabLst>
            </a:pPr>
            <a:r>
              <a:rPr lang="en-GB" sz="1600" b="1">
                <a:solidFill>
                  <a:srgbClr val="3333CC"/>
                </a:solidFill>
                <a:latin typeface="Courier New" pitchFamily="49" charset="0"/>
              </a:rPr>
              <a:t>    _15mobile.turnLeft();</a:t>
            </a:r>
          </a:p>
          <a:p>
            <a:pPr marL="2738438" indent="-2738438">
              <a:lnSpc>
                <a:spcPct val="105000"/>
              </a:lnSpc>
              <a:buClr>
                <a:srgbClr val="3333CC"/>
              </a:buClr>
              <a:buSzPct val="69000"/>
              <a:buFont typeface="Times New Roman" pitchFamily="16" charset="0"/>
              <a:buNone/>
              <a:tabLst>
                <a:tab pos="2970213" algn="l"/>
                <a:tab pos="3427413" algn="l"/>
                <a:tab pos="3884613" algn="l"/>
                <a:tab pos="4341813" algn="l"/>
                <a:tab pos="4799013" algn="l"/>
                <a:tab pos="5256213" algn="l"/>
                <a:tab pos="5713413" algn="l"/>
                <a:tab pos="6170613" algn="l"/>
                <a:tab pos="6627813" algn="l"/>
                <a:tab pos="7085013" algn="l"/>
                <a:tab pos="7542213" algn="l"/>
                <a:tab pos="7999413" algn="l"/>
                <a:tab pos="8456613" algn="l"/>
                <a:tab pos="8913813" algn="l"/>
                <a:tab pos="9371013" algn="l"/>
                <a:tab pos="9828213" algn="l"/>
                <a:tab pos="10285413" algn="l"/>
                <a:tab pos="10742613" algn="l"/>
                <a:tab pos="11199813" algn="l"/>
                <a:tab pos="11657013" algn="l"/>
              </a:tabLst>
            </a:pPr>
            <a:r>
              <a:rPr lang="en-GB" sz="1600" b="1">
                <a:solidFill>
                  <a:srgbClr val="3333CC"/>
                </a:solidFill>
                <a:latin typeface="Courier New" pitchFamily="49" charset="0"/>
              </a:rPr>
              <a:t>  }</a:t>
            </a:r>
          </a:p>
          <a:p>
            <a:pPr marL="2738438" indent="-2738438">
              <a:lnSpc>
                <a:spcPct val="105000"/>
              </a:lnSpc>
              <a:buClr>
                <a:srgbClr val="3333CC"/>
              </a:buClr>
              <a:buSzPct val="69000"/>
              <a:buFont typeface="Times New Roman" pitchFamily="16" charset="0"/>
              <a:buNone/>
              <a:tabLst>
                <a:tab pos="2970213" algn="l"/>
                <a:tab pos="3427413" algn="l"/>
                <a:tab pos="3884613" algn="l"/>
                <a:tab pos="4341813" algn="l"/>
                <a:tab pos="4799013" algn="l"/>
                <a:tab pos="5256213" algn="l"/>
                <a:tab pos="5713413" algn="l"/>
                <a:tab pos="6170613" algn="l"/>
                <a:tab pos="6627813" algn="l"/>
                <a:tab pos="7085013" algn="l"/>
                <a:tab pos="7542213" algn="l"/>
                <a:tab pos="7999413" algn="l"/>
                <a:tab pos="8456613" algn="l"/>
                <a:tab pos="8913813" algn="l"/>
                <a:tab pos="9371013" algn="l"/>
                <a:tab pos="9828213" algn="l"/>
                <a:tab pos="10285413" algn="l"/>
                <a:tab pos="10742613" algn="l"/>
                <a:tab pos="11199813" algn="l"/>
                <a:tab pos="11657013" algn="l"/>
              </a:tabLst>
            </a:pPr>
            <a:endParaRPr lang="en-GB" sz="1600" b="1">
              <a:solidFill>
                <a:srgbClr val="3333CC"/>
              </a:solidFill>
              <a:latin typeface="Courier New" pitchFamily="49" charset="0"/>
            </a:endParaRPr>
          </a:p>
          <a:p>
            <a:pPr marL="2738438" indent="-2738438">
              <a:lnSpc>
                <a:spcPct val="105000"/>
              </a:lnSpc>
              <a:buClr>
                <a:srgbClr val="3333CC"/>
              </a:buClr>
              <a:buSzPct val="69000"/>
              <a:buFont typeface="Times New Roman" pitchFamily="16" charset="0"/>
              <a:buNone/>
              <a:tabLst>
                <a:tab pos="2970213" algn="l"/>
                <a:tab pos="3427413" algn="l"/>
                <a:tab pos="3884613" algn="l"/>
                <a:tab pos="4341813" algn="l"/>
                <a:tab pos="4799013" algn="l"/>
                <a:tab pos="5256213" algn="l"/>
                <a:tab pos="5713413" algn="l"/>
                <a:tab pos="6170613" algn="l"/>
                <a:tab pos="6627813" algn="l"/>
                <a:tab pos="7085013" algn="l"/>
                <a:tab pos="7542213" algn="l"/>
                <a:tab pos="7999413" algn="l"/>
                <a:tab pos="8456613" algn="l"/>
                <a:tab pos="8913813" algn="l"/>
                <a:tab pos="9371013" algn="l"/>
                <a:tab pos="9828213" algn="l"/>
                <a:tab pos="10285413" algn="l"/>
                <a:tab pos="10742613" algn="l"/>
                <a:tab pos="11199813" algn="l"/>
                <a:tab pos="11657013" algn="l"/>
              </a:tabLst>
            </a:pPr>
            <a:r>
              <a:rPr lang="en-GB" sz="1600" b="1">
                <a:solidFill>
                  <a:srgbClr val="3333CC"/>
                </a:solidFill>
                <a:latin typeface="Courier New" pitchFamily="49" charset="0"/>
              </a:rPr>
              <a:t>} </a:t>
            </a:r>
            <a:r>
              <a:rPr lang="en-GB" sz="1600" b="1">
                <a:solidFill>
                  <a:srgbClr val="990099"/>
                </a:solidFill>
                <a:latin typeface="Courier New" pitchFamily="49" charset="0"/>
              </a:rPr>
              <a:t>// class TripToStore24</a:t>
            </a:r>
          </a:p>
        </p:txBody>
      </p:sp>
      <p:sp>
        <p:nvSpPr>
          <p:cNvPr id="32771" name="Line 3"/>
          <p:cNvSpPr>
            <a:spLocks noChangeShapeType="1"/>
          </p:cNvSpPr>
          <p:nvPr/>
        </p:nvSpPr>
        <p:spPr bwMode="auto">
          <a:xfrm>
            <a:off x="5486400" y="6629400"/>
            <a:ext cx="406400" cy="1191"/>
          </a:xfrm>
          <a:prstGeom prst="line">
            <a:avLst/>
          </a:prstGeom>
          <a:noFill/>
          <a:ln w="28440">
            <a:solidFill>
              <a:srgbClr val="CCCCFF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x-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2770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27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27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277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277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277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2770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277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277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277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277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2770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2770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2770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2770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2770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2770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609600" y="142875"/>
            <a:ext cx="84328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marL="344488">
              <a:lnSpc>
                <a:spcPct val="97000"/>
              </a:lnSpc>
              <a:buClr>
                <a:srgbClr val="3333CC"/>
              </a:buClr>
              <a:buFont typeface="Times New Roman" pitchFamily="16" charset="0"/>
              <a:buNone/>
              <a:tabLst>
                <a:tab pos="344488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>
                <a:solidFill>
                  <a:srgbClr val="3333CC"/>
                </a:solidFill>
              </a:rPr>
              <a:t>Syntax for Application</a:t>
            </a: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406400" y="628650"/>
            <a:ext cx="8737600" cy="577334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2219325" indent="-2219325">
              <a:lnSpc>
                <a:spcPts val="1650"/>
              </a:lnSpc>
              <a:buClr>
                <a:srgbClr val="008000"/>
              </a:buClr>
              <a:buSzPct val="69000"/>
              <a:buFont typeface="Times New Roman" pitchFamily="16" charset="0"/>
              <a:buNone/>
              <a:tabLst>
                <a:tab pos="2451100" algn="l"/>
                <a:tab pos="2908300" algn="l"/>
                <a:tab pos="3365500" algn="l"/>
                <a:tab pos="3822700" algn="l"/>
                <a:tab pos="4279900" algn="l"/>
                <a:tab pos="4737100" algn="l"/>
                <a:tab pos="5194300" algn="l"/>
                <a:tab pos="5651500" algn="l"/>
                <a:tab pos="6108700" algn="l"/>
                <a:tab pos="6565900" algn="l"/>
                <a:tab pos="7023100" algn="l"/>
                <a:tab pos="7480300" algn="l"/>
                <a:tab pos="7937500" algn="l"/>
                <a:tab pos="8394700" algn="l"/>
                <a:tab pos="8851900" algn="l"/>
                <a:tab pos="9309100" algn="l"/>
                <a:tab pos="9766300" algn="l"/>
                <a:tab pos="10223500" algn="l"/>
                <a:tab pos="10680700" algn="l"/>
                <a:tab pos="11137900" algn="l"/>
              </a:tabLst>
            </a:pPr>
            <a:r>
              <a:rPr lang="en-GB" sz="1600" b="1">
                <a:solidFill>
                  <a:srgbClr val="990099"/>
                </a:solidFill>
                <a:latin typeface="Courier New" pitchFamily="49" charset="0"/>
              </a:rPr>
              <a:t>/**</a:t>
            </a:r>
          </a:p>
          <a:p>
            <a:pPr marL="2219325" indent="-2219325">
              <a:lnSpc>
                <a:spcPct val="105000"/>
              </a:lnSpc>
              <a:buClr>
                <a:srgbClr val="008000"/>
              </a:buClr>
              <a:buSzPct val="69000"/>
              <a:buFont typeface="Times New Roman" pitchFamily="16" charset="0"/>
              <a:buNone/>
              <a:tabLst>
                <a:tab pos="2451100" algn="l"/>
                <a:tab pos="2908300" algn="l"/>
                <a:tab pos="3365500" algn="l"/>
                <a:tab pos="3822700" algn="l"/>
                <a:tab pos="4279900" algn="l"/>
                <a:tab pos="4737100" algn="l"/>
                <a:tab pos="5194300" algn="l"/>
                <a:tab pos="5651500" algn="l"/>
                <a:tab pos="6108700" algn="l"/>
                <a:tab pos="6565900" algn="l"/>
                <a:tab pos="7023100" algn="l"/>
                <a:tab pos="7480300" algn="l"/>
                <a:tab pos="7937500" algn="l"/>
                <a:tab pos="8394700" algn="l"/>
                <a:tab pos="8851900" algn="l"/>
                <a:tab pos="9309100" algn="l"/>
                <a:tab pos="9766300" algn="l"/>
                <a:tab pos="10223500" algn="l"/>
                <a:tab pos="10680700" algn="l"/>
                <a:tab pos="11137900" algn="l"/>
              </a:tabLst>
            </a:pPr>
            <a:r>
              <a:rPr lang="en-GB" sz="1600" b="1">
                <a:solidFill>
                  <a:srgbClr val="990099"/>
                </a:solidFill>
                <a:latin typeface="Courier New" pitchFamily="49" charset="0"/>
              </a:rPr>
              <a:t> * This class exists to start everything up.</a:t>
            </a:r>
          </a:p>
          <a:p>
            <a:pPr marL="2219325" indent="-2219325">
              <a:lnSpc>
                <a:spcPct val="105000"/>
              </a:lnSpc>
              <a:buClr>
                <a:srgbClr val="008000"/>
              </a:buClr>
              <a:buSzPct val="69000"/>
              <a:buFont typeface="Times New Roman" pitchFamily="16" charset="0"/>
              <a:buNone/>
              <a:tabLst>
                <a:tab pos="2451100" algn="l"/>
                <a:tab pos="2908300" algn="l"/>
                <a:tab pos="3365500" algn="l"/>
                <a:tab pos="3822700" algn="l"/>
                <a:tab pos="4279900" algn="l"/>
                <a:tab pos="4737100" algn="l"/>
                <a:tab pos="5194300" algn="l"/>
                <a:tab pos="5651500" algn="l"/>
                <a:tab pos="6108700" algn="l"/>
                <a:tab pos="6565900" algn="l"/>
                <a:tab pos="7023100" algn="l"/>
                <a:tab pos="7480300" algn="l"/>
                <a:tab pos="7937500" algn="l"/>
                <a:tab pos="8394700" algn="l"/>
                <a:tab pos="8851900" algn="l"/>
                <a:tab pos="9309100" algn="l"/>
                <a:tab pos="9766300" algn="l"/>
                <a:tab pos="10223500" algn="l"/>
                <a:tab pos="10680700" algn="l"/>
                <a:tab pos="11137900" algn="l"/>
              </a:tabLst>
            </a:pPr>
            <a:r>
              <a:rPr lang="en-GB" sz="1600" b="1">
                <a:solidFill>
                  <a:srgbClr val="990099"/>
                </a:solidFill>
                <a:latin typeface="Courier New" pitchFamily="49" charset="0"/>
              </a:rPr>
              <a:t> */</a:t>
            </a:r>
          </a:p>
          <a:p>
            <a:pPr marL="2219325" indent="-2219325">
              <a:lnSpc>
                <a:spcPct val="105000"/>
              </a:lnSpc>
              <a:buSzPct val="69000"/>
              <a:buFont typeface="Times New Roman" pitchFamily="16" charset="0"/>
              <a:buNone/>
              <a:tabLst>
                <a:tab pos="2451100" algn="l"/>
                <a:tab pos="2908300" algn="l"/>
                <a:tab pos="3365500" algn="l"/>
                <a:tab pos="3822700" algn="l"/>
                <a:tab pos="4279900" algn="l"/>
                <a:tab pos="4737100" algn="l"/>
                <a:tab pos="5194300" algn="l"/>
                <a:tab pos="5651500" algn="l"/>
                <a:tab pos="6108700" algn="l"/>
                <a:tab pos="6565900" algn="l"/>
                <a:tab pos="7023100" algn="l"/>
                <a:tab pos="7480300" algn="l"/>
                <a:tab pos="7937500" algn="l"/>
                <a:tab pos="8394700" algn="l"/>
                <a:tab pos="8851900" algn="l"/>
                <a:tab pos="9309100" algn="l"/>
                <a:tab pos="9766300" algn="l"/>
                <a:tab pos="10223500" algn="l"/>
                <a:tab pos="10680700" algn="l"/>
                <a:tab pos="11137900" algn="l"/>
              </a:tabLst>
            </a:pPr>
            <a:endParaRPr lang="en-GB" sz="1600" b="1">
              <a:solidFill>
                <a:srgbClr val="990099"/>
              </a:solidFill>
              <a:latin typeface="Courier New" pitchFamily="49" charset="0"/>
            </a:endParaRPr>
          </a:p>
          <a:p>
            <a:pPr marL="2219325" indent="-2219325">
              <a:lnSpc>
                <a:spcPct val="105000"/>
              </a:lnSpc>
              <a:buClr>
                <a:srgbClr val="3333CC"/>
              </a:buClr>
              <a:buSzPct val="69000"/>
              <a:buFont typeface="Times New Roman" pitchFamily="16" charset="0"/>
              <a:buNone/>
              <a:tabLst>
                <a:tab pos="2451100" algn="l"/>
                <a:tab pos="2908300" algn="l"/>
                <a:tab pos="3365500" algn="l"/>
                <a:tab pos="3822700" algn="l"/>
                <a:tab pos="4279900" algn="l"/>
                <a:tab pos="4737100" algn="l"/>
                <a:tab pos="5194300" algn="l"/>
                <a:tab pos="5651500" algn="l"/>
                <a:tab pos="6108700" algn="l"/>
                <a:tab pos="6565900" algn="l"/>
                <a:tab pos="7023100" algn="l"/>
                <a:tab pos="7480300" algn="l"/>
                <a:tab pos="7937500" algn="l"/>
                <a:tab pos="8394700" algn="l"/>
                <a:tab pos="8851900" algn="l"/>
                <a:tab pos="9309100" algn="l"/>
                <a:tab pos="9766300" algn="l"/>
                <a:tab pos="10223500" algn="l"/>
                <a:tab pos="10680700" algn="l"/>
                <a:tab pos="11137900" algn="l"/>
              </a:tabLst>
            </a:pPr>
            <a:r>
              <a:rPr lang="en-GB" sz="1600" b="1">
                <a:solidFill>
                  <a:srgbClr val="3333CC"/>
                </a:solidFill>
                <a:latin typeface="Courier New" pitchFamily="49" charset="0"/>
              </a:rPr>
              <a:t>public class TripApp extends wheels.users.Frame {</a:t>
            </a:r>
          </a:p>
          <a:p>
            <a:pPr marL="2219325" indent="-2219325">
              <a:lnSpc>
                <a:spcPct val="105000"/>
              </a:lnSpc>
              <a:buClr>
                <a:srgbClr val="3333CC"/>
              </a:buClr>
              <a:buSzPct val="69000"/>
              <a:buFont typeface="Times New Roman" pitchFamily="16" charset="0"/>
              <a:buNone/>
              <a:tabLst>
                <a:tab pos="2451100" algn="l"/>
                <a:tab pos="2908300" algn="l"/>
                <a:tab pos="3365500" algn="l"/>
                <a:tab pos="3822700" algn="l"/>
                <a:tab pos="4279900" algn="l"/>
                <a:tab pos="4737100" algn="l"/>
                <a:tab pos="5194300" algn="l"/>
                <a:tab pos="5651500" algn="l"/>
                <a:tab pos="6108700" algn="l"/>
                <a:tab pos="6565900" algn="l"/>
                <a:tab pos="7023100" algn="l"/>
                <a:tab pos="7480300" algn="l"/>
                <a:tab pos="7937500" algn="l"/>
                <a:tab pos="8394700" algn="l"/>
                <a:tab pos="8851900" algn="l"/>
                <a:tab pos="9309100" algn="l"/>
                <a:tab pos="9766300" algn="l"/>
                <a:tab pos="10223500" algn="l"/>
                <a:tab pos="10680700" algn="l"/>
                <a:tab pos="11137900" algn="l"/>
              </a:tabLst>
            </a:pPr>
            <a:endParaRPr lang="en-GB" sz="1600" b="1">
              <a:solidFill>
                <a:srgbClr val="3333CC"/>
              </a:solidFill>
              <a:latin typeface="Courier New" pitchFamily="49" charset="0"/>
            </a:endParaRPr>
          </a:p>
          <a:p>
            <a:pPr marL="2219325" indent="-2219325">
              <a:lnSpc>
                <a:spcPct val="105000"/>
              </a:lnSpc>
              <a:buClr>
                <a:srgbClr val="3333CC"/>
              </a:buClr>
              <a:buSzPct val="69000"/>
              <a:buFont typeface="Times New Roman" pitchFamily="16" charset="0"/>
              <a:buNone/>
              <a:tabLst>
                <a:tab pos="2451100" algn="l"/>
                <a:tab pos="2908300" algn="l"/>
                <a:tab pos="3365500" algn="l"/>
                <a:tab pos="3822700" algn="l"/>
                <a:tab pos="4279900" algn="l"/>
                <a:tab pos="4737100" algn="l"/>
                <a:tab pos="5194300" algn="l"/>
                <a:tab pos="5651500" algn="l"/>
                <a:tab pos="6108700" algn="l"/>
                <a:tab pos="6565900" algn="l"/>
                <a:tab pos="7023100" algn="l"/>
                <a:tab pos="7480300" algn="l"/>
                <a:tab pos="7937500" algn="l"/>
                <a:tab pos="8394700" algn="l"/>
                <a:tab pos="8851900" algn="l"/>
                <a:tab pos="9309100" algn="l"/>
                <a:tab pos="9766300" algn="l"/>
                <a:tab pos="10223500" algn="l"/>
                <a:tab pos="10680700" algn="l"/>
                <a:tab pos="11137900" algn="l"/>
              </a:tabLst>
            </a:pPr>
            <a:r>
              <a:rPr lang="en-GB" sz="1600" b="1">
                <a:solidFill>
                  <a:srgbClr val="3333CC"/>
                </a:solidFill>
                <a:latin typeface="Courier New" pitchFamily="49" charset="0"/>
              </a:rPr>
              <a:t>  private TripToStore24 _trip;</a:t>
            </a:r>
          </a:p>
          <a:p>
            <a:pPr marL="2219325" indent="-2219325">
              <a:lnSpc>
                <a:spcPct val="105000"/>
              </a:lnSpc>
              <a:buClr>
                <a:srgbClr val="3333CC"/>
              </a:buClr>
              <a:buSzPct val="69000"/>
              <a:buFont typeface="Times New Roman" pitchFamily="16" charset="0"/>
              <a:buNone/>
              <a:tabLst>
                <a:tab pos="2451100" algn="l"/>
                <a:tab pos="2908300" algn="l"/>
                <a:tab pos="3365500" algn="l"/>
                <a:tab pos="3822700" algn="l"/>
                <a:tab pos="4279900" algn="l"/>
                <a:tab pos="4737100" algn="l"/>
                <a:tab pos="5194300" algn="l"/>
                <a:tab pos="5651500" algn="l"/>
                <a:tab pos="6108700" algn="l"/>
                <a:tab pos="6565900" algn="l"/>
                <a:tab pos="7023100" algn="l"/>
                <a:tab pos="7480300" algn="l"/>
                <a:tab pos="7937500" algn="l"/>
                <a:tab pos="8394700" algn="l"/>
                <a:tab pos="8851900" algn="l"/>
                <a:tab pos="9309100" algn="l"/>
                <a:tab pos="9766300" algn="l"/>
                <a:tab pos="10223500" algn="l"/>
                <a:tab pos="10680700" algn="l"/>
                <a:tab pos="11137900" algn="l"/>
              </a:tabLst>
            </a:pPr>
            <a:endParaRPr lang="en-GB" sz="1600" b="1">
              <a:solidFill>
                <a:srgbClr val="3333CC"/>
              </a:solidFill>
              <a:latin typeface="Courier New" pitchFamily="49" charset="0"/>
            </a:endParaRPr>
          </a:p>
          <a:p>
            <a:pPr marL="2219325" indent="-2219325">
              <a:lnSpc>
                <a:spcPct val="105000"/>
              </a:lnSpc>
              <a:buClr>
                <a:srgbClr val="3333CC"/>
              </a:buClr>
              <a:buSzPct val="69000"/>
              <a:buFont typeface="Times New Roman" pitchFamily="16" charset="0"/>
              <a:buNone/>
              <a:tabLst>
                <a:tab pos="2451100" algn="l"/>
                <a:tab pos="2908300" algn="l"/>
                <a:tab pos="3365500" algn="l"/>
                <a:tab pos="3822700" algn="l"/>
                <a:tab pos="4279900" algn="l"/>
                <a:tab pos="4737100" algn="l"/>
                <a:tab pos="5194300" algn="l"/>
                <a:tab pos="5651500" algn="l"/>
                <a:tab pos="6108700" algn="l"/>
                <a:tab pos="6565900" algn="l"/>
                <a:tab pos="7023100" algn="l"/>
                <a:tab pos="7480300" algn="l"/>
                <a:tab pos="7937500" algn="l"/>
                <a:tab pos="8394700" algn="l"/>
                <a:tab pos="8851900" algn="l"/>
                <a:tab pos="9309100" algn="l"/>
                <a:tab pos="9766300" algn="l"/>
                <a:tab pos="10223500" algn="l"/>
                <a:tab pos="10680700" algn="l"/>
                <a:tab pos="11137900" algn="l"/>
              </a:tabLst>
            </a:pPr>
            <a:r>
              <a:rPr lang="en-GB" sz="1600" b="1">
                <a:solidFill>
                  <a:srgbClr val="3333CC"/>
                </a:solidFill>
                <a:latin typeface="Courier New" pitchFamily="49" charset="0"/>
              </a:rPr>
              <a:t>  public TripApp() {</a:t>
            </a:r>
          </a:p>
          <a:p>
            <a:pPr marL="2219325" indent="-2219325">
              <a:lnSpc>
                <a:spcPct val="105000"/>
              </a:lnSpc>
              <a:buClr>
                <a:srgbClr val="3333CC"/>
              </a:buClr>
              <a:buSzPct val="69000"/>
              <a:buFont typeface="Times New Roman" pitchFamily="16" charset="0"/>
              <a:buNone/>
              <a:tabLst>
                <a:tab pos="2451100" algn="l"/>
                <a:tab pos="2908300" algn="l"/>
                <a:tab pos="3365500" algn="l"/>
                <a:tab pos="3822700" algn="l"/>
                <a:tab pos="4279900" algn="l"/>
                <a:tab pos="4737100" algn="l"/>
                <a:tab pos="5194300" algn="l"/>
                <a:tab pos="5651500" algn="l"/>
                <a:tab pos="6108700" algn="l"/>
                <a:tab pos="6565900" algn="l"/>
                <a:tab pos="7023100" algn="l"/>
                <a:tab pos="7480300" algn="l"/>
                <a:tab pos="7937500" algn="l"/>
                <a:tab pos="8394700" algn="l"/>
                <a:tab pos="8851900" algn="l"/>
                <a:tab pos="9309100" algn="l"/>
                <a:tab pos="9766300" algn="l"/>
                <a:tab pos="10223500" algn="l"/>
                <a:tab pos="10680700" algn="l"/>
                <a:tab pos="11137900" algn="l"/>
              </a:tabLst>
            </a:pPr>
            <a:r>
              <a:rPr lang="en-GB" sz="1600" b="1">
                <a:solidFill>
                  <a:srgbClr val="3333CC"/>
                </a:solidFill>
                <a:latin typeface="Courier New" pitchFamily="49" charset="0"/>
              </a:rPr>
              <a:t>     _trip = new TripToStore24();</a:t>
            </a:r>
          </a:p>
          <a:p>
            <a:pPr marL="2219325" indent="-2219325">
              <a:lnSpc>
                <a:spcPct val="105000"/>
              </a:lnSpc>
              <a:buClr>
                <a:srgbClr val="3333CC"/>
              </a:buClr>
              <a:buSzPct val="69000"/>
              <a:buFont typeface="Times New Roman" pitchFamily="16" charset="0"/>
              <a:buNone/>
              <a:tabLst>
                <a:tab pos="2451100" algn="l"/>
                <a:tab pos="2908300" algn="l"/>
                <a:tab pos="3365500" algn="l"/>
                <a:tab pos="3822700" algn="l"/>
                <a:tab pos="4279900" algn="l"/>
                <a:tab pos="4737100" algn="l"/>
                <a:tab pos="5194300" algn="l"/>
                <a:tab pos="5651500" algn="l"/>
                <a:tab pos="6108700" algn="l"/>
                <a:tab pos="6565900" algn="l"/>
                <a:tab pos="7023100" algn="l"/>
                <a:tab pos="7480300" algn="l"/>
                <a:tab pos="7937500" algn="l"/>
                <a:tab pos="8394700" algn="l"/>
                <a:tab pos="8851900" algn="l"/>
                <a:tab pos="9309100" algn="l"/>
                <a:tab pos="9766300" algn="l"/>
                <a:tab pos="10223500" algn="l"/>
                <a:tab pos="10680700" algn="l"/>
                <a:tab pos="11137900" algn="l"/>
              </a:tabLst>
            </a:pPr>
            <a:r>
              <a:rPr lang="en-GB" sz="1600" b="1">
                <a:solidFill>
                  <a:srgbClr val="3333CC"/>
                </a:solidFill>
                <a:latin typeface="Courier New" pitchFamily="49" charset="0"/>
              </a:rPr>
              <a:t>     _trip.takeTrip();</a:t>
            </a:r>
          </a:p>
          <a:p>
            <a:pPr marL="2219325" indent="-2219325">
              <a:lnSpc>
                <a:spcPct val="105000"/>
              </a:lnSpc>
              <a:buClr>
                <a:srgbClr val="3333CC"/>
              </a:buClr>
              <a:buSzPct val="69000"/>
              <a:buFont typeface="Times New Roman" pitchFamily="16" charset="0"/>
              <a:buNone/>
              <a:tabLst>
                <a:tab pos="2451100" algn="l"/>
                <a:tab pos="2908300" algn="l"/>
                <a:tab pos="3365500" algn="l"/>
                <a:tab pos="3822700" algn="l"/>
                <a:tab pos="4279900" algn="l"/>
                <a:tab pos="4737100" algn="l"/>
                <a:tab pos="5194300" algn="l"/>
                <a:tab pos="5651500" algn="l"/>
                <a:tab pos="6108700" algn="l"/>
                <a:tab pos="6565900" algn="l"/>
                <a:tab pos="7023100" algn="l"/>
                <a:tab pos="7480300" algn="l"/>
                <a:tab pos="7937500" algn="l"/>
                <a:tab pos="8394700" algn="l"/>
                <a:tab pos="8851900" algn="l"/>
                <a:tab pos="9309100" algn="l"/>
                <a:tab pos="9766300" algn="l"/>
                <a:tab pos="10223500" algn="l"/>
                <a:tab pos="10680700" algn="l"/>
                <a:tab pos="11137900" algn="l"/>
              </a:tabLst>
            </a:pPr>
            <a:r>
              <a:rPr lang="en-GB" sz="1600" b="1">
                <a:solidFill>
                  <a:srgbClr val="3333CC"/>
                </a:solidFill>
                <a:latin typeface="Courier New" pitchFamily="49" charset="0"/>
              </a:rPr>
              <a:t>  }</a:t>
            </a:r>
          </a:p>
          <a:p>
            <a:pPr marL="2219325" indent="-2219325">
              <a:lnSpc>
                <a:spcPct val="105000"/>
              </a:lnSpc>
              <a:buClr>
                <a:srgbClr val="3333CC"/>
              </a:buClr>
              <a:buSzPct val="69000"/>
              <a:buFont typeface="Times New Roman" pitchFamily="16" charset="0"/>
              <a:buNone/>
              <a:tabLst>
                <a:tab pos="2451100" algn="l"/>
                <a:tab pos="2908300" algn="l"/>
                <a:tab pos="3365500" algn="l"/>
                <a:tab pos="3822700" algn="l"/>
                <a:tab pos="4279900" algn="l"/>
                <a:tab pos="4737100" algn="l"/>
                <a:tab pos="5194300" algn="l"/>
                <a:tab pos="5651500" algn="l"/>
                <a:tab pos="6108700" algn="l"/>
                <a:tab pos="6565900" algn="l"/>
                <a:tab pos="7023100" algn="l"/>
                <a:tab pos="7480300" algn="l"/>
                <a:tab pos="7937500" algn="l"/>
                <a:tab pos="8394700" algn="l"/>
                <a:tab pos="8851900" algn="l"/>
                <a:tab pos="9309100" algn="l"/>
                <a:tab pos="9766300" algn="l"/>
                <a:tab pos="10223500" algn="l"/>
                <a:tab pos="10680700" algn="l"/>
                <a:tab pos="11137900" algn="l"/>
              </a:tabLst>
            </a:pPr>
            <a:endParaRPr lang="en-GB" sz="1600" b="1">
              <a:solidFill>
                <a:srgbClr val="3333CC"/>
              </a:solidFill>
              <a:latin typeface="Courier New" pitchFamily="49" charset="0"/>
            </a:endParaRPr>
          </a:p>
          <a:p>
            <a:pPr marL="2219325" indent="-2219325">
              <a:lnSpc>
                <a:spcPct val="105000"/>
              </a:lnSpc>
              <a:buClr>
                <a:srgbClr val="3333CC"/>
              </a:buClr>
              <a:buSzPct val="69000"/>
              <a:buFont typeface="Times New Roman" pitchFamily="16" charset="0"/>
              <a:buNone/>
              <a:tabLst>
                <a:tab pos="2451100" algn="l"/>
                <a:tab pos="2908300" algn="l"/>
                <a:tab pos="3365500" algn="l"/>
                <a:tab pos="3822700" algn="l"/>
                <a:tab pos="4279900" algn="l"/>
                <a:tab pos="4737100" algn="l"/>
                <a:tab pos="5194300" algn="l"/>
                <a:tab pos="5651500" algn="l"/>
                <a:tab pos="6108700" algn="l"/>
                <a:tab pos="6565900" algn="l"/>
                <a:tab pos="7023100" algn="l"/>
                <a:tab pos="7480300" algn="l"/>
                <a:tab pos="7937500" algn="l"/>
                <a:tab pos="8394700" algn="l"/>
                <a:tab pos="8851900" algn="l"/>
                <a:tab pos="9309100" algn="l"/>
                <a:tab pos="9766300" algn="l"/>
                <a:tab pos="10223500" algn="l"/>
                <a:tab pos="10680700" algn="l"/>
                <a:tab pos="11137900" algn="l"/>
              </a:tabLst>
            </a:pPr>
            <a:r>
              <a:rPr lang="en-GB" sz="1600" b="1">
                <a:solidFill>
                  <a:srgbClr val="990099"/>
                </a:solidFill>
                <a:latin typeface="Courier New" pitchFamily="49" charset="0"/>
              </a:rPr>
              <a:t>  // you don’t need to understand this part yet:</a:t>
            </a:r>
          </a:p>
          <a:p>
            <a:pPr marL="2219325" indent="-2219325">
              <a:lnSpc>
                <a:spcPct val="105000"/>
              </a:lnSpc>
              <a:buClr>
                <a:srgbClr val="3333CC"/>
              </a:buClr>
              <a:buSzPct val="69000"/>
              <a:buFont typeface="Times New Roman" pitchFamily="16" charset="0"/>
              <a:buNone/>
              <a:tabLst>
                <a:tab pos="2451100" algn="l"/>
                <a:tab pos="2908300" algn="l"/>
                <a:tab pos="3365500" algn="l"/>
                <a:tab pos="3822700" algn="l"/>
                <a:tab pos="4279900" algn="l"/>
                <a:tab pos="4737100" algn="l"/>
                <a:tab pos="5194300" algn="l"/>
                <a:tab pos="5651500" algn="l"/>
                <a:tab pos="6108700" algn="l"/>
                <a:tab pos="6565900" algn="l"/>
                <a:tab pos="7023100" algn="l"/>
                <a:tab pos="7480300" algn="l"/>
                <a:tab pos="7937500" algn="l"/>
                <a:tab pos="8394700" algn="l"/>
                <a:tab pos="8851900" algn="l"/>
                <a:tab pos="9309100" algn="l"/>
                <a:tab pos="9766300" algn="l"/>
                <a:tab pos="10223500" algn="l"/>
                <a:tab pos="10680700" algn="l"/>
                <a:tab pos="11137900" algn="l"/>
              </a:tabLst>
            </a:pPr>
            <a:r>
              <a:rPr lang="en-GB" sz="1600" b="1">
                <a:solidFill>
                  <a:srgbClr val="3333CC"/>
                </a:solidFill>
                <a:latin typeface="Courier New" pitchFamily="49" charset="0"/>
              </a:rPr>
              <a:t>  public static void main ( String[] argv ) {</a:t>
            </a:r>
          </a:p>
          <a:p>
            <a:pPr marL="2219325" indent="-2219325">
              <a:lnSpc>
                <a:spcPct val="105000"/>
              </a:lnSpc>
              <a:buClr>
                <a:srgbClr val="3333CC"/>
              </a:buClr>
              <a:buSzPct val="69000"/>
              <a:buFont typeface="Times New Roman" pitchFamily="16" charset="0"/>
              <a:buNone/>
              <a:tabLst>
                <a:tab pos="2451100" algn="l"/>
                <a:tab pos="2908300" algn="l"/>
                <a:tab pos="3365500" algn="l"/>
                <a:tab pos="3822700" algn="l"/>
                <a:tab pos="4279900" algn="l"/>
                <a:tab pos="4737100" algn="l"/>
                <a:tab pos="5194300" algn="l"/>
                <a:tab pos="5651500" algn="l"/>
                <a:tab pos="6108700" algn="l"/>
                <a:tab pos="6565900" algn="l"/>
                <a:tab pos="7023100" algn="l"/>
                <a:tab pos="7480300" algn="l"/>
                <a:tab pos="7937500" algn="l"/>
                <a:tab pos="8394700" algn="l"/>
                <a:tab pos="8851900" algn="l"/>
                <a:tab pos="9309100" algn="l"/>
                <a:tab pos="9766300" algn="l"/>
                <a:tab pos="10223500" algn="l"/>
                <a:tab pos="10680700" algn="l"/>
                <a:tab pos="11137900" algn="l"/>
              </a:tabLst>
            </a:pPr>
            <a:r>
              <a:rPr lang="en-GB" sz="1600" b="1">
                <a:solidFill>
                  <a:srgbClr val="3333CC"/>
                </a:solidFill>
                <a:latin typeface="Courier New" pitchFamily="49" charset="0"/>
              </a:rPr>
              <a:t>     new TripApp();</a:t>
            </a:r>
          </a:p>
          <a:p>
            <a:pPr marL="2219325" indent="-2219325">
              <a:lnSpc>
                <a:spcPct val="105000"/>
              </a:lnSpc>
              <a:buClr>
                <a:srgbClr val="3333CC"/>
              </a:buClr>
              <a:buSzPct val="69000"/>
              <a:buFont typeface="Times New Roman" pitchFamily="16" charset="0"/>
              <a:buNone/>
              <a:tabLst>
                <a:tab pos="2451100" algn="l"/>
                <a:tab pos="2908300" algn="l"/>
                <a:tab pos="3365500" algn="l"/>
                <a:tab pos="3822700" algn="l"/>
                <a:tab pos="4279900" algn="l"/>
                <a:tab pos="4737100" algn="l"/>
                <a:tab pos="5194300" algn="l"/>
                <a:tab pos="5651500" algn="l"/>
                <a:tab pos="6108700" algn="l"/>
                <a:tab pos="6565900" algn="l"/>
                <a:tab pos="7023100" algn="l"/>
                <a:tab pos="7480300" algn="l"/>
                <a:tab pos="7937500" algn="l"/>
                <a:tab pos="8394700" algn="l"/>
                <a:tab pos="8851900" algn="l"/>
                <a:tab pos="9309100" algn="l"/>
                <a:tab pos="9766300" algn="l"/>
                <a:tab pos="10223500" algn="l"/>
                <a:tab pos="10680700" algn="l"/>
                <a:tab pos="11137900" algn="l"/>
              </a:tabLst>
            </a:pPr>
            <a:r>
              <a:rPr lang="en-GB" sz="1600" b="1">
                <a:solidFill>
                  <a:srgbClr val="3333CC"/>
                </a:solidFill>
                <a:latin typeface="Courier New" pitchFamily="49" charset="0"/>
              </a:rPr>
              <a:t>  }</a:t>
            </a:r>
          </a:p>
          <a:p>
            <a:pPr marL="2219325" indent="-2219325">
              <a:lnSpc>
                <a:spcPct val="105000"/>
              </a:lnSpc>
              <a:buClr>
                <a:srgbClr val="3333CC"/>
              </a:buClr>
              <a:buSzPct val="69000"/>
              <a:buFont typeface="Times New Roman" pitchFamily="16" charset="0"/>
              <a:buNone/>
              <a:tabLst>
                <a:tab pos="2451100" algn="l"/>
                <a:tab pos="2908300" algn="l"/>
                <a:tab pos="3365500" algn="l"/>
                <a:tab pos="3822700" algn="l"/>
                <a:tab pos="4279900" algn="l"/>
                <a:tab pos="4737100" algn="l"/>
                <a:tab pos="5194300" algn="l"/>
                <a:tab pos="5651500" algn="l"/>
                <a:tab pos="6108700" algn="l"/>
                <a:tab pos="6565900" algn="l"/>
                <a:tab pos="7023100" algn="l"/>
                <a:tab pos="7480300" algn="l"/>
                <a:tab pos="7937500" algn="l"/>
                <a:tab pos="8394700" algn="l"/>
                <a:tab pos="8851900" algn="l"/>
                <a:tab pos="9309100" algn="l"/>
                <a:tab pos="9766300" algn="l"/>
                <a:tab pos="10223500" algn="l"/>
                <a:tab pos="10680700" algn="l"/>
                <a:tab pos="11137900" algn="l"/>
              </a:tabLst>
            </a:pPr>
            <a:r>
              <a:rPr lang="en-GB" sz="1600" b="1">
                <a:solidFill>
                  <a:srgbClr val="3333CC"/>
                </a:solidFill>
                <a:latin typeface="Courier New" pitchFamily="49" charset="0"/>
              </a:rPr>
              <a:t>  </a:t>
            </a:r>
          </a:p>
          <a:p>
            <a:pPr marL="2219325" indent="-2219325">
              <a:lnSpc>
                <a:spcPct val="105000"/>
              </a:lnSpc>
              <a:buClr>
                <a:srgbClr val="3333CC"/>
              </a:buClr>
              <a:buSzPct val="69000"/>
              <a:buFont typeface="Times New Roman" pitchFamily="16" charset="0"/>
              <a:buNone/>
              <a:tabLst>
                <a:tab pos="2451100" algn="l"/>
                <a:tab pos="2908300" algn="l"/>
                <a:tab pos="3365500" algn="l"/>
                <a:tab pos="3822700" algn="l"/>
                <a:tab pos="4279900" algn="l"/>
                <a:tab pos="4737100" algn="l"/>
                <a:tab pos="5194300" algn="l"/>
                <a:tab pos="5651500" algn="l"/>
                <a:tab pos="6108700" algn="l"/>
                <a:tab pos="6565900" algn="l"/>
                <a:tab pos="7023100" algn="l"/>
                <a:tab pos="7480300" algn="l"/>
                <a:tab pos="7937500" algn="l"/>
                <a:tab pos="8394700" algn="l"/>
                <a:tab pos="8851900" algn="l"/>
                <a:tab pos="9309100" algn="l"/>
                <a:tab pos="9766300" algn="l"/>
                <a:tab pos="10223500" algn="l"/>
                <a:tab pos="10680700" algn="l"/>
                <a:tab pos="11137900" algn="l"/>
              </a:tabLst>
            </a:pPr>
            <a:r>
              <a:rPr lang="en-GB" sz="1600" b="1">
                <a:solidFill>
                  <a:srgbClr val="3333CC"/>
                </a:solidFill>
                <a:latin typeface="Courier New" pitchFamily="49" charset="0"/>
              </a:rPr>
              <a:t>} </a:t>
            </a:r>
            <a:r>
              <a:rPr lang="en-GB" sz="1600" b="1">
                <a:solidFill>
                  <a:srgbClr val="990099"/>
                </a:solidFill>
                <a:latin typeface="Courier New" pitchFamily="49" charset="0"/>
              </a:rPr>
              <a:t>// end of class TripApp</a:t>
            </a:r>
          </a:p>
        </p:txBody>
      </p:sp>
      <p:sp>
        <p:nvSpPr>
          <p:cNvPr id="33795" name="Line 3"/>
          <p:cNvSpPr>
            <a:spLocks noChangeShapeType="1"/>
          </p:cNvSpPr>
          <p:nvPr/>
        </p:nvSpPr>
        <p:spPr bwMode="auto">
          <a:xfrm>
            <a:off x="5486400" y="6629400"/>
            <a:ext cx="406400" cy="1191"/>
          </a:xfrm>
          <a:prstGeom prst="line">
            <a:avLst/>
          </a:prstGeom>
          <a:noFill/>
          <a:ln w="28440">
            <a:solidFill>
              <a:srgbClr val="CCCCFF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3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79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3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37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7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37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37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379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379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379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379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379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39" presetClass="entr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x-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/>
          <p:cNvSpPr txBox="1">
            <a:spLocks noChangeArrowheads="1"/>
          </p:cNvSpPr>
          <p:nvPr/>
        </p:nvSpPr>
        <p:spPr bwMode="auto">
          <a:xfrm>
            <a:off x="609600" y="142875"/>
            <a:ext cx="84328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marL="344488">
              <a:lnSpc>
                <a:spcPct val="97000"/>
              </a:lnSpc>
              <a:buClr>
                <a:srgbClr val="3333CC"/>
              </a:buClr>
              <a:buFont typeface="Times New Roman" pitchFamily="16" charset="0"/>
              <a:buNone/>
              <a:tabLst>
                <a:tab pos="344488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>
                <a:solidFill>
                  <a:srgbClr val="3333CC"/>
                </a:solidFill>
              </a:rPr>
              <a:t>TripToStore24 Syntax Explained</a:t>
            </a:r>
          </a:p>
        </p:txBody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406400" y="628650"/>
            <a:ext cx="8432800" cy="577334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222250" indent="-222250">
              <a:lnSpc>
                <a:spcPct val="97000"/>
              </a:lnSpc>
              <a:spcBef>
                <a:spcPts val="563"/>
              </a:spcBef>
              <a:buFont typeface="Times New Roman" pitchFamily="16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300">
                <a:solidFill>
                  <a:srgbClr val="000000"/>
                </a:solidFill>
              </a:rPr>
              <a:t>Note that the name of </a:t>
            </a:r>
            <a:r>
              <a:rPr lang="en-GB" sz="2000" b="1">
                <a:solidFill>
                  <a:srgbClr val="3333CC"/>
                </a:solidFill>
                <a:latin typeface="Courier New" pitchFamily="49" charset="0"/>
              </a:rPr>
              <a:t>TripToStore24</a:t>
            </a:r>
            <a:r>
              <a:rPr lang="en-GB" sz="2300" b="1">
                <a:solidFill>
                  <a:srgbClr val="3333CC"/>
                </a:solidFill>
                <a:latin typeface="Courier New" pitchFamily="49" charset="0"/>
              </a:rPr>
              <a:t> </a:t>
            </a:r>
            <a:r>
              <a:rPr lang="en-GB" sz="2300">
                <a:solidFill>
                  <a:srgbClr val="000000"/>
                </a:solidFill>
              </a:rPr>
              <a:t>class:</a:t>
            </a:r>
          </a:p>
          <a:p>
            <a:pPr marL="461963" lvl="1" indent="-236538">
              <a:lnSpc>
                <a:spcPct val="100000"/>
              </a:lnSpc>
              <a:buFont typeface="Times New Roman" pitchFamily="16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900">
                <a:solidFill>
                  <a:srgbClr val="000000"/>
                </a:solidFill>
              </a:rPr>
              <a:t>describes the process that the object models, a trip to Store 24                     </a:t>
            </a:r>
          </a:p>
          <a:p>
            <a:pPr marL="461963" lvl="1" indent="-236538">
              <a:lnSpc>
                <a:spcPct val="100000"/>
              </a:lnSpc>
              <a:buFont typeface="Times New Roman" pitchFamily="16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900">
                <a:solidFill>
                  <a:srgbClr val="000000"/>
                </a:solidFill>
              </a:rPr>
              <a:t>usually, the ability to drive to Store 24 would be a capability of </a:t>
            </a:r>
            <a:r>
              <a:rPr lang="en-GB" sz="1900" b="1">
                <a:solidFill>
                  <a:srgbClr val="3333CC"/>
                </a:solidFill>
                <a:latin typeface="Courier New" pitchFamily="49" charset="0"/>
              </a:rPr>
              <a:t>CS15Mobile</a:t>
            </a:r>
            <a:r>
              <a:rPr lang="en-GB" sz="1900">
                <a:solidFill>
                  <a:srgbClr val="000000"/>
                </a:solidFill>
              </a:rPr>
              <a:t>, but we haven’t yet learned how to extend functionality of existing classes                          </a:t>
            </a:r>
          </a:p>
          <a:p>
            <a:pPr marL="461963" lvl="1" indent="-236538">
              <a:lnSpc>
                <a:spcPct val="100000"/>
              </a:lnSpc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300">
              <a:solidFill>
                <a:srgbClr val="000000"/>
              </a:solidFill>
            </a:endParaRPr>
          </a:p>
          <a:p>
            <a:pPr marL="222250" indent="-222250">
              <a:lnSpc>
                <a:spcPct val="100000"/>
              </a:lnSpc>
              <a:spcBef>
                <a:spcPts val="563"/>
              </a:spcBef>
              <a:buFont typeface="Times New Roman" pitchFamily="16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300">
                <a:solidFill>
                  <a:srgbClr val="000000"/>
                </a:solidFill>
              </a:rPr>
              <a:t>Basic rundown of the code:</a:t>
            </a:r>
          </a:p>
          <a:p>
            <a:pPr marL="461963" lvl="1" indent="-236538">
              <a:lnSpc>
                <a:spcPct val="100000"/>
              </a:lnSpc>
              <a:buFont typeface="Times New Roman" pitchFamily="16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900">
                <a:solidFill>
                  <a:srgbClr val="000000"/>
                </a:solidFill>
              </a:rPr>
              <a:t>it </a:t>
            </a:r>
            <a:r>
              <a:rPr lang="en-GB" sz="1900" i="1">
                <a:solidFill>
                  <a:srgbClr val="990000"/>
                </a:solidFill>
              </a:rPr>
              <a:t>declares</a:t>
            </a:r>
            <a:r>
              <a:rPr lang="en-GB" sz="1900">
                <a:solidFill>
                  <a:srgbClr val="000000"/>
                </a:solidFill>
              </a:rPr>
              <a:t> an instance variable of type </a:t>
            </a:r>
            <a:r>
              <a:rPr lang="en-GB" sz="1900" b="1">
                <a:solidFill>
                  <a:srgbClr val="3333CC"/>
                </a:solidFill>
                <a:latin typeface="Courier New" pitchFamily="49" charset="0"/>
              </a:rPr>
              <a:t>CS15Mobile  </a:t>
            </a:r>
          </a:p>
          <a:p>
            <a:pPr marL="461963" lvl="1" indent="-236538">
              <a:lnSpc>
                <a:spcPct val="100000"/>
              </a:lnSpc>
              <a:buFont typeface="Times New Roman" pitchFamily="16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900">
                <a:solidFill>
                  <a:srgbClr val="000000"/>
                </a:solidFill>
              </a:rPr>
              <a:t>it </a:t>
            </a:r>
            <a:r>
              <a:rPr lang="en-GB" sz="1900" i="1">
                <a:solidFill>
                  <a:srgbClr val="990000"/>
                </a:solidFill>
              </a:rPr>
              <a:t>initializes</a:t>
            </a:r>
            <a:r>
              <a:rPr lang="en-GB" sz="1900">
                <a:solidFill>
                  <a:srgbClr val="000000"/>
                </a:solidFill>
              </a:rPr>
              <a:t> the </a:t>
            </a:r>
            <a:r>
              <a:rPr lang="en-GB" sz="1900" b="1">
                <a:solidFill>
                  <a:srgbClr val="3333CC"/>
                </a:solidFill>
                <a:latin typeface="Courier New" pitchFamily="49" charset="0"/>
              </a:rPr>
              <a:t>CS15Mobile</a:t>
            </a:r>
            <a:r>
              <a:rPr lang="en-GB" sz="1900">
                <a:solidFill>
                  <a:srgbClr val="000000"/>
                </a:solidFill>
              </a:rPr>
              <a:t> instance in constructor     </a:t>
            </a:r>
          </a:p>
          <a:p>
            <a:pPr marL="461963" lvl="1" indent="-236538">
              <a:lnSpc>
                <a:spcPct val="100000"/>
              </a:lnSpc>
              <a:buFont typeface="Times New Roman" pitchFamily="16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900">
                <a:solidFill>
                  <a:srgbClr val="000000"/>
                </a:solidFill>
              </a:rPr>
              <a:t>it </a:t>
            </a:r>
            <a:r>
              <a:rPr lang="en-GB" sz="1900" i="1">
                <a:solidFill>
                  <a:srgbClr val="990000"/>
                </a:solidFill>
              </a:rPr>
              <a:t>calls methods on</a:t>
            </a:r>
            <a:r>
              <a:rPr lang="en-GB" sz="1900">
                <a:solidFill>
                  <a:srgbClr val="000000"/>
                </a:solidFill>
              </a:rPr>
              <a:t> the </a:t>
            </a:r>
            <a:r>
              <a:rPr lang="en-GB" sz="1900" b="1">
                <a:solidFill>
                  <a:srgbClr val="3333CC"/>
                </a:solidFill>
                <a:latin typeface="Courier New" pitchFamily="49" charset="0"/>
              </a:rPr>
              <a:t>CS15Mobile</a:t>
            </a:r>
            <a:r>
              <a:rPr lang="en-GB" sz="1900">
                <a:solidFill>
                  <a:srgbClr val="000000"/>
                </a:solidFill>
              </a:rPr>
              <a:t> instance in the </a:t>
            </a:r>
            <a:r>
              <a:rPr lang="en-GB" sz="1900" b="1">
                <a:solidFill>
                  <a:srgbClr val="3333CC"/>
                </a:solidFill>
                <a:latin typeface="Courier New" pitchFamily="49" charset="0"/>
              </a:rPr>
              <a:t>takeTrip</a:t>
            </a:r>
            <a:r>
              <a:rPr lang="en-GB" sz="1900">
                <a:solidFill>
                  <a:srgbClr val="000000"/>
                </a:solidFill>
              </a:rPr>
              <a:t> method                             </a:t>
            </a:r>
          </a:p>
          <a:p>
            <a:pPr marL="461963" lvl="1" indent="-236538">
              <a:lnSpc>
                <a:spcPct val="100000"/>
              </a:lnSpc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300">
              <a:solidFill>
                <a:srgbClr val="000000"/>
              </a:solidFill>
            </a:endParaRPr>
          </a:p>
          <a:p>
            <a:pPr marL="222250" indent="-222250">
              <a:lnSpc>
                <a:spcPct val="100000"/>
              </a:lnSpc>
              <a:spcBef>
                <a:spcPts val="563"/>
              </a:spcBef>
              <a:buFont typeface="Times New Roman" pitchFamily="16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300" b="1">
                <a:solidFill>
                  <a:srgbClr val="3333CC"/>
                </a:solidFill>
                <a:latin typeface="Courier New" pitchFamily="49" charset="0"/>
              </a:rPr>
              <a:t>_15mobile.moveForward();</a:t>
            </a:r>
          </a:p>
          <a:p>
            <a:pPr marL="461963" lvl="1" indent="-236538">
              <a:lnSpc>
                <a:spcPct val="100000"/>
              </a:lnSpc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600">
              <a:solidFill>
                <a:srgbClr val="000000"/>
              </a:solidFill>
            </a:endParaRPr>
          </a:p>
          <a:p>
            <a:pPr marL="461963" lvl="1" indent="-236538">
              <a:lnSpc>
                <a:spcPct val="100000"/>
              </a:lnSpc>
              <a:buFont typeface="Times New Roman" pitchFamily="16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900">
                <a:solidFill>
                  <a:srgbClr val="000000"/>
                </a:solidFill>
              </a:rPr>
              <a:t>message sent </a:t>
            </a:r>
            <a:r>
              <a:rPr lang="en-GB" sz="1900" i="1">
                <a:solidFill>
                  <a:srgbClr val="990000"/>
                </a:solidFill>
              </a:rPr>
              <a:t>by</a:t>
            </a:r>
            <a:r>
              <a:rPr lang="en-GB" sz="1900">
                <a:solidFill>
                  <a:srgbClr val="000000"/>
                </a:solidFill>
              </a:rPr>
              <a:t> the instance of </a:t>
            </a:r>
            <a:r>
              <a:rPr lang="en-GB" sz="1900" b="1">
                <a:solidFill>
                  <a:srgbClr val="3333CC"/>
                </a:solidFill>
                <a:latin typeface="Courier New" pitchFamily="49" charset="0"/>
              </a:rPr>
              <a:t>TripToStore24  </a:t>
            </a:r>
          </a:p>
          <a:p>
            <a:pPr marL="461963" lvl="1" indent="-236538">
              <a:lnSpc>
                <a:spcPct val="100000"/>
              </a:lnSpc>
              <a:buFont typeface="Times New Roman" pitchFamily="16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900">
                <a:solidFill>
                  <a:srgbClr val="000000"/>
                </a:solidFill>
              </a:rPr>
              <a:t>message sent </a:t>
            </a:r>
            <a:r>
              <a:rPr lang="en-GB" sz="1900" i="1">
                <a:solidFill>
                  <a:srgbClr val="990000"/>
                </a:solidFill>
              </a:rPr>
              <a:t>to</a:t>
            </a:r>
            <a:r>
              <a:rPr lang="en-GB" sz="1900">
                <a:solidFill>
                  <a:srgbClr val="000000"/>
                </a:solidFill>
              </a:rPr>
              <a:t> the instance of </a:t>
            </a:r>
            <a:r>
              <a:rPr lang="en-GB" sz="1900" b="1">
                <a:solidFill>
                  <a:srgbClr val="3333CC"/>
                </a:solidFill>
                <a:latin typeface="Courier New" pitchFamily="49" charset="0"/>
              </a:rPr>
              <a:t>CS15Mobile      </a:t>
            </a:r>
          </a:p>
          <a:p>
            <a:pPr marL="461963" lvl="1" indent="-236538">
              <a:lnSpc>
                <a:spcPct val="100000"/>
              </a:lnSpc>
              <a:buFont typeface="Times New Roman" pitchFamily="16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900" b="1">
                <a:solidFill>
                  <a:srgbClr val="3333CC"/>
                </a:solidFill>
                <a:latin typeface="Courier New" pitchFamily="49" charset="0"/>
              </a:rPr>
              <a:t>TripToStore24</a:t>
            </a:r>
            <a:r>
              <a:rPr lang="en-GB" sz="1900">
                <a:solidFill>
                  <a:srgbClr val="000000"/>
                </a:solidFill>
              </a:rPr>
              <a:t> tells its contained </a:t>
            </a:r>
            <a:r>
              <a:rPr lang="en-GB" sz="1900" b="1">
                <a:solidFill>
                  <a:srgbClr val="3333CC"/>
                </a:solidFill>
                <a:latin typeface="Courier New" pitchFamily="49" charset="0"/>
              </a:rPr>
              <a:t>CS15Mobile</a:t>
            </a:r>
            <a:r>
              <a:rPr lang="en-GB" sz="1900">
                <a:solidFill>
                  <a:srgbClr val="000000"/>
                </a:solidFill>
              </a:rPr>
              <a:t> instance to move forward                                </a:t>
            </a:r>
          </a:p>
          <a:p>
            <a:pPr marL="461963" lvl="1" indent="-236538">
              <a:lnSpc>
                <a:spcPct val="100000"/>
              </a:lnSpc>
              <a:buFont typeface="Times New Roman" pitchFamily="16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900">
                <a:solidFill>
                  <a:srgbClr val="000000"/>
                </a:solidFill>
              </a:rPr>
              <a:t>all other method calls are similar!                           </a:t>
            </a:r>
          </a:p>
        </p:txBody>
      </p:sp>
      <p:sp>
        <p:nvSpPr>
          <p:cNvPr id="34819" name="Line 3"/>
          <p:cNvSpPr>
            <a:spLocks noChangeShapeType="1"/>
          </p:cNvSpPr>
          <p:nvPr/>
        </p:nvSpPr>
        <p:spPr bwMode="auto">
          <a:xfrm>
            <a:off x="5486400" y="6629400"/>
            <a:ext cx="406400" cy="1191"/>
          </a:xfrm>
          <a:prstGeom prst="line">
            <a:avLst/>
          </a:prstGeom>
          <a:noFill/>
          <a:ln w="28440">
            <a:solidFill>
              <a:srgbClr val="CCCCFF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mph" presetSubtype="1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14" dur="indefinite" fill="hold"/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>
                                        <p:cTn id="15" dur="indefinite" fill="hold"/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>
                                        <p:cTn id="16" dur="indefinite" fill="hold"/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mph" presetSubtype="1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23" dur="indefinite" fill="hold"/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>
                                        <p:cTn id="24" dur="indefinite" fill="hold"/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>
                                        <p:cTn id="25" dur="indefinite" fill="hold"/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48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4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mph" presetSubtype="1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35" dur="indefinite" fill="hold"/>
                                        <p:tgtEl>
                                          <p:spTgt spid="34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>
                                        <p:cTn id="36" dur="indefinite" fill="hold"/>
                                        <p:tgtEl>
                                          <p:spTgt spid="34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>
                                        <p:cTn id="37" dur="indefinite" fill="hold"/>
                                        <p:tgtEl>
                                          <p:spTgt spid="34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8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mph" presetSubtype="1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44" dur="indefinite" fill="hold"/>
                                        <p:tgtEl>
                                          <p:spTgt spid="348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>
                                        <p:cTn id="45" dur="indefinite" fill="hold"/>
                                        <p:tgtEl>
                                          <p:spTgt spid="348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>
                                        <p:cTn id="46" dur="indefinite" fill="hold"/>
                                        <p:tgtEl>
                                          <p:spTgt spid="348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48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mph" presetSubtype="1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53" dur="indefinite" fill="hold"/>
                                        <p:tgtEl>
                                          <p:spTgt spid="348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>
                                        <p:cTn id="54" dur="indefinite" fill="hold"/>
                                        <p:tgtEl>
                                          <p:spTgt spid="348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>
                                        <p:cTn id="55" dur="indefinite" fill="hold"/>
                                        <p:tgtEl>
                                          <p:spTgt spid="348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48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48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mph" presetSubtype="1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65" dur="indefinite" fill="hold"/>
                                        <p:tgtEl>
                                          <p:spTgt spid="348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>
                                        <p:cTn id="66" dur="indefinite" fill="hold"/>
                                        <p:tgtEl>
                                          <p:spTgt spid="348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>
                                        <p:cTn id="67" dur="indefinite" fill="hold"/>
                                        <p:tgtEl>
                                          <p:spTgt spid="348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48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" presetClass="emph" presetSubtype="1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74" dur="indefinite" fill="hold"/>
                                        <p:tgtEl>
                                          <p:spTgt spid="348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>
                                        <p:cTn id="75" dur="indefinite" fill="hold"/>
                                        <p:tgtEl>
                                          <p:spTgt spid="348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>
                                        <p:cTn id="76" dur="indefinite" fill="hold"/>
                                        <p:tgtEl>
                                          <p:spTgt spid="348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481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" presetClass="emph" presetSubtype="1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83" dur="indefinite" fill="hold"/>
                                        <p:tgtEl>
                                          <p:spTgt spid="3481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>
                                        <p:cTn id="84" dur="indefinite" fill="hold"/>
                                        <p:tgtEl>
                                          <p:spTgt spid="3481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>
                                        <p:cTn id="85" dur="indefinite" fill="hold"/>
                                        <p:tgtEl>
                                          <p:spTgt spid="3481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481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" presetClass="emph" presetSubtype="1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92" dur="indefinite" fill="hold"/>
                                        <p:tgtEl>
                                          <p:spTgt spid="3481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>
                                        <p:cTn id="93" dur="indefinite" fill="hold"/>
                                        <p:tgtEl>
                                          <p:spTgt spid="3481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>
                                        <p:cTn id="94" dur="indefinite" fill="hold"/>
                                        <p:tgtEl>
                                          <p:spTgt spid="3481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39" presetClass="entr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x-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/>
          <p:cNvSpPr txBox="1">
            <a:spLocks noChangeArrowheads="1"/>
          </p:cNvSpPr>
          <p:nvPr/>
        </p:nvSpPr>
        <p:spPr bwMode="auto">
          <a:xfrm>
            <a:off x="609600" y="142875"/>
            <a:ext cx="84328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marL="344488">
              <a:lnSpc>
                <a:spcPct val="97000"/>
              </a:lnSpc>
              <a:buClr>
                <a:srgbClr val="3333CC"/>
              </a:buClr>
              <a:buFont typeface="Times New Roman" pitchFamily="16" charset="0"/>
              <a:buNone/>
              <a:tabLst>
                <a:tab pos="344488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b="1">
                <a:solidFill>
                  <a:srgbClr val="3333CC"/>
                </a:solidFill>
                <a:latin typeface="Courier New" pitchFamily="49" charset="0"/>
              </a:rPr>
              <a:t>TripApp</a:t>
            </a:r>
            <a:r>
              <a:rPr lang="en-GB">
                <a:solidFill>
                  <a:srgbClr val="3333CC"/>
                </a:solidFill>
              </a:rPr>
              <a:t> Syntax Explained</a:t>
            </a:r>
          </a:p>
        </p:txBody>
      </p:sp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406400" y="628650"/>
            <a:ext cx="8432800" cy="577334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222250" indent="-222250">
              <a:lnSpc>
                <a:spcPct val="97000"/>
              </a:lnSpc>
              <a:spcBef>
                <a:spcPts val="563"/>
              </a:spcBef>
              <a:buFont typeface="Times New Roman" pitchFamily="16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300">
                <a:solidFill>
                  <a:srgbClr val="000000"/>
                </a:solidFill>
              </a:rPr>
              <a:t>Only purpose of </a:t>
            </a:r>
            <a:r>
              <a:rPr lang="en-GB" b="1">
                <a:solidFill>
                  <a:srgbClr val="3333CC"/>
                </a:solidFill>
                <a:latin typeface="Courier New" pitchFamily="49" charset="0"/>
              </a:rPr>
              <a:t>TripApp</a:t>
            </a:r>
            <a:r>
              <a:rPr lang="en-GB" sz="2300">
                <a:solidFill>
                  <a:srgbClr val="000000"/>
                </a:solidFill>
              </a:rPr>
              <a:t> is to start everything up:</a:t>
            </a:r>
          </a:p>
          <a:p>
            <a:pPr marL="461963" lvl="1" indent="-236538">
              <a:lnSpc>
                <a:spcPct val="100000"/>
              </a:lnSpc>
              <a:buSzPct val="31000"/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600">
              <a:solidFill>
                <a:srgbClr val="000000"/>
              </a:solidFill>
            </a:endParaRPr>
          </a:p>
          <a:p>
            <a:pPr marL="461963" lvl="1" indent="-236538">
              <a:lnSpc>
                <a:spcPct val="100000"/>
              </a:lnSpc>
              <a:buClr>
                <a:srgbClr val="3333CC"/>
              </a:buClr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1900" b="1">
              <a:solidFill>
                <a:srgbClr val="3333CC"/>
              </a:solidFill>
              <a:latin typeface="Courier New" pitchFamily="49" charset="0"/>
            </a:endParaRPr>
          </a:p>
          <a:p>
            <a:pPr marL="461963" lvl="1" indent="-236538">
              <a:lnSpc>
                <a:spcPct val="100000"/>
              </a:lnSpc>
              <a:buClr>
                <a:srgbClr val="008000"/>
              </a:buClr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900" b="1">
                <a:solidFill>
                  <a:srgbClr val="990099"/>
                </a:solidFill>
                <a:latin typeface="Courier New" pitchFamily="49" charset="0"/>
              </a:rPr>
              <a:t>// create the instance</a:t>
            </a:r>
          </a:p>
          <a:p>
            <a:pPr marL="461963" lvl="1" indent="-236538">
              <a:lnSpc>
                <a:spcPct val="100000"/>
              </a:lnSpc>
              <a:buClr>
                <a:srgbClr val="3333CC"/>
              </a:buClr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900" b="1">
                <a:solidFill>
                  <a:srgbClr val="3333CC"/>
                </a:solidFill>
                <a:latin typeface="Courier New" pitchFamily="49" charset="0"/>
              </a:rPr>
              <a:t>_trip = new TripToStore24();</a:t>
            </a:r>
          </a:p>
          <a:p>
            <a:pPr marL="461963" lvl="1" indent="-236538">
              <a:lnSpc>
                <a:spcPct val="100000"/>
              </a:lnSpc>
              <a:buClr>
                <a:srgbClr val="3333CC"/>
              </a:buClr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1900" b="1">
              <a:solidFill>
                <a:srgbClr val="3333CC"/>
              </a:solidFill>
              <a:latin typeface="Courier New" pitchFamily="49" charset="0"/>
            </a:endParaRPr>
          </a:p>
          <a:p>
            <a:pPr marL="461963" lvl="1" indent="-236538">
              <a:lnSpc>
                <a:spcPct val="100000"/>
              </a:lnSpc>
              <a:buClr>
                <a:srgbClr val="008000"/>
              </a:buClr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900" b="1">
                <a:solidFill>
                  <a:srgbClr val="990099"/>
                </a:solidFill>
                <a:latin typeface="Courier New" pitchFamily="49" charset="0"/>
              </a:rPr>
              <a:t>// call method on the instance</a:t>
            </a:r>
          </a:p>
          <a:p>
            <a:pPr marL="461963" lvl="1" indent="-236538">
              <a:lnSpc>
                <a:spcPct val="100000"/>
              </a:lnSpc>
              <a:buClr>
                <a:srgbClr val="3333CC"/>
              </a:buClr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900" b="1">
                <a:solidFill>
                  <a:srgbClr val="3333CC"/>
                </a:solidFill>
                <a:latin typeface="Courier New" pitchFamily="49" charset="0"/>
              </a:rPr>
              <a:t>_trip.takeTrip();</a:t>
            </a:r>
          </a:p>
          <a:p>
            <a:pPr marL="461963" lvl="1" indent="-236538">
              <a:lnSpc>
                <a:spcPct val="100000"/>
              </a:lnSpc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600" b="1">
              <a:solidFill>
                <a:srgbClr val="000000"/>
              </a:solidFill>
              <a:latin typeface="Courier New" pitchFamily="49" charset="0"/>
            </a:endParaRPr>
          </a:p>
          <a:p>
            <a:pPr marL="222250" indent="-222250">
              <a:lnSpc>
                <a:spcPct val="100000"/>
              </a:lnSpc>
              <a:spcBef>
                <a:spcPts val="563"/>
              </a:spcBef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300">
              <a:solidFill>
                <a:srgbClr val="000000"/>
              </a:solidFill>
            </a:endParaRPr>
          </a:p>
          <a:p>
            <a:pPr marL="222250" indent="-222250">
              <a:lnSpc>
                <a:spcPct val="100000"/>
              </a:lnSpc>
              <a:spcBef>
                <a:spcPts val="563"/>
              </a:spcBef>
              <a:buFont typeface="Times New Roman" pitchFamily="16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300">
                <a:solidFill>
                  <a:srgbClr val="000000"/>
                </a:solidFill>
              </a:rPr>
              <a:t>This instance, in turn, calls methods (</a:t>
            </a:r>
            <a:r>
              <a:rPr lang="en-GB" sz="2300" b="1">
                <a:solidFill>
                  <a:srgbClr val="3333CC"/>
                </a:solidFill>
                <a:latin typeface="Courier New" pitchFamily="49" charset="0"/>
              </a:rPr>
              <a:t>moveForward</a:t>
            </a:r>
            <a:r>
              <a:rPr lang="en-GB" sz="2300">
                <a:solidFill>
                  <a:srgbClr val="000000"/>
                </a:solidFill>
              </a:rPr>
              <a:t>, </a:t>
            </a:r>
            <a:r>
              <a:rPr lang="en-GB" sz="2300" b="1">
                <a:solidFill>
                  <a:srgbClr val="3333CC"/>
                </a:solidFill>
                <a:latin typeface="Courier New" pitchFamily="49" charset="0"/>
              </a:rPr>
              <a:t>turnLeft</a:t>
            </a:r>
            <a:r>
              <a:rPr lang="en-GB" sz="2300">
                <a:solidFill>
                  <a:srgbClr val="000000"/>
                </a:solidFill>
              </a:rPr>
              <a:t>, etc.) on its contained </a:t>
            </a:r>
            <a:r>
              <a:rPr lang="en-GB" sz="2300" b="1">
                <a:solidFill>
                  <a:srgbClr val="3333CC"/>
                </a:solidFill>
                <a:latin typeface="Courier New" pitchFamily="49" charset="0"/>
              </a:rPr>
              <a:t>_15mobile</a:t>
            </a:r>
            <a:r>
              <a:rPr lang="en-GB" sz="2300">
                <a:solidFill>
                  <a:srgbClr val="000000"/>
                </a:solidFill>
              </a:rPr>
              <a:t> instance</a:t>
            </a:r>
          </a:p>
          <a:p>
            <a:pPr marL="461963" lvl="1" indent="-236538">
              <a:lnSpc>
                <a:spcPct val="100000"/>
              </a:lnSpc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1900">
              <a:solidFill>
                <a:srgbClr val="000000"/>
              </a:solidFill>
            </a:endParaRPr>
          </a:p>
        </p:txBody>
      </p:sp>
      <p:sp>
        <p:nvSpPr>
          <p:cNvPr id="35843" name="Line 3"/>
          <p:cNvSpPr>
            <a:spLocks noChangeShapeType="1"/>
          </p:cNvSpPr>
          <p:nvPr/>
        </p:nvSpPr>
        <p:spPr bwMode="auto">
          <a:xfrm>
            <a:off x="5486400" y="6629400"/>
            <a:ext cx="406400" cy="1191"/>
          </a:xfrm>
          <a:prstGeom prst="line">
            <a:avLst/>
          </a:prstGeom>
          <a:noFill/>
          <a:ln w="28440">
            <a:solidFill>
              <a:srgbClr val="CCCCFF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5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58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58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8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animBg="1"/>
      <p:bldP spid="35843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/>
          <p:cNvSpPr txBox="1">
            <a:spLocks noChangeArrowheads="1"/>
          </p:cNvSpPr>
          <p:nvPr/>
        </p:nvSpPr>
        <p:spPr bwMode="auto">
          <a:xfrm>
            <a:off x="609600" y="142875"/>
            <a:ext cx="8432800" cy="342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marL="344488">
              <a:lnSpc>
                <a:spcPct val="97000"/>
              </a:lnSpc>
              <a:buClr>
                <a:srgbClr val="3333CC"/>
              </a:buClr>
              <a:buFont typeface="Times New Roman" pitchFamily="16" charset="0"/>
              <a:buNone/>
              <a:tabLst>
                <a:tab pos="344488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>
                <a:solidFill>
                  <a:srgbClr val="3333CC"/>
                </a:solidFill>
              </a:rPr>
              <a:t>Steps of Execution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406400" y="514350"/>
            <a:ext cx="8432800" cy="5772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222250" indent="-222250">
              <a:lnSpc>
                <a:spcPct val="97000"/>
              </a:lnSpc>
              <a:spcBef>
                <a:spcPts val="563"/>
              </a:spcBef>
              <a:buFont typeface="Times New Roman" pitchFamily="16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300">
                <a:solidFill>
                  <a:srgbClr val="000000"/>
                </a:solidFill>
              </a:rPr>
              <a:t>What’s going on inside the JavaVM?</a:t>
            </a:r>
          </a:p>
          <a:p>
            <a:pPr marL="222250" indent="-222250">
              <a:lnSpc>
                <a:spcPct val="100000"/>
              </a:lnSpc>
              <a:spcBef>
                <a:spcPts val="563"/>
              </a:spcBef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300">
              <a:solidFill>
                <a:srgbClr val="000000"/>
              </a:solidFill>
            </a:endParaRPr>
          </a:p>
          <a:p>
            <a:pPr marL="222250" indent="-222250">
              <a:lnSpc>
                <a:spcPct val="100000"/>
              </a:lnSpc>
              <a:spcBef>
                <a:spcPts val="638"/>
              </a:spcBef>
              <a:buSzPct val="113000"/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600">
                <a:solidFill>
                  <a:srgbClr val="000000"/>
                </a:solidFill>
                <a:latin typeface="Courier New" pitchFamily="49" charset="0"/>
              </a:rPr>
              <a:t>	</a:t>
            </a:r>
          </a:p>
          <a:p>
            <a:pPr marL="461963" lvl="1" indent="-236538">
              <a:lnSpc>
                <a:spcPct val="100000"/>
              </a:lnSpc>
              <a:buClr>
                <a:srgbClr val="3333CC"/>
              </a:buClr>
              <a:buSzPct val="105000"/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b="1">
                <a:solidFill>
                  <a:srgbClr val="3333CC"/>
                </a:solidFill>
                <a:latin typeface="Courier New" pitchFamily="49" charset="0"/>
              </a:rPr>
              <a:t>			</a:t>
            </a:r>
          </a:p>
          <a:p>
            <a:pPr marL="461963" lvl="1" indent="-236538">
              <a:lnSpc>
                <a:spcPct val="100000"/>
              </a:lnSpc>
              <a:buClr>
                <a:srgbClr val="3333CC"/>
              </a:buClr>
              <a:buSzPct val="105000"/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b="1">
                <a:solidFill>
                  <a:srgbClr val="3333CC"/>
                </a:solidFill>
                <a:latin typeface="Courier New" pitchFamily="49" charset="0"/>
              </a:rPr>
              <a:t>	</a:t>
            </a:r>
          </a:p>
          <a:p>
            <a:pPr marL="461963" lvl="1" indent="-236538">
              <a:lnSpc>
                <a:spcPct val="100000"/>
              </a:lnSpc>
              <a:buClr>
                <a:srgbClr val="3333CC"/>
              </a:buClr>
              <a:buSzPct val="105000"/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b="1">
                <a:solidFill>
                  <a:srgbClr val="3333CC"/>
                </a:solidFill>
                <a:latin typeface="Courier New" pitchFamily="49" charset="0"/>
              </a:rPr>
              <a:t>    </a:t>
            </a:r>
          </a:p>
          <a:p>
            <a:pPr marL="461963" lvl="1" indent="-236538">
              <a:lnSpc>
                <a:spcPct val="100000"/>
              </a:lnSpc>
              <a:buClr>
                <a:srgbClr val="3333CC"/>
              </a:buClr>
              <a:buSzPct val="105000"/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b="1">
                <a:solidFill>
                  <a:srgbClr val="3333CC"/>
                </a:solidFill>
                <a:latin typeface="Courier New" pitchFamily="49" charset="0"/>
              </a:rPr>
              <a:t>      </a:t>
            </a:r>
          </a:p>
          <a:p>
            <a:pPr marL="461963" lvl="1" indent="-236538">
              <a:lnSpc>
                <a:spcPct val="100000"/>
              </a:lnSpc>
              <a:buClr>
                <a:srgbClr val="3333CC"/>
              </a:buClr>
              <a:buSzPct val="105000"/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000" b="1">
              <a:solidFill>
                <a:srgbClr val="3333CC"/>
              </a:solidFill>
              <a:latin typeface="Courier New" pitchFamily="49" charset="0"/>
            </a:endParaRPr>
          </a:p>
          <a:p>
            <a:pPr marL="461963" lvl="1" indent="-236538">
              <a:lnSpc>
                <a:spcPct val="100000"/>
              </a:lnSpc>
              <a:buClr>
                <a:srgbClr val="3333CC"/>
              </a:buClr>
              <a:buSzPct val="105000"/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b="1">
                <a:solidFill>
                  <a:srgbClr val="3333CC"/>
                </a:solidFill>
                <a:latin typeface="Courier New" pitchFamily="49" charset="0"/>
              </a:rPr>
              <a:t> </a:t>
            </a:r>
          </a:p>
          <a:p>
            <a:pPr marL="461963" lvl="1" indent="-236538">
              <a:lnSpc>
                <a:spcPct val="100000"/>
              </a:lnSpc>
              <a:buSzPct val="105000"/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b="1">
                <a:solidFill>
                  <a:srgbClr val="000000"/>
                </a:solidFill>
                <a:latin typeface="Courier New" pitchFamily="49" charset="0"/>
              </a:rPr>
              <a:t> </a:t>
            </a:r>
          </a:p>
          <a:p>
            <a:pPr marL="222250" indent="-222250">
              <a:lnSpc>
                <a:spcPct val="105000"/>
              </a:lnSpc>
              <a:buClr>
                <a:srgbClr val="3333CC"/>
              </a:buClr>
              <a:buSzPct val="69000"/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b="1">
                <a:solidFill>
                  <a:srgbClr val="3333CC"/>
                </a:solidFill>
                <a:latin typeface="Courier New" pitchFamily="49" charset="0"/>
              </a:rPr>
              <a:t>		</a:t>
            </a:r>
          </a:p>
          <a:p>
            <a:pPr marL="222250" indent="-222250">
              <a:lnSpc>
                <a:spcPct val="105000"/>
              </a:lnSpc>
              <a:buClr>
                <a:srgbClr val="3333CC"/>
              </a:buClr>
              <a:buSzPct val="69000"/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b="1">
                <a:solidFill>
                  <a:srgbClr val="3333CC"/>
                </a:solidFill>
                <a:latin typeface="Courier New" pitchFamily="49" charset="0"/>
              </a:rPr>
              <a:t>		</a:t>
            </a:r>
          </a:p>
          <a:p>
            <a:pPr marL="222250" indent="-222250">
              <a:lnSpc>
                <a:spcPct val="105000"/>
              </a:lnSpc>
              <a:buClr>
                <a:srgbClr val="3333CC"/>
              </a:buClr>
              <a:buSzPct val="69000"/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b="1">
                <a:solidFill>
                  <a:srgbClr val="3333CC"/>
                </a:solidFill>
                <a:latin typeface="Courier New" pitchFamily="49" charset="0"/>
              </a:rPr>
              <a:t>       _15mobile.moveForward();</a:t>
            </a:r>
          </a:p>
          <a:p>
            <a:pPr marL="222250" indent="-222250">
              <a:lnSpc>
                <a:spcPct val="105000"/>
              </a:lnSpc>
              <a:buClr>
                <a:srgbClr val="3333CC"/>
              </a:buClr>
              <a:buSzPct val="69000"/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b="1">
                <a:solidFill>
                  <a:srgbClr val="3333CC"/>
                </a:solidFill>
                <a:latin typeface="Courier New" pitchFamily="49" charset="0"/>
              </a:rPr>
              <a:t>       _15mobile.moveForward();</a:t>
            </a:r>
          </a:p>
          <a:p>
            <a:pPr marL="222250" indent="-222250">
              <a:lnSpc>
                <a:spcPct val="105000"/>
              </a:lnSpc>
              <a:buClr>
                <a:srgbClr val="3333CC"/>
              </a:buClr>
              <a:buSzPct val="69000"/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b="1">
                <a:solidFill>
                  <a:srgbClr val="3333CC"/>
                </a:solidFill>
                <a:latin typeface="Courier New" pitchFamily="49" charset="0"/>
              </a:rPr>
              <a:t>  	  	</a:t>
            </a:r>
            <a:r>
              <a:rPr lang="en-GB" sz="1600" b="1">
                <a:solidFill>
                  <a:srgbClr val="008000"/>
                </a:solidFill>
                <a:latin typeface="Courier New" pitchFamily="49" charset="0"/>
              </a:rPr>
              <a:t>. . . </a:t>
            </a:r>
          </a:p>
          <a:p>
            <a:pPr marL="222250" indent="-222250">
              <a:lnSpc>
                <a:spcPct val="100000"/>
              </a:lnSpc>
              <a:spcBef>
                <a:spcPts val="188"/>
              </a:spcBef>
              <a:buClr>
                <a:srgbClr val="3333CC"/>
              </a:buClr>
              <a:buSzPct val="34000"/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800" b="1">
              <a:solidFill>
                <a:srgbClr val="3333CC"/>
              </a:solidFill>
              <a:latin typeface="Courier New" pitchFamily="49" charset="0"/>
            </a:endParaRPr>
          </a:p>
          <a:p>
            <a:pPr marL="222250" indent="-222250">
              <a:lnSpc>
                <a:spcPct val="100000"/>
              </a:lnSpc>
              <a:spcBef>
                <a:spcPts val="563"/>
              </a:spcBef>
              <a:buFont typeface="Times New Roman" pitchFamily="16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300" b="1">
                <a:solidFill>
                  <a:srgbClr val="3333CC"/>
                </a:solidFill>
                <a:latin typeface="Courier New" pitchFamily="49" charset="0"/>
              </a:rPr>
              <a:t>takeTrip</a:t>
            </a:r>
            <a:r>
              <a:rPr lang="en-GB" sz="2300">
                <a:solidFill>
                  <a:srgbClr val="000000"/>
                </a:solidFill>
              </a:rPr>
              <a:t> method ends, so control returns to</a:t>
            </a:r>
            <a:r>
              <a:rPr lang="en-GB" sz="2300" b="1">
                <a:solidFill>
                  <a:srgbClr val="3333CC"/>
                </a:solidFill>
                <a:latin typeface="Courier New" pitchFamily="49" charset="0"/>
              </a:rPr>
              <a:t> TripToStore24</a:t>
            </a:r>
            <a:r>
              <a:rPr lang="en-GB" sz="2300" b="1">
                <a:solidFill>
                  <a:srgbClr val="3333CC"/>
                </a:solidFill>
              </a:rPr>
              <a:t> </a:t>
            </a:r>
            <a:r>
              <a:rPr lang="en-GB" sz="2300">
                <a:solidFill>
                  <a:srgbClr val="000000"/>
                </a:solidFill>
              </a:rPr>
              <a:t>constructor</a:t>
            </a:r>
          </a:p>
          <a:p>
            <a:pPr marL="222250" indent="-222250">
              <a:lnSpc>
                <a:spcPct val="100000"/>
              </a:lnSpc>
              <a:spcBef>
                <a:spcPts val="313"/>
              </a:spcBef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1300" b="1">
              <a:solidFill>
                <a:srgbClr val="3333CC"/>
              </a:solidFill>
              <a:latin typeface="Courier New" pitchFamily="49" charset="0"/>
            </a:endParaRPr>
          </a:p>
          <a:p>
            <a:pPr marL="222250" indent="-222250">
              <a:lnSpc>
                <a:spcPct val="100000"/>
              </a:lnSpc>
              <a:spcBef>
                <a:spcPts val="563"/>
              </a:spcBef>
              <a:buFont typeface="Times New Roman" pitchFamily="16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300" b="1">
                <a:solidFill>
                  <a:srgbClr val="3333CC"/>
                </a:solidFill>
                <a:latin typeface="Courier New" pitchFamily="49" charset="0"/>
              </a:rPr>
              <a:t>TripToStore24</a:t>
            </a:r>
            <a:r>
              <a:rPr lang="en-GB" sz="2300" b="1">
                <a:solidFill>
                  <a:srgbClr val="3333CC"/>
                </a:solidFill>
              </a:rPr>
              <a:t> </a:t>
            </a:r>
            <a:r>
              <a:rPr lang="en-GB" sz="2300">
                <a:solidFill>
                  <a:srgbClr val="000000"/>
                </a:solidFill>
              </a:rPr>
              <a:t>constructor ends, so control returns to</a:t>
            </a:r>
            <a:r>
              <a:rPr lang="en-GB" sz="2300" b="1">
                <a:solidFill>
                  <a:srgbClr val="3333CC"/>
                </a:solidFill>
              </a:rPr>
              <a:t> </a:t>
            </a:r>
            <a:r>
              <a:rPr lang="en-GB" sz="2300" b="1">
                <a:solidFill>
                  <a:srgbClr val="3333CC"/>
                </a:solidFill>
                <a:latin typeface="Courier New" pitchFamily="49" charset="0"/>
              </a:rPr>
              <a:t>TripApp</a:t>
            </a:r>
            <a:r>
              <a:rPr lang="en-GB" sz="2300" b="1">
                <a:solidFill>
                  <a:srgbClr val="3333CC"/>
                </a:solidFill>
              </a:rPr>
              <a:t> </a:t>
            </a:r>
            <a:r>
              <a:rPr lang="en-GB" sz="2300">
                <a:solidFill>
                  <a:srgbClr val="000000"/>
                </a:solidFill>
              </a:rPr>
              <a:t>constructor</a:t>
            </a:r>
          </a:p>
          <a:p>
            <a:pPr marL="222250" indent="-222250">
              <a:lnSpc>
                <a:spcPct val="100000"/>
              </a:lnSpc>
              <a:spcBef>
                <a:spcPts val="313"/>
              </a:spcBef>
              <a:buFont typeface="Times New Roman" pitchFamily="16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1300">
              <a:solidFill>
                <a:srgbClr val="000000"/>
              </a:solidFill>
            </a:endParaRPr>
          </a:p>
          <a:p>
            <a:pPr marL="222250" indent="-222250">
              <a:lnSpc>
                <a:spcPct val="100000"/>
              </a:lnSpc>
              <a:spcBef>
                <a:spcPts val="563"/>
              </a:spcBef>
              <a:buFont typeface="Times New Roman" pitchFamily="16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300" b="1">
                <a:solidFill>
                  <a:srgbClr val="3333CC"/>
                </a:solidFill>
                <a:latin typeface="Courier New" pitchFamily="49" charset="0"/>
              </a:rPr>
              <a:t>TripApp</a:t>
            </a:r>
            <a:r>
              <a:rPr lang="en-GB" sz="2300">
                <a:solidFill>
                  <a:srgbClr val="000000"/>
                </a:solidFill>
              </a:rPr>
              <a:t> constructor ends, so mainline ends and so does the program</a:t>
            </a:r>
          </a:p>
        </p:txBody>
      </p:sp>
      <p:sp>
        <p:nvSpPr>
          <p:cNvPr id="36867" name="AutoShape 3"/>
          <p:cNvSpPr>
            <a:spLocks/>
          </p:cNvSpPr>
          <p:nvPr/>
        </p:nvSpPr>
        <p:spPr bwMode="auto">
          <a:xfrm>
            <a:off x="5689600" y="3371850"/>
            <a:ext cx="304800" cy="514350"/>
          </a:xfrm>
          <a:prstGeom prst="rightBrace">
            <a:avLst>
              <a:gd name="adj1" fmla="val 25000"/>
              <a:gd name="adj2" fmla="val 48060"/>
            </a:avLst>
          </a:prstGeom>
          <a:noFill/>
          <a:ln w="381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Line 4"/>
          <p:cNvSpPr>
            <a:spLocks noChangeShapeType="1"/>
          </p:cNvSpPr>
          <p:nvPr/>
        </p:nvSpPr>
        <p:spPr bwMode="auto">
          <a:xfrm>
            <a:off x="2743200" y="2800350"/>
            <a:ext cx="2117" cy="628650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09601" y="1087042"/>
            <a:ext cx="4146550" cy="348854"/>
            <a:chOff x="288" y="913"/>
            <a:chExt cx="1959" cy="293"/>
          </a:xfrm>
        </p:grpSpPr>
        <p:sp>
          <p:nvSpPr>
            <p:cNvPr id="35868" name="AutoShape 6"/>
            <p:cNvSpPr>
              <a:spLocks noChangeArrowheads="1"/>
            </p:cNvSpPr>
            <p:nvPr/>
          </p:nvSpPr>
          <p:spPr bwMode="auto">
            <a:xfrm>
              <a:off x="288" y="913"/>
              <a:ext cx="1959" cy="221"/>
            </a:xfrm>
            <a:prstGeom prst="roundRect">
              <a:avLst>
                <a:gd name="adj" fmla="val 454"/>
              </a:avLst>
            </a:prstGeom>
            <a:solidFill>
              <a:srgbClr val="DDDDDD">
                <a:alpha val="50195"/>
              </a:srgb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9" name="Text Box 7"/>
            <p:cNvSpPr txBox="1">
              <a:spLocks noChangeArrowheads="1"/>
            </p:cNvSpPr>
            <p:nvPr/>
          </p:nvSpPr>
          <p:spPr bwMode="auto">
            <a:xfrm>
              <a:off x="289" y="913"/>
              <a:ext cx="1420" cy="29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7000"/>
                </a:lnSpc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700">
                  <a:solidFill>
                    <a:srgbClr val="000000"/>
                  </a:solidFill>
                </a:rPr>
                <a:t>Mainline instantiates</a:t>
              </a:r>
              <a:r>
                <a:rPr lang="en-GB" sz="1700">
                  <a:solidFill>
                    <a:srgbClr val="000000"/>
                  </a:solidFill>
                  <a:latin typeface="Times New Roman" pitchFamily="16" charset="0"/>
                </a:rPr>
                <a:t> </a:t>
              </a:r>
              <a:r>
                <a:rPr lang="en-GB" sz="1700" b="1">
                  <a:solidFill>
                    <a:srgbClr val="3333CC"/>
                  </a:solidFill>
                  <a:latin typeface="Courier New" pitchFamily="49" charset="0"/>
                </a:rPr>
                <a:t>TripApp</a:t>
              </a:r>
            </a:p>
          </p:txBody>
        </p:sp>
      </p:grp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1320800" y="1543051"/>
            <a:ext cx="3352800" cy="3483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97000"/>
              </a:lnSpc>
              <a:spcBef>
                <a:spcPts val="1050"/>
              </a:spcBef>
              <a:buClr>
                <a:srgbClr val="3333CC"/>
              </a:buClr>
              <a:buSzPct val="7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700" b="1">
                <a:solidFill>
                  <a:srgbClr val="3333CC"/>
                </a:solidFill>
                <a:latin typeface="Courier New" pitchFamily="49" charset="0"/>
              </a:rPr>
              <a:t> TripApp</a:t>
            </a: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728133" y="1375172"/>
            <a:ext cx="3234267" cy="852488"/>
            <a:chOff x="344" y="1155"/>
            <a:chExt cx="1528" cy="716"/>
          </a:xfrm>
        </p:grpSpPr>
        <p:sp>
          <p:nvSpPr>
            <p:cNvPr id="35866" name="AutoShape 10"/>
            <p:cNvSpPr>
              <a:spLocks noChangeArrowheads="1"/>
            </p:cNvSpPr>
            <p:nvPr/>
          </p:nvSpPr>
          <p:spPr bwMode="auto">
            <a:xfrm>
              <a:off x="344" y="1155"/>
              <a:ext cx="1529" cy="574"/>
            </a:xfrm>
            <a:prstGeom prst="irregularSeal1">
              <a:avLst/>
            </a:prstGeom>
            <a:noFill/>
            <a:ln w="38160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7" name="Line 11"/>
            <p:cNvSpPr>
              <a:spLocks noChangeShapeType="1"/>
            </p:cNvSpPr>
            <p:nvPr/>
          </p:nvSpPr>
          <p:spPr bwMode="auto">
            <a:xfrm>
              <a:off x="1104" y="1536"/>
              <a:ext cx="1" cy="336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914400" y="2286000"/>
            <a:ext cx="5181600" cy="70782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97000"/>
              </a:lnSpc>
              <a:spcBef>
                <a:spcPts val="988"/>
              </a:spcBef>
              <a:buClr>
                <a:srgbClr val="3333CC"/>
              </a:buClr>
              <a:buSzPct val="66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3333CC"/>
                </a:solidFill>
                <a:latin typeface="Courier New" pitchFamily="49" charset="0"/>
              </a:rPr>
              <a:t>_trip = new TripToStore24();</a:t>
            </a:r>
          </a:p>
          <a:p>
            <a:pPr>
              <a:lnSpc>
                <a:spcPct val="100000"/>
              </a:lnSpc>
              <a:spcBef>
                <a:spcPts val="988"/>
              </a:spcBef>
              <a:buClr>
                <a:srgbClr val="3333CC"/>
              </a:buClr>
              <a:buSzPct val="66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3333CC"/>
                </a:solidFill>
                <a:latin typeface="Courier New" pitchFamily="49" charset="0"/>
              </a:rPr>
              <a:t>_trip.takeTrip();</a:t>
            </a:r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>
            <a:off x="5791200" y="2400300"/>
            <a:ext cx="812800" cy="1191"/>
          </a:xfrm>
          <a:prstGeom prst="line">
            <a:avLst/>
          </a:prstGeom>
          <a:noFill/>
          <a:ln w="38160">
            <a:solidFill>
              <a:srgbClr val="990000"/>
            </a:solidFill>
            <a:prstDash val="sysDot"/>
            <a:miter lim="800000"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36878" name="AutoShape 14"/>
          <p:cNvSpPr>
            <a:spLocks/>
          </p:cNvSpPr>
          <p:nvPr/>
        </p:nvSpPr>
        <p:spPr bwMode="auto">
          <a:xfrm>
            <a:off x="5588000" y="2286000"/>
            <a:ext cx="203200" cy="514350"/>
          </a:xfrm>
          <a:prstGeom prst="rightBrace">
            <a:avLst>
              <a:gd name="adj1" fmla="val 37500"/>
              <a:gd name="adj2" fmla="val 50000"/>
            </a:avLst>
          </a:prstGeom>
          <a:noFill/>
          <a:ln w="381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>
            <a:off x="5791200" y="2628900"/>
            <a:ext cx="812800" cy="1191"/>
          </a:xfrm>
          <a:prstGeom prst="line">
            <a:avLst/>
          </a:prstGeom>
          <a:noFill/>
          <a:ln w="38160">
            <a:solidFill>
              <a:srgbClr val="990000"/>
            </a:solidFill>
            <a:prstDash val="sysDot"/>
            <a:miter lim="800000"/>
            <a:headEnd type="triangle" w="med" len="med"/>
            <a:tailEnd/>
          </a:ln>
        </p:spPr>
        <p:txBody>
          <a:bodyPr/>
          <a:lstStyle/>
          <a:p>
            <a:endParaRPr lang="id-ID"/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6502402" y="1371600"/>
            <a:ext cx="2032001" cy="856060"/>
            <a:chOff x="3072" y="1152"/>
            <a:chExt cx="960" cy="719"/>
          </a:xfrm>
        </p:grpSpPr>
        <p:sp>
          <p:nvSpPr>
            <p:cNvPr id="35864" name="AutoShape 17"/>
            <p:cNvSpPr>
              <a:spLocks noChangeArrowheads="1"/>
            </p:cNvSpPr>
            <p:nvPr/>
          </p:nvSpPr>
          <p:spPr bwMode="auto">
            <a:xfrm>
              <a:off x="3072" y="1152"/>
              <a:ext cx="960" cy="710"/>
            </a:xfrm>
            <a:prstGeom prst="roundRect">
              <a:avLst>
                <a:gd name="adj" fmla="val 139"/>
              </a:avLst>
            </a:prstGeom>
            <a:solidFill>
              <a:srgbClr val="DDDDDD">
                <a:alpha val="50195"/>
              </a:srgb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5" name="Text Box 18"/>
            <p:cNvSpPr txBox="1">
              <a:spLocks noChangeArrowheads="1"/>
            </p:cNvSpPr>
            <p:nvPr/>
          </p:nvSpPr>
          <p:spPr bwMode="auto">
            <a:xfrm>
              <a:off x="3072" y="1152"/>
              <a:ext cx="960" cy="71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>
                <a:lnSpc>
                  <a:spcPct val="97000"/>
                </a:lnSpc>
                <a:buClr>
                  <a:srgbClr val="3333CC"/>
                </a:buClr>
                <a:buSzPct val="7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700" b="1">
                  <a:solidFill>
                    <a:srgbClr val="3333CC"/>
                  </a:solidFill>
                  <a:latin typeface="Courier New" pitchFamily="49" charset="0"/>
                </a:rPr>
                <a:t>CS15Mobile</a:t>
              </a:r>
              <a:r>
                <a:rPr lang="en-GB" sz="1700">
                  <a:solidFill>
                    <a:srgbClr val="000000"/>
                  </a:solidFill>
                </a:rPr>
                <a:t> is created and told to take a trip</a:t>
              </a:r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508001" y="2971800"/>
            <a:ext cx="2032001" cy="602457"/>
            <a:chOff x="240" y="2496"/>
            <a:chExt cx="960" cy="506"/>
          </a:xfrm>
        </p:grpSpPr>
        <p:sp>
          <p:nvSpPr>
            <p:cNvPr id="35862" name="AutoShape 20"/>
            <p:cNvSpPr>
              <a:spLocks noChangeArrowheads="1"/>
            </p:cNvSpPr>
            <p:nvPr/>
          </p:nvSpPr>
          <p:spPr bwMode="auto">
            <a:xfrm>
              <a:off x="240" y="2496"/>
              <a:ext cx="960" cy="384"/>
            </a:xfrm>
            <a:prstGeom prst="roundRect">
              <a:avLst>
                <a:gd name="adj" fmla="val 259"/>
              </a:avLst>
            </a:prstGeom>
            <a:solidFill>
              <a:srgbClr val="DDDDDD">
                <a:alpha val="50195"/>
              </a:srgb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3" name="Text Box 21"/>
            <p:cNvSpPr txBox="1">
              <a:spLocks noChangeArrowheads="1"/>
            </p:cNvSpPr>
            <p:nvPr/>
          </p:nvSpPr>
          <p:spPr bwMode="auto">
            <a:xfrm>
              <a:off x="240" y="2496"/>
              <a:ext cx="960" cy="50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>
                <a:lnSpc>
                  <a:spcPct val="97000"/>
                </a:lnSpc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700">
                  <a:solidFill>
                    <a:srgbClr val="000000"/>
                  </a:solidFill>
                </a:rPr>
                <a:t>inside </a:t>
              </a:r>
              <a:r>
                <a:rPr lang="en-GB" sz="1700" b="1">
                  <a:solidFill>
                    <a:srgbClr val="3333CC"/>
                  </a:solidFill>
                  <a:latin typeface="Courier New" pitchFamily="49" charset="0"/>
                </a:rPr>
                <a:t>takeTrip()</a:t>
              </a:r>
            </a:p>
          </p:txBody>
        </p:sp>
      </p:grpSp>
      <p:pic>
        <p:nvPicPr>
          <p:cNvPr id="36886" name="Picture 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2228850"/>
            <a:ext cx="1828800" cy="70604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6887" name="Line 23"/>
          <p:cNvSpPr>
            <a:spLocks noChangeShapeType="1"/>
          </p:cNvSpPr>
          <p:nvPr/>
        </p:nvSpPr>
        <p:spPr bwMode="auto">
          <a:xfrm>
            <a:off x="6096000" y="3429000"/>
            <a:ext cx="508000" cy="1191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36888" name="Line 24"/>
          <p:cNvSpPr>
            <a:spLocks noChangeShapeType="1"/>
          </p:cNvSpPr>
          <p:nvPr/>
        </p:nvSpPr>
        <p:spPr bwMode="auto">
          <a:xfrm>
            <a:off x="6096000" y="3771900"/>
            <a:ext cx="508000" cy="1191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36889" name="Line 25"/>
          <p:cNvSpPr>
            <a:spLocks noChangeShapeType="1"/>
          </p:cNvSpPr>
          <p:nvPr/>
        </p:nvSpPr>
        <p:spPr bwMode="auto">
          <a:xfrm>
            <a:off x="6604000" y="3771900"/>
            <a:ext cx="508000" cy="1191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pic>
        <p:nvPicPr>
          <p:cNvPr id="36890" name="Picture 2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04000" y="3200400"/>
            <a:ext cx="914400" cy="352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36891" name="Picture 2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12000" y="3600450"/>
            <a:ext cx="914400" cy="352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6892" name="Line 28"/>
          <p:cNvSpPr>
            <a:spLocks noChangeShapeType="1"/>
          </p:cNvSpPr>
          <p:nvPr/>
        </p:nvSpPr>
        <p:spPr bwMode="auto">
          <a:xfrm>
            <a:off x="5486400" y="6629400"/>
            <a:ext cx="406400" cy="1191"/>
          </a:xfrm>
          <a:prstGeom prst="line">
            <a:avLst/>
          </a:prstGeom>
          <a:noFill/>
          <a:ln w="28440">
            <a:solidFill>
              <a:srgbClr val="CCCCFF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6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6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6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6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686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686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6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6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6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6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686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686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6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686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686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686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686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686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39" presetClass="entr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6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6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6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x-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6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animBg="1"/>
      <p:bldP spid="36868" grpId="0" animBg="1"/>
      <p:bldP spid="36877" grpId="0" animBg="1"/>
      <p:bldP spid="36878" grpId="0" animBg="1"/>
      <p:bldP spid="36879" grpId="0" animBg="1"/>
      <p:bldP spid="36887" grpId="0" animBg="1"/>
      <p:bldP spid="36888" grpId="0" animBg="1"/>
      <p:bldP spid="36889" grpId="0" animBg="1"/>
      <p:bldP spid="3689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TERIMAKASIH</a:t>
            </a:r>
            <a:endParaRPr lang="id-ID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  <p:transition spd="med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Bekerja dengan variabel (1)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Variabel di Java adalah variabel seperti di matematika</a:t>
            </a:r>
          </a:p>
          <a:p>
            <a:pPr lvl="1"/>
            <a:r>
              <a:rPr lang="id-ID" dirty="0" smtClean="0"/>
              <a:t>Menyimpan satu referensi nilai yang bisa berbeda setiap waktu</a:t>
            </a:r>
          </a:p>
          <a:p>
            <a:pPr lvl="1"/>
            <a:r>
              <a:rPr lang="id-ID" dirty="0" smtClean="0"/>
              <a:t>Tapi harus ada nilai yang didefinisikan untuk dapat digunakan</a:t>
            </a:r>
          </a:p>
          <a:p>
            <a:r>
              <a:rPr lang="id-ID" smtClean="0"/>
              <a:t>Ingat mobilPBO, </a:t>
            </a:r>
            <a:r>
              <a:rPr lang="id-ID" dirty="0" smtClean="0"/>
              <a:t>membuat variabel instance dilakukan dengan dua bagian</a:t>
            </a:r>
          </a:p>
          <a:p>
            <a:pPr marL="971550" lvl="1" indent="-514350">
              <a:buFont typeface="+mj-lt"/>
              <a:buAutoNum type="arabicPeriod"/>
            </a:pPr>
            <a:r>
              <a:rPr lang="id-ID" dirty="0" smtClean="0"/>
              <a:t>Deklarasi: private Mesin _mesin</a:t>
            </a:r>
          </a:p>
          <a:p>
            <a:pPr marL="971550" lvl="1" indent="-514350">
              <a:buFont typeface="+mj-lt"/>
              <a:buAutoNum type="arabicPeriod"/>
            </a:pPr>
            <a:r>
              <a:rPr lang="id-ID" dirty="0" smtClean="0"/>
              <a:t>Inisialisasi: _mesin = new Mesin();</a:t>
            </a:r>
            <a:endParaRPr lang="id-ID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Bekerja dengan variabel (2)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Apakah nilai dari _mesin sebelum langkah 2?</a:t>
            </a:r>
          </a:p>
          <a:p>
            <a:r>
              <a:rPr lang="id-ID" dirty="0" smtClean="0"/>
              <a:t>Apa yang terjadi jika langkah 2 tidak dilakukan?</a:t>
            </a:r>
          </a:p>
          <a:p>
            <a:endParaRPr lang="id-ID" dirty="0"/>
          </a:p>
          <a:p>
            <a:r>
              <a:rPr lang="id-ID" dirty="0" smtClean="0"/>
              <a:t>Java memberikan semua variabel nilai default null</a:t>
            </a:r>
          </a:p>
          <a:p>
            <a:pPr lvl="1"/>
            <a:r>
              <a:rPr lang="id-ID" dirty="0" smtClean="0"/>
              <a:t>Artinya, tidak mempunyai nilai yang berguna</a:t>
            </a:r>
          </a:p>
          <a:p>
            <a:pPr lvl="1"/>
            <a:r>
              <a:rPr lang="id-ID" dirty="0" smtClean="0"/>
              <a:t>Null adalah reserved word dalam java</a:t>
            </a:r>
          </a:p>
          <a:p>
            <a:pPr lvl="1"/>
            <a:r>
              <a:rPr lang="id-ID" dirty="0" smtClean="0"/>
              <a:t>Artinya alamat memory yang tidak tersedia</a:t>
            </a:r>
            <a:endParaRPr lang="id-ID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Jika nilai awal variabel tidak diberikan, Java VM akan menampilkan </a:t>
            </a:r>
            <a:r>
              <a:rPr lang="id-ID" i="1" dirty="0" smtClean="0"/>
              <a:t>runtime error </a:t>
            </a:r>
            <a:r>
              <a:rPr lang="id-ID" dirty="0" smtClean="0"/>
              <a:t>dalam bentuk NullPointerException</a:t>
            </a:r>
          </a:p>
          <a:p>
            <a:pPr lvl="1"/>
            <a:r>
              <a:rPr lang="id-ID" i="1" dirty="0" smtClean="0"/>
              <a:t>Runtime error </a:t>
            </a:r>
            <a:r>
              <a:rPr lang="id-ID" dirty="0" smtClean="0"/>
              <a:t>adalah masalah yang timbul ketika program berjalan</a:t>
            </a:r>
          </a:p>
          <a:p>
            <a:pPr lvl="1"/>
            <a:r>
              <a:rPr lang="id-ID" dirty="0" smtClean="0"/>
              <a:t>Artinya, program bisa </a:t>
            </a:r>
            <a:r>
              <a:rPr lang="id-ID" i="1" dirty="0" smtClean="0"/>
              <a:t>di-compile</a:t>
            </a:r>
            <a:r>
              <a:rPr lang="id-ID" dirty="0" smtClean="0"/>
              <a:t> </a:t>
            </a:r>
            <a:r>
              <a:rPr lang="id-ID" dirty="0" smtClean="0"/>
              <a:t>dengan sukses, tapi tidak berjalan dengan sukses</a:t>
            </a:r>
          </a:p>
          <a:p>
            <a:pPr lvl="1"/>
            <a:r>
              <a:rPr lang="id-ID" dirty="0" smtClean="0"/>
              <a:t>Untuk sekarang, apabila </a:t>
            </a:r>
            <a:r>
              <a:rPr lang="id-ID" i="1" dirty="0" smtClean="0"/>
              <a:t>runtime error </a:t>
            </a:r>
            <a:r>
              <a:rPr lang="id-ID" dirty="0" smtClean="0"/>
              <a:t>terjadi, biasanya program akan dihentikan oleh Java VM</a:t>
            </a:r>
            <a:endParaRPr lang="id-ID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NullPointerException</a:t>
            </a:r>
          </a:p>
          <a:p>
            <a:pPr lvl="1"/>
            <a:r>
              <a:rPr lang="id-ID" dirty="0" smtClean="0"/>
              <a:t>Jika kamu mendapatkan error semacam ini, pastikan kamu menginisialisasi semua variabel instance object yang kamu buat</a:t>
            </a:r>
          </a:p>
          <a:p>
            <a:pPr lvl="1"/>
            <a:r>
              <a:rPr lang="id-ID" dirty="0" smtClean="0"/>
              <a:t>Kejadian yang umu terjadi adalah NullPointerException mencoba mengirim pesan ke variabel yang tidak terinisialisasi</a:t>
            </a:r>
            <a:endParaRPr lang="id-ID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92" y="4500570"/>
            <a:ext cx="1628775" cy="1600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8092" y="4729170"/>
            <a:ext cx="742950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Memberikan nilai pada variabel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Assignment (Pemberian) menyediakan cara untuk mengubah nilai dari variabel</a:t>
            </a:r>
          </a:p>
          <a:p>
            <a:pPr lvl="1"/>
            <a:r>
              <a:rPr lang="id-ID" dirty="0" smtClean="0"/>
              <a:t>Mengganti nilai pada variabel dengan nilai baru</a:t>
            </a:r>
          </a:p>
          <a:p>
            <a:pPr lvl="1"/>
            <a:r>
              <a:rPr lang="id-ID" dirty="0" smtClean="0"/>
              <a:t>Contoh: _mesin = new Mesin();</a:t>
            </a:r>
          </a:p>
          <a:p>
            <a:pPr lvl="1"/>
            <a:r>
              <a:rPr lang="id-ID" dirty="0" smtClean="0"/>
              <a:t>Artinya: _mesin “mendapatkan” instance baru dari class Mesin</a:t>
            </a:r>
          </a:p>
          <a:p>
            <a:pPr lvl="1">
              <a:buNone/>
            </a:pPr>
            <a:endParaRPr lang="id-ID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Seperti yang kita lihat, tanda samadengan, =, adalah syntax java untuk assignment(pemberian)</a:t>
            </a:r>
          </a:p>
          <a:p>
            <a:pPr lvl="1"/>
            <a:r>
              <a:rPr lang="id-ID" dirty="0" smtClean="0"/>
              <a:t>Variabel pada bagian kiri samadengan “mendapatkan” nilai dari bagian kanan</a:t>
            </a:r>
          </a:p>
          <a:p>
            <a:pPr lvl="1"/>
            <a:r>
              <a:rPr lang="id-ID" dirty="0" smtClean="0"/>
              <a:t>Tidak seperti samadengan pada metamatika(tidak seperti Pascal)</a:t>
            </a:r>
            <a:endParaRPr lang="id-ID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Menggunakan = dengan new</a:t>
            </a:r>
          </a:p>
          <a:p>
            <a:pPr lvl="1"/>
            <a:r>
              <a:rPr lang="id-ID" dirty="0" smtClean="0"/>
              <a:t>New memanggil konstruktor dari kelas</a:t>
            </a:r>
          </a:p>
          <a:p>
            <a:pPr lvl="1"/>
            <a:r>
              <a:rPr lang="id-ID" dirty="0" smtClean="0"/>
              <a:t>Konstruktor membuat instance baru dari kelas</a:t>
            </a:r>
          </a:p>
          <a:p>
            <a:pPr lvl="1"/>
            <a:r>
              <a:rPr lang="id-ID" dirty="0" smtClean="0"/>
              <a:t>Instance baru adalah nilai yang diberikan pada variabel</a:t>
            </a:r>
          </a:p>
          <a:p>
            <a:r>
              <a:rPr lang="id-ID" dirty="0" smtClean="0"/>
              <a:t>Menggunakan = tanpa new</a:t>
            </a:r>
          </a:p>
          <a:p>
            <a:pPr lvl="1"/>
            <a:r>
              <a:rPr lang="id-ID" dirty="0" smtClean="0"/>
              <a:t>Memberikan nilai dari satu ke yang lainnya</a:t>
            </a:r>
          </a:p>
          <a:p>
            <a:pPr lvl="1"/>
            <a:r>
              <a:rPr lang="id-ID" dirty="0" smtClean="0"/>
              <a:t>Contoh: _warnaluar = _warnadalam;</a:t>
            </a:r>
          </a:p>
          <a:p>
            <a:pPr lvl="1"/>
            <a:r>
              <a:rPr lang="id-ID" dirty="0" smtClean="0"/>
              <a:t>Membuar warna luar sama dengan nilai warna dalam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uliah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Kuliah</Template>
  <TotalTime>128</TotalTime>
  <Words>1527</Words>
  <Application>Microsoft Office PowerPoint</Application>
  <PresentationFormat>On-screen Show (4:3)</PresentationFormat>
  <Paragraphs>270</Paragraphs>
  <Slides>27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Kuliah</vt:lpstr>
      <vt:lpstr>Pemrograman Berorientasi Objek Chapter 04</vt:lpstr>
      <vt:lpstr>Slide 2</vt:lpstr>
      <vt:lpstr>Bekerja dengan variabel (1)</vt:lpstr>
      <vt:lpstr>Bekerja dengan variabel (2)</vt:lpstr>
      <vt:lpstr>Slide 5</vt:lpstr>
      <vt:lpstr>Slide 6</vt:lpstr>
      <vt:lpstr>Memberikan nilai pada variabel</vt:lpstr>
      <vt:lpstr>Slide 8</vt:lpstr>
      <vt:lpstr>Slide 9</vt:lpstr>
      <vt:lpstr>Bekerja dengan Method</vt:lpstr>
      <vt:lpstr>Slide 11</vt:lpstr>
      <vt:lpstr>Slide 12</vt:lpstr>
      <vt:lpstr>Keyword this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TERIMAKASIH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Pemrograman Berorientasi Objek Chapter 04</dc:title>
  <dc:creator>Meizano Ardhi Muhammad</dc:creator>
  <cp:lastModifiedBy>raden</cp:lastModifiedBy>
  <cp:revision>5</cp:revision>
  <dcterms:created xsi:type="dcterms:W3CDTF">2008-04-07T07:10:26Z</dcterms:created>
  <dcterms:modified xsi:type="dcterms:W3CDTF">2013-05-14T10:00:25Z</dcterms:modified>
</cp:coreProperties>
</file>