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78" r:id="rId3"/>
    <p:sldId id="275" r:id="rId4"/>
    <p:sldId id="258" r:id="rId5"/>
    <p:sldId id="259" r:id="rId6"/>
    <p:sldId id="260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0B6B5-8606-4953-8F70-30827B0C34E2}" type="datetimeFigureOut">
              <a:rPr lang="id-ID" smtClean="0"/>
              <a:pPr/>
              <a:t>17/09/2015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6679-5441-4C85-92B2-D7D91EFEB89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3932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552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563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FDC05BC-8273-49CF-B04D-38148F492D82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0428-FE46-4640-BF53-928F1A84F455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52A-0565-4B9B-ACEC-E53495466DD5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B3B0-F3A8-43F5-A842-5C07E3889773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0803-0155-4CFF-8D0C-212F6D4FCFA0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E1ED-6D36-4977-BD30-B75948B4DF62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385267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05000"/>
            <a:ext cx="388924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905000"/>
            <a:ext cx="3581401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3851977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657599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590800"/>
            <a:ext cx="388924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89E5-0E97-482E-A1D5-AD43F6096D01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D786-336D-47ED-98F8-6297BE639A76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73E8-C875-458D-888D-1969476D6F19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A943-1FC3-4386-8534-AA99801967E4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16AA-65C1-4985-B45E-4ECFDF857ECE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152400"/>
            <a:ext cx="8534400" cy="6553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3444"/>
            <a:ext cx="3679116" cy="4706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"/>
            <a:ext cx="3505200" cy="3953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BE6782-716C-43B6-B448-2608CFF86199}" type="datetime1">
              <a:rPr lang="id-ID" smtClean="0"/>
              <a:pPr/>
              <a:t>17/09/2015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2460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d-ID" smtClean="0"/>
              <a:t>Meizano Ardhi M., M.T.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FFBB999-B4DA-4E31-83C0-2B8FF4871E9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Pemrograman Berorientasi Objek –</a:t>
            </a:r>
            <a:br>
              <a:rPr lang="id-ID" dirty="0" smtClean="0"/>
            </a:br>
            <a:r>
              <a:rPr lang="id-ID" dirty="0" smtClean="0"/>
              <a:t>Class &amp; Objek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Meizano Ardhi M., M.T.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Bagaimana menentukan </a:t>
            </a:r>
            <a:r>
              <a:rPr lang="id-ID" sz="2300" b="1" dirty="0" smtClean="0">
                <a:solidFill>
                  <a:srgbClr val="000000"/>
                </a:solidFill>
              </a:rPr>
              <a:t>containment</a:t>
            </a:r>
            <a:r>
              <a:rPr lang="id-ID" sz="2300" dirty="0" smtClean="0">
                <a:solidFill>
                  <a:srgbClr val="000000"/>
                </a:solidFill>
              </a:rPr>
              <a:t>?</a:t>
            </a: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Class mobilPBO memiliki </a:t>
            </a:r>
            <a:r>
              <a:rPr lang="id-ID" sz="1900" b="1" dirty="0" smtClean="0">
                <a:solidFill>
                  <a:srgbClr val="000000"/>
                </a:solidFill>
              </a:rPr>
              <a:t>instance</a:t>
            </a:r>
            <a:r>
              <a:rPr lang="id-ID" sz="1900" dirty="0" smtClean="0">
                <a:solidFill>
                  <a:srgbClr val="000000"/>
                </a:solidFill>
              </a:rPr>
              <a:t> </a:t>
            </a:r>
            <a:r>
              <a:rPr lang="id-ID" sz="1900" b="1" dirty="0" smtClean="0">
                <a:solidFill>
                  <a:srgbClr val="000000"/>
                </a:solidFill>
              </a:rPr>
              <a:t>variable</a:t>
            </a:r>
            <a:r>
              <a:rPr lang="id-ID" sz="1900" dirty="0" smtClean="0">
                <a:solidFill>
                  <a:srgbClr val="000000"/>
                </a:solidFill>
              </a:rPr>
              <a:t> bertipe Mesin</a:t>
            </a: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Class mobilPBO membuat </a:t>
            </a:r>
            <a:r>
              <a:rPr lang="id-ID" sz="1900" b="1" dirty="0" smtClean="0">
                <a:solidFill>
                  <a:srgbClr val="000000"/>
                </a:solidFill>
              </a:rPr>
              <a:t>instance</a:t>
            </a:r>
            <a:r>
              <a:rPr lang="id-ID" sz="1900" dirty="0" smtClean="0">
                <a:solidFill>
                  <a:srgbClr val="000000"/>
                </a:solidFill>
              </a:rPr>
              <a:t> bertipe Mesin</a:t>
            </a: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Maka mobilPBO mengandung (</a:t>
            </a:r>
            <a:r>
              <a:rPr lang="id-ID" sz="1900" b="1" dirty="0" smtClean="0">
                <a:solidFill>
                  <a:srgbClr val="000000"/>
                </a:solidFill>
              </a:rPr>
              <a:t>contain</a:t>
            </a:r>
            <a:r>
              <a:rPr lang="id-ID" sz="1900" dirty="0" smtClean="0">
                <a:solidFill>
                  <a:srgbClr val="000000"/>
                </a:solidFill>
              </a:rPr>
              <a:t>) Mesin</a:t>
            </a: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sz="1900" dirty="0" smtClean="0">
              <a:solidFill>
                <a:srgbClr val="000000"/>
              </a:solidFill>
            </a:endParaRPr>
          </a:p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Bagaimana menggambar containment?</a:t>
            </a:r>
            <a:endParaRPr lang="id-ID" sz="2300" dirty="0">
              <a:solidFill>
                <a:srgbClr val="000000"/>
              </a:solidFill>
            </a:endParaRP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sz="1900" dirty="0" smtClean="0">
              <a:solidFill>
                <a:srgbClr val="000000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786182" y="4572003"/>
            <a:ext cx="3429001" cy="761999"/>
            <a:chOff x="2016" y="4811"/>
            <a:chExt cx="2160" cy="48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769" y="4896"/>
              <a:ext cx="1407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Mesin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16" y="5040"/>
              <a:ext cx="251" cy="96"/>
            </a:xfrm>
            <a:prstGeom prst="diamond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2267" y="5088"/>
              <a:ext cx="553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2820" y="4811"/>
              <a:ext cx="1256" cy="480"/>
            </a:xfrm>
            <a:prstGeom prst="roundRect">
              <a:avLst>
                <a:gd name="adj" fmla="val 208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042982" y="4554550"/>
            <a:ext cx="2667001" cy="779463"/>
            <a:chOff x="288" y="4800"/>
            <a:chExt cx="1680" cy="491"/>
          </a:xfrm>
        </p:grpSpPr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88" y="4800"/>
              <a:ext cx="1680" cy="4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mobilPBO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_</a:t>
              </a: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mesin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39" y="4811"/>
              <a:ext cx="1629" cy="480"/>
            </a:xfrm>
            <a:prstGeom prst="roundRect">
              <a:avLst>
                <a:gd name="adj" fmla="val 208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39" y="5003"/>
              <a:ext cx="1629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Kita andaikan kita memiliki objek Kota</a:t>
            </a:r>
          </a:p>
          <a:p>
            <a:r>
              <a:rPr lang="id-ID" dirty="0" smtClean="0"/>
              <a:t>Maka kota akan mengandung</a:t>
            </a:r>
          </a:p>
          <a:p>
            <a:pPr lvl="1"/>
            <a:r>
              <a:rPr lang="id-ID" dirty="0" smtClean="0"/>
              <a:t>Taman</a:t>
            </a:r>
          </a:p>
          <a:p>
            <a:pPr lvl="1"/>
            <a:r>
              <a:rPr lang="id-ID" dirty="0" smtClean="0"/>
              <a:t>Sekolah</a:t>
            </a:r>
          </a:p>
          <a:p>
            <a:pPr lvl="1"/>
            <a:r>
              <a:rPr lang="id-ID" dirty="0" smtClean="0"/>
              <a:t>Jalan</a:t>
            </a:r>
          </a:p>
          <a:p>
            <a:pPr lvl="1"/>
            <a:r>
              <a:rPr lang="id-ID" dirty="0" smtClean="0"/>
              <a:t>mobilPBO</a:t>
            </a:r>
          </a:p>
          <a:p>
            <a:pPr lvl="1"/>
            <a:r>
              <a:rPr lang="id-ID" dirty="0" smtClean="0"/>
              <a:t>dll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MakaKota akan bisa memanggil method:</a:t>
            </a:r>
          </a:p>
          <a:p>
            <a:pPr lvl="1"/>
            <a:r>
              <a:rPr lang="id-ID" dirty="0" smtClean="0"/>
              <a:t>Sekolah</a:t>
            </a:r>
          </a:p>
          <a:p>
            <a:pPr lvl="1"/>
            <a:r>
              <a:rPr lang="id-ID" dirty="0" smtClean="0"/>
              <a:t>Taman</a:t>
            </a:r>
          </a:p>
          <a:p>
            <a:pPr lvl="1"/>
            <a:r>
              <a:rPr lang="id-ID" dirty="0" smtClean="0"/>
              <a:t>Jalan</a:t>
            </a:r>
          </a:p>
          <a:p>
            <a:pPr lvl="1"/>
            <a:r>
              <a:rPr lang="id-ID" dirty="0" smtClean="0"/>
              <a:t>mobilPBO</a:t>
            </a:r>
          </a:p>
          <a:p>
            <a:pPr lvl="1"/>
            <a:endParaRPr lang="id-ID" dirty="0"/>
          </a:p>
          <a:p>
            <a:r>
              <a:rPr lang="id-ID" dirty="0" smtClean="0"/>
              <a:t>Ada relasi antara Kota dan mobilPBO, tapi ini </a:t>
            </a:r>
            <a:r>
              <a:rPr lang="id-ID" b="1" dirty="0" smtClean="0"/>
              <a:t>tidak simetris</a:t>
            </a:r>
            <a:r>
              <a:rPr lang="id-ID" dirty="0" smtClean="0"/>
              <a:t>!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Taman, sekolah, jalan dan mobilPBO tidak secara otomatis memiliki akses ke Kota. Mereka tidak bisa memanggil method ke Kota</a:t>
            </a:r>
            <a:endParaRPr lang="id-ID" dirty="0"/>
          </a:p>
          <a:p>
            <a:endParaRPr lang="id-ID" dirty="0" smtClean="0"/>
          </a:p>
          <a:p>
            <a:r>
              <a:rPr lang="id-ID" dirty="0" smtClean="0">
                <a:solidFill>
                  <a:srgbClr val="000000"/>
                </a:solidFill>
              </a:rPr>
              <a:t>Kita akan membuat asosiasi dengan objek.</a:t>
            </a:r>
            <a:endParaRPr lang="id-ID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Bagaimana menentukan relasi asosiasi</a:t>
            </a:r>
            <a:r>
              <a:rPr lang="en-GB" sz="2300" dirty="0" smtClean="0">
                <a:solidFill>
                  <a:srgbClr val="000000"/>
                </a:solidFill>
              </a:rPr>
              <a:t>?</a:t>
            </a:r>
          </a:p>
          <a:p>
            <a:pPr marL="461963" lvl="1" indent="-236538"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Kita akan menambahkan class mobilPBO sebuah instance variable bertipe Kota</a:t>
            </a:r>
          </a:p>
          <a:p>
            <a:pPr marL="461963" lvl="1" indent="-236538"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Karena class mobilPBO tidak membuat instance bertipe Kota, maka Kota tidak akan di-contain oleh mobilPBO</a:t>
            </a:r>
          </a:p>
          <a:p>
            <a:pPr marL="461963" lvl="1" indent="-236538"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Sederhananya: class mobilPBO “tahu tentang” Kota</a:t>
            </a:r>
          </a:p>
          <a:p>
            <a:pPr marL="461963" lvl="1" indent="-236538"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 b="1" dirty="0" smtClean="0">
              <a:solidFill>
                <a:srgbClr val="3333CC"/>
              </a:solidFill>
              <a:latin typeface="Courier New" pitchFamily="49" charset="0"/>
            </a:endParaRPr>
          </a:p>
          <a:p>
            <a:r>
              <a:rPr lang="id-ID" dirty="0" smtClean="0"/>
              <a:t>Bagaimana gambar diagramnya?</a:t>
            </a:r>
          </a:p>
          <a:p>
            <a:endParaRPr lang="id-ID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57224" y="4714888"/>
            <a:ext cx="2514601" cy="838201"/>
            <a:chOff x="384" y="4368"/>
            <a:chExt cx="1584" cy="528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84" y="4368"/>
              <a:ext cx="1584" cy="4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MobilPBO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_kota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432" y="4368"/>
              <a:ext cx="1536" cy="528"/>
            </a:xfrm>
            <a:prstGeom prst="roundRect">
              <a:avLst>
                <a:gd name="adj" fmla="val 185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432" y="4560"/>
              <a:ext cx="1536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371824" y="4714888"/>
            <a:ext cx="3200401" cy="838201"/>
            <a:chOff x="1968" y="4368"/>
            <a:chExt cx="2016" cy="528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736" y="4368"/>
              <a:ext cx="124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Kota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968" y="4656"/>
              <a:ext cx="86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832" y="4368"/>
              <a:ext cx="1056" cy="528"/>
            </a:xfrm>
            <a:prstGeom prst="roundRect">
              <a:avLst>
                <a:gd name="adj" fmla="val 185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832" y="4560"/>
              <a:ext cx="1056" cy="1"/>
            </a:xfrm>
            <a:prstGeom prst="line">
              <a:avLst/>
            </a:prstGeom>
            <a:noFill/>
            <a:ln w="442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Attributes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000" dirty="0" smtClean="0">
                <a:solidFill>
                  <a:srgbClr val="000000"/>
                </a:solidFill>
              </a:rPr>
              <a:t>mobilPBO memiliki attributes tertentu:</a:t>
            </a:r>
          </a:p>
          <a:p>
            <a:pPr marL="62230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600" dirty="0" smtClean="0">
                <a:solidFill>
                  <a:srgbClr val="000000"/>
                </a:solidFill>
              </a:rPr>
              <a:t>Warna</a:t>
            </a:r>
          </a:p>
          <a:p>
            <a:pPr marL="62230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600" dirty="0" smtClean="0">
                <a:solidFill>
                  <a:srgbClr val="000000"/>
                </a:solidFill>
              </a:rPr>
              <a:t>Ukuran</a:t>
            </a:r>
          </a:p>
          <a:p>
            <a:pPr marL="62230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600" dirty="0" smtClean="0">
                <a:solidFill>
                  <a:srgbClr val="000000"/>
                </a:solidFill>
              </a:rPr>
              <a:t>Posisi</a:t>
            </a:r>
          </a:p>
          <a:p>
            <a:pPr marL="62230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600" dirty="0" smtClean="0">
                <a:solidFill>
                  <a:srgbClr val="000000"/>
                </a:solidFill>
              </a:rPr>
              <a:t>Dll</a:t>
            </a:r>
          </a:p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dirty="0" smtClean="0"/>
          </a:p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dirty="0" smtClean="0"/>
              <a:t>Bagaimana gambar diagramnya?</a:t>
            </a:r>
          </a:p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786050" y="5000640"/>
            <a:ext cx="2590801" cy="762001"/>
            <a:chOff x="1344" y="4032"/>
            <a:chExt cx="1632" cy="48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344" y="4032"/>
              <a:ext cx="1584" cy="4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MobilPBO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Warna</a:t>
              </a:r>
              <a:r>
                <a:rPr lang="en-GB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 _</a:t>
              </a: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warna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344" y="4032"/>
              <a:ext cx="1632" cy="480"/>
            </a:xfrm>
            <a:prstGeom prst="roundRect">
              <a:avLst>
                <a:gd name="adj" fmla="val 208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344" y="4224"/>
              <a:ext cx="1632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28662" y="1714488"/>
            <a:ext cx="6807201" cy="2928958"/>
            <a:chOff x="432" y="3120"/>
            <a:chExt cx="3216" cy="2064"/>
          </a:xfrm>
        </p:grpSpPr>
        <p:sp>
          <p:nvSpPr>
            <p:cNvPr id="17415" name="AutoShape 2"/>
            <p:cNvSpPr>
              <a:spLocks noChangeArrowheads="1"/>
            </p:cNvSpPr>
            <p:nvPr/>
          </p:nvSpPr>
          <p:spPr bwMode="auto">
            <a:xfrm>
              <a:off x="528" y="3120"/>
              <a:ext cx="3120" cy="2064"/>
            </a:xfrm>
            <a:prstGeom prst="roundRect">
              <a:avLst>
                <a:gd name="adj" fmla="val 46"/>
              </a:avLst>
            </a:prstGeom>
            <a:solidFill>
              <a:srgbClr val="CCEC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Text Box 3"/>
            <p:cNvSpPr txBox="1">
              <a:spLocks noChangeArrowheads="1"/>
            </p:cNvSpPr>
            <p:nvPr/>
          </p:nvSpPr>
          <p:spPr bwMode="auto">
            <a:xfrm>
              <a:off x="432" y="3120"/>
              <a:ext cx="3072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MobilPBO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17" name="Line 4"/>
            <p:cNvSpPr>
              <a:spLocks noChangeShapeType="1"/>
            </p:cNvSpPr>
            <p:nvPr/>
          </p:nvSpPr>
          <p:spPr bwMode="auto">
            <a:xfrm>
              <a:off x="528" y="3312"/>
              <a:ext cx="31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528" y="4464"/>
              <a:ext cx="312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8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Class Box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06400" y="628650"/>
            <a:ext cx="8432800" cy="5773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100000"/>
              </a:lnSpc>
              <a:spcBef>
                <a:spcPts val="288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 dirty="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 dirty="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 dirty="0">
              <a:solidFill>
                <a:srgbClr val="000000"/>
              </a:solidFill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142976" y="1928802"/>
            <a:ext cx="6705600" cy="278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Mesin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mesin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Pintu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pintuSupir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,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pintuPenumpang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Roda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rodaSupirDepan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,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rodaSupirBelakang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  <a:latin typeface="Times New Roman" pitchFamily="18" charset="0"/>
              </a:rPr>
              <a:t>          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rodaPenumpangDepan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,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rodaPenumpangBelakang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Kota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kota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Warna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_</a:t>
            </a: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warna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gerakMaju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gerakMundur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gerakKiri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600" dirty="0" smtClean="0">
                <a:solidFill>
                  <a:srgbClr val="000000"/>
                </a:solidFill>
                <a:latin typeface="Times New Roman" pitchFamily="18" charset="0"/>
              </a:rPr>
              <a:t>gerakKanan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8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Class Diagrams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432800" cy="2515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Diagram class menunjukkan bagaimana class berhubungan dengan kelas lain</a:t>
            </a:r>
          </a:p>
          <a:p>
            <a:pPr marL="67945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b="1" dirty="0" smtClean="0">
                <a:solidFill>
                  <a:srgbClr val="000000"/>
                </a:solidFill>
              </a:rPr>
              <a:t>Kotak</a:t>
            </a:r>
            <a:r>
              <a:rPr lang="id-ID" sz="1900" dirty="0" smtClean="0">
                <a:solidFill>
                  <a:srgbClr val="000000"/>
                </a:solidFill>
              </a:rPr>
              <a:t> mempresentasikan class</a:t>
            </a:r>
          </a:p>
          <a:p>
            <a:pPr marL="67945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Hubungan antar kelas ditunjukkan dengan </a:t>
            </a:r>
            <a:r>
              <a:rPr lang="id-ID" sz="1900" b="1" dirty="0" smtClean="0">
                <a:solidFill>
                  <a:srgbClr val="000000"/>
                </a:solidFill>
              </a:rPr>
              <a:t>garis</a:t>
            </a:r>
          </a:p>
          <a:p>
            <a:pPr marL="67945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b="1" dirty="0" smtClean="0">
                <a:solidFill>
                  <a:srgbClr val="000000"/>
                </a:solidFill>
              </a:rPr>
              <a:t>Properties</a:t>
            </a:r>
            <a:r>
              <a:rPr lang="id-ID" sz="1900" dirty="0" smtClean="0">
                <a:solidFill>
                  <a:srgbClr val="000000"/>
                </a:solidFill>
              </a:rPr>
              <a:t> penting memiliki nama dan referensi ke kotak class yang merepresentasikan tipenya</a:t>
            </a:r>
          </a:p>
          <a:p>
            <a:pPr marL="679450" lvl="1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b="1" dirty="0" smtClean="0">
                <a:solidFill>
                  <a:srgbClr val="000000"/>
                </a:solidFill>
              </a:rPr>
              <a:t>Atribut</a:t>
            </a:r>
            <a:r>
              <a:rPr lang="id-ID" sz="1900" dirty="0" smtClean="0">
                <a:solidFill>
                  <a:srgbClr val="000000"/>
                </a:solidFill>
              </a:rPr>
              <a:t> memiliki tipe dan identifier (tapi tidak menunjukkan referensi)</a:t>
            </a:r>
            <a:endParaRPr lang="en-GB" sz="2300" dirty="0">
              <a:solidFill>
                <a:srgbClr val="000000"/>
              </a:solidFill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80434" y="3580210"/>
            <a:ext cx="8453967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12801" y="3093244"/>
            <a:ext cx="2743201" cy="2550334"/>
            <a:chOff x="384" y="2598"/>
            <a:chExt cx="1296" cy="1850"/>
          </a:xfrm>
        </p:grpSpPr>
        <p:sp>
          <p:nvSpPr>
            <p:cNvPr id="18459" name="AutoShape 5"/>
            <p:cNvSpPr>
              <a:spLocks noChangeArrowheads="1"/>
            </p:cNvSpPr>
            <p:nvPr/>
          </p:nvSpPr>
          <p:spPr bwMode="auto">
            <a:xfrm>
              <a:off x="384" y="2598"/>
              <a:ext cx="1296" cy="1680"/>
            </a:xfrm>
            <a:prstGeom prst="roundRect">
              <a:avLst>
                <a:gd name="adj" fmla="val 74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Text Box 6"/>
            <p:cNvSpPr txBox="1">
              <a:spLocks noChangeArrowheads="1"/>
            </p:cNvSpPr>
            <p:nvPr/>
          </p:nvSpPr>
          <p:spPr bwMode="auto">
            <a:xfrm>
              <a:off x="384" y="2598"/>
              <a:ext cx="1296" cy="2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MobilPBO</a:t>
              </a: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1" name="Line 7"/>
            <p:cNvSpPr>
              <a:spLocks noChangeShapeType="1"/>
            </p:cNvSpPr>
            <p:nvPr/>
          </p:nvSpPr>
          <p:spPr bwMode="auto">
            <a:xfrm>
              <a:off x="384" y="2838"/>
              <a:ext cx="1296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62" name="Text Box 8"/>
            <p:cNvSpPr txBox="1">
              <a:spLocks noChangeArrowheads="1"/>
            </p:cNvSpPr>
            <p:nvPr/>
          </p:nvSpPr>
          <p:spPr bwMode="auto">
            <a:xfrm>
              <a:off x="384" y="2838"/>
              <a:ext cx="1296" cy="7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solidFill>
                    <a:srgbClr val="000000"/>
                  </a:solidFill>
                  <a:latin typeface="Times New Roman" pitchFamily="18" charset="0"/>
                </a:rPr>
                <a:t>_</a:t>
              </a: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kota</a:t>
              </a:r>
              <a:endParaRPr lang="en-GB" sz="1600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>
                <a:lnSpc>
                  <a:spcPct val="100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solidFill>
                    <a:srgbClr val="000000"/>
                  </a:solidFill>
                  <a:latin typeface="Times New Roman" pitchFamily="18" charset="0"/>
                </a:rPr>
                <a:t>_</a:t>
              </a: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mesin</a:t>
              </a:r>
              <a:endParaRPr lang="en-GB" sz="1600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>
                <a:lnSpc>
                  <a:spcPct val="100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Warna</a:t>
              </a:r>
              <a:r>
                <a:rPr lang="en-GB" sz="1600" dirty="0" smtClean="0">
                  <a:solidFill>
                    <a:srgbClr val="000000"/>
                  </a:solidFill>
                  <a:latin typeface="Times New Roman" pitchFamily="18" charset="0"/>
                </a:rPr>
                <a:t> _</a:t>
              </a: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warna</a:t>
              </a:r>
              <a:endParaRPr lang="en-GB" sz="1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3" name="Line 9"/>
            <p:cNvSpPr>
              <a:spLocks noChangeShapeType="1"/>
            </p:cNvSpPr>
            <p:nvPr/>
          </p:nvSpPr>
          <p:spPr bwMode="auto">
            <a:xfrm>
              <a:off x="384" y="3462"/>
              <a:ext cx="1296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64" name="Text Box 10"/>
            <p:cNvSpPr txBox="1">
              <a:spLocks noChangeArrowheads="1"/>
            </p:cNvSpPr>
            <p:nvPr/>
          </p:nvSpPr>
          <p:spPr bwMode="auto">
            <a:xfrm>
              <a:off x="384" y="3462"/>
              <a:ext cx="1296" cy="98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gerakMaju</a:t>
              </a:r>
            </a:p>
            <a:p>
              <a:pPr>
                <a:lnSpc>
                  <a:spcPct val="94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gerakMundur</a:t>
              </a:r>
            </a:p>
            <a:p>
              <a:pPr>
                <a:lnSpc>
                  <a:spcPct val="94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belokKiri</a:t>
              </a:r>
            </a:p>
            <a:p>
              <a:pPr>
                <a:lnSpc>
                  <a:spcPct val="94000"/>
                </a:lnSpc>
                <a:spcBef>
                  <a:spcPts val="3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belokKanan</a:t>
              </a:r>
              <a:endParaRPr lang="en-GB" sz="1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556001" y="3278989"/>
            <a:ext cx="5181601" cy="1364457"/>
            <a:chOff x="1680" y="2700"/>
            <a:chExt cx="2448" cy="1146"/>
          </a:xfrm>
        </p:grpSpPr>
        <p:sp>
          <p:nvSpPr>
            <p:cNvPr id="18452" name="Text Box 12"/>
            <p:cNvSpPr txBox="1">
              <a:spLocks noChangeArrowheads="1"/>
            </p:cNvSpPr>
            <p:nvPr/>
          </p:nvSpPr>
          <p:spPr bwMode="auto">
            <a:xfrm>
              <a:off x="3360" y="3270"/>
              <a:ext cx="768" cy="5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Kota</a:t>
              </a:r>
            </a:p>
            <a:p>
              <a:pPr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3" name="AutoShape 13"/>
            <p:cNvSpPr>
              <a:spLocks noChangeArrowheads="1"/>
            </p:cNvSpPr>
            <p:nvPr/>
          </p:nvSpPr>
          <p:spPr bwMode="auto">
            <a:xfrm>
              <a:off x="3312" y="3270"/>
              <a:ext cx="480" cy="570"/>
            </a:xfrm>
            <a:prstGeom prst="roundRect">
              <a:avLst>
                <a:gd name="adj" fmla="val 208"/>
              </a:avLst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14"/>
            <p:cNvSpPr>
              <a:spLocks noChangeShapeType="1"/>
            </p:cNvSpPr>
            <p:nvPr/>
          </p:nvSpPr>
          <p:spPr bwMode="auto">
            <a:xfrm>
              <a:off x="3308" y="3480"/>
              <a:ext cx="480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5" name="Line 15"/>
            <p:cNvSpPr>
              <a:spLocks noChangeShapeType="1"/>
            </p:cNvSpPr>
            <p:nvPr/>
          </p:nvSpPr>
          <p:spPr bwMode="auto">
            <a:xfrm>
              <a:off x="3312" y="3606"/>
              <a:ext cx="480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6" name="Line 16"/>
            <p:cNvSpPr>
              <a:spLocks noChangeShapeType="1"/>
            </p:cNvSpPr>
            <p:nvPr/>
          </p:nvSpPr>
          <p:spPr bwMode="auto">
            <a:xfrm>
              <a:off x="1680" y="2934"/>
              <a:ext cx="196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7" name="Line 17"/>
            <p:cNvSpPr>
              <a:spLocks noChangeShapeType="1"/>
            </p:cNvSpPr>
            <p:nvPr/>
          </p:nvSpPr>
          <p:spPr bwMode="auto">
            <a:xfrm>
              <a:off x="3648" y="2934"/>
              <a:ext cx="1" cy="336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8" name="Text Box 18"/>
            <p:cNvSpPr txBox="1">
              <a:spLocks noChangeArrowheads="1"/>
            </p:cNvSpPr>
            <p:nvPr/>
          </p:nvSpPr>
          <p:spPr bwMode="auto">
            <a:xfrm>
              <a:off x="2208" y="2700"/>
              <a:ext cx="816" cy="2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spcBef>
                  <a:spcPts val="988"/>
                </a:spcBef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d-ID" sz="1600" dirty="0" smtClean="0">
                  <a:solidFill>
                    <a:srgbClr val="000000"/>
                  </a:solidFill>
                  <a:latin typeface="Times New Roman" pitchFamily="18" charset="0"/>
                </a:rPr>
                <a:t>Tahu tentang</a:t>
              </a:r>
              <a:endParaRPr lang="en-GB" sz="1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560234" y="3786190"/>
            <a:ext cx="2942167" cy="1835943"/>
            <a:chOff x="1682" y="3079"/>
            <a:chExt cx="1390" cy="1583"/>
          </a:xfrm>
        </p:grpSpPr>
        <p:sp>
          <p:nvSpPr>
            <p:cNvPr id="18443" name="AutoShape 20"/>
            <p:cNvSpPr>
              <a:spLocks noChangeArrowheads="1"/>
            </p:cNvSpPr>
            <p:nvPr/>
          </p:nvSpPr>
          <p:spPr bwMode="auto">
            <a:xfrm rot="5400000">
              <a:off x="1755" y="3006"/>
              <a:ext cx="96" cy="241"/>
            </a:xfrm>
            <a:custGeom>
              <a:avLst/>
              <a:gdLst>
                <a:gd name="T0" fmla="*/ 22 w 424"/>
                <a:gd name="T1" fmla="*/ 27 h 1061"/>
                <a:gd name="T2" fmla="*/ 11 w 424"/>
                <a:gd name="T3" fmla="*/ 55 h 1061"/>
                <a:gd name="T4" fmla="*/ 0 w 424"/>
                <a:gd name="T5" fmla="*/ 27 h 1061"/>
                <a:gd name="T6" fmla="*/ 11 w 424"/>
                <a:gd name="T7" fmla="*/ 0 h 1061"/>
                <a:gd name="T8" fmla="*/ 22 w 424"/>
                <a:gd name="T9" fmla="*/ 27 h 10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4"/>
                <a:gd name="T16" fmla="*/ 0 h 1061"/>
                <a:gd name="T17" fmla="*/ 424 w 424"/>
                <a:gd name="T18" fmla="*/ 1061 h 10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4" h="1061">
                  <a:moveTo>
                    <a:pt x="423" y="530"/>
                  </a:moveTo>
                  <a:lnTo>
                    <a:pt x="212" y="1060"/>
                  </a:lnTo>
                  <a:lnTo>
                    <a:pt x="0" y="530"/>
                  </a:lnTo>
                  <a:lnTo>
                    <a:pt x="212" y="0"/>
                  </a:lnTo>
                  <a:lnTo>
                    <a:pt x="423" y="530"/>
                  </a:lnTo>
                </a:path>
              </a:pathLst>
            </a:custGeom>
            <a:noFill/>
            <a:ln w="381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0" y="3126"/>
              <a:ext cx="1152" cy="1536"/>
              <a:chOff x="1920" y="3126"/>
              <a:chExt cx="1152" cy="1536"/>
            </a:xfrm>
          </p:grpSpPr>
          <p:sp>
            <p:nvSpPr>
              <p:cNvPr id="18445" name="Text Box 22"/>
              <p:cNvSpPr txBox="1">
                <a:spLocks noChangeArrowheads="1"/>
              </p:cNvSpPr>
              <p:nvPr/>
            </p:nvSpPr>
            <p:spPr bwMode="auto">
              <a:xfrm>
                <a:off x="2112" y="4106"/>
                <a:ext cx="624" cy="2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lnSpc>
                    <a:spcPct val="94000"/>
                  </a:lnSpc>
                  <a:spcBef>
                    <a:spcPts val="988"/>
                  </a:spcBef>
                  <a:buFont typeface="Times New Roman" pitchFamily="18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id-ID" sz="1600" b="1" dirty="0" smtClean="0">
                    <a:solidFill>
                      <a:srgbClr val="000000"/>
                    </a:solidFill>
                    <a:latin typeface="Times New Roman" pitchFamily="18" charset="0"/>
                  </a:rPr>
                  <a:t>Mesin</a:t>
                </a:r>
                <a:endParaRPr lang="en-GB" sz="16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46" name="AutoShape 23"/>
              <p:cNvSpPr>
                <a:spLocks noChangeArrowheads="1"/>
              </p:cNvSpPr>
              <p:nvPr/>
            </p:nvSpPr>
            <p:spPr bwMode="auto">
              <a:xfrm>
                <a:off x="2112" y="4134"/>
                <a:ext cx="528" cy="528"/>
              </a:xfrm>
              <a:prstGeom prst="roundRect">
                <a:avLst>
                  <a:gd name="adj" fmla="val 185"/>
                </a:avLst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Line 24"/>
              <p:cNvSpPr>
                <a:spLocks noChangeShapeType="1"/>
              </p:cNvSpPr>
              <p:nvPr/>
            </p:nvSpPr>
            <p:spPr bwMode="auto">
              <a:xfrm>
                <a:off x="2112" y="4326"/>
                <a:ext cx="528" cy="1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48" name="Line 25"/>
              <p:cNvSpPr>
                <a:spLocks noChangeShapeType="1"/>
              </p:cNvSpPr>
              <p:nvPr/>
            </p:nvSpPr>
            <p:spPr bwMode="auto">
              <a:xfrm>
                <a:off x="2112" y="4470"/>
                <a:ext cx="528" cy="1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49" name="Line 26"/>
              <p:cNvSpPr>
                <a:spLocks noChangeShapeType="1"/>
              </p:cNvSpPr>
              <p:nvPr/>
            </p:nvSpPr>
            <p:spPr bwMode="auto">
              <a:xfrm>
                <a:off x="1920" y="3126"/>
                <a:ext cx="384" cy="1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50" name="Line 27"/>
              <p:cNvSpPr>
                <a:spLocks noChangeShapeType="1"/>
              </p:cNvSpPr>
              <p:nvPr/>
            </p:nvSpPr>
            <p:spPr bwMode="auto">
              <a:xfrm>
                <a:off x="2304" y="3126"/>
                <a:ext cx="1" cy="1008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51" name="Text Box 28"/>
              <p:cNvSpPr txBox="1">
                <a:spLocks noChangeArrowheads="1"/>
              </p:cNvSpPr>
              <p:nvPr/>
            </p:nvSpPr>
            <p:spPr bwMode="auto">
              <a:xfrm>
                <a:off x="2304" y="3648"/>
                <a:ext cx="768" cy="2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lnSpc>
                    <a:spcPct val="94000"/>
                  </a:lnSpc>
                  <a:spcBef>
                    <a:spcPts val="988"/>
                  </a:spcBef>
                  <a:buFont typeface="Times New Roman" pitchFamily="18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id-ID" sz="1600" dirty="0" smtClean="0">
                    <a:solidFill>
                      <a:srgbClr val="000000"/>
                    </a:solidFill>
                    <a:latin typeface="Times New Roman" pitchFamily="18" charset="0"/>
                  </a:rPr>
                  <a:t>Mengandung</a:t>
                </a:r>
                <a:endParaRPr lang="en-GB" sz="16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892800" y="5505451"/>
            <a:ext cx="2946400" cy="11096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7000"/>
              </a:lnSpc>
              <a:spcBef>
                <a:spcPts val="1050"/>
              </a:spcBef>
              <a:buClr>
                <a:srgbClr val="990000"/>
              </a:buClr>
              <a:buSzPct val="7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700" i="1" dirty="0" smtClean="0">
                <a:solidFill>
                  <a:srgbClr val="990000"/>
                </a:solidFill>
              </a:rPr>
              <a:t>Pesan: Properties dan Capabilities dari Kota dan Mesin dihilangkan untuk kemudahan</a:t>
            </a:r>
            <a:endParaRPr lang="en-GB" sz="1700" i="1" dirty="0">
              <a:solidFill>
                <a:srgbClr val="990000"/>
              </a:solidFill>
            </a:endParaRP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714348" y="5715016"/>
            <a:ext cx="2946400" cy="602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7000"/>
              </a:lnSpc>
              <a:spcBef>
                <a:spcPts val="1050"/>
              </a:spcBef>
              <a:buClr>
                <a:srgbClr val="990000"/>
              </a:buClr>
              <a:buSzPct val="7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sz="1700" i="1" dirty="0" smtClean="0">
                <a:solidFill>
                  <a:srgbClr val="990000"/>
                </a:solidFill>
              </a:rPr>
              <a:t>Catatan:Pintu dan Roda dihilangkan untuk kemudahan</a:t>
            </a:r>
            <a:endParaRPr lang="en-GB" sz="1700" i="1" dirty="0">
              <a:solidFill>
                <a:srgbClr val="990000"/>
              </a:solidFill>
            </a:endParaRP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4000504"/>
            <a:ext cx="6637468" cy="833904"/>
          </a:xfrm>
        </p:spPr>
        <p:txBody>
          <a:bodyPr/>
          <a:lstStyle/>
          <a:p>
            <a:r>
              <a:rPr lang="id-ID" dirty="0" smtClean="0"/>
              <a:t>Terimakasih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5000636"/>
            <a:ext cx="6637467" cy="1019188"/>
          </a:xfrm>
        </p:spPr>
        <p:txBody>
          <a:bodyPr/>
          <a:lstStyle/>
          <a:p>
            <a:r>
              <a:rPr lang="id-ID" dirty="0" smtClean="0"/>
              <a:t>Menuju pembahasan tentang lingkungan Java mempunyai fasilitas Just In Time (JIT) compilation.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  <p:pic>
        <p:nvPicPr>
          <p:cNvPr id="5" name="Picture 4" descr="java_compil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642918"/>
            <a:ext cx="7572428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Pada saat program Java ...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... Di-download, JIT akan meng-compile byte code menjadi instruksi langsung ke hard ware sehingga kecepatan program pada saat dijalankan menjadi maksimum.</a:t>
            </a:r>
          </a:p>
          <a:p>
            <a:endParaRPr lang="id-ID" dirty="0" smtClean="0"/>
          </a:p>
          <a:p>
            <a:r>
              <a:rPr lang="id-ID" dirty="0" smtClean="0"/>
              <a:t>MENJALANKAN JAVA APPLICATION</a:t>
            </a:r>
          </a:p>
          <a:p>
            <a:endParaRPr lang="id-ID" dirty="0" smtClean="0"/>
          </a:p>
          <a:p>
            <a:r>
              <a:rPr lang="id-ID" dirty="0" smtClean="0"/>
              <a:t>Java source code dari program yang ditulis dengan Java selalu disimpan pada suatu file dengan extention .java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IMPROVING ANALYSIS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Tantangan analisis</a:t>
            </a:r>
          </a:p>
          <a:p>
            <a:r>
              <a:rPr lang="id-ID" dirty="0" smtClean="0"/>
              <a:t>Prinsip untuk menangani kompleksitas</a:t>
            </a:r>
          </a:p>
          <a:p>
            <a:r>
              <a:rPr lang="id-ID" dirty="0" smtClean="0"/>
              <a:t>Metode analisis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062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File ber-extention .java 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... Diproses dengan Java compiler. Misal kita memakai compiler dari JDK, perintahnya adalah</a:t>
            </a:r>
          </a:p>
          <a:p>
            <a:endParaRPr lang="id-ID" dirty="0" smtClean="0"/>
          </a:p>
          <a:p>
            <a:r>
              <a:rPr lang="id-ID" dirty="0" smtClean="0"/>
              <a:t>Javac TestPrg.java</a:t>
            </a:r>
          </a:p>
          <a:p>
            <a:endParaRPr lang="id-ID" dirty="0" smtClean="0"/>
          </a:p>
          <a:p>
            <a:r>
              <a:rPr lang="id-ID" dirty="0" smtClean="0"/>
              <a:t>Javac adalah nama dari Java compiler sedangkan TestPrg.java adalah nama program. </a:t>
            </a:r>
            <a:r>
              <a:rPr lang="id-ID" smtClean="0"/>
              <a:t>Bila tidak ada kesalahan pada program, maka Java compiler akan menghasilkan kumpulan byte code yang disimpan pada file dengan nama yang sama tetapi extention-nya .class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Membuat Objek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C00000"/>
                </a:solidFill>
              </a:rPr>
              <a:t>Views of a Class</a:t>
            </a:r>
          </a:p>
          <a:p>
            <a:endParaRPr lang="id-ID" dirty="0" smtClean="0">
              <a:solidFill>
                <a:srgbClr val="C00000"/>
              </a:solidFill>
            </a:endParaRPr>
          </a:p>
          <a:p>
            <a:r>
              <a:rPr lang="id-ID" dirty="0" smtClean="0">
                <a:solidFill>
                  <a:srgbClr val="C00000"/>
                </a:solidFill>
              </a:rPr>
              <a:t>Mendefinisikan Class sendiri</a:t>
            </a:r>
          </a:p>
          <a:p>
            <a:endParaRPr lang="id-ID" dirty="0" smtClean="0">
              <a:solidFill>
                <a:srgbClr val="C00000"/>
              </a:solidFill>
            </a:endParaRPr>
          </a:p>
          <a:p>
            <a:r>
              <a:rPr lang="id-ID" dirty="0" smtClean="0">
                <a:solidFill>
                  <a:srgbClr val="C00000"/>
                </a:solidFill>
              </a:rPr>
              <a:t>Mendeklarasikan Instance Variables</a:t>
            </a:r>
          </a:p>
          <a:p>
            <a:endParaRPr lang="id-ID" dirty="0" smtClean="0">
              <a:solidFill>
                <a:srgbClr val="C00000"/>
              </a:solidFill>
            </a:endParaRPr>
          </a:p>
          <a:p>
            <a:r>
              <a:rPr lang="id-ID" dirty="0" smtClean="0">
                <a:solidFill>
                  <a:srgbClr val="C00000"/>
                </a:solidFill>
              </a:rPr>
              <a:t>Mendeklarasikan Methods</a:t>
            </a:r>
            <a:endParaRPr lang="id-ID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Membuat objek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Kita akan mendesain sebuah mobilPBO.</a:t>
            </a:r>
          </a:p>
          <a:p>
            <a:r>
              <a:rPr lang="id-ID" dirty="0" smtClean="0">
                <a:solidFill>
                  <a:srgbClr val="000000"/>
                </a:solidFill>
              </a:rPr>
              <a:t>Sebagai orang yang berorientasi objek, kita menganggap mobilPBO sebagai objek yang memiliki properties &amp; capabilities.</a:t>
            </a:r>
          </a:p>
          <a:p>
            <a:r>
              <a:rPr lang="id-ID" dirty="0" smtClean="0">
                <a:solidFill>
                  <a:srgbClr val="000000"/>
                </a:solidFill>
              </a:rPr>
              <a:t>Kita akan membuat kelas untuk memodelkan mobilPBO dan membuat instances dari class tersebut.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mobilPBO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Spesifikasi dasar dari</a:t>
            </a:r>
            <a:r>
              <a:rPr lang="en-GB" sz="2300" dirty="0" smtClean="0">
                <a:solidFill>
                  <a:srgbClr val="000000"/>
                </a:solidFill>
              </a:rPr>
              <a:t> </a:t>
            </a:r>
            <a:r>
              <a:rPr lang="id-ID" sz="2300" dirty="0" smtClean="0">
                <a:solidFill>
                  <a:srgbClr val="000000"/>
                </a:solidFill>
              </a:rPr>
              <a:t>mobilPBO ini adalah</a:t>
            </a:r>
            <a:r>
              <a:rPr lang="en-GB" sz="2300" dirty="0" smtClean="0">
                <a:solidFill>
                  <a:srgbClr val="000000"/>
                </a:solidFill>
              </a:rPr>
              <a:t>: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Mempunyai mesin dan ban untuk bergerak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Mempunyai pintu sehingga orang bisa keluar dan masuk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Dapat bergerak maju dan mundur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Dapat berbelok ke kanan dan ke kiri</a:t>
            </a: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sz="2300" dirty="0">
              <a:solidFill>
                <a:srgbClr val="000000"/>
              </a:solidFill>
            </a:endParaRP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Apa properties mobilPBO tersebut?</a:t>
            </a: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sz="2300" dirty="0" smtClean="0">
              <a:solidFill>
                <a:srgbClr val="000000"/>
              </a:solidFill>
            </a:endParaRP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Apa capabilities (kemampuan) mobilPBO tersebut?</a:t>
            </a: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Apa properties mobilPBO tersebut?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Mesin, roda, dan pintu</a:t>
            </a: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sz="2300" dirty="0" smtClean="0">
              <a:solidFill>
                <a:srgbClr val="000000"/>
              </a:solidFill>
            </a:endParaRP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Apa capabilities (kemampuan) mobilPBO tersebut?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Bergerak maju, bergerak mundur, belok kanan, belok kiri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Kemampuan untuk mengkonstruksi (constructor), semua objek memiliki kemampuan untuk membuat konstruksi dirinya sendiri (ketika ada message dari objek lain)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id-ID" sz="1900" dirty="0">
              <a:solidFill>
                <a:srgbClr val="000000"/>
              </a:solidFill>
            </a:endParaRPr>
          </a:p>
          <a:p>
            <a:pPr marL="61913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Bagaimana ini akan terlihat di dalam Java?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Properties direpresentasikan oleh instance variables</a:t>
            </a:r>
          </a:p>
          <a:p>
            <a:pPr marL="461963" lvl="1" indent="-236538">
              <a:lnSpc>
                <a:spcPct val="97000"/>
              </a:lnSpc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Capabilities direpresentasikan oleh methods</a:t>
            </a:r>
            <a:endParaRPr lang="en-GB" sz="1900" dirty="0" smtClean="0">
              <a:solidFill>
                <a:srgbClr val="000000"/>
              </a:solidFill>
            </a:endParaRP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dirty="0" smtClean="0">
                <a:solidFill>
                  <a:srgbClr val="000000"/>
                </a:solidFill>
              </a:rPr>
              <a:t>Begitulah bentuk dasar dari kelas mobilPBO.</a:t>
            </a:r>
            <a:endParaRPr lang="en-GB" sz="2800" dirty="0" smtClean="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463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dirty="0" smtClean="0">
                <a:solidFill>
                  <a:srgbClr val="000000"/>
                </a:solidFill>
              </a:rPr>
              <a:t>Sekarang kita tahu bagaimana menulis kelas dengan </a:t>
            </a:r>
            <a:r>
              <a:rPr lang="en-GB" dirty="0" smtClean="0">
                <a:solidFill>
                  <a:srgbClr val="000000"/>
                </a:solidFill>
              </a:rPr>
              <a:t>properties (variables) </a:t>
            </a:r>
            <a:r>
              <a:rPr lang="id-ID" dirty="0" smtClean="0">
                <a:solidFill>
                  <a:srgbClr val="000000"/>
                </a:solidFill>
              </a:rPr>
              <a:t>dan</a:t>
            </a:r>
            <a:r>
              <a:rPr lang="en-GB" dirty="0" smtClean="0">
                <a:solidFill>
                  <a:srgbClr val="000000"/>
                </a:solidFill>
              </a:rPr>
              <a:t> capabilities (methods).</a:t>
            </a: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Properties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2300" dirty="0" smtClean="0">
                <a:solidFill>
                  <a:srgbClr val="000000"/>
                </a:solidFill>
              </a:rPr>
              <a:t>Kita akan melihat representasi dari objek mengenai tiga tipe properties. Yaitu:</a:t>
            </a: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Komponen (</a:t>
            </a:r>
            <a:r>
              <a:rPr lang="en-GB" sz="1900" dirty="0" smtClean="0">
                <a:solidFill>
                  <a:srgbClr val="000000"/>
                </a:solidFill>
              </a:rPr>
              <a:t>components</a:t>
            </a:r>
            <a:r>
              <a:rPr lang="id-ID" sz="1900" dirty="0" smtClean="0">
                <a:solidFill>
                  <a:srgbClr val="000000"/>
                </a:solidFill>
              </a:rPr>
              <a:t>)</a:t>
            </a: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Asosiasi dengan objek lain (</a:t>
            </a:r>
            <a:r>
              <a:rPr lang="en-GB" sz="1900" dirty="0" smtClean="0">
                <a:solidFill>
                  <a:srgbClr val="000000"/>
                </a:solidFill>
              </a:rPr>
              <a:t>associations with other objects</a:t>
            </a:r>
            <a:r>
              <a:rPr lang="id-ID" sz="1900" dirty="0" smtClean="0">
                <a:solidFill>
                  <a:srgbClr val="000000"/>
                </a:solidFill>
              </a:rPr>
              <a:t>)</a:t>
            </a:r>
            <a:endParaRPr lang="en-GB" sz="1900" dirty="0" smtClean="0">
              <a:solidFill>
                <a:srgbClr val="000000"/>
              </a:solidFill>
            </a:endParaRPr>
          </a:p>
          <a:p>
            <a:pPr marL="622300" lvl="1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sz="1900" dirty="0" smtClean="0">
                <a:solidFill>
                  <a:srgbClr val="000000"/>
                </a:solidFill>
              </a:rPr>
              <a:t>Atribut (</a:t>
            </a:r>
            <a:r>
              <a:rPr lang="en-GB" sz="1900" dirty="0" smtClean="0">
                <a:solidFill>
                  <a:srgbClr val="000000"/>
                </a:solidFill>
              </a:rPr>
              <a:t>attributes</a:t>
            </a:r>
            <a:r>
              <a:rPr lang="id-ID" sz="1900" dirty="0" smtClean="0">
                <a:solidFill>
                  <a:srgbClr val="000000"/>
                </a:solidFill>
              </a:rPr>
              <a:t>)</a:t>
            </a:r>
            <a:endParaRPr lang="en-GB" sz="1900" dirty="0" smtClean="0">
              <a:solidFill>
                <a:srgbClr val="000000"/>
              </a:solidFill>
            </a:endParaRP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dirty="0" smtClean="0">
                <a:solidFill>
                  <a:srgbClr val="000000"/>
                </a:solidFill>
              </a:rPr>
              <a:t>Pada sebelumnya, mobilPBO memiliki mesin, pintu dan roda, ini disebut </a:t>
            </a:r>
            <a:r>
              <a:rPr lang="id-ID" b="1" dirty="0" smtClean="0">
                <a:solidFill>
                  <a:srgbClr val="000000"/>
                </a:solidFill>
              </a:rPr>
              <a:t>komponen</a:t>
            </a:r>
            <a:endParaRPr lang="en-GB" b="1" i="1" dirty="0" smtClean="0">
              <a:solidFill>
                <a:srgbClr val="99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>
              <a:solidFill>
                <a:srgbClr val="000000"/>
              </a:solidFill>
            </a:endParaRPr>
          </a:p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id-ID" dirty="0" smtClean="0">
                <a:solidFill>
                  <a:srgbClr val="000000"/>
                </a:solidFill>
              </a:rPr>
              <a:t>Bisa dikatakan bahwa mobilPBO dibentuk (</a:t>
            </a:r>
            <a:r>
              <a:rPr lang="id-ID" b="1" dirty="0" smtClean="0">
                <a:solidFill>
                  <a:srgbClr val="000000"/>
                </a:solidFill>
              </a:rPr>
              <a:t>composed</a:t>
            </a:r>
            <a:r>
              <a:rPr lang="id-ID" dirty="0" smtClean="0">
                <a:solidFill>
                  <a:srgbClr val="000000"/>
                </a:solidFill>
              </a:rPr>
              <a:t> of) dari mesin, pintu dan roda</a:t>
            </a:r>
            <a:endParaRPr lang="en-GB" dirty="0" smtClean="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Clr>
                <a:srgbClr val="990000"/>
              </a:buClr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i="1" dirty="0" smtClean="0">
              <a:solidFill>
                <a:srgbClr val="990000"/>
              </a:solidFill>
            </a:endParaRPr>
          </a:p>
          <a:p>
            <a:pPr marL="222250" indent="-222250">
              <a:spcBef>
                <a:spcPts val="563"/>
              </a:spcBef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i="1" dirty="0" smtClean="0">
                <a:solidFill>
                  <a:srgbClr val="990000"/>
                </a:solidFill>
              </a:rPr>
              <a:t>Containment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adalah ketika satu kelas adalah komponen dari yang lain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Meizano Ardhi M., M.T.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liah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807</Words>
  <Application>Microsoft Office PowerPoint</Application>
  <PresentationFormat>On-screen Show (4:3)</PresentationFormat>
  <Paragraphs>165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Kuliah</vt:lpstr>
      <vt:lpstr>Pemrograman Berorientasi Objek – Class &amp; Objek</vt:lpstr>
      <vt:lpstr>IMPROVING ANALYSIS</vt:lpstr>
      <vt:lpstr>Membuat Objek</vt:lpstr>
      <vt:lpstr>Membuat objek</vt:lpstr>
      <vt:lpstr>mobilPBO</vt:lpstr>
      <vt:lpstr>PowerPoint Presentation</vt:lpstr>
      <vt:lpstr>PowerPoint Presentation</vt:lpstr>
      <vt:lpstr>Properties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Attributes</vt:lpstr>
      <vt:lpstr>PowerPoint Presentation</vt:lpstr>
      <vt:lpstr>PowerPoint Presentation</vt:lpstr>
      <vt:lpstr>Terimakasih</vt:lpstr>
      <vt:lpstr>Pada saat program Java ...</vt:lpstr>
      <vt:lpstr>File ber-extention .java ...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Berorientasi Objek Chapter 03</dc:title>
  <dc:creator>Meizano Ardhi Muhammad</dc:creator>
  <cp:lastModifiedBy>LENOVO</cp:lastModifiedBy>
  <cp:revision>15</cp:revision>
  <dcterms:created xsi:type="dcterms:W3CDTF">2008-03-31T06:31:18Z</dcterms:created>
  <dcterms:modified xsi:type="dcterms:W3CDTF">2015-09-17T08:04:06Z</dcterms:modified>
</cp:coreProperties>
</file>