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8"/>
  </p:notesMasterIdLst>
  <p:handoutMasterIdLst>
    <p:handoutMasterId r:id="rId39"/>
  </p:handoutMasterIdLst>
  <p:sldIdLst>
    <p:sldId id="256" r:id="rId2"/>
    <p:sldId id="278" r:id="rId3"/>
    <p:sldId id="262" r:id="rId4"/>
    <p:sldId id="279" r:id="rId5"/>
    <p:sldId id="280" r:id="rId6"/>
    <p:sldId id="281" r:id="rId7"/>
    <p:sldId id="282" r:id="rId8"/>
    <p:sldId id="268" r:id="rId9"/>
    <p:sldId id="263" r:id="rId10"/>
    <p:sldId id="264" r:id="rId11"/>
    <p:sldId id="265" r:id="rId12"/>
    <p:sldId id="266" r:id="rId13"/>
    <p:sldId id="283" r:id="rId14"/>
    <p:sldId id="267" r:id="rId15"/>
    <p:sldId id="269" r:id="rId16"/>
    <p:sldId id="270" r:id="rId17"/>
    <p:sldId id="271" r:id="rId18"/>
    <p:sldId id="272" r:id="rId19"/>
    <p:sldId id="259" r:id="rId20"/>
    <p:sldId id="260" r:id="rId21"/>
    <p:sldId id="257" r:id="rId22"/>
    <p:sldId id="258" r:id="rId23"/>
    <p:sldId id="273" r:id="rId24"/>
    <p:sldId id="274" r:id="rId25"/>
    <p:sldId id="275" r:id="rId26"/>
    <p:sldId id="276" r:id="rId27"/>
    <p:sldId id="277" r:id="rId28"/>
    <p:sldId id="284" r:id="rId29"/>
    <p:sldId id="285" r:id="rId30"/>
    <p:sldId id="286" r:id="rId31"/>
    <p:sldId id="287" r:id="rId32"/>
    <p:sldId id="289" r:id="rId33"/>
    <p:sldId id="290" r:id="rId34"/>
    <p:sldId id="291" r:id="rId35"/>
    <p:sldId id="292" r:id="rId36"/>
    <p:sldId id="293" r:id="rId37"/>
  </p:sldIdLst>
  <p:sldSz cx="9144000" cy="6858000" type="screen4x3"/>
  <p:notesSz cx="7077075" cy="90805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00" d="100"/>
        <a:sy n="100" d="100"/>
      </p:scale>
      <p:origin x="0" y="0"/>
    </p:cViewPr>
  </p:notesTextViewPr>
  <p:sorterViewPr>
    <p:cViewPr>
      <p:scale>
        <a:sx n="200" d="100"/>
        <a:sy n="200" d="100"/>
      </p:scale>
      <p:origin x="0" y="2116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66733" cy="454025"/>
          </a:xfrm>
          <a:prstGeom prst="rect">
            <a:avLst/>
          </a:prstGeom>
        </p:spPr>
        <p:txBody>
          <a:bodyPr vert="horz" lIns="94476" tIns="47238" rIns="94476" bIns="47238" rtlCol="0"/>
          <a:lstStyle>
            <a:lvl1pPr algn="l">
              <a:defRPr sz="1200"/>
            </a:lvl1pPr>
          </a:lstStyle>
          <a:p>
            <a:endParaRPr lang="id-ID"/>
          </a:p>
        </p:txBody>
      </p:sp>
      <p:sp>
        <p:nvSpPr>
          <p:cNvPr id="3" name="Date Placeholder 2"/>
          <p:cNvSpPr>
            <a:spLocks noGrp="1"/>
          </p:cNvSpPr>
          <p:nvPr>
            <p:ph type="dt" sz="quarter" idx="1"/>
          </p:nvPr>
        </p:nvSpPr>
        <p:spPr>
          <a:xfrm>
            <a:off x="4008707" y="1"/>
            <a:ext cx="3066733" cy="454025"/>
          </a:xfrm>
          <a:prstGeom prst="rect">
            <a:avLst/>
          </a:prstGeom>
        </p:spPr>
        <p:txBody>
          <a:bodyPr vert="horz" lIns="94476" tIns="47238" rIns="94476" bIns="47238" rtlCol="0"/>
          <a:lstStyle>
            <a:lvl1pPr algn="r">
              <a:defRPr sz="1200"/>
            </a:lvl1pPr>
          </a:lstStyle>
          <a:p>
            <a:fld id="{8A0C8F23-D7A3-4439-8487-838CAD128CBE}" type="datetimeFigureOut">
              <a:rPr lang="id-ID" smtClean="0"/>
              <a:pPr/>
              <a:t>07/11/2015</a:t>
            </a:fld>
            <a:endParaRPr lang="id-ID"/>
          </a:p>
        </p:txBody>
      </p:sp>
      <p:sp>
        <p:nvSpPr>
          <p:cNvPr id="4" name="Footer Placeholder 3"/>
          <p:cNvSpPr>
            <a:spLocks noGrp="1"/>
          </p:cNvSpPr>
          <p:nvPr>
            <p:ph type="ftr" sz="quarter" idx="2"/>
          </p:nvPr>
        </p:nvSpPr>
        <p:spPr>
          <a:xfrm>
            <a:off x="1" y="8624899"/>
            <a:ext cx="3066733" cy="454025"/>
          </a:xfrm>
          <a:prstGeom prst="rect">
            <a:avLst/>
          </a:prstGeom>
        </p:spPr>
        <p:txBody>
          <a:bodyPr vert="horz" lIns="94476" tIns="47238" rIns="94476" bIns="47238" rtlCol="0" anchor="b"/>
          <a:lstStyle>
            <a:lvl1pPr algn="l">
              <a:defRPr sz="1200"/>
            </a:lvl1pPr>
          </a:lstStyle>
          <a:p>
            <a:endParaRPr lang="id-ID"/>
          </a:p>
        </p:txBody>
      </p:sp>
      <p:sp>
        <p:nvSpPr>
          <p:cNvPr id="5" name="Slide Number Placeholder 4"/>
          <p:cNvSpPr>
            <a:spLocks noGrp="1"/>
          </p:cNvSpPr>
          <p:nvPr>
            <p:ph type="sldNum" sz="quarter" idx="3"/>
          </p:nvPr>
        </p:nvSpPr>
        <p:spPr>
          <a:xfrm>
            <a:off x="4008707" y="8624899"/>
            <a:ext cx="3066733" cy="454025"/>
          </a:xfrm>
          <a:prstGeom prst="rect">
            <a:avLst/>
          </a:prstGeom>
        </p:spPr>
        <p:txBody>
          <a:bodyPr vert="horz" lIns="94476" tIns="47238" rIns="94476" bIns="47238" rtlCol="0" anchor="b"/>
          <a:lstStyle>
            <a:lvl1pPr algn="r">
              <a:defRPr sz="1200"/>
            </a:lvl1pPr>
          </a:lstStyle>
          <a:p>
            <a:fld id="{9C07DAA5-D760-4E36-910B-21134F8CEC5E}" type="slidenum">
              <a:rPr lang="id-ID" smtClean="0"/>
              <a:pPr/>
              <a:t>‹#›</a:t>
            </a:fld>
            <a:endParaRPr lang="id-ID"/>
          </a:p>
        </p:txBody>
      </p:sp>
    </p:spTree>
    <p:extLst>
      <p:ext uri="{BB962C8B-B14F-4D97-AF65-F5344CB8AC3E}">
        <p14:creationId xmlns:p14="http://schemas.microsoft.com/office/powerpoint/2010/main" val="37839067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66733" cy="454025"/>
          </a:xfrm>
          <a:prstGeom prst="rect">
            <a:avLst/>
          </a:prstGeom>
        </p:spPr>
        <p:txBody>
          <a:bodyPr vert="horz" lIns="94476" tIns="47238" rIns="94476" bIns="47238" rtlCol="0"/>
          <a:lstStyle>
            <a:lvl1pPr algn="l">
              <a:defRPr sz="1200"/>
            </a:lvl1pPr>
          </a:lstStyle>
          <a:p>
            <a:endParaRPr lang="id-ID"/>
          </a:p>
        </p:txBody>
      </p:sp>
      <p:sp>
        <p:nvSpPr>
          <p:cNvPr id="3" name="Date Placeholder 2"/>
          <p:cNvSpPr>
            <a:spLocks noGrp="1"/>
          </p:cNvSpPr>
          <p:nvPr>
            <p:ph type="dt" idx="1"/>
          </p:nvPr>
        </p:nvSpPr>
        <p:spPr>
          <a:xfrm>
            <a:off x="4008707" y="1"/>
            <a:ext cx="3066733" cy="454025"/>
          </a:xfrm>
          <a:prstGeom prst="rect">
            <a:avLst/>
          </a:prstGeom>
        </p:spPr>
        <p:txBody>
          <a:bodyPr vert="horz" lIns="94476" tIns="47238" rIns="94476" bIns="47238" rtlCol="0"/>
          <a:lstStyle>
            <a:lvl1pPr algn="r">
              <a:defRPr sz="1200"/>
            </a:lvl1pPr>
          </a:lstStyle>
          <a:p>
            <a:fld id="{A0A83B91-11EB-4356-A602-5ABBCB282BB9}" type="datetimeFigureOut">
              <a:rPr lang="id-ID" smtClean="0"/>
              <a:pPr/>
              <a:t>07/11/2015</a:t>
            </a:fld>
            <a:endParaRPr lang="id-ID"/>
          </a:p>
        </p:txBody>
      </p:sp>
      <p:sp>
        <p:nvSpPr>
          <p:cNvPr id="4" name="Slide Image Placeholder 3"/>
          <p:cNvSpPr>
            <a:spLocks noGrp="1" noRot="1" noChangeAspect="1"/>
          </p:cNvSpPr>
          <p:nvPr>
            <p:ph type="sldImg" idx="2"/>
          </p:nvPr>
        </p:nvSpPr>
        <p:spPr>
          <a:xfrm>
            <a:off x="1268413" y="681038"/>
            <a:ext cx="4540250" cy="3405187"/>
          </a:xfrm>
          <a:prstGeom prst="rect">
            <a:avLst/>
          </a:prstGeom>
          <a:noFill/>
          <a:ln w="12700">
            <a:solidFill>
              <a:prstClr val="black"/>
            </a:solidFill>
          </a:ln>
        </p:spPr>
        <p:txBody>
          <a:bodyPr vert="horz" lIns="94476" tIns="47238" rIns="94476" bIns="47238" rtlCol="0" anchor="ctr"/>
          <a:lstStyle/>
          <a:p>
            <a:endParaRPr lang="id-ID"/>
          </a:p>
        </p:txBody>
      </p:sp>
      <p:sp>
        <p:nvSpPr>
          <p:cNvPr id="5" name="Notes Placeholder 4"/>
          <p:cNvSpPr>
            <a:spLocks noGrp="1"/>
          </p:cNvSpPr>
          <p:nvPr>
            <p:ph type="body" sz="quarter" idx="3"/>
          </p:nvPr>
        </p:nvSpPr>
        <p:spPr>
          <a:xfrm>
            <a:off x="707708" y="4313239"/>
            <a:ext cx="5661660" cy="4086225"/>
          </a:xfrm>
          <a:prstGeom prst="rect">
            <a:avLst/>
          </a:prstGeom>
        </p:spPr>
        <p:txBody>
          <a:bodyPr vert="horz" lIns="94476" tIns="47238" rIns="94476" bIns="47238"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1" y="8624899"/>
            <a:ext cx="3066733" cy="454025"/>
          </a:xfrm>
          <a:prstGeom prst="rect">
            <a:avLst/>
          </a:prstGeom>
        </p:spPr>
        <p:txBody>
          <a:bodyPr vert="horz" lIns="94476" tIns="47238" rIns="94476" bIns="47238" rtlCol="0" anchor="b"/>
          <a:lstStyle>
            <a:lvl1pPr algn="l">
              <a:defRPr sz="1200"/>
            </a:lvl1pPr>
          </a:lstStyle>
          <a:p>
            <a:endParaRPr lang="id-ID"/>
          </a:p>
        </p:txBody>
      </p:sp>
      <p:sp>
        <p:nvSpPr>
          <p:cNvPr id="7" name="Slide Number Placeholder 6"/>
          <p:cNvSpPr>
            <a:spLocks noGrp="1"/>
          </p:cNvSpPr>
          <p:nvPr>
            <p:ph type="sldNum" sz="quarter" idx="5"/>
          </p:nvPr>
        </p:nvSpPr>
        <p:spPr>
          <a:xfrm>
            <a:off x="4008707" y="8624899"/>
            <a:ext cx="3066733" cy="454025"/>
          </a:xfrm>
          <a:prstGeom prst="rect">
            <a:avLst/>
          </a:prstGeom>
        </p:spPr>
        <p:txBody>
          <a:bodyPr vert="horz" lIns="94476" tIns="47238" rIns="94476" bIns="47238" rtlCol="0" anchor="b"/>
          <a:lstStyle>
            <a:lvl1pPr algn="r">
              <a:defRPr sz="1200"/>
            </a:lvl1pPr>
          </a:lstStyle>
          <a:p>
            <a:fld id="{148A20B5-EA79-4EFF-98B4-5A876986B57A}" type="slidenum">
              <a:rPr lang="id-ID" smtClean="0"/>
              <a:pPr/>
              <a:t>‹#›</a:t>
            </a:fld>
            <a:endParaRPr lang="id-ID"/>
          </a:p>
        </p:txBody>
      </p:sp>
    </p:spTree>
    <p:extLst>
      <p:ext uri="{BB962C8B-B14F-4D97-AF65-F5344CB8AC3E}">
        <p14:creationId xmlns:p14="http://schemas.microsoft.com/office/powerpoint/2010/main" val="18154507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id-ID" dirty="0" smtClean="0"/>
              <a:t>yang</a:t>
            </a:r>
            <a:endParaRPr lang="id-ID" dirty="0"/>
          </a:p>
        </p:txBody>
      </p:sp>
      <p:sp>
        <p:nvSpPr>
          <p:cNvPr id="4" name="Slide Number Placeholder 3"/>
          <p:cNvSpPr>
            <a:spLocks noGrp="1"/>
          </p:cNvSpPr>
          <p:nvPr>
            <p:ph type="sldNum" sz="quarter" idx="10"/>
          </p:nvPr>
        </p:nvSpPr>
        <p:spPr/>
        <p:txBody>
          <a:bodyPr/>
          <a:lstStyle/>
          <a:p>
            <a:fld id="{148A20B5-EA79-4EFF-98B4-5A876986B57A}" type="slidenum">
              <a:rPr lang="id-ID" smtClean="0"/>
              <a:pPr/>
              <a:t>23</a:t>
            </a:fld>
            <a:endParaRPr lang="id-ID"/>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id-ID" dirty="0" smtClean="0"/>
              <a:t>NILAI UTS KELOMPOK BAGUS &amp; AYU ADALAH 7,00</a:t>
            </a:r>
            <a:endParaRPr lang="id-ID" dirty="0"/>
          </a:p>
        </p:txBody>
      </p:sp>
      <p:sp>
        <p:nvSpPr>
          <p:cNvPr id="4" name="Slide Number Placeholder 3"/>
          <p:cNvSpPr>
            <a:spLocks noGrp="1"/>
          </p:cNvSpPr>
          <p:nvPr>
            <p:ph type="sldNum" sz="quarter" idx="10"/>
          </p:nvPr>
        </p:nvSpPr>
        <p:spPr/>
        <p:txBody>
          <a:bodyPr/>
          <a:lstStyle/>
          <a:p>
            <a:fld id="{148A20B5-EA79-4EFF-98B4-5A876986B57A}" type="slidenum">
              <a:rPr lang="id-ID" smtClean="0"/>
              <a:pPr/>
              <a:t>31</a:t>
            </a:fld>
            <a:endParaRPr lang="id-ID"/>
          </a:p>
        </p:txBody>
      </p:sp>
    </p:spTree>
    <p:extLst>
      <p:ext uri="{BB962C8B-B14F-4D97-AF65-F5344CB8AC3E}">
        <p14:creationId xmlns:p14="http://schemas.microsoft.com/office/powerpoint/2010/main" val="18694009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id-ID" dirty="0" smtClean="0"/>
              <a:t>NILAI UTS KELOMPOK FANDRI, IQBAL,</a:t>
            </a:r>
            <a:r>
              <a:rPr lang="id-ID" baseline="0" dirty="0" smtClean="0"/>
              <a:t> JIMMY ADALAH 6,00</a:t>
            </a:r>
            <a:endParaRPr lang="id-ID" dirty="0"/>
          </a:p>
        </p:txBody>
      </p:sp>
      <p:sp>
        <p:nvSpPr>
          <p:cNvPr id="4" name="Slide Number Placeholder 3"/>
          <p:cNvSpPr>
            <a:spLocks noGrp="1"/>
          </p:cNvSpPr>
          <p:nvPr>
            <p:ph type="sldNum" sz="quarter" idx="10"/>
          </p:nvPr>
        </p:nvSpPr>
        <p:spPr/>
        <p:txBody>
          <a:bodyPr/>
          <a:lstStyle/>
          <a:p>
            <a:fld id="{148A20B5-EA79-4EFF-98B4-5A876986B57A}" type="slidenum">
              <a:rPr lang="id-ID" smtClean="0"/>
              <a:pPr/>
              <a:t>32</a:t>
            </a:fld>
            <a:endParaRPr lang="id-ID"/>
          </a:p>
        </p:txBody>
      </p:sp>
    </p:spTree>
    <p:extLst>
      <p:ext uri="{BB962C8B-B14F-4D97-AF65-F5344CB8AC3E}">
        <p14:creationId xmlns:p14="http://schemas.microsoft.com/office/powerpoint/2010/main" val="22485485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42"/>
          <p:cNvGrpSpPr/>
          <p:nvPr/>
        </p:nvGrpSpPr>
        <p:grpSpPr>
          <a:xfrm>
            <a:off x="-382404" y="0"/>
            <a:ext cx="9932332" cy="6858000"/>
            <a:chOff x="-382404" y="0"/>
            <a:chExt cx="9932332" cy="6858000"/>
          </a:xfrm>
        </p:grpSpPr>
        <p:grpSp>
          <p:nvGrpSpPr>
            <p:cNvPr id="8" name="Group 44"/>
            <p:cNvGrpSpPr/>
            <p:nvPr/>
          </p:nvGrpSpPr>
          <p:grpSpPr>
            <a:xfrm>
              <a:off x="0" y="0"/>
              <a:ext cx="9144000" cy="6858000"/>
              <a:chOff x="0" y="0"/>
              <a:chExt cx="9144000" cy="6858000"/>
            </a:xfrm>
          </p:grpSpPr>
          <p:grpSp>
            <p:nvGrpSpPr>
              <p:cNvPr id="9"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A7C4B980-F19E-4EE6-A500-2F42D3116C7D}" type="datetime1">
              <a:rPr lang="id-ID" smtClean="0"/>
              <a:pPr/>
              <a:t>07/11/2015</a:t>
            </a:fld>
            <a:endParaRPr lang="id-ID"/>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r>
              <a:rPr lang="id-ID" smtClean="0"/>
              <a:t>Meizano Ardhi M., M.T.</a:t>
            </a:r>
            <a:endParaRPr lang="id-ID"/>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D880DFEC-9574-47F9-A147-89E2484ED5A9}" type="slidenum">
              <a:rPr lang="id-ID" smtClean="0"/>
              <a:pPr/>
              <a:t>‹#›</a:t>
            </a:fld>
            <a:endParaRPr lang="id-ID"/>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2EFDB1-7E39-4C28-A35A-F8364C88E922}" type="datetime1">
              <a:rPr lang="id-ID" smtClean="0"/>
              <a:pPr/>
              <a:t>07/11/2015</a:t>
            </a:fld>
            <a:endParaRPr lang="id-ID"/>
          </a:p>
        </p:txBody>
      </p:sp>
      <p:sp>
        <p:nvSpPr>
          <p:cNvPr id="5" name="Footer Placeholder 4"/>
          <p:cNvSpPr>
            <a:spLocks noGrp="1"/>
          </p:cNvSpPr>
          <p:nvPr>
            <p:ph type="ftr" sz="quarter" idx="11"/>
          </p:nvPr>
        </p:nvSpPr>
        <p:spPr/>
        <p:txBody>
          <a:bodyPr/>
          <a:lstStyle/>
          <a:p>
            <a:r>
              <a:rPr lang="id-ID" smtClean="0"/>
              <a:t>Meizano Ardhi M., M.T.</a:t>
            </a:r>
            <a:endParaRPr lang="id-ID"/>
          </a:p>
        </p:txBody>
      </p:sp>
      <p:sp>
        <p:nvSpPr>
          <p:cNvPr id="6" name="Slide Number Placeholder 5"/>
          <p:cNvSpPr>
            <a:spLocks noGrp="1"/>
          </p:cNvSpPr>
          <p:nvPr>
            <p:ph type="sldNum" sz="quarter" idx="12"/>
          </p:nvPr>
        </p:nvSpPr>
        <p:spPr/>
        <p:txBody>
          <a:bodyPr/>
          <a:lstStyle/>
          <a:p>
            <a:fld id="{D880DFEC-9574-47F9-A147-89E2484ED5A9}"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B58861-6610-46F3-8FE4-F813BC827ABB}" type="datetime1">
              <a:rPr lang="id-ID" smtClean="0"/>
              <a:pPr/>
              <a:t>07/11/2015</a:t>
            </a:fld>
            <a:endParaRPr lang="id-ID"/>
          </a:p>
        </p:txBody>
      </p:sp>
      <p:sp>
        <p:nvSpPr>
          <p:cNvPr id="5" name="Footer Placeholder 4"/>
          <p:cNvSpPr>
            <a:spLocks noGrp="1"/>
          </p:cNvSpPr>
          <p:nvPr>
            <p:ph type="ftr" sz="quarter" idx="11"/>
          </p:nvPr>
        </p:nvSpPr>
        <p:spPr/>
        <p:txBody>
          <a:bodyPr/>
          <a:lstStyle/>
          <a:p>
            <a:r>
              <a:rPr lang="id-ID" smtClean="0"/>
              <a:t>Meizano Ardhi M., M.T.</a:t>
            </a:r>
            <a:endParaRPr lang="id-ID"/>
          </a:p>
        </p:txBody>
      </p:sp>
      <p:sp>
        <p:nvSpPr>
          <p:cNvPr id="6" name="Slide Number Placeholder 5"/>
          <p:cNvSpPr>
            <a:spLocks noGrp="1"/>
          </p:cNvSpPr>
          <p:nvPr>
            <p:ph type="sldNum" sz="quarter" idx="12"/>
          </p:nvPr>
        </p:nvSpPr>
        <p:spPr/>
        <p:txBody>
          <a:bodyPr/>
          <a:lstStyle/>
          <a:p>
            <a:fld id="{D880DFEC-9574-47F9-A147-89E2484ED5A9}"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533400"/>
            <a:ext cx="7924800" cy="10668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609600" y="1752600"/>
            <a:ext cx="79248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DE03627-9BE0-4F08-BB95-4D2FE73AE37D}" type="datetime1">
              <a:rPr lang="id-ID" smtClean="0"/>
              <a:pPr/>
              <a:t>07/11/2015</a:t>
            </a:fld>
            <a:endParaRPr lang="id-ID"/>
          </a:p>
        </p:txBody>
      </p:sp>
      <p:sp>
        <p:nvSpPr>
          <p:cNvPr id="5" name="Footer Placeholder 4"/>
          <p:cNvSpPr>
            <a:spLocks noGrp="1"/>
          </p:cNvSpPr>
          <p:nvPr>
            <p:ph type="ftr" sz="quarter" idx="11"/>
          </p:nvPr>
        </p:nvSpPr>
        <p:spPr/>
        <p:txBody>
          <a:bodyPr/>
          <a:lstStyle/>
          <a:p>
            <a:r>
              <a:rPr lang="id-ID" smtClean="0"/>
              <a:t>Meizano Ardhi M., M.T.</a:t>
            </a:r>
            <a:endParaRPr lang="id-ID"/>
          </a:p>
        </p:txBody>
      </p:sp>
      <p:sp>
        <p:nvSpPr>
          <p:cNvPr id="6" name="Slide Number Placeholder 5"/>
          <p:cNvSpPr>
            <a:spLocks noGrp="1"/>
          </p:cNvSpPr>
          <p:nvPr>
            <p:ph type="sldNum" sz="quarter" idx="12"/>
          </p:nvPr>
        </p:nvSpPr>
        <p:spPr/>
        <p:txBody>
          <a:bodyPr/>
          <a:lstStyle/>
          <a:p>
            <a:fld id="{D880DFEC-9574-47F9-A147-89E2484ED5A9}" type="slidenum">
              <a:rPr lang="id-ID" smtClean="0"/>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1D7EFA2-FD90-47F3-8D83-6CAA3DFB751F}" type="datetime1">
              <a:rPr lang="id-ID" smtClean="0"/>
              <a:pPr/>
              <a:t>07/11/2015</a:t>
            </a:fld>
            <a:endParaRPr lang="id-ID"/>
          </a:p>
        </p:txBody>
      </p:sp>
      <p:sp>
        <p:nvSpPr>
          <p:cNvPr id="5" name="Footer Placeholder 4"/>
          <p:cNvSpPr>
            <a:spLocks noGrp="1"/>
          </p:cNvSpPr>
          <p:nvPr>
            <p:ph type="ftr" sz="quarter" idx="11"/>
          </p:nvPr>
        </p:nvSpPr>
        <p:spPr/>
        <p:txBody>
          <a:bodyPr/>
          <a:lstStyle/>
          <a:p>
            <a:r>
              <a:rPr lang="id-ID" smtClean="0"/>
              <a:t>Meizano Ardhi M., M.T.</a:t>
            </a:r>
            <a:endParaRPr lang="id-ID"/>
          </a:p>
        </p:txBody>
      </p:sp>
      <p:sp>
        <p:nvSpPr>
          <p:cNvPr id="6" name="Slide Number Placeholder 5"/>
          <p:cNvSpPr>
            <a:spLocks noGrp="1"/>
          </p:cNvSpPr>
          <p:nvPr>
            <p:ph type="sldNum" sz="quarter" idx="12"/>
          </p:nvPr>
        </p:nvSpPr>
        <p:spPr/>
        <p:txBody>
          <a:bodyPr/>
          <a:lstStyle/>
          <a:p>
            <a:fld id="{D880DFEC-9574-47F9-A147-89E2484ED5A9}" type="slidenum">
              <a:rPr lang="id-ID" smtClean="0"/>
              <a:pPr/>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86D5AB78-AF6B-46E2-A9EC-1746016E67FC}" type="datetime1">
              <a:rPr lang="id-ID" smtClean="0"/>
              <a:pPr/>
              <a:t>07/11/2015</a:t>
            </a:fld>
            <a:endParaRPr lang="id-ID"/>
          </a:p>
        </p:txBody>
      </p:sp>
      <p:sp>
        <p:nvSpPr>
          <p:cNvPr id="6" name="Footer Placeholder 5"/>
          <p:cNvSpPr>
            <a:spLocks noGrp="1"/>
          </p:cNvSpPr>
          <p:nvPr>
            <p:ph type="ftr" sz="quarter" idx="11"/>
          </p:nvPr>
        </p:nvSpPr>
        <p:spPr/>
        <p:txBody>
          <a:bodyPr/>
          <a:lstStyle/>
          <a:p>
            <a:r>
              <a:rPr lang="id-ID" smtClean="0"/>
              <a:t>Meizano Ardhi M., M.T.</a:t>
            </a:r>
            <a:endParaRPr lang="id-ID"/>
          </a:p>
        </p:txBody>
      </p:sp>
      <p:sp>
        <p:nvSpPr>
          <p:cNvPr id="7" name="Slide Number Placeholder 6"/>
          <p:cNvSpPr>
            <a:spLocks noGrp="1"/>
          </p:cNvSpPr>
          <p:nvPr>
            <p:ph type="sldNum" sz="quarter" idx="12"/>
          </p:nvPr>
        </p:nvSpPr>
        <p:spPr/>
        <p:txBody>
          <a:bodyPr/>
          <a:lstStyle/>
          <a:p>
            <a:fld id="{D880DFEC-9574-47F9-A147-89E2484ED5A9}" type="slidenum">
              <a:rPr lang="id-ID" smtClean="0"/>
              <a:pPr/>
              <a:t>‹#›</a:t>
            </a:fld>
            <a:endParaRPr lang="id-ID"/>
          </a:p>
        </p:txBody>
      </p:sp>
      <p:sp>
        <p:nvSpPr>
          <p:cNvPr id="9" name="Content Placeholder 8"/>
          <p:cNvSpPr>
            <a:spLocks noGrp="1"/>
          </p:cNvSpPr>
          <p:nvPr>
            <p:ph sz="quarter" idx="13"/>
          </p:nvPr>
        </p:nvSpPr>
        <p:spPr>
          <a:xfrm>
            <a:off x="609600" y="1905000"/>
            <a:ext cx="3852672" cy="4343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1905000"/>
            <a:ext cx="3889248" cy="4343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761999" y="1905000"/>
            <a:ext cx="3581401" cy="609600"/>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590800"/>
            <a:ext cx="3851977" cy="36576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800600" y="1905000"/>
            <a:ext cx="3657599" cy="609600"/>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590800"/>
            <a:ext cx="3889248" cy="36576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A284050-A1B2-4845-9D59-2F504E52B146}" type="datetime1">
              <a:rPr lang="id-ID" smtClean="0"/>
              <a:pPr/>
              <a:t>07/11/2015</a:t>
            </a:fld>
            <a:endParaRPr lang="id-ID"/>
          </a:p>
        </p:txBody>
      </p:sp>
      <p:sp>
        <p:nvSpPr>
          <p:cNvPr id="8" name="Footer Placeholder 7"/>
          <p:cNvSpPr>
            <a:spLocks noGrp="1"/>
          </p:cNvSpPr>
          <p:nvPr>
            <p:ph type="ftr" sz="quarter" idx="11"/>
          </p:nvPr>
        </p:nvSpPr>
        <p:spPr/>
        <p:txBody>
          <a:bodyPr/>
          <a:lstStyle/>
          <a:p>
            <a:r>
              <a:rPr lang="id-ID" smtClean="0"/>
              <a:t>Meizano Ardhi M., M.T.</a:t>
            </a:r>
            <a:endParaRPr lang="id-ID"/>
          </a:p>
        </p:txBody>
      </p:sp>
      <p:sp>
        <p:nvSpPr>
          <p:cNvPr id="9" name="Slide Number Placeholder 8"/>
          <p:cNvSpPr>
            <a:spLocks noGrp="1"/>
          </p:cNvSpPr>
          <p:nvPr>
            <p:ph type="sldNum" sz="quarter" idx="12"/>
          </p:nvPr>
        </p:nvSpPr>
        <p:spPr/>
        <p:txBody>
          <a:bodyPr/>
          <a:lstStyle/>
          <a:p>
            <a:fld id="{D880DFEC-9574-47F9-A147-89E2484ED5A9}" type="slidenum">
              <a:rPr lang="id-ID" smtClean="0"/>
              <a:pPr/>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524DE27B-E171-46A3-9A0A-E6F25F80DF08}" type="datetime1">
              <a:rPr lang="id-ID" smtClean="0"/>
              <a:pPr/>
              <a:t>07/11/2015</a:t>
            </a:fld>
            <a:endParaRPr lang="id-ID"/>
          </a:p>
        </p:txBody>
      </p:sp>
      <p:sp>
        <p:nvSpPr>
          <p:cNvPr id="4" name="Footer Placeholder 3"/>
          <p:cNvSpPr>
            <a:spLocks noGrp="1"/>
          </p:cNvSpPr>
          <p:nvPr>
            <p:ph type="ftr" sz="quarter" idx="11"/>
          </p:nvPr>
        </p:nvSpPr>
        <p:spPr/>
        <p:txBody>
          <a:bodyPr/>
          <a:lstStyle/>
          <a:p>
            <a:r>
              <a:rPr lang="id-ID" smtClean="0"/>
              <a:t>Meizano Ardhi M., M.T.</a:t>
            </a:r>
            <a:endParaRPr lang="id-ID"/>
          </a:p>
        </p:txBody>
      </p:sp>
      <p:sp>
        <p:nvSpPr>
          <p:cNvPr id="5" name="Slide Number Placeholder 4"/>
          <p:cNvSpPr>
            <a:spLocks noGrp="1"/>
          </p:cNvSpPr>
          <p:nvPr>
            <p:ph type="sldNum" sz="quarter" idx="12"/>
          </p:nvPr>
        </p:nvSpPr>
        <p:spPr/>
        <p:txBody>
          <a:bodyPr/>
          <a:lstStyle/>
          <a:p>
            <a:fld id="{D880DFEC-9574-47F9-A147-89E2484ED5A9}" type="slidenum">
              <a:rPr lang="id-ID" smtClean="0"/>
              <a:pPr/>
              <a:t>‹#›</a:t>
            </a:fld>
            <a:endParaRPr lang="id-ID"/>
          </a:p>
        </p:txBody>
      </p:sp>
      <p:sp>
        <p:nvSpPr>
          <p:cNvPr id="6" name="Title 1"/>
          <p:cNvSpPr>
            <a:spLocks noGrp="1"/>
          </p:cNvSpPr>
          <p:nvPr>
            <p:ph type="title"/>
          </p:nvPr>
        </p:nvSpPr>
        <p:spPr>
          <a:xfrm>
            <a:off x="609600" y="533400"/>
            <a:ext cx="7924800" cy="1219200"/>
          </a:xfrm>
        </p:spPr>
        <p:txBody>
          <a:bodyPr/>
          <a:lstStyle>
            <a:lvl1pPr>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771B6D-C631-4A20-A68F-FEDF02CA4E00}" type="datetime1">
              <a:rPr lang="id-ID" smtClean="0"/>
              <a:pPr/>
              <a:t>07/11/2015</a:t>
            </a:fld>
            <a:endParaRPr lang="id-ID"/>
          </a:p>
        </p:txBody>
      </p:sp>
      <p:sp>
        <p:nvSpPr>
          <p:cNvPr id="3" name="Footer Placeholder 2"/>
          <p:cNvSpPr>
            <a:spLocks noGrp="1"/>
          </p:cNvSpPr>
          <p:nvPr>
            <p:ph type="ftr" sz="quarter" idx="11"/>
          </p:nvPr>
        </p:nvSpPr>
        <p:spPr/>
        <p:txBody>
          <a:bodyPr/>
          <a:lstStyle/>
          <a:p>
            <a:r>
              <a:rPr lang="id-ID" smtClean="0"/>
              <a:t>Meizano Ardhi M., M.T.</a:t>
            </a:r>
            <a:endParaRPr lang="id-ID"/>
          </a:p>
        </p:txBody>
      </p:sp>
      <p:sp>
        <p:nvSpPr>
          <p:cNvPr id="4" name="Slide Number Placeholder 3"/>
          <p:cNvSpPr>
            <a:spLocks noGrp="1"/>
          </p:cNvSpPr>
          <p:nvPr>
            <p:ph type="sldNum" sz="quarter" idx="12"/>
          </p:nvPr>
        </p:nvSpPr>
        <p:spPr/>
        <p:txBody>
          <a:bodyPr/>
          <a:lstStyle/>
          <a:p>
            <a:fld id="{D880DFEC-9574-47F9-A147-89E2484ED5A9}"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8" name="Group 43"/>
          <p:cNvGrpSpPr/>
          <p:nvPr/>
        </p:nvGrpSpPr>
        <p:grpSpPr>
          <a:xfrm>
            <a:off x="-382404" y="0"/>
            <a:ext cx="9932332" cy="6858000"/>
            <a:chOff x="-382404" y="0"/>
            <a:chExt cx="9932332" cy="6858000"/>
          </a:xfrm>
        </p:grpSpPr>
        <p:grpSp>
          <p:nvGrpSpPr>
            <p:cNvPr id="9" name="Group 44"/>
            <p:cNvGrpSpPr/>
            <p:nvPr/>
          </p:nvGrpSpPr>
          <p:grpSpPr>
            <a:xfrm>
              <a:off x="0" y="0"/>
              <a:ext cx="9144000" cy="6858000"/>
              <a:chOff x="0" y="0"/>
              <a:chExt cx="9144000" cy="6858000"/>
            </a:xfrm>
          </p:grpSpPr>
          <p:grpSp>
            <p:nvGrpSpPr>
              <p:cNvPr id="10"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DA5EBFF-3BAE-4BB2-9CB5-65235AF1A005}" type="datetime1">
              <a:rPr lang="id-ID" smtClean="0"/>
              <a:pPr/>
              <a:t>07/11/2015</a:t>
            </a:fld>
            <a:endParaRPr lang="id-ID"/>
          </a:p>
        </p:txBody>
      </p:sp>
      <p:sp>
        <p:nvSpPr>
          <p:cNvPr id="7" name="Slide Number Placeholder 6"/>
          <p:cNvSpPr>
            <a:spLocks noGrp="1"/>
          </p:cNvSpPr>
          <p:nvPr>
            <p:ph type="sldNum" sz="quarter" idx="12"/>
          </p:nvPr>
        </p:nvSpPr>
        <p:spPr/>
        <p:txBody>
          <a:bodyPr/>
          <a:lstStyle/>
          <a:p>
            <a:fld id="{D880DFEC-9574-47F9-A147-89E2484ED5A9}" type="slidenum">
              <a:rPr lang="id-ID" smtClean="0"/>
              <a:pPr/>
              <a:t>‹#›</a:t>
            </a:fld>
            <a:endParaRPr lang="id-ID"/>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r>
              <a:rPr lang="id-ID" smtClean="0"/>
              <a:t>Meizano Ardhi M., M.T.</a:t>
            </a:r>
            <a:endParaRPr lang="id-ID"/>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43"/>
          <p:cNvGrpSpPr/>
          <p:nvPr/>
        </p:nvGrpSpPr>
        <p:grpSpPr>
          <a:xfrm>
            <a:off x="-382404" y="0"/>
            <a:ext cx="9932332" cy="6858000"/>
            <a:chOff x="-382404" y="0"/>
            <a:chExt cx="9932332" cy="6858000"/>
          </a:xfrm>
        </p:grpSpPr>
        <p:grpSp>
          <p:nvGrpSpPr>
            <p:cNvPr id="9" name="Group 44"/>
            <p:cNvGrpSpPr/>
            <p:nvPr/>
          </p:nvGrpSpPr>
          <p:grpSpPr>
            <a:xfrm>
              <a:off x="0" y="0"/>
              <a:ext cx="9144000" cy="6858000"/>
              <a:chOff x="0" y="0"/>
              <a:chExt cx="9144000" cy="6858000"/>
            </a:xfrm>
          </p:grpSpPr>
          <p:grpSp>
            <p:nvGrpSpPr>
              <p:cNvPr id="10"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F7BE8E-598B-4476-BED1-101C00BB10CE}" type="datetime1">
              <a:rPr lang="id-ID" smtClean="0"/>
              <a:pPr/>
              <a:t>07/11/2015</a:t>
            </a:fld>
            <a:endParaRPr lang="id-ID"/>
          </a:p>
        </p:txBody>
      </p:sp>
      <p:sp>
        <p:nvSpPr>
          <p:cNvPr id="6" name="Footer Placeholder 5"/>
          <p:cNvSpPr>
            <a:spLocks noGrp="1"/>
          </p:cNvSpPr>
          <p:nvPr>
            <p:ph type="ftr" sz="quarter" idx="11"/>
          </p:nvPr>
        </p:nvSpPr>
        <p:spPr>
          <a:xfrm>
            <a:off x="4641448" y="5724835"/>
            <a:ext cx="3493664" cy="365125"/>
          </a:xfrm>
        </p:spPr>
        <p:txBody>
          <a:bodyPr>
            <a:normAutofit/>
          </a:bodyPr>
          <a:lstStyle/>
          <a:p>
            <a:r>
              <a:rPr lang="id-ID" smtClean="0"/>
              <a:t>Meizano Ardhi M., M.T.</a:t>
            </a:r>
            <a:endParaRPr lang="id-ID"/>
          </a:p>
        </p:txBody>
      </p:sp>
      <p:sp>
        <p:nvSpPr>
          <p:cNvPr id="7" name="Slide Number Placeholder 6"/>
          <p:cNvSpPr>
            <a:spLocks noGrp="1"/>
          </p:cNvSpPr>
          <p:nvPr>
            <p:ph type="sldNum" sz="quarter" idx="12"/>
          </p:nvPr>
        </p:nvSpPr>
        <p:spPr/>
        <p:txBody>
          <a:bodyPr/>
          <a:lstStyle/>
          <a:p>
            <a:fld id="{D880DFEC-9574-47F9-A147-89E2484ED5A9}" type="slidenum">
              <a:rPr lang="id-ID" smtClean="0"/>
              <a:pPr/>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41"/>
          <p:cNvGrpSpPr/>
          <p:nvPr/>
        </p:nvGrpSpPr>
        <p:grpSpPr>
          <a:xfrm>
            <a:off x="-304800" y="0"/>
            <a:ext cx="9932332" cy="6858000"/>
            <a:chOff x="-382404" y="0"/>
            <a:chExt cx="9932332" cy="6858000"/>
          </a:xfrm>
        </p:grpSpPr>
        <p:grpSp>
          <p:nvGrpSpPr>
            <p:cNvPr id="8" name="Group 44"/>
            <p:cNvGrpSpPr/>
            <p:nvPr/>
          </p:nvGrpSpPr>
          <p:grpSpPr>
            <a:xfrm>
              <a:off x="0" y="0"/>
              <a:ext cx="9144000" cy="6858000"/>
              <a:chOff x="0" y="0"/>
              <a:chExt cx="9144000" cy="6858000"/>
            </a:xfrm>
          </p:grpSpPr>
          <p:grpSp>
            <p:nvGrpSpPr>
              <p:cNvPr id="9"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304800" y="152400"/>
            <a:ext cx="8534400" cy="6553199"/>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13444"/>
            <a:ext cx="3679116" cy="4706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1"/>
            <a:ext cx="3505200" cy="39533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09600" y="533400"/>
            <a:ext cx="7924800" cy="1219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905000"/>
            <a:ext cx="7924800" cy="4419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17403"/>
            <a:ext cx="2133600" cy="365125"/>
          </a:xfrm>
          <a:prstGeom prst="rect">
            <a:avLst/>
          </a:prstGeom>
        </p:spPr>
        <p:txBody>
          <a:bodyPr vert="horz" lIns="91440" tIns="45720" rIns="91440" bIns="45720" rtlCol="0" anchor="ctr"/>
          <a:lstStyle>
            <a:lvl1pPr algn="r">
              <a:defRPr sz="1200">
                <a:solidFill>
                  <a:srgbClr val="FEFEFE"/>
                </a:solidFill>
              </a:defRPr>
            </a:lvl1pPr>
          </a:lstStyle>
          <a:p>
            <a:fld id="{85575717-C7BD-4AE3-AA17-1061F4257E4B}" type="datetime1">
              <a:rPr lang="id-ID" smtClean="0"/>
              <a:pPr/>
              <a:t>07/11/2015</a:t>
            </a:fld>
            <a:endParaRPr lang="id-ID"/>
          </a:p>
        </p:txBody>
      </p:sp>
      <p:sp>
        <p:nvSpPr>
          <p:cNvPr id="5" name="Footer Placeholder 4"/>
          <p:cNvSpPr>
            <a:spLocks noGrp="1"/>
          </p:cNvSpPr>
          <p:nvPr>
            <p:ph type="ftr" sz="quarter" idx="3"/>
          </p:nvPr>
        </p:nvSpPr>
        <p:spPr>
          <a:xfrm>
            <a:off x="4953000" y="6324600"/>
            <a:ext cx="3502152" cy="365125"/>
          </a:xfrm>
          <a:prstGeom prst="rect">
            <a:avLst/>
          </a:prstGeom>
        </p:spPr>
        <p:txBody>
          <a:bodyPr vert="horz" lIns="91440" tIns="45720" rIns="91440" bIns="45720" rtlCol="0" anchor="ctr"/>
          <a:lstStyle>
            <a:lvl1pPr algn="r">
              <a:defRPr sz="1200">
                <a:solidFill>
                  <a:schemeClr val="accent1"/>
                </a:solidFill>
              </a:defRPr>
            </a:lvl1pPr>
          </a:lstStyle>
          <a:p>
            <a:r>
              <a:rPr lang="id-ID" smtClean="0"/>
              <a:t>Meizano Ardhi M., M.T.</a:t>
            </a:r>
            <a:endParaRPr lang="id-ID"/>
          </a:p>
        </p:txBody>
      </p:sp>
      <p:sp>
        <p:nvSpPr>
          <p:cNvPr id="6" name="Slide Number Placeholder 5"/>
          <p:cNvSpPr>
            <a:spLocks noGrp="1"/>
          </p:cNvSpPr>
          <p:nvPr>
            <p:ph type="sldNum" sz="quarter" idx="4"/>
          </p:nvPr>
        </p:nvSpPr>
        <p:spPr>
          <a:xfrm>
            <a:off x="4649096" y="17402"/>
            <a:ext cx="1332156" cy="365125"/>
          </a:xfrm>
          <a:prstGeom prst="rect">
            <a:avLst/>
          </a:prstGeom>
        </p:spPr>
        <p:txBody>
          <a:bodyPr vert="horz" lIns="91440" tIns="45720" rIns="91440" bIns="45720" rtlCol="0" anchor="ctr"/>
          <a:lstStyle>
            <a:lvl1pPr algn="l">
              <a:defRPr sz="1200">
                <a:solidFill>
                  <a:srgbClr val="FEFEFE"/>
                </a:solidFill>
              </a:defRPr>
            </a:lvl1pPr>
          </a:lstStyle>
          <a:p>
            <a:fld id="{D880DFEC-9574-47F9-A147-89E2484ED5A9}" type="slidenum">
              <a:rPr lang="id-ID" smtClean="0"/>
              <a:pPr/>
              <a:t>‹#›</a:t>
            </a:fld>
            <a:endParaRPr lang="id-ID"/>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dt="0"/>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www.javasoft.com/"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id-ID" dirty="0" smtClean="0"/>
              <a:t>Pemrograman Berorientasi Objek - Pendahuluan</a:t>
            </a:r>
            <a:endParaRPr lang="id-ID" dirty="0"/>
          </a:p>
        </p:txBody>
      </p:sp>
      <p:sp>
        <p:nvSpPr>
          <p:cNvPr id="3" name="Subtitle 2"/>
          <p:cNvSpPr>
            <a:spLocks noGrp="1"/>
          </p:cNvSpPr>
          <p:nvPr>
            <p:ph type="subTitle" idx="1"/>
          </p:nvPr>
        </p:nvSpPr>
        <p:spPr/>
        <p:txBody>
          <a:bodyPr/>
          <a:lstStyle/>
          <a:p>
            <a:r>
              <a:rPr lang="id-ID" dirty="0" smtClean="0"/>
              <a:t>Meizano Ardhi M., M.T.</a:t>
            </a:r>
          </a:p>
          <a:p>
            <a:endParaRPr lang="id-ID" dirty="0" smtClean="0"/>
          </a:p>
          <a:p>
            <a:r>
              <a:rPr lang="id-ID" dirty="0" smtClean="0"/>
              <a:t>R. Arum, S.P., S.Si., M.T.</a:t>
            </a:r>
            <a:endParaRPr lang="id-ID" dirty="0"/>
          </a:p>
        </p:txBody>
      </p:sp>
      <p:sp>
        <p:nvSpPr>
          <p:cNvPr id="4" name="Footer Placeholder 3"/>
          <p:cNvSpPr>
            <a:spLocks noGrp="1"/>
          </p:cNvSpPr>
          <p:nvPr>
            <p:ph type="ftr" sz="quarter" idx="11"/>
          </p:nvPr>
        </p:nvSpPr>
        <p:spPr/>
        <p:txBody>
          <a:bodyPr/>
          <a:lstStyle/>
          <a:p>
            <a:r>
              <a:rPr lang="id-ID" smtClean="0"/>
              <a:t>Meizano Ardhi M., M.T.</a:t>
            </a:r>
            <a:endParaRPr lang="id-ID"/>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r>
              <a:rPr lang="en-US"/>
              <a:t>Identifying Structures</a:t>
            </a:r>
          </a:p>
        </p:txBody>
      </p:sp>
      <p:sp>
        <p:nvSpPr>
          <p:cNvPr id="76803" name="Rectangle 3"/>
          <p:cNvSpPr>
            <a:spLocks noGrp="1" noChangeArrowheads="1"/>
          </p:cNvSpPr>
          <p:nvPr>
            <p:ph idx="1"/>
          </p:nvPr>
        </p:nvSpPr>
        <p:spPr/>
        <p:txBody>
          <a:bodyPr/>
          <a:lstStyle/>
          <a:p>
            <a:pPr>
              <a:lnSpc>
                <a:spcPct val="90000"/>
              </a:lnSpc>
            </a:pPr>
            <a:r>
              <a:rPr lang="en-US" dirty="0" err="1"/>
              <a:t>Konsep</a:t>
            </a:r>
            <a:r>
              <a:rPr lang="en-US" dirty="0"/>
              <a:t> </a:t>
            </a:r>
            <a:r>
              <a:rPr lang="en-US" b="1" dirty="0"/>
              <a:t>structure</a:t>
            </a:r>
            <a:r>
              <a:rPr lang="en-US" dirty="0"/>
              <a:t>, </a:t>
            </a:r>
            <a:r>
              <a:rPr lang="en-US" b="1" dirty="0" err="1"/>
              <a:t>kompleksitas</a:t>
            </a:r>
            <a:r>
              <a:rPr lang="en-US" dirty="0"/>
              <a:t> problem domain, pertinent to a system’s </a:t>
            </a:r>
            <a:r>
              <a:rPr lang="en-US" dirty="0" smtClean="0"/>
              <a:t>responsibilities</a:t>
            </a:r>
            <a:r>
              <a:rPr lang="en-US" dirty="0"/>
              <a:t>.</a:t>
            </a:r>
          </a:p>
          <a:p>
            <a:pPr>
              <a:lnSpc>
                <a:spcPct val="90000"/>
              </a:lnSpc>
            </a:pPr>
            <a:r>
              <a:rPr lang="en-US" dirty="0"/>
              <a:t>“Structure” </a:t>
            </a:r>
            <a:r>
              <a:rPr lang="en-US" dirty="0" err="1"/>
              <a:t>digunakan</a:t>
            </a:r>
            <a:r>
              <a:rPr lang="en-US" dirty="0"/>
              <a:t> </a:t>
            </a:r>
            <a:r>
              <a:rPr lang="en-US" dirty="0" err="1"/>
              <a:t>sebagai</a:t>
            </a:r>
            <a:r>
              <a:rPr lang="en-US" dirty="0"/>
              <a:t> overall term </a:t>
            </a:r>
            <a:r>
              <a:rPr lang="en-US" dirty="0" err="1"/>
              <a:t>deskripsi</a:t>
            </a:r>
            <a:r>
              <a:rPr lang="en-US" dirty="0"/>
              <a:t> </a:t>
            </a:r>
            <a:r>
              <a:rPr lang="en-US" b="1" dirty="0"/>
              <a:t>Generalization-Specialization</a:t>
            </a:r>
            <a:r>
              <a:rPr lang="en-US" dirty="0"/>
              <a:t> (Gen-Spec) Structure </a:t>
            </a:r>
            <a:r>
              <a:rPr lang="en-US" dirty="0" err="1"/>
              <a:t>dan</a:t>
            </a:r>
            <a:r>
              <a:rPr lang="en-US" dirty="0"/>
              <a:t> </a:t>
            </a:r>
            <a:r>
              <a:rPr lang="en-US" b="1" dirty="0"/>
              <a:t>Whole-Part</a:t>
            </a:r>
            <a:r>
              <a:rPr lang="en-US" dirty="0"/>
              <a:t> Structure.</a:t>
            </a:r>
          </a:p>
          <a:p>
            <a:pPr>
              <a:lnSpc>
                <a:spcPct val="90000"/>
              </a:lnSpc>
            </a:pPr>
            <a:r>
              <a:rPr lang="en-US" dirty="0"/>
              <a:t>Gen-Spec Structure: </a:t>
            </a:r>
            <a:r>
              <a:rPr lang="en-US" i="1" dirty="0" err="1"/>
              <a:t>hirarki</a:t>
            </a:r>
            <a:r>
              <a:rPr lang="en-US" i="1" dirty="0"/>
              <a:t> &amp; lattices</a:t>
            </a:r>
            <a:r>
              <a:rPr lang="en-US" dirty="0"/>
              <a:t>.</a:t>
            </a:r>
          </a:p>
          <a:p>
            <a:pPr>
              <a:lnSpc>
                <a:spcPct val="90000"/>
              </a:lnSpc>
            </a:pPr>
            <a:r>
              <a:rPr lang="en-US" dirty="0"/>
              <a:t>Whole-Part structure: </a:t>
            </a:r>
            <a:r>
              <a:rPr lang="en-US" i="1" dirty="0"/>
              <a:t>Assembly-parts</a:t>
            </a:r>
            <a:r>
              <a:rPr lang="en-US" dirty="0"/>
              <a:t>, </a:t>
            </a:r>
            <a:r>
              <a:rPr lang="en-US" i="1" dirty="0"/>
              <a:t>container-contents</a:t>
            </a:r>
            <a:r>
              <a:rPr lang="en-US" dirty="0"/>
              <a:t>, </a:t>
            </a:r>
            <a:r>
              <a:rPr lang="en-US" dirty="0" err="1"/>
              <a:t>dan</a:t>
            </a:r>
            <a:r>
              <a:rPr lang="en-US" dirty="0"/>
              <a:t> </a:t>
            </a:r>
            <a:r>
              <a:rPr lang="en-US" i="1" dirty="0"/>
              <a:t>collection-members</a:t>
            </a:r>
            <a:r>
              <a:rPr lang="en-US" dirty="0"/>
              <a:t>.</a:t>
            </a:r>
          </a:p>
        </p:txBody>
      </p:sp>
      <p:sp>
        <p:nvSpPr>
          <p:cNvPr id="4" name="Footer Placeholder 3"/>
          <p:cNvSpPr>
            <a:spLocks noGrp="1"/>
          </p:cNvSpPr>
          <p:nvPr>
            <p:ph type="ftr" sz="quarter" idx="11"/>
          </p:nvPr>
        </p:nvSpPr>
        <p:spPr/>
        <p:txBody>
          <a:bodyPr/>
          <a:lstStyle/>
          <a:p>
            <a:r>
              <a:rPr lang="id-ID" smtClean="0"/>
              <a:t>Meizano Ardhi M., M.T.</a:t>
            </a:r>
            <a:endParaRPr lang="id-ID"/>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r>
              <a:rPr lang="en-US"/>
              <a:t>Defining …</a:t>
            </a:r>
          </a:p>
        </p:txBody>
      </p:sp>
      <p:sp>
        <p:nvSpPr>
          <p:cNvPr id="80899" name="Rectangle 3"/>
          <p:cNvSpPr>
            <a:spLocks noGrp="1" noChangeArrowheads="1"/>
          </p:cNvSpPr>
          <p:nvPr>
            <p:ph idx="1"/>
          </p:nvPr>
        </p:nvSpPr>
        <p:spPr/>
        <p:txBody>
          <a:bodyPr/>
          <a:lstStyle/>
          <a:p>
            <a:r>
              <a:rPr lang="en-US" u="sng" dirty="0"/>
              <a:t>Defining </a:t>
            </a:r>
            <a:r>
              <a:rPr lang="en-US" b="1" u="sng" dirty="0"/>
              <a:t>attributes</a:t>
            </a:r>
            <a:r>
              <a:rPr lang="en-US" u="sng" dirty="0"/>
              <a:t>.</a:t>
            </a:r>
            <a:r>
              <a:rPr lang="en-US" dirty="0"/>
              <a:t> </a:t>
            </a:r>
            <a:r>
              <a:rPr lang="en-US" dirty="0" err="1"/>
              <a:t>Tahapan</a:t>
            </a:r>
            <a:r>
              <a:rPr lang="en-US" dirty="0"/>
              <a:t> </a:t>
            </a:r>
            <a:r>
              <a:rPr lang="en-US" dirty="0" err="1"/>
              <a:t>strategi</a:t>
            </a:r>
            <a:r>
              <a:rPr lang="en-US" dirty="0"/>
              <a:t>, stronger Attribute Constraints, </a:t>
            </a:r>
            <a:r>
              <a:rPr lang="en-US" dirty="0" err="1"/>
              <a:t>dan</a:t>
            </a:r>
            <a:r>
              <a:rPr lang="en-US" dirty="0"/>
              <a:t> overall emphasis on what an Object is responsible for knowing over time (its state).</a:t>
            </a:r>
          </a:p>
          <a:p>
            <a:r>
              <a:rPr lang="en-US" u="sng" dirty="0"/>
              <a:t>Defining </a:t>
            </a:r>
            <a:r>
              <a:rPr lang="en-US" b="1" u="sng" dirty="0"/>
              <a:t>services</a:t>
            </a:r>
            <a:r>
              <a:rPr lang="en-US" u="sng" dirty="0"/>
              <a:t>.</a:t>
            </a:r>
            <a:r>
              <a:rPr lang="en-US" dirty="0"/>
              <a:t> </a:t>
            </a:r>
            <a:r>
              <a:rPr lang="en-US" dirty="0" err="1"/>
              <a:t>Notasi</a:t>
            </a:r>
            <a:r>
              <a:rPr lang="en-US" dirty="0"/>
              <a:t> &amp; </a:t>
            </a:r>
            <a:r>
              <a:rPr lang="en-US" dirty="0" err="1"/>
              <a:t>tahapan</a:t>
            </a:r>
            <a:r>
              <a:rPr lang="en-US" dirty="0"/>
              <a:t> </a:t>
            </a:r>
            <a:r>
              <a:rPr lang="en-US" dirty="0" err="1"/>
              <a:t>strategi</a:t>
            </a:r>
            <a:r>
              <a:rPr lang="en-US" dirty="0"/>
              <a:t>, emphasizing what an Object is responsible for doing (its behavior). Object State Diagram </a:t>
            </a:r>
            <a:r>
              <a:rPr lang="en-US" dirty="0" err="1"/>
              <a:t>dan</a:t>
            </a:r>
            <a:r>
              <a:rPr lang="en-US" dirty="0"/>
              <a:t> Service Charts.</a:t>
            </a:r>
          </a:p>
        </p:txBody>
      </p:sp>
      <p:sp>
        <p:nvSpPr>
          <p:cNvPr id="4" name="Footer Placeholder 3"/>
          <p:cNvSpPr>
            <a:spLocks noGrp="1"/>
          </p:cNvSpPr>
          <p:nvPr>
            <p:ph type="ftr" sz="quarter" idx="11"/>
          </p:nvPr>
        </p:nvSpPr>
        <p:spPr/>
        <p:txBody>
          <a:bodyPr/>
          <a:lstStyle/>
          <a:p>
            <a:r>
              <a:rPr lang="id-ID" smtClean="0"/>
              <a:t>Meizano Ardhi M., M.T.</a:t>
            </a:r>
            <a:endParaRPr lang="id-ID"/>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6" name="Rectangle 4"/>
          <p:cNvSpPr>
            <a:spLocks noGrp="1" noChangeArrowheads="1"/>
          </p:cNvSpPr>
          <p:nvPr>
            <p:ph type="title"/>
          </p:nvPr>
        </p:nvSpPr>
        <p:spPr/>
        <p:txBody>
          <a:bodyPr/>
          <a:lstStyle/>
          <a:p>
            <a:r>
              <a:rPr lang="en-US"/>
              <a:t>Sisanya …</a:t>
            </a:r>
          </a:p>
        </p:txBody>
      </p:sp>
      <p:sp>
        <p:nvSpPr>
          <p:cNvPr id="84997" name="Rectangle 5"/>
          <p:cNvSpPr>
            <a:spLocks noGrp="1" noChangeArrowheads="1"/>
          </p:cNvSpPr>
          <p:nvPr>
            <p:ph sz="quarter" idx="13"/>
          </p:nvPr>
        </p:nvSpPr>
        <p:spPr/>
        <p:txBody>
          <a:bodyPr>
            <a:normAutofit/>
          </a:bodyPr>
          <a:lstStyle/>
          <a:p>
            <a:pPr>
              <a:lnSpc>
                <a:spcPct val="90000"/>
              </a:lnSpc>
            </a:pPr>
            <a:r>
              <a:rPr lang="en-US" dirty="0"/>
              <a:t>OOA &amp; CASE. Computer Aided Software Engineering. Business reply card. Small project edition of OOA </a:t>
            </a:r>
            <a:r>
              <a:rPr lang="en-US" dirty="0" err="1"/>
              <a:t>Tool</a:t>
            </a:r>
            <a:r>
              <a:rPr lang="en-US" baseline="30000" dirty="0" err="1"/>
              <a:t>TM</a:t>
            </a:r>
            <a:r>
              <a:rPr lang="en-US" dirty="0"/>
              <a:t> at nominal cost.</a:t>
            </a:r>
          </a:p>
          <a:p>
            <a:pPr>
              <a:lnSpc>
                <a:spcPct val="90000"/>
              </a:lnSpc>
            </a:pPr>
            <a:r>
              <a:rPr lang="en-US" dirty="0"/>
              <a:t>Moving to OOD. Over view investigative research into Object Oriented Design.</a:t>
            </a:r>
          </a:p>
        </p:txBody>
      </p:sp>
      <p:sp>
        <p:nvSpPr>
          <p:cNvPr id="84998" name="Rectangle 6"/>
          <p:cNvSpPr>
            <a:spLocks noGrp="1" noChangeArrowheads="1"/>
          </p:cNvSpPr>
          <p:nvPr>
            <p:ph sz="quarter" idx="14"/>
          </p:nvPr>
        </p:nvSpPr>
        <p:spPr/>
        <p:txBody>
          <a:bodyPr/>
          <a:lstStyle/>
          <a:p>
            <a:pPr>
              <a:lnSpc>
                <a:spcPct val="90000"/>
              </a:lnSpc>
            </a:pPr>
            <a:r>
              <a:rPr lang="en-US"/>
              <a:t>Getting Started with OOA. Addresses key issues related to introducing OOA into an organization.</a:t>
            </a:r>
          </a:p>
        </p:txBody>
      </p:sp>
      <p:sp>
        <p:nvSpPr>
          <p:cNvPr id="5" name="Footer Placeholder 4"/>
          <p:cNvSpPr>
            <a:spLocks noGrp="1"/>
          </p:cNvSpPr>
          <p:nvPr>
            <p:ph type="ftr" sz="quarter" idx="11"/>
          </p:nvPr>
        </p:nvSpPr>
        <p:spPr/>
        <p:txBody>
          <a:bodyPr/>
          <a:lstStyle/>
          <a:p>
            <a:r>
              <a:rPr lang="id-ID" smtClean="0"/>
              <a:t>Meizano Ardhi M., M.T.</a:t>
            </a:r>
            <a:endParaRPr lang="id-ID"/>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id-ID" b="1" dirty="0" smtClean="0"/>
              <a:t>Procedural programming</a:t>
            </a:r>
            <a:endParaRPr lang="id-ID" b="1" dirty="0"/>
          </a:p>
        </p:txBody>
      </p:sp>
      <p:sp>
        <p:nvSpPr>
          <p:cNvPr id="7" name="Content Placeholder 6"/>
          <p:cNvSpPr>
            <a:spLocks noGrp="1"/>
          </p:cNvSpPr>
          <p:nvPr>
            <p:ph idx="1"/>
          </p:nvPr>
        </p:nvSpPr>
        <p:spPr/>
        <p:txBody>
          <a:bodyPr/>
          <a:lstStyle/>
          <a:p>
            <a:r>
              <a:rPr lang="id-ID" dirty="0" smtClean="0"/>
              <a:t>RPL, rekayasa peranti lunak </a:t>
            </a:r>
            <a:r>
              <a:rPr lang="id-ID" dirty="0" smtClean="0">
                <a:sym typeface="Wingdings" pitchFamily="2" charset="2"/>
              </a:rPr>
              <a:t> Modified Waterfall</a:t>
            </a:r>
          </a:p>
          <a:p>
            <a:r>
              <a:rPr lang="id-ID" dirty="0" smtClean="0">
                <a:sym typeface="Wingdings" pitchFamily="2" charset="2"/>
              </a:rPr>
              <a:t>Pemodelan  Data flow diagram</a:t>
            </a:r>
          </a:p>
          <a:p>
            <a:r>
              <a:rPr lang="id-ID" dirty="0" smtClean="0">
                <a:sym typeface="Wingdings" pitchFamily="2" charset="2"/>
              </a:rPr>
              <a:t>Kerja individu</a:t>
            </a:r>
          </a:p>
          <a:p>
            <a:endParaRPr lang="id-ID" dirty="0" smtClean="0">
              <a:sym typeface="Wingdings" pitchFamily="2" charset="2"/>
            </a:endParaRPr>
          </a:p>
          <a:p>
            <a:endParaRPr lang="id-ID" dirty="0" smtClean="0">
              <a:sym typeface="Wingdings" pitchFamily="2" charset="2"/>
            </a:endParaRPr>
          </a:p>
          <a:p>
            <a:endParaRPr lang="id-ID" dirty="0" smtClean="0">
              <a:sym typeface="Wingdings" pitchFamily="2" charset="2"/>
            </a:endParaRPr>
          </a:p>
          <a:p>
            <a:r>
              <a:rPr lang="id-ID" b="1" dirty="0" smtClean="0">
                <a:sym typeface="Wingdings" pitchFamily="2" charset="2"/>
              </a:rPr>
              <a:t>Object oriented programming</a:t>
            </a:r>
          </a:p>
          <a:p>
            <a:r>
              <a:rPr lang="id-ID" dirty="0" smtClean="0">
                <a:sym typeface="Wingdings" pitchFamily="2" charset="2"/>
              </a:rPr>
              <a:t>RPL  RUP</a:t>
            </a:r>
          </a:p>
          <a:p>
            <a:r>
              <a:rPr lang="id-ID" dirty="0" smtClean="0">
                <a:sym typeface="Wingdings" pitchFamily="2" charset="2"/>
              </a:rPr>
              <a:t>Pemodelan  UML</a:t>
            </a:r>
          </a:p>
          <a:p>
            <a:r>
              <a:rPr lang="id-ID" dirty="0" smtClean="0">
                <a:sym typeface="Wingdings" pitchFamily="2" charset="2"/>
              </a:rPr>
              <a:t>Kerja team</a:t>
            </a:r>
            <a:endParaRPr lang="id-ID" dirty="0"/>
          </a:p>
        </p:txBody>
      </p:sp>
      <p:sp>
        <p:nvSpPr>
          <p:cNvPr id="3" name="Footer Placeholder 2"/>
          <p:cNvSpPr>
            <a:spLocks noGrp="1"/>
          </p:cNvSpPr>
          <p:nvPr>
            <p:ph type="ftr" sz="quarter" idx="11"/>
          </p:nvPr>
        </p:nvSpPr>
        <p:spPr/>
        <p:txBody>
          <a:bodyPr/>
          <a:lstStyle/>
          <a:p>
            <a:r>
              <a:rPr lang="id-ID" smtClean="0"/>
              <a:t>Meizano Ardhi M., M.T.</a:t>
            </a:r>
            <a:endParaRPr lang="id-ID"/>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p:txBody>
          <a:bodyPr>
            <a:normAutofit fontScale="90000"/>
          </a:bodyPr>
          <a:lstStyle/>
          <a:p>
            <a:r>
              <a:rPr lang="en-US" sz="3400"/>
              <a:t>Analisis &amp; Desain</a:t>
            </a:r>
            <a:br>
              <a:rPr lang="en-US" sz="3400"/>
            </a:br>
            <a:r>
              <a:rPr lang="en-US" sz="3400"/>
              <a:t>Berorientasi Objek</a:t>
            </a:r>
          </a:p>
        </p:txBody>
      </p:sp>
      <p:sp>
        <p:nvSpPr>
          <p:cNvPr id="90115" name="Rectangle 3"/>
          <p:cNvSpPr>
            <a:spLocks noGrp="1" noChangeArrowheads="1"/>
          </p:cNvSpPr>
          <p:nvPr>
            <p:ph idx="1"/>
          </p:nvPr>
        </p:nvSpPr>
        <p:spPr/>
        <p:txBody>
          <a:bodyPr/>
          <a:lstStyle/>
          <a:p>
            <a:r>
              <a:rPr lang="en-US"/>
              <a:t>Cara baru dalam memikirkan suatu masalah dengan menggunakan model yang dibuat menurut konsep sekitar dunia nyata.</a:t>
            </a:r>
          </a:p>
          <a:p>
            <a:r>
              <a:rPr lang="en-US"/>
              <a:t>Dasar pembuatan adalah OBJEK yang merupakan kombinasi antara STRUKTUR DATA dan PERILAKU dan satu ENTITAS.</a:t>
            </a:r>
          </a:p>
        </p:txBody>
      </p:sp>
      <p:sp>
        <p:nvSpPr>
          <p:cNvPr id="4" name="Footer Placeholder 3"/>
          <p:cNvSpPr>
            <a:spLocks noGrp="1"/>
          </p:cNvSpPr>
          <p:nvPr>
            <p:ph type="ftr" sz="quarter" idx="11"/>
          </p:nvPr>
        </p:nvSpPr>
        <p:spPr/>
        <p:txBody>
          <a:bodyPr/>
          <a:lstStyle/>
          <a:p>
            <a:r>
              <a:rPr lang="id-ID" smtClean="0"/>
              <a:t>Meizano Ardhi M., M.T.</a:t>
            </a:r>
            <a:endParaRPr lang="id-ID"/>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p:txBody>
          <a:bodyPr/>
          <a:lstStyle/>
          <a:p>
            <a:r>
              <a:rPr lang="en-US"/>
              <a:t>Model analisis …</a:t>
            </a:r>
          </a:p>
        </p:txBody>
      </p:sp>
      <p:sp>
        <p:nvSpPr>
          <p:cNvPr id="115715" name="Rectangle 3"/>
          <p:cNvSpPr>
            <a:spLocks noGrp="1" noChangeArrowheads="1"/>
          </p:cNvSpPr>
          <p:nvPr>
            <p:ph idx="1"/>
          </p:nvPr>
        </p:nvSpPr>
        <p:spPr/>
        <p:txBody>
          <a:bodyPr/>
          <a:lstStyle/>
          <a:p>
            <a:r>
              <a:rPr lang="en-US" dirty="0" err="1"/>
              <a:t>Suatu</a:t>
            </a:r>
            <a:r>
              <a:rPr lang="en-US" dirty="0"/>
              <a:t> model </a:t>
            </a:r>
            <a:r>
              <a:rPr lang="en-US" dirty="0" err="1"/>
              <a:t>analisis</a:t>
            </a:r>
            <a:r>
              <a:rPr lang="en-US" dirty="0"/>
              <a:t> </a:t>
            </a:r>
            <a:r>
              <a:rPr lang="en-US" dirty="0" err="1"/>
              <a:t>dibuat</a:t>
            </a:r>
            <a:r>
              <a:rPr lang="en-US" dirty="0"/>
              <a:t> </a:t>
            </a:r>
            <a:r>
              <a:rPr lang="en-US" dirty="0" err="1"/>
              <a:t>untuk</a:t>
            </a:r>
            <a:r>
              <a:rPr lang="en-US" dirty="0"/>
              <a:t> </a:t>
            </a:r>
            <a:r>
              <a:rPr lang="en-US" dirty="0" err="1"/>
              <a:t>menggambarkan</a:t>
            </a:r>
            <a:r>
              <a:rPr lang="en-US" dirty="0"/>
              <a:t> ASPEK DASAR </a:t>
            </a:r>
            <a:r>
              <a:rPr lang="en-US" dirty="0" err="1"/>
              <a:t>dari</a:t>
            </a:r>
            <a:r>
              <a:rPr lang="en-US" dirty="0"/>
              <a:t> DOMAIN APLIKASI di </a:t>
            </a:r>
            <a:r>
              <a:rPr lang="en-US" dirty="0" err="1"/>
              <a:t>mana</a:t>
            </a:r>
            <a:r>
              <a:rPr lang="en-US" dirty="0"/>
              <a:t> model </a:t>
            </a:r>
            <a:r>
              <a:rPr lang="en-US" dirty="0" err="1"/>
              <a:t>tersebut</a:t>
            </a:r>
            <a:r>
              <a:rPr lang="en-US" dirty="0"/>
              <a:t> </a:t>
            </a:r>
            <a:r>
              <a:rPr lang="en-US" dirty="0" err="1"/>
              <a:t>berisi</a:t>
            </a:r>
            <a:r>
              <a:rPr lang="en-US" dirty="0"/>
              <a:t> OBJEK yang </a:t>
            </a:r>
            <a:r>
              <a:rPr lang="en-US" dirty="0" err="1"/>
              <a:t>terdapat</a:t>
            </a:r>
            <a:r>
              <a:rPr lang="en-US" dirty="0"/>
              <a:t> </a:t>
            </a:r>
            <a:r>
              <a:rPr lang="en-US" dirty="0" err="1"/>
              <a:t>dalam</a:t>
            </a:r>
            <a:r>
              <a:rPr lang="en-US" dirty="0"/>
              <a:t> domain </a:t>
            </a:r>
            <a:r>
              <a:rPr lang="en-US" dirty="0" err="1"/>
              <a:t>aplikasi</a:t>
            </a:r>
            <a:r>
              <a:rPr lang="en-US" dirty="0"/>
              <a:t> </a:t>
            </a:r>
            <a:r>
              <a:rPr lang="en-US" dirty="0" err="1"/>
              <a:t>termasuk</a:t>
            </a:r>
            <a:r>
              <a:rPr lang="en-US" dirty="0"/>
              <a:t> </a:t>
            </a:r>
            <a:r>
              <a:rPr lang="en-US" dirty="0" err="1"/>
              <a:t>deskripsi</a:t>
            </a:r>
            <a:r>
              <a:rPr lang="en-US" dirty="0"/>
              <a:t> </a:t>
            </a:r>
            <a:r>
              <a:rPr lang="en-US" dirty="0" err="1"/>
              <a:t>dari</a:t>
            </a:r>
            <a:r>
              <a:rPr lang="en-US" dirty="0"/>
              <a:t> </a:t>
            </a:r>
            <a:r>
              <a:rPr lang="en-US" b="1" dirty="0" err="1"/>
              <a:t>keterangan</a:t>
            </a:r>
            <a:r>
              <a:rPr lang="en-US" b="1" dirty="0"/>
              <a:t> OBJEK </a:t>
            </a:r>
            <a:r>
              <a:rPr lang="en-US" dirty="0" err="1"/>
              <a:t>dan</a:t>
            </a:r>
            <a:r>
              <a:rPr lang="en-US" dirty="0"/>
              <a:t> </a:t>
            </a:r>
            <a:r>
              <a:rPr lang="en-US" b="1" dirty="0"/>
              <a:t>PERILAKU-</a:t>
            </a:r>
            <a:r>
              <a:rPr lang="en-US" b="1" dirty="0" err="1"/>
              <a:t>nya</a:t>
            </a:r>
            <a:r>
              <a:rPr lang="en-US" dirty="0" smtClean="0"/>
              <a:t>.</a:t>
            </a:r>
            <a:endParaRPr lang="id-ID" dirty="0" smtClean="0"/>
          </a:p>
          <a:p>
            <a:endParaRPr lang="id-ID" dirty="0"/>
          </a:p>
          <a:p>
            <a:r>
              <a:rPr lang="id-ID" dirty="0" smtClean="0"/>
              <a:t>PROGRAM = STRUKTUR DATA + ALGORITME</a:t>
            </a:r>
            <a:endParaRPr lang="en-US" dirty="0"/>
          </a:p>
        </p:txBody>
      </p:sp>
      <p:sp>
        <p:nvSpPr>
          <p:cNvPr id="4" name="Footer Placeholder 3"/>
          <p:cNvSpPr>
            <a:spLocks noGrp="1"/>
          </p:cNvSpPr>
          <p:nvPr>
            <p:ph type="ftr" sz="quarter" idx="11"/>
          </p:nvPr>
        </p:nvSpPr>
        <p:spPr/>
        <p:txBody>
          <a:bodyPr/>
          <a:lstStyle/>
          <a:p>
            <a:r>
              <a:rPr lang="id-ID" smtClean="0"/>
              <a:t>Meizano Ardhi M., M.T.</a:t>
            </a:r>
            <a:endParaRPr lang="id-ID"/>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Rot="1" noChangeArrowheads="1"/>
          </p:cNvSpPr>
          <p:nvPr>
            <p:ph type="title"/>
          </p:nvPr>
        </p:nvSpPr>
        <p:spPr/>
        <p:txBody>
          <a:bodyPr/>
          <a:lstStyle/>
          <a:p>
            <a:r>
              <a:rPr lang="en-US"/>
              <a:t>Pengertian berorientasi objek</a:t>
            </a:r>
          </a:p>
        </p:txBody>
      </p:sp>
      <p:sp>
        <p:nvSpPr>
          <p:cNvPr id="119811" name="Rectangle 3"/>
          <p:cNvSpPr>
            <a:spLocks noGrp="1" noChangeArrowheads="1"/>
          </p:cNvSpPr>
          <p:nvPr>
            <p:ph idx="1"/>
          </p:nvPr>
        </p:nvSpPr>
        <p:spPr/>
        <p:txBody>
          <a:bodyPr/>
          <a:lstStyle/>
          <a:p>
            <a:r>
              <a:rPr lang="en-US" dirty="0"/>
              <a:t>Kita </a:t>
            </a:r>
            <a:r>
              <a:rPr lang="en-US" dirty="0" err="1"/>
              <a:t>mengorganisasikan</a:t>
            </a:r>
            <a:r>
              <a:rPr lang="en-US" dirty="0"/>
              <a:t> </a:t>
            </a:r>
            <a:r>
              <a:rPr lang="en-US" dirty="0" err="1"/>
              <a:t>perangkat</a:t>
            </a:r>
            <a:r>
              <a:rPr lang="en-US" dirty="0"/>
              <a:t> </a:t>
            </a:r>
            <a:r>
              <a:rPr lang="en-US" dirty="0" err="1"/>
              <a:t>lunak</a:t>
            </a:r>
            <a:r>
              <a:rPr lang="en-US" dirty="0"/>
              <a:t> </a:t>
            </a:r>
            <a:r>
              <a:rPr lang="en-US" dirty="0" err="1"/>
              <a:t>sebagai</a:t>
            </a:r>
            <a:r>
              <a:rPr lang="en-US" dirty="0"/>
              <a:t> </a:t>
            </a:r>
            <a:r>
              <a:rPr lang="en-US" dirty="0" err="1"/>
              <a:t>kumpulan</a:t>
            </a:r>
            <a:r>
              <a:rPr lang="en-US" dirty="0"/>
              <a:t> </a:t>
            </a:r>
            <a:r>
              <a:rPr lang="en-US" dirty="0" err="1"/>
              <a:t>dari</a:t>
            </a:r>
            <a:r>
              <a:rPr lang="en-US" dirty="0"/>
              <a:t> </a:t>
            </a:r>
            <a:r>
              <a:rPr lang="en-US" dirty="0" err="1"/>
              <a:t>objek</a:t>
            </a:r>
            <a:r>
              <a:rPr lang="en-US" dirty="0"/>
              <a:t> </a:t>
            </a:r>
            <a:r>
              <a:rPr lang="en-US" dirty="0" err="1"/>
              <a:t>tertentu</a:t>
            </a:r>
            <a:r>
              <a:rPr lang="en-US" dirty="0"/>
              <a:t> yang </a:t>
            </a:r>
            <a:r>
              <a:rPr lang="en-US" dirty="0" err="1"/>
              <a:t>memiliki</a:t>
            </a:r>
            <a:r>
              <a:rPr lang="en-US" dirty="0"/>
              <a:t> STRUKTUR DATA </a:t>
            </a:r>
            <a:r>
              <a:rPr lang="en-US" dirty="0" err="1"/>
              <a:t>dan</a:t>
            </a:r>
            <a:r>
              <a:rPr lang="en-US" dirty="0"/>
              <a:t> PERILAKU-</a:t>
            </a:r>
            <a:r>
              <a:rPr lang="en-US" dirty="0" err="1"/>
              <a:t>nya</a:t>
            </a:r>
            <a:r>
              <a:rPr lang="en-US" dirty="0"/>
              <a:t>.</a:t>
            </a:r>
          </a:p>
          <a:p>
            <a:r>
              <a:rPr lang="en-US" dirty="0"/>
              <a:t>Hal </a:t>
            </a:r>
            <a:r>
              <a:rPr lang="en-US" dirty="0" err="1"/>
              <a:t>ini</a:t>
            </a:r>
            <a:r>
              <a:rPr lang="en-US" dirty="0"/>
              <a:t> yang </a:t>
            </a:r>
            <a:r>
              <a:rPr lang="en-US" dirty="0" err="1"/>
              <a:t>membedakan</a:t>
            </a:r>
            <a:r>
              <a:rPr lang="en-US" dirty="0"/>
              <a:t> OOA </a:t>
            </a:r>
            <a:r>
              <a:rPr lang="en-US" dirty="0" err="1"/>
              <a:t>dengan</a:t>
            </a:r>
            <a:r>
              <a:rPr lang="en-US" dirty="0"/>
              <a:t> </a:t>
            </a:r>
            <a:r>
              <a:rPr lang="en-US" dirty="0" err="1"/>
              <a:t>pemrograman</a:t>
            </a:r>
            <a:r>
              <a:rPr lang="en-US" dirty="0"/>
              <a:t> </a:t>
            </a:r>
            <a:r>
              <a:rPr lang="en-US" dirty="0" err="1"/>
              <a:t>konvensional</a:t>
            </a:r>
            <a:r>
              <a:rPr lang="en-US" dirty="0"/>
              <a:t> </a:t>
            </a:r>
            <a:r>
              <a:rPr lang="id-ID" dirty="0" smtClean="0"/>
              <a:t>(prosedural) </a:t>
            </a:r>
            <a:r>
              <a:rPr lang="en-US" dirty="0" err="1" smtClean="0"/>
              <a:t>di</a:t>
            </a:r>
            <a:r>
              <a:rPr lang="en-US" dirty="0" smtClean="0"/>
              <a:t> </a:t>
            </a:r>
            <a:r>
              <a:rPr lang="en-US" dirty="0" err="1"/>
              <a:t>mana</a:t>
            </a:r>
            <a:r>
              <a:rPr lang="en-US" dirty="0"/>
              <a:t> STRUKTUR DATA </a:t>
            </a:r>
            <a:r>
              <a:rPr lang="en-US" dirty="0" err="1"/>
              <a:t>dan</a:t>
            </a:r>
            <a:r>
              <a:rPr lang="en-US" dirty="0"/>
              <a:t> PERILAKU </a:t>
            </a:r>
            <a:r>
              <a:rPr lang="en-US" dirty="0" err="1"/>
              <a:t>hanya</a:t>
            </a:r>
            <a:r>
              <a:rPr lang="en-US" dirty="0"/>
              <a:t> </a:t>
            </a:r>
            <a:r>
              <a:rPr lang="en-US" dirty="0" err="1"/>
              <a:t>berhubungan</a:t>
            </a:r>
            <a:r>
              <a:rPr lang="en-US" dirty="0"/>
              <a:t> </a:t>
            </a:r>
            <a:r>
              <a:rPr lang="en-US" dirty="0" err="1"/>
              <a:t>secara</a:t>
            </a:r>
            <a:r>
              <a:rPr lang="en-US" dirty="0"/>
              <a:t> </a:t>
            </a:r>
            <a:r>
              <a:rPr lang="en-US" dirty="0" err="1"/>
              <a:t>terpisah</a:t>
            </a:r>
            <a:r>
              <a:rPr lang="en-US" dirty="0"/>
              <a:t>.</a:t>
            </a:r>
          </a:p>
        </p:txBody>
      </p:sp>
      <p:sp>
        <p:nvSpPr>
          <p:cNvPr id="4" name="Footer Placeholder 3"/>
          <p:cNvSpPr>
            <a:spLocks noGrp="1"/>
          </p:cNvSpPr>
          <p:nvPr>
            <p:ph type="ftr" sz="quarter" idx="11"/>
          </p:nvPr>
        </p:nvSpPr>
        <p:spPr/>
        <p:txBody>
          <a:bodyPr/>
          <a:lstStyle/>
          <a:p>
            <a:r>
              <a:rPr lang="id-ID" smtClean="0"/>
              <a:t>Meizano Ardhi M., M.T.</a:t>
            </a:r>
            <a:endParaRPr lang="id-ID"/>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lstStyle/>
          <a:p>
            <a:r>
              <a:rPr lang="en-US"/>
              <a:t>Cara tentukan karakteristik</a:t>
            </a:r>
          </a:p>
        </p:txBody>
      </p:sp>
      <p:sp>
        <p:nvSpPr>
          <p:cNvPr id="123907" name="Rectangle 3"/>
          <p:cNvSpPr>
            <a:spLocks noGrp="1" noChangeArrowheads="1"/>
          </p:cNvSpPr>
          <p:nvPr>
            <p:ph idx="1"/>
          </p:nvPr>
        </p:nvSpPr>
        <p:spPr/>
        <p:txBody>
          <a:bodyPr/>
          <a:lstStyle/>
          <a:p>
            <a:r>
              <a:rPr lang="en-US"/>
              <a:t>Cara menentukan karakteristik dalam pendekatan berorientasi objek yaitu:</a:t>
            </a:r>
          </a:p>
          <a:p>
            <a:r>
              <a:rPr lang="en-US"/>
              <a:t>Identifikasi</a:t>
            </a:r>
          </a:p>
          <a:p>
            <a:r>
              <a:rPr lang="en-US"/>
              <a:t>Klasifikasi</a:t>
            </a:r>
          </a:p>
          <a:p>
            <a:r>
              <a:rPr lang="en-US"/>
              <a:t>Polymorphism (polimorfisme)</a:t>
            </a:r>
          </a:p>
          <a:p>
            <a:r>
              <a:rPr lang="en-US"/>
              <a:t>Inheritance (pewarisan)</a:t>
            </a:r>
          </a:p>
        </p:txBody>
      </p:sp>
      <p:sp>
        <p:nvSpPr>
          <p:cNvPr id="4" name="Footer Placeholder 3"/>
          <p:cNvSpPr>
            <a:spLocks noGrp="1"/>
          </p:cNvSpPr>
          <p:nvPr>
            <p:ph type="ftr" sz="quarter" idx="11"/>
          </p:nvPr>
        </p:nvSpPr>
        <p:spPr/>
        <p:txBody>
          <a:bodyPr/>
          <a:lstStyle/>
          <a:p>
            <a:r>
              <a:rPr lang="id-ID" smtClean="0"/>
              <a:t>Meizano Ardhi M., M.T.</a:t>
            </a:r>
            <a:endParaRPr lang="id-ID"/>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4" name="Rectangle 4"/>
          <p:cNvSpPr>
            <a:spLocks noGrp="1" noChangeArrowheads="1"/>
          </p:cNvSpPr>
          <p:nvPr>
            <p:ph type="title"/>
          </p:nvPr>
        </p:nvSpPr>
        <p:spPr/>
        <p:txBody>
          <a:bodyPr/>
          <a:lstStyle/>
          <a:p>
            <a:r>
              <a:rPr lang="en-US"/>
              <a:t>Karakteristik objek</a:t>
            </a:r>
          </a:p>
        </p:txBody>
      </p:sp>
      <p:sp>
        <p:nvSpPr>
          <p:cNvPr id="128005" name="Rectangle 5"/>
          <p:cNvSpPr>
            <a:spLocks noGrp="1" noChangeArrowheads="1"/>
          </p:cNvSpPr>
          <p:nvPr>
            <p:ph sz="quarter" idx="13"/>
          </p:nvPr>
        </p:nvSpPr>
        <p:spPr/>
        <p:txBody>
          <a:bodyPr/>
          <a:lstStyle/>
          <a:p>
            <a:pPr>
              <a:lnSpc>
                <a:spcPct val="80000"/>
              </a:lnSpc>
            </a:pPr>
            <a:r>
              <a:rPr lang="en-US" sz="2400" b="1"/>
              <a:t>Identitas</a:t>
            </a:r>
            <a:r>
              <a:rPr lang="en-US" sz="2400"/>
              <a:t> berarti data diukur mempunyai nilai tertentu yang membedakan entitas dan disebut objek. Contoh:</a:t>
            </a:r>
          </a:p>
          <a:p>
            <a:pPr>
              <a:lnSpc>
                <a:spcPct val="80000"/>
              </a:lnSpc>
            </a:pPr>
            <a:r>
              <a:rPr lang="en-US" sz="2400"/>
              <a:t>Paragraf dari dokumen.</a:t>
            </a:r>
          </a:p>
          <a:p>
            <a:pPr>
              <a:lnSpc>
                <a:spcPct val="80000"/>
              </a:lnSpc>
            </a:pPr>
            <a:r>
              <a:rPr lang="en-US" sz="2400"/>
              <a:t>Windows dari workstation.</a:t>
            </a:r>
          </a:p>
          <a:p>
            <a:pPr>
              <a:lnSpc>
                <a:spcPct val="80000"/>
              </a:lnSpc>
            </a:pPr>
            <a:r>
              <a:rPr lang="en-US" sz="2400"/>
              <a:t>Raja putih dari buah catur.</a:t>
            </a:r>
          </a:p>
        </p:txBody>
      </p:sp>
      <p:sp>
        <p:nvSpPr>
          <p:cNvPr id="128006" name="Rectangle 6"/>
          <p:cNvSpPr>
            <a:spLocks noGrp="1" noChangeArrowheads="1"/>
          </p:cNvSpPr>
          <p:nvPr>
            <p:ph sz="quarter" idx="14"/>
          </p:nvPr>
        </p:nvSpPr>
        <p:spPr/>
        <p:txBody>
          <a:bodyPr>
            <a:normAutofit fontScale="92500" lnSpcReduction="10000"/>
          </a:bodyPr>
          <a:lstStyle/>
          <a:p>
            <a:pPr>
              <a:lnSpc>
                <a:spcPct val="80000"/>
              </a:lnSpc>
            </a:pPr>
            <a:r>
              <a:rPr lang="en-US" sz="2400"/>
              <a:t>Konkrit seperti halnya arsip dalam sistem atau konseptual seperti kebijakan penjadualan dalam multi-processing pada sistem operasi.</a:t>
            </a:r>
          </a:p>
          <a:p>
            <a:pPr>
              <a:lnSpc>
                <a:spcPct val="80000"/>
              </a:lnSpc>
            </a:pPr>
            <a:r>
              <a:rPr lang="en-US" sz="2400"/>
              <a:t>Setiap objek mempunyai sifat yang melekat pada identitasnya.</a:t>
            </a:r>
          </a:p>
          <a:p>
            <a:pPr>
              <a:lnSpc>
                <a:spcPct val="80000"/>
              </a:lnSpc>
            </a:pPr>
            <a:r>
              <a:rPr lang="en-US" sz="2400"/>
              <a:t>Dua objek dapat berbeda walaupun semua nilai atributnya identik.</a:t>
            </a:r>
          </a:p>
          <a:p>
            <a:pPr>
              <a:lnSpc>
                <a:spcPct val="80000"/>
              </a:lnSpc>
            </a:pPr>
            <a:r>
              <a:rPr lang="en-US" sz="2400"/>
              <a:t>Contoh: komputer, tabel, mobil, flamingo.</a:t>
            </a:r>
          </a:p>
        </p:txBody>
      </p:sp>
      <p:sp>
        <p:nvSpPr>
          <p:cNvPr id="5" name="Footer Placeholder 4"/>
          <p:cNvSpPr>
            <a:spLocks noGrp="1"/>
          </p:cNvSpPr>
          <p:nvPr>
            <p:ph type="ftr" sz="quarter" idx="11"/>
          </p:nvPr>
        </p:nvSpPr>
        <p:spPr/>
        <p:txBody>
          <a:bodyPr/>
          <a:lstStyle/>
          <a:p>
            <a:r>
              <a:rPr lang="id-ID" smtClean="0"/>
              <a:t>Meizano Ardhi M., M.T.</a:t>
            </a:r>
            <a:endParaRPr lang="id-ID"/>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fontScale="85000" lnSpcReduction="20000"/>
          </a:bodyPr>
          <a:lstStyle/>
          <a:p>
            <a:pPr hangingPunct="0"/>
            <a:r>
              <a:rPr lang="id-ID" dirty="0"/>
              <a:t>class Bola {</a:t>
            </a:r>
          </a:p>
          <a:p>
            <a:pPr hangingPunct="0"/>
            <a:r>
              <a:rPr lang="id-ID" dirty="0"/>
              <a:t>	public static void main(String args[]) {</a:t>
            </a:r>
          </a:p>
          <a:p>
            <a:pPr hangingPunct="0"/>
            <a:r>
              <a:rPr lang="id-ID" dirty="0"/>
              <a:t>	double volume,luas,phi,r = 10;</a:t>
            </a:r>
          </a:p>
          <a:p>
            <a:pPr hangingPunct="0"/>
            <a:r>
              <a:rPr lang="id-ID" dirty="0"/>
              <a:t> </a:t>
            </a:r>
          </a:p>
          <a:p>
            <a:pPr hangingPunct="0"/>
            <a:r>
              <a:rPr lang="id-ID" dirty="0"/>
              <a:t>	phi=22/7;</a:t>
            </a:r>
          </a:p>
          <a:p>
            <a:pPr hangingPunct="0"/>
            <a:r>
              <a:rPr lang="id-ID" dirty="0"/>
              <a:t>    	volume=4/3*phi*r*r*r;</a:t>
            </a:r>
          </a:p>
          <a:p>
            <a:pPr hangingPunct="0"/>
            <a:r>
              <a:rPr lang="id-ID" dirty="0"/>
              <a:t>	luas=4*phi*r*r;</a:t>
            </a:r>
          </a:p>
          <a:p>
            <a:pPr hangingPunct="0"/>
            <a:r>
              <a:rPr lang="id-ID" dirty="0"/>
              <a:t>    	System.out.println("Volume Bola =" + volume);</a:t>
            </a:r>
          </a:p>
          <a:p>
            <a:pPr hangingPunct="0"/>
            <a:r>
              <a:rPr lang="id-ID" dirty="0"/>
              <a:t>    	System.out.println("Luas Bola =" + luas);</a:t>
            </a:r>
          </a:p>
          <a:p>
            <a:pPr hangingPunct="0"/>
            <a:r>
              <a:rPr lang="id-ID" dirty="0"/>
              <a:t>  }</a:t>
            </a:r>
          </a:p>
          <a:p>
            <a:pPr hangingPunct="0"/>
            <a:r>
              <a:rPr lang="id-ID" dirty="0"/>
              <a:t>}</a:t>
            </a:r>
          </a:p>
          <a:p>
            <a:pPr hangingPunct="0"/>
            <a:r>
              <a:rPr lang="id-ID" dirty="0"/>
              <a:t> </a:t>
            </a:r>
          </a:p>
          <a:p>
            <a:pPr hangingPunct="0"/>
            <a:r>
              <a:rPr lang="id-ID" dirty="0"/>
              <a:t> </a:t>
            </a:r>
          </a:p>
          <a:p>
            <a:pPr hangingPunct="0"/>
            <a:r>
              <a:rPr lang="id-ID" dirty="0"/>
              <a:t> </a:t>
            </a:r>
          </a:p>
        </p:txBody>
      </p:sp>
      <p:sp>
        <p:nvSpPr>
          <p:cNvPr id="4" name="Footer Placeholder 3"/>
          <p:cNvSpPr>
            <a:spLocks noGrp="1"/>
          </p:cNvSpPr>
          <p:nvPr>
            <p:ph type="ftr" sz="quarter" idx="11"/>
          </p:nvPr>
        </p:nvSpPr>
        <p:spPr/>
        <p:txBody>
          <a:bodyPr/>
          <a:lstStyle/>
          <a:p>
            <a:r>
              <a:rPr lang="id-ID" smtClean="0"/>
              <a:t>Meizano Ardhi M., M.T.</a:t>
            </a:r>
            <a:endParaRPr lang="id-ID"/>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Buku referensi</a:t>
            </a:r>
            <a:endParaRPr lang="id-ID" dirty="0"/>
          </a:p>
        </p:txBody>
      </p:sp>
      <p:sp>
        <p:nvSpPr>
          <p:cNvPr id="3" name="Content Placeholder 2"/>
          <p:cNvSpPr>
            <a:spLocks noGrp="1"/>
          </p:cNvSpPr>
          <p:nvPr>
            <p:ph idx="1"/>
          </p:nvPr>
        </p:nvSpPr>
        <p:spPr/>
        <p:txBody>
          <a:bodyPr/>
          <a:lstStyle/>
          <a:p>
            <a:r>
              <a:rPr lang="id-ID" dirty="0" smtClean="0"/>
              <a:t>Object-oriented Analysis, Secon Edition, Peter Coad and Edward Yourdon, Prentice-Hall International, Inc.</a:t>
            </a:r>
          </a:p>
          <a:p>
            <a:r>
              <a:rPr lang="id-ID" dirty="0" smtClean="0"/>
              <a:t>Analisis dan Desain, Berorientasi Objek, Ariesto Hadi Sutopo, J&amp;J Learning Yogyakarta.</a:t>
            </a:r>
          </a:p>
          <a:p>
            <a:r>
              <a:rPr lang="id-ID" dirty="0" smtClean="0"/>
              <a:t>Intelligent Databases, Object-oriented, Deductive Hypermedia Technologies, Kamran Parsaye, dkk, John Wiley &amp; Sons, Inc.</a:t>
            </a:r>
            <a:endParaRPr lang="id-ID" dirty="0"/>
          </a:p>
        </p:txBody>
      </p:sp>
      <p:sp>
        <p:nvSpPr>
          <p:cNvPr id="4" name="Footer Placeholder 3"/>
          <p:cNvSpPr>
            <a:spLocks noGrp="1"/>
          </p:cNvSpPr>
          <p:nvPr>
            <p:ph type="ftr" sz="quarter" idx="11"/>
          </p:nvPr>
        </p:nvSpPr>
        <p:spPr/>
        <p:txBody>
          <a:bodyPr/>
          <a:lstStyle/>
          <a:p>
            <a:r>
              <a:rPr lang="id-ID" smtClean="0"/>
              <a:t>Meizano Ardhi M., M.T.</a:t>
            </a:r>
            <a:endParaRPr lang="id-ID"/>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Program Penghitung Bola</a:t>
            </a:r>
            <a:endParaRPr lang="id-ID" dirty="0"/>
          </a:p>
        </p:txBody>
      </p:sp>
      <p:sp>
        <p:nvSpPr>
          <p:cNvPr id="3" name="Content Placeholder 2"/>
          <p:cNvSpPr>
            <a:spLocks noGrp="1"/>
          </p:cNvSpPr>
          <p:nvPr>
            <p:ph idx="1"/>
          </p:nvPr>
        </p:nvSpPr>
        <p:spPr/>
        <p:txBody>
          <a:bodyPr>
            <a:normAutofit/>
          </a:bodyPr>
          <a:lstStyle/>
          <a:p>
            <a:pPr hangingPunct="0"/>
            <a:r>
              <a:rPr lang="id-ID" dirty="0" smtClean="0"/>
              <a:t>Execution:</a:t>
            </a:r>
          </a:p>
          <a:p>
            <a:pPr hangingPunct="0"/>
            <a:r>
              <a:rPr lang="id-ID" dirty="0" smtClean="0"/>
              <a:t>&gt; cd C:\j2sdk1.4.1_04\Latihan</a:t>
            </a:r>
          </a:p>
          <a:p>
            <a:pPr hangingPunct="0"/>
            <a:r>
              <a:rPr lang="id-ID" dirty="0" smtClean="0"/>
              <a:t>&gt; java Bola</a:t>
            </a:r>
          </a:p>
          <a:p>
            <a:pPr hangingPunct="0"/>
            <a:r>
              <a:rPr lang="id-ID" dirty="0" smtClean="0"/>
              <a:t> </a:t>
            </a:r>
          </a:p>
          <a:p>
            <a:pPr hangingPunct="0"/>
            <a:r>
              <a:rPr lang="id-ID" dirty="0" smtClean="0"/>
              <a:t> </a:t>
            </a:r>
          </a:p>
          <a:p>
            <a:pPr hangingPunct="0"/>
            <a:r>
              <a:rPr lang="id-ID" dirty="0" smtClean="0"/>
              <a:t>C:\j2sdk1.4.1_04\Latihan&gt;java Bola</a:t>
            </a:r>
          </a:p>
          <a:p>
            <a:pPr hangingPunct="0"/>
            <a:r>
              <a:rPr lang="id-ID" dirty="0" smtClean="0"/>
              <a:t>Volume Bola =3000.0</a:t>
            </a:r>
          </a:p>
          <a:p>
            <a:pPr hangingPunct="0"/>
            <a:r>
              <a:rPr lang="id-ID" dirty="0" smtClean="0"/>
              <a:t>Luas Bola =1200.0</a:t>
            </a:r>
          </a:p>
          <a:p>
            <a:pPr hangingPunct="0"/>
            <a:r>
              <a:rPr lang="id-ID" dirty="0" smtClean="0"/>
              <a:t> </a:t>
            </a:r>
          </a:p>
          <a:p>
            <a:pPr hangingPunct="0"/>
            <a:r>
              <a:rPr lang="id-ID" dirty="0" smtClean="0"/>
              <a:t>C:\j2sdk1.4.1_04\Latihan&gt;</a:t>
            </a:r>
          </a:p>
          <a:p>
            <a:endParaRPr lang="id-ID" dirty="0" smtClean="0"/>
          </a:p>
          <a:p>
            <a:endParaRPr lang="id-ID" dirty="0"/>
          </a:p>
        </p:txBody>
      </p:sp>
      <p:sp>
        <p:nvSpPr>
          <p:cNvPr id="4" name="Footer Placeholder 3"/>
          <p:cNvSpPr>
            <a:spLocks noGrp="1"/>
          </p:cNvSpPr>
          <p:nvPr>
            <p:ph type="ftr" sz="quarter" idx="11"/>
          </p:nvPr>
        </p:nvSpPr>
        <p:spPr/>
        <p:txBody>
          <a:bodyPr/>
          <a:lstStyle/>
          <a:p>
            <a:r>
              <a:rPr lang="id-ID" smtClean="0"/>
              <a:t>Meizano Ardhi M., M.T.</a:t>
            </a:r>
            <a:endParaRPr lang="id-ID"/>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285728"/>
            <a:ext cx="7924800" cy="823898"/>
          </a:xfrm>
        </p:spPr>
        <p:txBody>
          <a:bodyPr/>
          <a:lstStyle/>
          <a:p>
            <a:r>
              <a:rPr lang="id-ID" dirty="0" smtClean="0"/>
              <a:t>Program Segitiga Angka</a:t>
            </a:r>
            <a:endParaRPr lang="id-ID" dirty="0"/>
          </a:p>
        </p:txBody>
      </p:sp>
      <p:sp>
        <p:nvSpPr>
          <p:cNvPr id="3" name="Content Placeholder 2"/>
          <p:cNvSpPr>
            <a:spLocks noGrp="1"/>
          </p:cNvSpPr>
          <p:nvPr>
            <p:ph idx="1"/>
          </p:nvPr>
        </p:nvSpPr>
        <p:spPr>
          <a:xfrm>
            <a:off x="642910" y="1214422"/>
            <a:ext cx="7924800" cy="4572000"/>
          </a:xfrm>
        </p:spPr>
        <p:txBody>
          <a:bodyPr>
            <a:noAutofit/>
          </a:bodyPr>
          <a:lstStyle/>
          <a:p>
            <a:r>
              <a:rPr lang="en-US" sz="1100" dirty="0"/>
              <a:t>class </a:t>
            </a:r>
            <a:r>
              <a:rPr lang="en-US" sz="1100" dirty="0" err="1"/>
              <a:t>SegitigaAngka</a:t>
            </a:r>
            <a:endParaRPr lang="id-ID" sz="1100" dirty="0"/>
          </a:p>
          <a:p>
            <a:r>
              <a:rPr lang="en-US" sz="1100" dirty="0"/>
              <a:t>{</a:t>
            </a:r>
            <a:endParaRPr lang="id-ID" sz="1100" dirty="0"/>
          </a:p>
          <a:p>
            <a:r>
              <a:rPr lang="en-US" sz="1100" dirty="0"/>
              <a:t>	public static void main (String[] </a:t>
            </a:r>
            <a:r>
              <a:rPr lang="en-US" sz="1100" dirty="0" err="1"/>
              <a:t>args</a:t>
            </a:r>
            <a:r>
              <a:rPr lang="en-US" sz="1100" dirty="0"/>
              <a:t>){</a:t>
            </a:r>
            <a:endParaRPr lang="id-ID" sz="1100" dirty="0"/>
          </a:p>
          <a:p>
            <a:r>
              <a:rPr lang="en-US" sz="1100" dirty="0"/>
              <a:t>		String[] A = new String [15];</a:t>
            </a:r>
            <a:endParaRPr lang="id-ID" sz="1100" dirty="0"/>
          </a:p>
          <a:p>
            <a:r>
              <a:rPr lang="en-US" sz="1100" dirty="0"/>
              <a:t>		</a:t>
            </a:r>
            <a:r>
              <a:rPr lang="en-US" sz="1100" dirty="0" err="1"/>
              <a:t>int</a:t>
            </a:r>
            <a:r>
              <a:rPr lang="en-US" sz="1100" dirty="0"/>
              <a:t> </a:t>
            </a:r>
            <a:r>
              <a:rPr lang="en-US" sz="1100" dirty="0" err="1"/>
              <a:t>i,j,k</a:t>
            </a:r>
            <a:r>
              <a:rPr lang="en-US" sz="1100" dirty="0"/>
              <a:t>;</a:t>
            </a:r>
            <a:endParaRPr lang="id-ID" sz="1100" dirty="0"/>
          </a:p>
          <a:p>
            <a:r>
              <a:rPr lang="en-US" sz="1100" dirty="0"/>
              <a:t>		</a:t>
            </a:r>
            <a:endParaRPr lang="id-ID" sz="1100" dirty="0"/>
          </a:p>
          <a:p>
            <a:r>
              <a:rPr lang="en-US" sz="1100" dirty="0"/>
              <a:t>		for (</a:t>
            </a:r>
            <a:r>
              <a:rPr lang="en-US" sz="1100" dirty="0" err="1"/>
              <a:t>i</a:t>
            </a:r>
            <a:r>
              <a:rPr lang="en-US" sz="1100" dirty="0"/>
              <a:t>=10;i&gt;0;i--)</a:t>
            </a:r>
            <a:endParaRPr lang="id-ID" sz="1100" dirty="0"/>
          </a:p>
          <a:p>
            <a:r>
              <a:rPr lang="en-US" sz="1100" dirty="0"/>
              <a:t>		{</a:t>
            </a:r>
            <a:endParaRPr lang="id-ID" sz="1100" dirty="0"/>
          </a:p>
          <a:p>
            <a:r>
              <a:rPr lang="en-US" sz="1100" dirty="0"/>
              <a:t>			A[10-i]= </a:t>
            </a:r>
            <a:r>
              <a:rPr lang="en-US" sz="1100" dirty="0" err="1"/>
              <a:t>i</a:t>
            </a:r>
            <a:r>
              <a:rPr lang="en-US" sz="1100" dirty="0"/>
              <a:t> + "";</a:t>
            </a:r>
            <a:endParaRPr lang="id-ID" sz="1100" dirty="0"/>
          </a:p>
          <a:p>
            <a:r>
              <a:rPr lang="en-US" sz="1100" dirty="0"/>
              <a:t>			</a:t>
            </a:r>
            <a:endParaRPr lang="id-ID" sz="1100" dirty="0"/>
          </a:p>
          <a:p>
            <a:r>
              <a:rPr lang="en-US" sz="1100" dirty="0"/>
              <a:t>			for (j=1;j&lt;11-i;j++)</a:t>
            </a:r>
            <a:endParaRPr lang="id-ID" sz="1100" dirty="0"/>
          </a:p>
          <a:p>
            <a:r>
              <a:rPr lang="en-US" sz="1100" dirty="0"/>
              <a:t>			{</a:t>
            </a:r>
            <a:endParaRPr lang="id-ID" sz="1100" dirty="0"/>
          </a:p>
          <a:p>
            <a:r>
              <a:rPr lang="en-US" sz="1100" dirty="0"/>
              <a:t>				A[10-i]=A[10-i] + " " + </a:t>
            </a:r>
            <a:r>
              <a:rPr lang="en-US" sz="1100" dirty="0" err="1"/>
              <a:t>i</a:t>
            </a:r>
            <a:r>
              <a:rPr lang="en-US" sz="1100" dirty="0"/>
              <a:t> ;</a:t>
            </a:r>
            <a:endParaRPr lang="id-ID" sz="1100" dirty="0"/>
          </a:p>
          <a:p>
            <a:r>
              <a:rPr lang="en-US" sz="1100" dirty="0"/>
              <a:t>			}</a:t>
            </a:r>
            <a:endParaRPr lang="id-ID" sz="1100" dirty="0"/>
          </a:p>
          <a:p>
            <a:r>
              <a:rPr lang="en-US" sz="1100" dirty="0"/>
              <a:t>			</a:t>
            </a:r>
            <a:endParaRPr lang="id-ID" sz="1100" dirty="0"/>
          </a:p>
          <a:p>
            <a:r>
              <a:rPr lang="en-US" sz="1100" dirty="0"/>
              <a:t>			for (k=1;k&lt;</a:t>
            </a:r>
            <a:r>
              <a:rPr lang="en-US" sz="1100" dirty="0" err="1"/>
              <a:t>i;k</a:t>
            </a:r>
            <a:r>
              <a:rPr lang="en-US" sz="1100" dirty="0"/>
              <a:t>++)</a:t>
            </a:r>
            <a:endParaRPr lang="id-ID" sz="1100" dirty="0"/>
          </a:p>
          <a:p>
            <a:r>
              <a:rPr lang="en-US" sz="1100" dirty="0"/>
              <a:t>			{</a:t>
            </a:r>
            <a:endParaRPr lang="id-ID" sz="1100" dirty="0"/>
          </a:p>
          <a:p>
            <a:r>
              <a:rPr lang="en-US" sz="1100" dirty="0"/>
              <a:t>				A[10-i]=" "+A[10-i];</a:t>
            </a:r>
            <a:endParaRPr lang="id-ID" sz="1100" dirty="0"/>
          </a:p>
          <a:p>
            <a:r>
              <a:rPr lang="en-US" sz="1100" dirty="0"/>
              <a:t>			}</a:t>
            </a:r>
            <a:endParaRPr lang="id-ID" sz="1100" dirty="0"/>
          </a:p>
          <a:p>
            <a:r>
              <a:rPr lang="en-US" sz="1100" dirty="0"/>
              <a:t>		}</a:t>
            </a:r>
            <a:endParaRPr lang="id-ID" sz="1100" dirty="0"/>
          </a:p>
          <a:p>
            <a:r>
              <a:rPr lang="en-US" sz="1100" dirty="0"/>
              <a:t>		for (</a:t>
            </a:r>
            <a:r>
              <a:rPr lang="en-US" sz="1100" dirty="0" err="1"/>
              <a:t>i</a:t>
            </a:r>
            <a:r>
              <a:rPr lang="en-US" sz="1100" dirty="0"/>
              <a:t>=0;i&lt;10;i++)</a:t>
            </a:r>
            <a:endParaRPr lang="id-ID" sz="1100" dirty="0"/>
          </a:p>
          <a:p>
            <a:r>
              <a:rPr lang="en-US" sz="1100" dirty="0"/>
              <a:t>		{</a:t>
            </a:r>
            <a:endParaRPr lang="id-ID" sz="1100" dirty="0"/>
          </a:p>
          <a:p>
            <a:r>
              <a:rPr lang="en-US" sz="1100" dirty="0"/>
              <a:t>			</a:t>
            </a:r>
            <a:r>
              <a:rPr lang="en-US" sz="1100" dirty="0" err="1"/>
              <a:t>System.out.println</a:t>
            </a:r>
            <a:r>
              <a:rPr lang="en-US" sz="1100" dirty="0"/>
              <a:t>(A[</a:t>
            </a:r>
            <a:r>
              <a:rPr lang="en-US" sz="1100" dirty="0" err="1"/>
              <a:t>i</a:t>
            </a:r>
            <a:r>
              <a:rPr lang="en-US" sz="1100" dirty="0"/>
              <a:t>]);</a:t>
            </a:r>
            <a:endParaRPr lang="id-ID" sz="1100" dirty="0"/>
          </a:p>
          <a:p>
            <a:r>
              <a:rPr lang="en-US" sz="1100" dirty="0"/>
              <a:t>		}</a:t>
            </a:r>
            <a:endParaRPr lang="id-ID" sz="1100" dirty="0"/>
          </a:p>
          <a:p>
            <a:r>
              <a:rPr lang="en-US" sz="1100" dirty="0"/>
              <a:t>	}</a:t>
            </a:r>
            <a:endParaRPr lang="id-ID" sz="1100" dirty="0"/>
          </a:p>
          <a:p>
            <a:r>
              <a:rPr lang="en-US" sz="1100" dirty="0" smtClean="0"/>
              <a:t>};</a:t>
            </a:r>
            <a:endParaRPr lang="id-ID" sz="1100" dirty="0"/>
          </a:p>
        </p:txBody>
      </p:sp>
      <p:sp>
        <p:nvSpPr>
          <p:cNvPr id="4" name="Footer Placeholder 3"/>
          <p:cNvSpPr>
            <a:spLocks noGrp="1"/>
          </p:cNvSpPr>
          <p:nvPr>
            <p:ph type="ftr" sz="quarter" idx="11"/>
          </p:nvPr>
        </p:nvSpPr>
        <p:spPr/>
        <p:txBody>
          <a:bodyPr/>
          <a:lstStyle/>
          <a:p>
            <a:r>
              <a:rPr lang="id-ID" smtClean="0"/>
              <a:t>Meizano Ardhi M., M.T.</a:t>
            </a:r>
            <a:endParaRPr lang="id-ID"/>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pic>
        <p:nvPicPr>
          <p:cNvPr id="1026" name="Picture 2"/>
          <p:cNvPicPr>
            <a:picLocks noGrp="1" noChangeAspect="1" noChangeArrowheads="1"/>
          </p:cNvPicPr>
          <p:nvPr>
            <p:ph idx="1"/>
          </p:nvPr>
        </p:nvPicPr>
        <p:blipFill>
          <a:blip r:embed="rId2" cstate="print"/>
          <a:stretch>
            <a:fillRect/>
          </a:stretch>
        </p:blipFill>
        <p:spPr bwMode="auto">
          <a:xfrm>
            <a:off x="642910" y="1928802"/>
            <a:ext cx="7786742" cy="4214842"/>
          </a:xfrm>
          <a:prstGeom prst="rect">
            <a:avLst/>
          </a:prstGeom>
          <a:noFill/>
          <a:ln w="9525">
            <a:noFill/>
            <a:miter lim="800000"/>
            <a:headEnd/>
            <a:tailEnd/>
          </a:ln>
        </p:spPr>
      </p:pic>
      <p:sp>
        <p:nvSpPr>
          <p:cNvPr id="4" name="Footer Placeholder 3"/>
          <p:cNvSpPr>
            <a:spLocks noGrp="1"/>
          </p:cNvSpPr>
          <p:nvPr>
            <p:ph type="ftr" sz="quarter" idx="11"/>
          </p:nvPr>
        </p:nvSpPr>
        <p:spPr/>
        <p:txBody>
          <a:bodyPr/>
          <a:lstStyle/>
          <a:p>
            <a:r>
              <a:rPr lang="id-ID" smtClean="0"/>
              <a:t>Meizano Ardhi M., M.T.</a:t>
            </a:r>
            <a:endParaRPr lang="id-ID"/>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SEKILAS TENTANG JAVA</a:t>
            </a:r>
            <a:endParaRPr lang="id-ID" dirty="0"/>
          </a:p>
        </p:txBody>
      </p:sp>
      <p:sp>
        <p:nvSpPr>
          <p:cNvPr id="3" name="Content Placeholder 2"/>
          <p:cNvSpPr>
            <a:spLocks noGrp="1"/>
          </p:cNvSpPr>
          <p:nvPr>
            <p:ph idx="1"/>
          </p:nvPr>
        </p:nvSpPr>
        <p:spPr/>
        <p:txBody>
          <a:bodyPr/>
          <a:lstStyle/>
          <a:p>
            <a:r>
              <a:rPr lang="id-ID" dirty="0" smtClean="0"/>
              <a:t>Java adalah bahasa pemrograman yang dikembangkan oleh Divisi JavaSoft dari SUN Micro System, mulai di-release tahun 1996.</a:t>
            </a:r>
          </a:p>
          <a:p>
            <a:r>
              <a:rPr lang="id-ID" dirty="0" smtClean="0"/>
              <a:t>Karakteristiknya sbb: 1) Berbasis pada C++ dengan membuang banyak fasilitas yang problematik misalnya pointer, multiple inheritance, dan menambah fasilitas baru yang tidak ada di C++;</a:t>
            </a:r>
          </a:p>
          <a:p>
            <a:r>
              <a:rPr lang="id-ID" dirty="0" smtClean="0"/>
              <a:t>2) Object oriented sehingga program yang ditulis dengan Java memakai sejumlah class untuk membuat dan mengelola objek;</a:t>
            </a:r>
            <a:endParaRPr lang="id-ID" dirty="0"/>
          </a:p>
        </p:txBody>
      </p:sp>
      <p:sp>
        <p:nvSpPr>
          <p:cNvPr id="4" name="Footer Placeholder 3"/>
          <p:cNvSpPr>
            <a:spLocks noGrp="1"/>
          </p:cNvSpPr>
          <p:nvPr>
            <p:ph type="ftr" sz="quarter" idx="11"/>
          </p:nvPr>
        </p:nvSpPr>
        <p:spPr/>
        <p:txBody>
          <a:bodyPr/>
          <a:lstStyle/>
          <a:p>
            <a:r>
              <a:rPr lang="id-ID" smtClean="0"/>
              <a:t>Meizano Ardhi M., M.T.</a:t>
            </a:r>
            <a:endParaRPr lang="id-ID"/>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KARAKTERISTIK JAVA (lanjutan)</a:t>
            </a:r>
            <a:endParaRPr lang="id-ID" dirty="0"/>
          </a:p>
        </p:txBody>
      </p:sp>
      <p:sp>
        <p:nvSpPr>
          <p:cNvPr id="3" name="Content Placeholder 2"/>
          <p:cNvSpPr>
            <a:spLocks noGrp="1"/>
          </p:cNvSpPr>
          <p:nvPr>
            <p:ph idx="1"/>
          </p:nvPr>
        </p:nvSpPr>
        <p:spPr/>
        <p:txBody>
          <a:bodyPr/>
          <a:lstStyle/>
          <a:p>
            <a:r>
              <a:rPr lang="id-ID" dirty="0" smtClean="0"/>
              <a:t>3) Java dirancang untuk berjalan pada wide area network seperti public internet;</a:t>
            </a:r>
          </a:p>
          <a:p>
            <a:r>
              <a:rPr lang="id-ID" dirty="0" smtClean="0"/>
              <a:t>4) Platform independence, program-program yang ditulis dengan Java dapat dijalankan tanpa perubahan apa pun pada sembarang komputer yang mendukung Java;</a:t>
            </a:r>
          </a:p>
          <a:p>
            <a:r>
              <a:rPr lang="id-ID" dirty="0" smtClean="0"/>
              <a:t>5) High level of security, program-program yang ditulis dengan Java yang di-download lewat internet tidak akan melakukan hal-hal yang merugikan /membahayakan pemakai;</a:t>
            </a:r>
          </a:p>
          <a:p>
            <a:r>
              <a:rPr lang="id-ID" dirty="0" smtClean="0"/>
              <a:t>BERLANJUT ...</a:t>
            </a:r>
            <a:endParaRPr lang="id-ID" dirty="0"/>
          </a:p>
        </p:txBody>
      </p:sp>
      <p:sp>
        <p:nvSpPr>
          <p:cNvPr id="4" name="Footer Placeholder 3"/>
          <p:cNvSpPr>
            <a:spLocks noGrp="1"/>
          </p:cNvSpPr>
          <p:nvPr>
            <p:ph type="ftr" sz="quarter" idx="11"/>
          </p:nvPr>
        </p:nvSpPr>
        <p:spPr/>
        <p:txBody>
          <a:bodyPr/>
          <a:lstStyle/>
          <a:p>
            <a:r>
              <a:rPr lang="id-ID" smtClean="0"/>
              <a:t>Meizano Ardhi M., M.T.</a:t>
            </a:r>
            <a:endParaRPr lang="id-ID"/>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KARAKTERISTIK JAVA (lanjutan)</a:t>
            </a:r>
            <a:endParaRPr lang="id-ID" dirty="0"/>
          </a:p>
        </p:txBody>
      </p:sp>
      <p:sp>
        <p:nvSpPr>
          <p:cNvPr id="3" name="Content Placeholder 2"/>
          <p:cNvSpPr>
            <a:spLocks noGrp="1"/>
          </p:cNvSpPr>
          <p:nvPr>
            <p:ph idx="1"/>
          </p:nvPr>
        </p:nvSpPr>
        <p:spPr/>
        <p:txBody>
          <a:bodyPr/>
          <a:lstStyle/>
          <a:p>
            <a:r>
              <a:rPr lang="id-ID" dirty="0" smtClean="0"/>
              <a:t>6) Java dirancang untuk secure distributed processing, berbagai aplikasi object oriented yang dikembangkan lewat Java dapat didistribusikan ke web user sehingga Java sangat mendukung network centric computing.</a:t>
            </a:r>
            <a:endParaRPr lang="id-ID" dirty="0"/>
          </a:p>
        </p:txBody>
      </p:sp>
      <p:sp>
        <p:nvSpPr>
          <p:cNvPr id="4" name="Footer Placeholder 3"/>
          <p:cNvSpPr>
            <a:spLocks noGrp="1"/>
          </p:cNvSpPr>
          <p:nvPr>
            <p:ph type="ftr" sz="quarter" idx="11"/>
          </p:nvPr>
        </p:nvSpPr>
        <p:spPr/>
        <p:txBody>
          <a:bodyPr/>
          <a:lstStyle/>
          <a:p>
            <a:r>
              <a:rPr lang="id-ID" smtClean="0"/>
              <a:t>Meizano Ardhi M., M.T.</a:t>
            </a:r>
            <a:endParaRPr lang="id-ID"/>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Program yang dihasilkan Java</a:t>
            </a:r>
            <a:endParaRPr lang="id-ID" dirty="0"/>
          </a:p>
        </p:txBody>
      </p:sp>
      <p:sp>
        <p:nvSpPr>
          <p:cNvPr id="3" name="Content Placeholder 2"/>
          <p:cNvSpPr>
            <a:spLocks noGrp="1"/>
          </p:cNvSpPr>
          <p:nvPr>
            <p:ph idx="1"/>
          </p:nvPr>
        </p:nvSpPr>
        <p:spPr/>
        <p:txBody>
          <a:bodyPr/>
          <a:lstStyle/>
          <a:p>
            <a:r>
              <a:rPr lang="id-ID" dirty="0" smtClean="0"/>
              <a:t>Ada dua jenis yaitu: 1) Program yang disisipkan ke halaman web yang dikenal dengan nama </a:t>
            </a:r>
            <a:r>
              <a:rPr lang="id-ID" b="1" dirty="0" smtClean="0"/>
              <a:t>Java</a:t>
            </a:r>
            <a:r>
              <a:rPr lang="id-ID" dirty="0" smtClean="0"/>
              <a:t> </a:t>
            </a:r>
            <a:r>
              <a:rPr lang="id-ID" b="1" dirty="0" smtClean="0"/>
              <a:t>applet</a:t>
            </a:r>
            <a:r>
              <a:rPr lang="id-ID" dirty="0" smtClean="0"/>
              <a:t>, dan 2) Program mandiri seperti program yang dihasilkan oleh bahasa pemrograman yang dikenal dengan nama </a:t>
            </a:r>
            <a:r>
              <a:rPr lang="id-ID" b="1" dirty="0" smtClean="0"/>
              <a:t>Java application</a:t>
            </a:r>
            <a:r>
              <a:rPr lang="id-ID" dirty="0" smtClean="0"/>
              <a:t>.</a:t>
            </a:r>
          </a:p>
          <a:p>
            <a:r>
              <a:rPr lang="id-ID" dirty="0" smtClean="0"/>
              <a:t>Java application dapat digolongkan menjadi dua yaitu: 1) Console application yang berbasis text, dan 2) Windowed Java application yang berbasis grafis [GUI].</a:t>
            </a:r>
          </a:p>
          <a:p>
            <a:r>
              <a:rPr lang="id-ID" dirty="0" smtClean="0"/>
              <a:t>Untuk membuat program Java, di pasar ada produk Java Development Environment dari SUN,</a:t>
            </a:r>
            <a:endParaRPr lang="id-ID" dirty="0"/>
          </a:p>
        </p:txBody>
      </p:sp>
      <p:sp>
        <p:nvSpPr>
          <p:cNvPr id="4" name="Footer Placeholder 3"/>
          <p:cNvSpPr>
            <a:spLocks noGrp="1"/>
          </p:cNvSpPr>
          <p:nvPr>
            <p:ph type="ftr" sz="quarter" idx="11"/>
          </p:nvPr>
        </p:nvSpPr>
        <p:spPr/>
        <p:txBody>
          <a:bodyPr/>
          <a:lstStyle/>
          <a:p>
            <a:r>
              <a:rPr lang="id-ID" smtClean="0"/>
              <a:t>Meizano Ardhi M., M.T.</a:t>
            </a:r>
            <a:endParaRPr lang="id-ID"/>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 JDE dari Microsoft, Borland,</a:t>
            </a:r>
            <a:endParaRPr lang="id-ID" dirty="0"/>
          </a:p>
        </p:txBody>
      </p:sp>
      <p:sp>
        <p:nvSpPr>
          <p:cNvPr id="3" name="Content Placeholder 2"/>
          <p:cNvSpPr>
            <a:spLocks noGrp="1"/>
          </p:cNvSpPr>
          <p:nvPr>
            <p:ph idx="1"/>
          </p:nvPr>
        </p:nvSpPr>
        <p:spPr/>
        <p:txBody>
          <a:bodyPr/>
          <a:lstStyle/>
          <a:p>
            <a:r>
              <a:rPr lang="id-ID" dirty="0" smtClean="0"/>
              <a:t>... Dan Symantec yang sangat bagus untuk menulis dan meng-edit source code, compiling, dan debugging program.</a:t>
            </a:r>
          </a:p>
          <a:p>
            <a:r>
              <a:rPr lang="id-ID" dirty="0" smtClean="0"/>
              <a:t>SUN menyediakan produk gratis yaitu Java Development Kit (JDK) untuk berbagai hardware platform dan berbagai operating system. JDK dapat di-download di SUN Java website dengan URL </a:t>
            </a:r>
            <a:r>
              <a:rPr lang="id-ID" dirty="0" smtClean="0">
                <a:hlinkClick r:id="rId2"/>
              </a:rPr>
              <a:t>http://www.javasoft.com</a:t>
            </a:r>
            <a:endParaRPr lang="id-ID" dirty="0" smtClean="0"/>
          </a:p>
          <a:p>
            <a:endParaRPr lang="id-ID" dirty="0"/>
          </a:p>
        </p:txBody>
      </p:sp>
      <p:sp>
        <p:nvSpPr>
          <p:cNvPr id="4" name="Footer Placeholder 3"/>
          <p:cNvSpPr>
            <a:spLocks noGrp="1"/>
          </p:cNvSpPr>
          <p:nvPr>
            <p:ph type="ftr" sz="quarter" idx="11"/>
          </p:nvPr>
        </p:nvSpPr>
        <p:spPr/>
        <p:txBody>
          <a:bodyPr/>
          <a:lstStyle/>
          <a:p>
            <a:r>
              <a:rPr lang="id-ID" smtClean="0"/>
              <a:t>Meizano Ardhi M., M.T.</a:t>
            </a:r>
            <a:endParaRPr lang="id-ID"/>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LINGKUNGAN BAHASA JAVA</a:t>
            </a:r>
            <a:endParaRPr lang="id-ID" dirty="0"/>
          </a:p>
        </p:txBody>
      </p:sp>
      <p:sp>
        <p:nvSpPr>
          <p:cNvPr id="3" name="Content Placeholder 2"/>
          <p:cNvSpPr>
            <a:spLocks noGrp="1"/>
          </p:cNvSpPr>
          <p:nvPr>
            <p:ph idx="1"/>
          </p:nvPr>
        </p:nvSpPr>
        <p:spPr/>
        <p:txBody>
          <a:bodyPr>
            <a:normAutofit lnSpcReduction="10000"/>
          </a:bodyPr>
          <a:lstStyle/>
          <a:p>
            <a:r>
              <a:rPr lang="id-ID" dirty="0" smtClean="0"/>
              <a:t>Program yang ditulis dengan Java dapat dijalankan di berbagai jenis komputer dengan berbagai sistem operasi.</a:t>
            </a:r>
          </a:p>
          <a:p>
            <a:r>
              <a:rPr lang="id-ID" dirty="0" smtClean="0"/>
              <a:t>Hal ini dimungkinkan karena program ini tidak dieksekusi langsung oleh komputer tersebut. Program ini berjalan pada komputer hipotetis yang dikenal sebagai Java Virtual Machine yang diemulasikan oleh browser di komputer yang menjalankan program ini.</a:t>
            </a:r>
          </a:p>
          <a:p>
            <a:r>
              <a:rPr lang="id-ID" dirty="0" smtClean="0"/>
              <a:t>Java source code dari program ini akan dikonversi oleh Java compiler menjadi sejumlah byte code.</a:t>
            </a:r>
            <a:endParaRPr lang="id-ID" dirty="0"/>
          </a:p>
        </p:txBody>
      </p:sp>
      <p:sp>
        <p:nvSpPr>
          <p:cNvPr id="4" name="Footer Placeholder 3"/>
          <p:cNvSpPr>
            <a:spLocks noGrp="1"/>
          </p:cNvSpPr>
          <p:nvPr>
            <p:ph type="ftr" sz="quarter" idx="11"/>
          </p:nvPr>
        </p:nvSpPr>
        <p:spPr/>
        <p:txBody>
          <a:bodyPr/>
          <a:lstStyle/>
          <a:p>
            <a:r>
              <a:rPr lang="id-ID" smtClean="0"/>
              <a:t>Meizano Ardhi M., M.T.</a:t>
            </a:r>
            <a:endParaRPr lang="id-ID"/>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Kumpulan byte code merupakan</a:t>
            </a:r>
            <a:endParaRPr lang="id-ID" dirty="0"/>
          </a:p>
        </p:txBody>
      </p:sp>
      <p:sp>
        <p:nvSpPr>
          <p:cNvPr id="3" name="Content Placeholder 2"/>
          <p:cNvSpPr>
            <a:spLocks noGrp="1"/>
          </p:cNvSpPr>
          <p:nvPr>
            <p:ph idx="1"/>
          </p:nvPr>
        </p:nvSpPr>
        <p:spPr/>
        <p:txBody>
          <a:bodyPr/>
          <a:lstStyle/>
          <a:p>
            <a:r>
              <a:rPr lang="id-ID" dirty="0" smtClean="0"/>
              <a:t>... Instruksi bagi Java Virtual Machine. Pada saat program ini dijalankan, kumpulan byte code ini akan diproses oleh Java Interpreter sbb.</a:t>
            </a:r>
          </a:p>
          <a:p>
            <a:r>
              <a:rPr lang="id-ID" dirty="0" smtClean="0"/>
              <a:t>Diperiksa sehingga dapat dihindarkan hal-hal yang berbahaya /merugikan pemakai.</a:t>
            </a:r>
          </a:p>
          <a:p>
            <a:r>
              <a:rPr lang="id-ID" dirty="0" smtClean="0"/>
              <a:t>Diartikan sehingga instruksi-instruksi ini dapat diproses oleh Java Virtual Machine.</a:t>
            </a:r>
          </a:p>
          <a:p>
            <a:r>
              <a:rPr lang="id-ID" dirty="0" smtClean="0"/>
              <a:t>Java interpreter dapat berupa program mandiri atau bagian dari browser yang otomatis dipanggil pada saat applet yang disisipkan di suatu web page dijalankan.</a:t>
            </a:r>
            <a:endParaRPr lang="id-ID" dirty="0"/>
          </a:p>
        </p:txBody>
      </p:sp>
      <p:sp>
        <p:nvSpPr>
          <p:cNvPr id="4" name="Footer Placeholder 3"/>
          <p:cNvSpPr>
            <a:spLocks noGrp="1"/>
          </p:cNvSpPr>
          <p:nvPr>
            <p:ph type="ftr" sz="quarter" idx="11"/>
          </p:nvPr>
        </p:nvSpPr>
        <p:spPr/>
        <p:txBody>
          <a:bodyPr/>
          <a:lstStyle/>
          <a:p>
            <a:r>
              <a:rPr lang="id-ID" smtClean="0"/>
              <a:t>Meizano Ardhi M., M.T.</a:t>
            </a:r>
            <a:endParaRPr lang="id-ID"/>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normAutofit fontScale="90000"/>
          </a:bodyPr>
          <a:lstStyle/>
          <a:p>
            <a:r>
              <a:rPr lang="en-US" dirty="0" smtClean="0"/>
              <a:t>OOA</a:t>
            </a:r>
            <a:r>
              <a:rPr lang="id-ID" dirty="0" smtClean="0"/>
              <a:t>D</a:t>
            </a:r>
            <a:r>
              <a:rPr lang="en-US" dirty="0" smtClean="0"/>
              <a:t>, </a:t>
            </a:r>
            <a:r>
              <a:rPr lang="en-US" dirty="0"/>
              <a:t>Object Oriented </a:t>
            </a:r>
            <a:r>
              <a:rPr lang="en-US" dirty="0" smtClean="0"/>
              <a:t>Analysis</a:t>
            </a:r>
            <a:r>
              <a:rPr lang="id-ID" dirty="0" smtClean="0"/>
              <a:t> &amp; Design</a:t>
            </a:r>
            <a:endParaRPr lang="en-US" dirty="0"/>
          </a:p>
        </p:txBody>
      </p:sp>
      <p:sp>
        <p:nvSpPr>
          <p:cNvPr id="68611" name="Rectangle 3"/>
          <p:cNvSpPr>
            <a:spLocks noGrp="1" noChangeArrowheads="1"/>
          </p:cNvSpPr>
          <p:nvPr>
            <p:ph idx="1"/>
          </p:nvPr>
        </p:nvSpPr>
        <p:spPr/>
        <p:txBody>
          <a:bodyPr/>
          <a:lstStyle/>
          <a:p>
            <a:r>
              <a:rPr lang="en-US" dirty="0" err="1"/>
              <a:t>Metode</a:t>
            </a:r>
            <a:r>
              <a:rPr lang="en-US" dirty="0"/>
              <a:t> </a:t>
            </a:r>
            <a:r>
              <a:rPr lang="en-US" dirty="0" err="1"/>
              <a:t>relatif</a:t>
            </a:r>
            <a:r>
              <a:rPr lang="en-US" dirty="0"/>
              <a:t> </a:t>
            </a:r>
            <a:r>
              <a:rPr lang="en-US" dirty="0" err="1"/>
              <a:t>muda</a:t>
            </a:r>
            <a:r>
              <a:rPr lang="en-US" dirty="0"/>
              <a:t>. </a:t>
            </a:r>
            <a:r>
              <a:rPr lang="en-US" dirty="0" err="1"/>
              <a:t>Pengembangan</a:t>
            </a:r>
            <a:r>
              <a:rPr lang="en-US" dirty="0"/>
              <a:t>, </a:t>
            </a:r>
            <a:r>
              <a:rPr lang="en-US" dirty="0" err="1"/>
              <a:t>praktek</a:t>
            </a:r>
            <a:r>
              <a:rPr lang="en-US" dirty="0"/>
              <a:t> </a:t>
            </a:r>
            <a:r>
              <a:rPr lang="en-US" dirty="0" err="1"/>
              <a:t>dan</a:t>
            </a:r>
            <a:r>
              <a:rPr lang="en-US" dirty="0"/>
              <a:t> </a:t>
            </a:r>
            <a:r>
              <a:rPr lang="en-US" dirty="0" err="1"/>
              <a:t>tulisan</a:t>
            </a:r>
            <a:r>
              <a:rPr lang="en-US" dirty="0"/>
              <a:t>.</a:t>
            </a:r>
          </a:p>
          <a:p>
            <a:r>
              <a:rPr lang="en-US" dirty="0" err="1"/>
              <a:t>Terminologi</a:t>
            </a:r>
            <a:r>
              <a:rPr lang="en-US" dirty="0"/>
              <a:t> &amp; </a:t>
            </a:r>
            <a:r>
              <a:rPr lang="en-US" dirty="0" err="1"/>
              <a:t>notasi</a:t>
            </a:r>
            <a:r>
              <a:rPr lang="en-US" dirty="0"/>
              <a:t>. </a:t>
            </a:r>
            <a:r>
              <a:rPr lang="en-US" dirty="0" err="1"/>
              <a:t>Istilah</a:t>
            </a:r>
            <a:r>
              <a:rPr lang="en-US" dirty="0"/>
              <a:t> “</a:t>
            </a:r>
            <a:r>
              <a:rPr lang="en-US" b="1" dirty="0"/>
              <a:t>class</a:t>
            </a:r>
            <a:r>
              <a:rPr lang="en-US" dirty="0"/>
              <a:t>” </a:t>
            </a:r>
            <a:r>
              <a:rPr lang="en-US" dirty="0" err="1"/>
              <a:t>dan</a:t>
            </a:r>
            <a:r>
              <a:rPr lang="en-US" dirty="0"/>
              <a:t> “</a:t>
            </a:r>
            <a:r>
              <a:rPr lang="en-US" b="1" dirty="0"/>
              <a:t>object</a:t>
            </a:r>
            <a:r>
              <a:rPr lang="en-US" dirty="0"/>
              <a:t>”, </a:t>
            </a:r>
            <a:r>
              <a:rPr lang="en-US" dirty="0" err="1"/>
              <a:t>notasi</a:t>
            </a:r>
            <a:r>
              <a:rPr lang="en-US" dirty="0"/>
              <a:t> </a:t>
            </a:r>
            <a:r>
              <a:rPr lang="en-US" dirty="0" smtClean="0"/>
              <a:t>OOA</a:t>
            </a:r>
            <a:r>
              <a:rPr lang="id-ID" dirty="0" smtClean="0"/>
              <a:t>D</a:t>
            </a:r>
            <a:r>
              <a:rPr lang="en-US" dirty="0" smtClean="0"/>
              <a:t> </a:t>
            </a:r>
            <a:r>
              <a:rPr lang="en-US" dirty="0" err="1"/>
              <a:t>merefleksikan</a:t>
            </a:r>
            <a:r>
              <a:rPr lang="en-US" dirty="0"/>
              <a:t> </a:t>
            </a:r>
            <a:r>
              <a:rPr lang="en-US" dirty="0" err="1" smtClean="0"/>
              <a:t>pembedaan</a:t>
            </a:r>
            <a:r>
              <a:rPr lang="en-US" dirty="0" smtClean="0"/>
              <a:t> </a:t>
            </a:r>
            <a:r>
              <a:rPr lang="en-US" dirty="0"/>
              <a:t>class </a:t>
            </a:r>
            <a:r>
              <a:rPr lang="en-US" dirty="0" err="1"/>
              <a:t>dan</a:t>
            </a:r>
            <a:r>
              <a:rPr lang="en-US" dirty="0"/>
              <a:t> object</a:t>
            </a:r>
            <a:r>
              <a:rPr lang="en-US" dirty="0" smtClean="0"/>
              <a:t>.</a:t>
            </a:r>
            <a:endParaRPr lang="en-US" dirty="0"/>
          </a:p>
          <a:p>
            <a:r>
              <a:rPr lang="en-US" b="1" dirty="0"/>
              <a:t>Finding</a:t>
            </a:r>
            <a:r>
              <a:rPr lang="en-US" dirty="0"/>
              <a:t> class &amp; object. </a:t>
            </a:r>
            <a:r>
              <a:rPr lang="en-US" dirty="0" err="1"/>
              <a:t>Strategi</a:t>
            </a:r>
            <a:r>
              <a:rPr lang="en-US" dirty="0"/>
              <a:t>: </a:t>
            </a:r>
            <a:r>
              <a:rPr lang="en-US" b="1" dirty="0"/>
              <a:t>where</a:t>
            </a:r>
            <a:r>
              <a:rPr lang="en-US" dirty="0"/>
              <a:t> to </a:t>
            </a:r>
            <a:r>
              <a:rPr lang="en-US" dirty="0" smtClean="0"/>
              <a:t>look</a:t>
            </a:r>
            <a:r>
              <a:rPr lang="id-ID" dirty="0" smtClean="0"/>
              <a:t> (di mana harus dicari)</a:t>
            </a:r>
            <a:r>
              <a:rPr lang="en-US" dirty="0" smtClean="0"/>
              <a:t>, </a:t>
            </a:r>
            <a:r>
              <a:rPr lang="en-US" b="1" dirty="0"/>
              <a:t>what</a:t>
            </a:r>
            <a:r>
              <a:rPr lang="en-US" dirty="0"/>
              <a:t> to look </a:t>
            </a:r>
            <a:r>
              <a:rPr lang="en-US" dirty="0" smtClean="0"/>
              <a:t>for</a:t>
            </a:r>
            <a:r>
              <a:rPr lang="id-ID" dirty="0" smtClean="0"/>
              <a:t> (apa yang harus dicari)</a:t>
            </a:r>
            <a:r>
              <a:rPr lang="en-US" dirty="0" smtClean="0"/>
              <a:t>, </a:t>
            </a:r>
            <a:r>
              <a:rPr lang="id-ID" dirty="0" smtClean="0"/>
              <a:t>dan</a:t>
            </a:r>
            <a:r>
              <a:rPr lang="en-US" dirty="0" smtClean="0"/>
              <a:t> </a:t>
            </a:r>
            <a:r>
              <a:rPr lang="en-US" b="1" dirty="0"/>
              <a:t>what</a:t>
            </a:r>
            <a:r>
              <a:rPr lang="en-US" dirty="0"/>
              <a:t> to consider of </a:t>
            </a:r>
            <a:r>
              <a:rPr lang="en-US" dirty="0" smtClean="0"/>
              <a:t>challenge</a:t>
            </a:r>
            <a:r>
              <a:rPr lang="id-ID" dirty="0" smtClean="0"/>
              <a:t> (apa yang menjadi tantangan)</a:t>
            </a:r>
            <a:r>
              <a:rPr lang="en-US" dirty="0" smtClean="0"/>
              <a:t>.</a:t>
            </a:r>
            <a:endParaRPr lang="id-ID" dirty="0" smtClean="0"/>
          </a:p>
          <a:p>
            <a:r>
              <a:rPr lang="id-ID" b="1" dirty="0" smtClean="0"/>
              <a:t>MENGIDENTIFIKASI STRUKTUR </a:t>
            </a:r>
            <a:r>
              <a:rPr lang="id-ID" dirty="0" smtClean="0">
                <a:sym typeface="Wingdings" pitchFamily="2" charset="2"/>
              </a:rPr>
              <a:t> Gen – Spec /Whole – Part.</a:t>
            </a:r>
            <a:endParaRPr lang="en-US" dirty="0"/>
          </a:p>
        </p:txBody>
      </p:sp>
      <p:sp>
        <p:nvSpPr>
          <p:cNvPr id="4" name="Footer Placeholder 3"/>
          <p:cNvSpPr>
            <a:spLocks noGrp="1"/>
          </p:cNvSpPr>
          <p:nvPr>
            <p:ph type="ftr" sz="quarter" idx="11"/>
          </p:nvPr>
        </p:nvSpPr>
        <p:spPr/>
        <p:txBody>
          <a:bodyPr/>
          <a:lstStyle/>
          <a:p>
            <a:r>
              <a:rPr lang="id-ID" smtClean="0"/>
              <a:t>Meizano Ardhi M., M.T.</a:t>
            </a:r>
            <a:endParaRPr lang="id-ID"/>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Kumpulan byte code ini ...</a:t>
            </a:r>
            <a:endParaRPr lang="id-ID" dirty="0"/>
          </a:p>
        </p:txBody>
      </p:sp>
      <p:sp>
        <p:nvSpPr>
          <p:cNvPr id="3" name="Content Placeholder 2"/>
          <p:cNvSpPr>
            <a:spLocks noGrp="1"/>
          </p:cNvSpPr>
          <p:nvPr>
            <p:ph idx="1"/>
          </p:nvPr>
        </p:nvSpPr>
        <p:spPr/>
        <p:txBody>
          <a:bodyPr/>
          <a:lstStyle/>
          <a:p>
            <a:r>
              <a:rPr lang="id-ID" dirty="0" smtClean="0"/>
              <a:t>... Tidak dapat mengakses langsung hardware yang menjalankan program ini. Ada Java interpreter yang berdiri di tengahnya sehingga kontrol akses dapat dilakukan dan program dapat berjalan pada sembarang komputer yang mendukung Java.</a:t>
            </a:r>
          </a:p>
          <a:p>
            <a:r>
              <a:rPr lang="id-ID" dirty="0" smtClean="0"/>
              <a:t>Proteksi dan fleksibilitas ini ada pinaltinya yaitu jalannya </a:t>
            </a:r>
            <a:r>
              <a:rPr lang="id-ID" smtClean="0"/>
              <a:t>program lebih lambat karena kumpulan byte code harus diproses dulu oleh Java interpreter.</a:t>
            </a:r>
            <a:endParaRPr lang="id-ID" dirty="0"/>
          </a:p>
        </p:txBody>
      </p:sp>
      <p:sp>
        <p:nvSpPr>
          <p:cNvPr id="4" name="Footer Placeholder 3"/>
          <p:cNvSpPr>
            <a:spLocks noGrp="1"/>
          </p:cNvSpPr>
          <p:nvPr>
            <p:ph type="ftr" sz="quarter" idx="11"/>
          </p:nvPr>
        </p:nvSpPr>
        <p:spPr/>
        <p:txBody>
          <a:bodyPr/>
          <a:lstStyle/>
          <a:p>
            <a:r>
              <a:rPr lang="id-ID" smtClean="0"/>
              <a:t>Meizano Ardhi M., M.T.</a:t>
            </a:r>
            <a:endParaRPr lang="id-ID"/>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Kelompok M. Bagus, Ayu Dian</a:t>
            </a:r>
            <a:endParaRPr lang="id-ID" dirty="0"/>
          </a:p>
        </p:txBody>
      </p:sp>
      <p:sp>
        <p:nvSpPr>
          <p:cNvPr id="3" name="Content Placeholder 2"/>
          <p:cNvSpPr>
            <a:spLocks noGrp="1"/>
          </p:cNvSpPr>
          <p:nvPr>
            <p:ph idx="1"/>
          </p:nvPr>
        </p:nvSpPr>
        <p:spPr/>
        <p:txBody>
          <a:bodyPr>
            <a:normAutofit fontScale="85000" lnSpcReduction="20000"/>
          </a:bodyPr>
          <a:lstStyle/>
          <a:p>
            <a:r>
              <a:rPr lang="id-ID" dirty="0" smtClean="0"/>
              <a:t>Media pembelajaran?  Target : anak PAUD </a:t>
            </a:r>
            <a:r>
              <a:rPr lang="id-ID" dirty="0" smtClean="0">
                <a:sym typeface="Wingdings" pitchFamily="2" charset="2"/>
              </a:rPr>
              <a:t> pembelajaran agama. Stake holder: anak, pendamping, guru.</a:t>
            </a:r>
          </a:p>
          <a:p>
            <a:r>
              <a:rPr lang="id-ID" dirty="0" smtClean="0">
                <a:sym typeface="Wingdings" pitchFamily="2" charset="2"/>
              </a:rPr>
              <a:t>MOTIVATION &amp; BENEFITS:</a:t>
            </a:r>
          </a:p>
          <a:p>
            <a:r>
              <a:rPr lang="id-ID" dirty="0" smtClean="0">
                <a:sym typeface="Wingdings" pitchFamily="2" charset="2"/>
              </a:rPr>
              <a:t>A] Menangani tantangan pemrograman alat bantu pembelajaran agama di PAUD.</a:t>
            </a:r>
          </a:p>
          <a:p>
            <a:r>
              <a:rPr lang="id-ID" dirty="0" smtClean="0">
                <a:sym typeface="Wingdings" pitchFamily="2" charset="2"/>
              </a:rPr>
              <a:t>B] Memperbaiki interaksi antara Guru PAUD dan Tim Pengembang Sistem Alat Bantu Belajar.</a:t>
            </a:r>
          </a:p>
          <a:p>
            <a:r>
              <a:rPr lang="id-ID" dirty="0" smtClean="0">
                <a:sym typeface="Wingdings" pitchFamily="2" charset="2"/>
              </a:rPr>
              <a:t>....</a:t>
            </a:r>
          </a:p>
          <a:p>
            <a:r>
              <a:rPr lang="id-ID" dirty="0" smtClean="0">
                <a:sym typeface="Wingdings" pitchFamily="2" charset="2"/>
              </a:rPr>
              <a:t>ANALISIS TANTANGAN: </a:t>
            </a:r>
          </a:p>
          <a:p>
            <a:r>
              <a:rPr lang="id-ID" dirty="0" smtClean="0">
                <a:sym typeface="Wingdings" pitchFamily="2" charset="2"/>
              </a:rPr>
              <a:t>1) Problem domain  </a:t>
            </a:r>
            <a:r>
              <a:rPr lang="id-ID" b="1" dirty="0" smtClean="0">
                <a:sym typeface="Wingdings" pitchFamily="2" charset="2"/>
              </a:rPr>
              <a:t>Pendidikan agama untuk siswa </a:t>
            </a:r>
            <a:r>
              <a:rPr lang="id-ID" dirty="0" smtClean="0">
                <a:sym typeface="Wingdings" pitchFamily="2" charset="2"/>
              </a:rPr>
              <a:t>PAUD; System’s responsibility  syahadat, thoharoh, sholat, shaum, zakat, haji.</a:t>
            </a:r>
          </a:p>
          <a:p>
            <a:r>
              <a:rPr lang="id-ID" dirty="0" smtClean="0">
                <a:sym typeface="Wingdings" pitchFamily="2" charset="2"/>
              </a:rPr>
              <a:t>2) P to P com  </a:t>
            </a:r>
            <a:r>
              <a:rPr lang="id-ID" dirty="0">
                <a:sym typeface="Wingdings" pitchFamily="2" charset="2"/>
              </a:rPr>
              <a:t>REQUIREMENT FROM THE </a:t>
            </a:r>
            <a:r>
              <a:rPr lang="id-ID" dirty="0" smtClean="0">
                <a:sym typeface="Wingdings" pitchFamily="2" charset="2"/>
              </a:rPr>
              <a:t>CLIENT ? Guru PAUD! Peer group: sesama team developer, ...</a:t>
            </a:r>
          </a:p>
          <a:p>
            <a:r>
              <a:rPr lang="id-ID" dirty="0" smtClean="0"/>
              <a:t>ABSTRAKSI PROSEDURAL: System? Sub-system?</a:t>
            </a:r>
            <a:endParaRPr lang="id-ID" dirty="0"/>
          </a:p>
        </p:txBody>
      </p:sp>
      <p:sp>
        <p:nvSpPr>
          <p:cNvPr id="4" name="Footer Placeholder 3"/>
          <p:cNvSpPr>
            <a:spLocks noGrp="1"/>
          </p:cNvSpPr>
          <p:nvPr>
            <p:ph type="ftr" sz="quarter" idx="11"/>
          </p:nvPr>
        </p:nvSpPr>
        <p:spPr/>
        <p:txBody>
          <a:bodyPr/>
          <a:lstStyle/>
          <a:p>
            <a:r>
              <a:rPr lang="id-ID" smtClean="0"/>
              <a:t>Meizano Ardhi M., M.T.</a:t>
            </a:r>
            <a:endParaRPr lang="id-ID"/>
          </a:p>
        </p:txBody>
      </p:sp>
    </p:spTree>
    <p:extLst>
      <p:ext uri="{BB962C8B-B14F-4D97-AF65-F5344CB8AC3E}">
        <p14:creationId xmlns:p14="http://schemas.microsoft.com/office/powerpoint/2010/main" val="186288783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Kelompok Fandri, Iqbal, Jimmy</a:t>
            </a:r>
            <a:endParaRPr lang="id-ID" dirty="0"/>
          </a:p>
        </p:txBody>
      </p:sp>
      <p:sp>
        <p:nvSpPr>
          <p:cNvPr id="3" name="Content Placeholder 2"/>
          <p:cNvSpPr>
            <a:spLocks noGrp="1"/>
          </p:cNvSpPr>
          <p:nvPr>
            <p:ph idx="1"/>
          </p:nvPr>
        </p:nvSpPr>
        <p:spPr/>
        <p:txBody>
          <a:bodyPr/>
          <a:lstStyle/>
          <a:p>
            <a:r>
              <a:rPr lang="id-ID" dirty="0" smtClean="0"/>
              <a:t>Program pendongeng ke anak </a:t>
            </a:r>
            <a:r>
              <a:rPr lang="id-ID" dirty="0" smtClean="0">
                <a:sym typeface="Wingdings" pitchFamily="2" charset="2"/>
              </a:rPr>
              <a:t> problem domain: kumpulan ceritera anak.</a:t>
            </a:r>
            <a:endParaRPr lang="id-ID" dirty="0" smtClean="0"/>
          </a:p>
          <a:p>
            <a:r>
              <a:rPr lang="id-ID" dirty="0" smtClean="0"/>
              <a:t>Stake holder: anak (2-8 tahun), orang tua (pengasuh), teman bermain</a:t>
            </a:r>
          </a:p>
          <a:p>
            <a:r>
              <a:rPr lang="id-ID" dirty="0" smtClean="0"/>
              <a:t>Reuse: class narasi</a:t>
            </a:r>
            <a:endParaRPr lang="id-ID" dirty="0"/>
          </a:p>
        </p:txBody>
      </p:sp>
      <p:sp>
        <p:nvSpPr>
          <p:cNvPr id="4" name="Footer Placeholder 3"/>
          <p:cNvSpPr>
            <a:spLocks noGrp="1"/>
          </p:cNvSpPr>
          <p:nvPr>
            <p:ph type="ftr" sz="quarter" idx="11"/>
          </p:nvPr>
        </p:nvSpPr>
        <p:spPr/>
        <p:txBody>
          <a:bodyPr/>
          <a:lstStyle/>
          <a:p>
            <a:r>
              <a:rPr lang="id-ID" smtClean="0"/>
              <a:t>Meizano Ardhi M., M.T.</a:t>
            </a:r>
            <a:endParaRPr lang="id-ID"/>
          </a:p>
        </p:txBody>
      </p:sp>
    </p:spTree>
    <p:extLst>
      <p:ext uri="{BB962C8B-B14F-4D97-AF65-F5344CB8AC3E}">
        <p14:creationId xmlns:p14="http://schemas.microsoft.com/office/powerpoint/2010/main" val="177912622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b="1" dirty="0" smtClean="0"/>
              <a:t>Kelompok Ni Komang &amp; Ade Zulkarnain</a:t>
            </a:r>
            <a:endParaRPr lang="id-ID" b="1" dirty="0"/>
          </a:p>
        </p:txBody>
      </p:sp>
      <p:sp>
        <p:nvSpPr>
          <p:cNvPr id="3" name="Content Placeholder 2"/>
          <p:cNvSpPr>
            <a:spLocks noGrp="1"/>
          </p:cNvSpPr>
          <p:nvPr>
            <p:ph idx="1"/>
          </p:nvPr>
        </p:nvSpPr>
        <p:spPr/>
        <p:txBody>
          <a:bodyPr/>
          <a:lstStyle/>
          <a:p>
            <a:r>
              <a:rPr lang="id-ID" dirty="0" smtClean="0"/>
              <a:t>Food &amp; Beverage Ordership</a:t>
            </a:r>
          </a:p>
          <a:p>
            <a:r>
              <a:rPr lang="id-ID" dirty="0" smtClean="0"/>
              <a:t>Kategori customer: ABG, orang dewasa.</a:t>
            </a:r>
            <a:endParaRPr lang="id-ID" dirty="0"/>
          </a:p>
        </p:txBody>
      </p:sp>
      <p:sp>
        <p:nvSpPr>
          <p:cNvPr id="4" name="Footer Placeholder 3"/>
          <p:cNvSpPr>
            <a:spLocks noGrp="1"/>
          </p:cNvSpPr>
          <p:nvPr>
            <p:ph type="ftr" sz="quarter" idx="11"/>
          </p:nvPr>
        </p:nvSpPr>
        <p:spPr/>
        <p:txBody>
          <a:bodyPr/>
          <a:lstStyle/>
          <a:p>
            <a:r>
              <a:rPr lang="id-ID" smtClean="0"/>
              <a:t>Meizano Ardhi M., M.T.</a:t>
            </a:r>
            <a:endParaRPr lang="id-ID"/>
          </a:p>
        </p:txBody>
      </p:sp>
    </p:spTree>
    <p:extLst>
      <p:ext uri="{BB962C8B-B14F-4D97-AF65-F5344CB8AC3E}">
        <p14:creationId xmlns:p14="http://schemas.microsoft.com/office/powerpoint/2010/main" val="8603120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smtClean="0"/>
              <a:t>Kelompok Shanny &amp; Dyah</a:t>
            </a:r>
            <a:endParaRPr lang="id-ID" b="1" dirty="0"/>
          </a:p>
        </p:txBody>
      </p:sp>
      <p:sp>
        <p:nvSpPr>
          <p:cNvPr id="3" name="Content Placeholder 2"/>
          <p:cNvSpPr>
            <a:spLocks noGrp="1"/>
          </p:cNvSpPr>
          <p:nvPr>
            <p:ph idx="1"/>
          </p:nvPr>
        </p:nvSpPr>
        <p:spPr/>
        <p:txBody>
          <a:bodyPr/>
          <a:lstStyle/>
          <a:p>
            <a:r>
              <a:rPr lang="id-ID" dirty="0" smtClean="0"/>
              <a:t>Alert &amp; Remainder System.</a:t>
            </a:r>
          </a:p>
          <a:p>
            <a:r>
              <a:rPr lang="id-ID" dirty="0" smtClean="0"/>
              <a:t>Bisa ber-association dengan semua kelompok.</a:t>
            </a:r>
            <a:endParaRPr lang="id-ID" dirty="0"/>
          </a:p>
        </p:txBody>
      </p:sp>
      <p:sp>
        <p:nvSpPr>
          <p:cNvPr id="4" name="Footer Placeholder 3"/>
          <p:cNvSpPr>
            <a:spLocks noGrp="1"/>
          </p:cNvSpPr>
          <p:nvPr>
            <p:ph type="ftr" sz="quarter" idx="11"/>
          </p:nvPr>
        </p:nvSpPr>
        <p:spPr/>
        <p:txBody>
          <a:bodyPr/>
          <a:lstStyle/>
          <a:p>
            <a:r>
              <a:rPr lang="id-ID" smtClean="0"/>
              <a:t>Meizano Ardhi M., M.T.</a:t>
            </a:r>
            <a:endParaRPr lang="id-ID"/>
          </a:p>
        </p:txBody>
      </p:sp>
    </p:spTree>
    <p:extLst>
      <p:ext uri="{BB962C8B-B14F-4D97-AF65-F5344CB8AC3E}">
        <p14:creationId xmlns:p14="http://schemas.microsoft.com/office/powerpoint/2010/main" val="412549405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OBJECT-ORIENTED DEVELOPMENT</a:t>
            </a:r>
            <a:endParaRPr lang="id-ID" dirty="0"/>
          </a:p>
        </p:txBody>
      </p:sp>
      <p:sp>
        <p:nvSpPr>
          <p:cNvPr id="3" name="Content Placeholder 2"/>
          <p:cNvSpPr>
            <a:spLocks noGrp="1"/>
          </p:cNvSpPr>
          <p:nvPr>
            <p:ph idx="1"/>
          </p:nvPr>
        </p:nvSpPr>
        <p:spPr/>
        <p:txBody>
          <a:bodyPr/>
          <a:lstStyle/>
          <a:p>
            <a:r>
              <a:rPr lang="id-ID" dirty="0" smtClean="0"/>
              <a:t>THE FUSION METHOD</a:t>
            </a:r>
          </a:p>
          <a:p>
            <a:pPr marL="68580" indent="0">
              <a:buNone/>
            </a:pPr>
            <a:endParaRPr lang="id-ID" dirty="0" smtClean="0"/>
          </a:p>
          <a:p>
            <a:r>
              <a:rPr lang="id-ID" dirty="0" smtClean="0"/>
              <a:t>Penulis: Derek Colemen, Patrick Arnold, Stephanie Bodoff, Chris Dollin, Helena Gilchrist, Fiona Hayes, Paul Jeremes.</a:t>
            </a:r>
          </a:p>
          <a:p>
            <a:pPr marL="68580" indent="0">
              <a:buNone/>
            </a:pPr>
            <a:endParaRPr lang="id-ID" dirty="0" smtClean="0"/>
          </a:p>
          <a:p>
            <a:r>
              <a:rPr lang="id-ID" dirty="0" smtClean="0"/>
              <a:t>Penerbit: Prentice Hall, International Editions.</a:t>
            </a:r>
            <a:endParaRPr lang="id-ID" dirty="0"/>
          </a:p>
        </p:txBody>
      </p:sp>
      <p:sp>
        <p:nvSpPr>
          <p:cNvPr id="4" name="Footer Placeholder 3"/>
          <p:cNvSpPr>
            <a:spLocks noGrp="1"/>
          </p:cNvSpPr>
          <p:nvPr>
            <p:ph type="ftr" sz="quarter" idx="11"/>
          </p:nvPr>
        </p:nvSpPr>
        <p:spPr/>
        <p:txBody>
          <a:bodyPr/>
          <a:lstStyle/>
          <a:p>
            <a:r>
              <a:rPr lang="id-ID" smtClean="0"/>
              <a:t>Meizano Ardhi M., M.T.</a:t>
            </a:r>
            <a:endParaRPr lang="id-ID"/>
          </a:p>
        </p:txBody>
      </p:sp>
    </p:spTree>
    <p:extLst>
      <p:ext uri="{BB962C8B-B14F-4D97-AF65-F5344CB8AC3E}">
        <p14:creationId xmlns:p14="http://schemas.microsoft.com/office/powerpoint/2010/main" val="72640524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Dari foreword</a:t>
            </a:r>
            <a:endParaRPr lang="id-ID" dirty="0"/>
          </a:p>
        </p:txBody>
      </p:sp>
      <p:sp>
        <p:nvSpPr>
          <p:cNvPr id="3" name="Content Placeholder 2"/>
          <p:cNvSpPr>
            <a:spLocks noGrp="1"/>
          </p:cNvSpPr>
          <p:nvPr>
            <p:ph idx="1"/>
          </p:nvPr>
        </p:nvSpPr>
        <p:spPr/>
        <p:txBody>
          <a:bodyPr/>
          <a:lstStyle/>
          <a:p>
            <a:r>
              <a:rPr lang="id-ID" dirty="0" smtClean="0"/>
              <a:t>Putting it all together.</a:t>
            </a:r>
          </a:p>
          <a:p>
            <a:r>
              <a:rPr lang="id-ID" dirty="0" smtClean="0"/>
              <a:t>Individual aspects of the object-oriented approach to software construction:</a:t>
            </a:r>
          </a:p>
          <a:p>
            <a:r>
              <a:rPr lang="id-ID" dirty="0" smtClean="0"/>
              <a:t>1) How to structure systems,</a:t>
            </a:r>
          </a:p>
          <a:p>
            <a:r>
              <a:rPr lang="id-ID" dirty="0" smtClean="0"/>
              <a:t>2) How to use inheritance,</a:t>
            </a:r>
          </a:p>
          <a:p>
            <a:r>
              <a:rPr lang="id-ID" dirty="0" smtClean="0"/>
              <a:t>3) How to perform object-oriented analysis,</a:t>
            </a:r>
          </a:p>
          <a:p>
            <a:r>
              <a:rPr lang="id-ID" smtClean="0"/>
              <a:t>And so on.</a:t>
            </a:r>
            <a:endParaRPr lang="id-ID"/>
          </a:p>
        </p:txBody>
      </p:sp>
      <p:sp>
        <p:nvSpPr>
          <p:cNvPr id="4" name="Footer Placeholder 3"/>
          <p:cNvSpPr>
            <a:spLocks noGrp="1"/>
          </p:cNvSpPr>
          <p:nvPr>
            <p:ph type="ftr" sz="quarter" idx="11"/>
          </p:nvPr>
        </p:nvSpPr>
        <p:spPr/>
        <p:txBody>
          <a:bodyPr/>
          <a:lstStyle/>
          <a:p>
            <a:r>
              <a:rPr lang="id-ID" smtClean="0"/>
              <a:t>Meizano Ardhi M., M.T.</a:t>
            </a:r>
            <a:endParaRPr lang="id-ID"/>
          </a:p>
        </p:txBody>
      </p:sp>
    </p:spTree>
    <p:extLst>
      <p:ext uri="{BB962C8B-B14F-4D97-AF65-F5344CB8AC3E}">
        <p14:creationId xmlns:p14="http://schemas.microsoft.com/office/powerpoint/2010/main" val="29276015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Why do we need OOA?</a:t>
            </a:r>
            <a:endParaRPr lang="id-ID" dirty="0"/>
          </a:p>
        </p:txBody>
      </p:sp>
      <p:sp>
        <p:nvSpPr>
          <p:cNvPr id="3" name="Content Placeholder 2"/>
          <p:cNvSpPr>
            <a:spLocks noGrp="1"/>
          </p:cNvSpPr>
          <p:nvPr>
            <p:ph idx="1"/>
          </p:nvPr>
        </p:nvSpPr>
        <p:spPr/>
        <p:txBody>
          <a:bodyPr/>
          <a:lstStyle/>
          <a:p>
            <a:r>
              <a:rPr lang="id-ID" dirty="0" smtClean="0"/>
              <a:t>The key motivations and benefits for OOA </a:t>
            </a:r>
            <a:r>
              <a:rPr lang="id-ID" dirty="0" smtClean="0">
                <a:sym typeface="Wingdings" pitchFamily="2" charset="2"/>
              </a:rPr>
              <a:t> to help two kinds of readers.</a:t>
            </a:r>
          </a:p>
          <a:p>
            <a:r>
              <a:rPr lang="id-ID" dirty="0" smtClean="0">
                <a:sym typeface="Wingdings" pitchFamily="2" charset="2"/>
              </a:rPr>
              <a:t>For the manager  why he might encourage his subordinates to use OOA.</a:t>
            </a:r>
          </a:p>
          <a:p>
            <a:r>
              <a:rPr lang="id-ID" dirty="0" smtClean="0">
                <a:sym typeface="Wingdings" pitchFamily="2" charset="2"/>
              </a:rPr>
              <a:t>For the technical staff member  rationale that he may use to convince a manager to let him use OOA.</a:t>
            </a:r>
            <a:endParaRPr lang="id-ID" dirty="0"/>
          </a:p>
        </p:txBody>
      </p:sp>
      <p:sp>
        <p:nvSpPr>
          <p:cNvPr id="4" name="Footer Placeholder 3"/>
          <p:cNvSpPr>
            <a:spLocks noGrp="1"/>
          </p:cNvSpPr>
          <p:nvPr>
            <p:ph type="ftr" sz="quarter" idx="11"/>
          </p:nvPr>
        </p:nvSpPr>
        <p:spPr/>
        <p:txBody>
          <a:bodyPr/>
          <a:lstStyle/>
          <a:p>
            <a:r>
              <a:rPr lang="id-ID" smtClean="0"/>
              <a:t>Meizano Ardhi M., M.T.</a:t>
            </a:r>
            <a:endParaRPr lang="id-ID"/>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Motivations and benefits</a:t>
            </a:r>
            <a:endParaRPr lang="id-ID" dirty="0"/>
          </a:p>
        </p:txBody>
      </p:sp>
      <p:sp>
        <p:nvSpPr>
          <p:cNvPr id="3" name="Content Placeholder 2"/>
          <p:cNvSpPr>
            <a:spLocks noGrp="1"/>
          </p:cNvSpPr>
          <p:nvPr>
            <p:ph idx="1"/>
          </p:nvPr>
        </p:nvSpPr>
        <p:spPr/>
        <p:txBody>
          <a:bodyPr/>
          <a:lstStyle/>
          <a:p>
            <a:r>
              <a:rPr lang="id-ID" dirty="0" smtClean="0"/>
              <a:t>1) </a:t>
            </a:r>
            <a:r>
              <a:rPr lang="id-ID" b="1" dirty="0" smtClean="0"/>
              <a:t>Tackle more challenging problem domains</a:t>
            </a:r>
            <a:r>
              <a:rPr lang="id-ID" dirty="0" smtClean="0"/>
              <a:t>. </a:t>
            </a:r>
            <a:r>
              <a:rPr lang="id-ID" dirty="0" smtClean="0">
                <a:solidFill>
                  <a:srgbClr val="FF0000"/>
                </a:solidFill>
              </a:rPr>
              <a:t>OOA brings extra emphasis to the understanding of problem domains.</a:t>
            </a:r>
          </a:p>
          <a:p>
            <a:r>
              <a:rPr lang="id-ID" dirty="0" smtClean="0"/>
              <a:t>2) </a:t>
            </a:r>
            <a:r>
              <a:rPr lang="id-ID" b="1" dirty="0" smtClean="0"/>
              <a:t>Improve analyst and problem domain expert interaction</a:t>
            </a:r>
            <a:r>
              <a:rPr lang="id-ID" dirty="0" smtClean="0"/>
              <a:t>. </a:t>
            </a:r>
            <a:r>
              <a:rPr lang="id-ID" dirty="0" smtClean="0">
                <a:solidFill>
                  <a:srgbClr val="00B050"/>
                </a:solidFill>
              </a:rPr>
              <a:t>OOA organizes analysis and specification using the methods of organization which pervade people’s thinking.</a:t>
            </a:r>
          </a:p>
          <a:p>
            <a:r>
              <a:rPr lang="id-ID" dirty="0" smtClean="0"/>
              <a:t>3</a:t>
            </a:r>
            <a:r>
              <a:rPr lang="id-ID" b="1" dirty="0" smtClean="0"/>
              <a:t>) Increase the internal consistency of analysis results</a:t>
            </a:r>
            <a:r>
              <a:rPr lang="id-ID" dirty="0" smtClean="0"/>
              <a:t>. OOA reduces the bandwidth between different analysis activities, by treating ATTRIBUTES and SERVICES as an intrinsic whole.</a:t>
            </a:r>
            <a:endParaRPr lang="id-ID" dirty="0"/>
          </a:p>
        </p:txBody>
      </p:sp>
      <p:sp>
        <p:nvSpPr>
          <p:cNvPr id="4" name="Footer Placeholder 3"/>
          <p:cNvSpPr>
            <a:spLocks noGrp="1"/>
          </p:cNvSpPr>
          <p:nvPr>
            <p:ph type="ftr" sz="quarter" idx="11"/>
          </p:nvPr>
        </p:nvSpPr>
        <p:spPr/>
        <p:txBody>
          <a:bodyPr/>
          <a:lstStyle/>
          <a:p>
            <a:r>
              <a:rPr lang="id-ID" smtClean="0"/>
              <a:t>Meizano Ardhi M., M.T.</a:t>
            </a:r>
            <a:endParaRPr lang="id-ID"/>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Motivations and benefits -2</a:t>
            </a:r>
            <a:endParaRPr lang="id-ID" dirty="0"/>
          </a:p>
        </p:txBody>
      </p:sp>
      <p:sp>
        <p:nvSpPr>
          <p:cNvPr id="3" name="Content Placeholder 2"/>
          <p:cNvSpPr>
            <a:spLocks noGrp="1"/>
          </p:cNvSpPr>
          <p:nvPr>
            <p:ph idx="1"/>
          </p:nvPr>
        </p:nvSpPr>
        <p:spPr/>
        <p:txBody>
          <a:bodyPr>
            <a:normAutofit lnSpcReduction="10000"/>
          </a:bodyPr>
          <a:lstStyle/>
          <a:p>
            <a:r>
              <a:rPr lang="id-ID" dirty="0" smtClean="0"/>
              <a:t>4) </a:t>
            </a:r>
            <a:r>
              <a:rPr lang="id-ID" b="1" dirty="0" smtClean="0"/>
              <a:t>Explicitly represent commonality</a:t>
            </a:r>
            <a:r>
              <a:rPr lang="id-ID" dirty="0" smtClean="0"/>
              <a:t>. OOA uses inheritance to identify and capitalize on commonality of ATTRIBUTES and SERVICES.</a:t>
            </a:r>
          </a:p>
          <a:p>
            <a:r>
              <a:rPr lang="id-ID" dirty="0" smtClean="0"/>
              <a:t>5) </a:t>
            </a:r>
            <a:r>
              <a:rPr lang="id-ID" b="1" dirty="0" smtClean="0"/>
              <a:t>Build specifications resilient to change</a:t>
            </a:r>
            <a:r>
              <a:rPr lang="id-ID" dirty="0" smtClean="0"/>
              <a:t>. OOA </a:t>
            </a:r>
            <a:r>
              <a:rPr lang="id-ID" dirty="0" smtClean="0">
                <a:solidFill>
                  <a:srgbClr val="00B0F0"/>
                </a:solidFill>
              </a:rPr>
              <a:t>packages volatility within problem-domain constructs, providing stability over changing requirements and similar systems.</a:t>
            </a:r>
          </a:p>
          <a:p>
            <a:r>
              <a:rPr lang="id-ID" dirty="0" smtClean="0"/>
              <a:t>6) </a:t>
            </a:r>
            <a:r>
              <a:rPr lang="id-ID" b="1" dirty="0" smtClean="0"/>
              <a:t>Reuse analysis results</a:t>
            </a:r>
            <a:r>
              <a:rPr lang="id-ID" dirty="0" smtClean="0"/>
              <a:t>, </a:t>
            </a:r>
            <a:r>
              <a:rPr lang="id-ID" dirty="0" smtClean="0">
                <a:solidFill>
                  <a:srgbClr val="FFC000"/>
                </a:solidFill>
              </a:rPr>
              <a:t>accomodating both families of systems and practical trade-offs within a system. OOA organizes results based upon problem domain constructs, for present reuse and for future reuse.</a:t>
            </a:r>
            <a:endParaRPr lang="id-ID" dirty="0">
              <a:solidFill>
                <a:srgbClr val="FFC000"/>
              </a:solidFill>
            </a:endParaRPr>
          </a:p>
        </p:txBody>
      </p:sp>
      <p:sp>
        <p:nvSpPr>
          <p:cNvPr id="4" name="Footer Placeholder 3"/>
          <p:cNvSpPr>
            <a:spLocks noGrp="1"/>
          </p:cNvSpPr>
          <p:nvPr>
            <p:ph type="ftr" sz="quarter" idx="11"/>
          </p:nvPr>
        </p:nvSpPr>
        <p:spPr/>
        <p:txBody>
          <a:bodyPr/>
          <a:lstStyle/>
          <a:p>
            <a:r>
              <a:rPr lang="id-ID" smtClean="0"/>
              <a:t>Meizano Ardhi M., M.T.</a:t>
            </a:r>
            <a:endParaRPr lang="id-ID"/>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Motivations and benefits -2</a:t>
            </a:r>
            <a:endParaRPr lang="id-ID" dirty="0"/>
          </a:p>
        </p:txBody>
      </p:sp>
      <p:sp>
        <p:nvSpPr>
          <p:cNvPr id="3" name="Content Placeholder 2"/>
          <p:cNvSpPr>
            <a:spLocks noGrp="1"/>
          </p:cNvSpPr>
          <p:nvPr>
            <p:ph idx="1"/>
          </p:nvPr>
        </p:nvSpPr>
        <p:spPr/>
        <p:txBody>
          <a:bodyPr/>
          <a:lstStyle/>
          <a:p>
            <a:r>
              <a:rPr lang="id-ID" dirty="0" smtClean="0"/>
              <a:t>7) </a:t>
            </a:r>
            <a:r>
              <a:rPr lang="id-ID" b="1" dirty="0" smtClean="0"/>
              <a:t>Provide a consistent underlying representation </a:t>
            </a:r>
            <a:r>
              <a:rPr lang="id-ID" dirty="0" smtClean="0">
                <a:solidFill>
                  <a:srgbClr val="7030A0"/>
                </a:solidFill>
              </a:rPr>
              <a:t>for analysis (what is to be built) and design (how it is to be built this time). OOA establishes a continuum of representation, for systematically expanding analysis results into a specific design.</a:t>
            </a:r>
            <a:endParaRPr lang="id-ID" dirty="0">
              <a:solidFill>
                <a:srgbClr val="7030A0"/>
              </a:solidFill>
            </a:endParaRPr>
          </a:p>
        </p:txBody>
      </p:sp>
      <p:sp>
        <p:nvSpPr>
          <p:cNvPr id="4" name="Footer Placeholder 3"/>
          <p:cNvSpPr>
            <a:spLocks noGrp="1"/>
          </p:cNvSpPr>
          <p:nvPr>
            <p:ph type="ftr" sz="quarter" idx="11"/>
          </p:nvPr>
        </p:nvSpPr>
        <p:spPr/>
        <p:txBody>
          <a:bodyPr/>
          <a:lstStyle/>
          <a:p>
            <a:r>
              <a:rPr lang="id-ID" smtClean="0"/>
              <a:t>Meizano Ardhi M., M.T.</a:t>
            </a:r>
            <a:endParaRPr lang="id-ID"/>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p:txBody>
          <a:bodyPr>
            <a:normAutofit fontScale="90000"/>
          </a:bodyPr>
          <a:lstStyle/>
          <a:p>
            <a:r>
              <a:rPr lang="en-US"/>
              <a:t>Manfa’at model berorientasi objek</a:t>
            </a:r>
          </a:p>
        </p:txBody>
      </p:sp>
      <p:sp>
        <p:nvSpPr>
          <p:cNvPr id="111619" name="Rectangle 3"/>
          <p:cNvSpPr>
            <a:spLocks noGrp="1" noChangeArrowheads="1"/>
          </p:cNvSpPr>
          <p:nvPr>
            <p:ph idx="1"/>
          </p:nvPr>
        </p:nvSpPr>
        <p:spPr/>
        <p:txBody>
          <a:bodyPr/>
          <a:lstStyle/>
          <a:p>
            <a:r>
              <a:rPr lang="en-US" dirty="0" err="1">
                <a:solidFill>
                  <a:srgbClr val="FF0000"/>
                </a:solidFill>
              </a:rPr>
              <a:t>Memahami</a:t>
            </a:r>
            <a:r>
              <a:rPr lang="en-US" dirty="0">
                <a:solidFill>
                  <a:srgbClr val="FF0000"/>
                </a:solidFill>
              </a:rPr>
              <a:t> </a:t>
            </a:r>
            <a:r>
              <a:rPr lang="en-US" dirty="0" err="1">
                <a:solidFill>
                  <a:srgbClr val="FF0000"/>
                </a:solidFill>
              </a:rPr>
              <a:t>masalah</a:t>
            </a:r>
            <a:r>
              <a:rPr lang="en-US" dirty="0">
                <a:solidFill>
                  <a:srgbClr val="FF0000"/>
                </a:solidFill>
              </a:rPr>
              <a:t>.</a:t>
            </a:r>
          </a:p>
          <a:p>
            <a:r>
              <a:rPr lang="en-US" dirty="0" err="1">
                <a:solidFill>
                  <a:srgbClr val="00B050"/>
                </a:solidFill>
              </a:rPr>
              <a:t>Komunikasi</a:t>
            </a:r>
            <a:r>
              <a:rPr lang="en-US" dirty="0">
                <a:solidFill>
                  <a:srgbClr val="00B050"/>
                </a:solidFill>
              </a:rPr>
              <a:t> </a:t>
            </a:r>
            <a:r>
              <a:rPr lang="en-US" dirty="0" err="1">
                <a:solidFill>
                  <a:srgbClr val="00B050"/>
                </a:solidFill>
              </a:rPr>
              <a:t>dengan</a:t>
            </a:r>
            <a:r>
              <a:rPr lang="en-US" dirty="0">
                <a:solidFill>
                  <a:srgbClr val="00B050"/>
                </a:solidFill>
              </a:rPr>
              <a:t> </a:t>
            </a:r>
            <a:r>
              <a:rPr lang="en-US" dirty="0" err="1">
                <a:solidFill>
                  <a:srgbClr val="00B050"/>
                </a:solidFill>
              </a:rPr>
              <a:t>ahli</a:t>
            </a:r>
            <a:r>
              <a:rPr lang="en-US" dirty="0">
                <a:solidFill>
                  <a:srgbClr val="00B050"/>
                </a:solidFill>
              </a:rPr>
              <a:t> </a:t>
            </a:r>
            <a:r>
              <a:rPr lang="en-US" dirty="0" err="1">
                <a:solidFill>
                  <a:srgbClr val="00B050"/>
                </a:solidFill>
              </a:rPr>
              <a:t>aplikasi</a:t>
            </a:r>
            <a:r>
              <a:rPr lang="en-US" dirty="0">
                <a:solidFill>
                  <a:srgbClr val="00B050"/>
                </a:solidFill>
              </a:rPr>
              <a:t>.</a:t>
            </a:r>
          </a:p>
          <a:p>
            <a:r>
              <a:rPr lang="en-US" dirty="0" err="1">
                <a:solidFill>
                  <a:srgbClr val="00B0F0"/>
                </a:solidFill>
              </a:rPr>
              <a:t>Pemodelan</a:t>
            </a:r>
            <a:r>
              <a:rPr lang="en-US" dirty="0">
                <a:solidFill>
                  <a:srgbClr val="00B0F0"/>
                </a:solidFill>
              </a:rPr>
              <a:t> </a:t>
            </a:r>
            <a:r>
              <a:rPr lang="en-US" dirty="0" err="1">
                <a:solidFill>
                  <a:srgbClr val="00B0F0"/>
                </a:solidFill>
              </a:rPr>
              <a:t>suatu</a:t>
            </a:r>
            <a:r>
              <a:rPr lang="en-US" dirty="0">
                <a:solidFill>
                  <a:srgbClr val="00B0F0"/>
                </a:solidFill>
              </a:rPr>
              <a:t> </a:t>
            </a:r>
            <a:r>
              <a:rPr lang="en-US" dirty="0" err="1">
                <a:solidFill>
                  <a:srgbClr val="00B0F0"/>
                </a:solidFill>
              </a:rPr>
              <a:t>organisasi</a:t>
            </a:r>
            <a:r>
              <a:rPr lang="en-US" dirty="0">
                <a:solidFill>
                  <a:srgbClr val="00B0F0"/>
                </a:solidFill>
              </a:rPr>
              <a:t>.</a:t>
            </a:r>
          </a:p>
          <a:p>
            <a:r>
              <a:rPr lang="en-US" dirty="0" err="1">
                <a:solidFill>
                  <a:srgbClr val="FFC000"/>
                </a:solidFill>
              </a:rPr>
              <a:t>Penyiapan</a:t>
            </a:r>
            <a:r>
              <a:rPr lang="en-US" dirty="0">
                <a:solidFill>
                  <a:srgbClr val="FFC000"/>
                </a:solidFill>
              </a:rPr>
              <a:t> </a:t>
            </a:r>
            <a:r>
              <a:rPr lang="en-US" dirty="0" err="1">
                <a:solidFill>
                  <a:srgbClr val="FFC000"/>
                </a:solidFill>
              </a:rPr>
              <a:t>dokumentasi</a:t>
            </a:r>
            <a:r>
              <a:rPr lang="en-US" dirty="0">
                <a:solidFill>
                  <a:srgbClr val="FFC000"/>
                </a:solidFill>
              </a:rPr>
              <a:t> </a:t>
            </a:r>
            <a:r>
              <a:rPr lang="en-US" dirty="0" err="1"/>
              <a:t>serta</a:t>
            </a:r>
            <a:endParaRPr lang="en-US" dirty="0"/>
          </a:p>
          <a:p>
            <a:r>
              <a:rPr lang="en-US" dirty="0" err="1">
                <a:solidFill>
                  <a:srgbClr val="7030A0"/>
                </a:solidFill>
              </a:rPr>
              <a:t>Perancangan</a:t>
            </a:r>
            <a:r>
              <a:rPr lang="en-US" dirty="0">
                <a:solidFill>
                  <a:srgbClr val="7030A0"/>
                </a:solidFill>
              </a:rPr>
              <a:t> program </a:t>
            </a:r>
            <a:r>
              <a:rPr lang="en-US" dirty="0" err="1">
                <a:solidFill>
                  <a:srgbClr val="7030A0"/>
                </a:solidFill>
              </a:rPr>
              <a:t>dan</a:t>
            </a:r>
            <a:r>
              <a:rPr lang="en-US" dirty="0">
                <a:solidFill>
                  <a:srgbClr val="7030A0"/>
                </a:solidFill>
              </a:rPr>
              <a:t> basis data</a:t>
            </a:r>
            <a:r>
              <a:rPr lang="en-US" dirty="0"/>
              <a:t>.</a:t>
            </a:r>
          </a:p>
        </p:txBody>
      </p:sp>
      <p:sp>
        <p:nvSpPr>
          <p:cNvPr id="4" name="Footer Placeholder 3"/>
          <p:cNvSpPr>
            <a:spLocks noGrp="1"/>
          </p:cNvSpPr>
          <p:nvPr>
            <p:ph type="ftr" sz="quarter" idx="11"/>
          </p:nvPr>
        </p:nvSpPr>
        <p:spPr/>
        <p:txBody>
          <a:bodyPr/>
          <a:lstStyle/>
          <a:p>
            <a:r>
              <a:rPr lang="id-ID" smtClean="0"/>
              <a:t>Meizano Ardhi M., M.T.</a:t>
            </a:r>
            <a:endParaRPr lang="id-ID"/>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r>
              <a:rPr lang="en-US"/>
              <a:t>The strategy …</a:t>
            </a:r>
          </a:p>
        </p:txBody>
      </p:sp>
      <p:sp>
        <p:nvSpPr>
          <p:cNvPr id="72707" name="Rectangle 3"/>
          <p:cNvSpPr>
            <a:spLocks noGrp="1" noChangeArrowheads="1"/>
          </p:cNvSpPr>
          <p:nvPr>
            <p:ph idx="1"/>
          </p:nvPr>
        </p:nvSpPr>
        <p:spPr/>
        <p:txBody>
          <a:bodyPr>
            <a:normAutofit fontScale="77500" lnSpcReduction="20000"/>
          </a:bodyPr>
          <a:lstStyle/>
          <a:p>
            <a:r>
              <a:rPr lang="en-US" sz="4400" i="1" dirty="0"/>
              <a:t>The strategy places extra emphasis on examining the </a:t>
            </a:r>
            <a:r>
              <a:rPr lang="en-US" sz="4400" b="1" i="1" dirty="0"/>
              <a:t>problem domain </a:t>
            </a:r>
            <a:r>
              <a:rPr lang="en-US" sz="4400" i="1" dirty="0"/>
              <a:t>and establishing the system’s responsibilities in that </a:t>
            </a:r>
            <a:r>
              <a:rPr lang="en-US" sz="4400" i="1" dirty="0" smtClean="0"/>
              <a:t>context.</a:t>
            </a:r>
            <a:endParaRPr lang="id-ID" sz="4400" i="1" dirty="0" smtClean="0"/>
          </a:p>
          <a:p>
            <a:pPr lvl="1"/>
            <a:r>
              <a:rPr lang="id-ID" sz="4200" dirty="0" smtClean="0"/>
              <a:t>Strategi memberikan penekanan lebih terhadap domain masalah dan menetapkan tanggungjawab sistem terhadap konteks.</a:t>
            </a:r>
            <a:endParaRPr lang="en-US" sz="4200" dirty="0"/>
          </a:p>
          <a:p>
            <a:pPr>
              <a:buFontTx/>
              <a:buNone/>
            </a:pPr>
            <a:endParaRPr lang="en-US" sz="4400" dirty="0"/>
          </a:p>
        </p:txBody>
      </p:sp>
      <p:sp>
        <p:nvSpPr>
          <p:cNvPr id="4" name="Footer Placeholder 3"/>
          <p:cNvSpPr>
            <a:spLocks noGrp="1"/>
          </p:cNvSpPr>
          <p:nvPr>
            <p:ph type="ftr" sz="quarter" idx="11"/>
          </p:nvPr>
        </p:nvSpPr>
        <p:spPr/>
        <p:txBody>
          <a:bodyPr/>
          <a:lstStyle/>
          <a:p>
            <a:r>
              <a:rPr lang="id-ID" smtClean="0"/>
              <a:t>Meizano Ardhi M., M.T.</a:t>
            </a:r>
            <a:endParaRPr lang="id-ID"/>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uliah">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Kuliah</Template>
  <TotalTime>663</TotalTime>
  <Words>1951</Words>
  <Application>Microsoft Office PowerPoint</Application>
  <PresentationFormat>On-screen Show (4:3)</PresentationFormat>
  <Paragraphs>241</Paragraphs>
  <Slides>36</Slides>
  <Notes>3</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Kuliah</vt:lpstr>
      <vt:lpstr>Pemrograman Berorientasi Objek - Pendahuluan</vt:lpstr>
      <vt:lpstr>Buku referensi</vt:lpstr>
      <vt:lpstr>OOAD, Object Oriented Analysis &amp; Design</vt:lpstr>
      <vt:lpstr>Why do we need OOA?</vt:lpstr>
      <vt:lpstr>Motivations and benefits</vt:lpstr>
      <vt:lpstr>Motivations and benefits -2</vt:lpstr>
      <vt:lpstr>Motivations and benefits -2</vt:lpstr>
      <vt:lpstr>Manfa’at model berorientasi objek</vt:lpstr>
      <vt:lpstr>The strategy …</vt:lpstr>
      <vt:lpstr>Identifying Structures</vt:lpstr>
      <vt:lpstr>Defining …</vt:lpstr>
      <vt:lpstr>Sisanya …</vt:lpstr>
      <vt:lpstr>Procedural programming</vt:lpstr>
      <vt:lpstr>Analisis &amp; Desain Berorientasi Objek</vt:lpstr>
      <vt:lpstr>Model analisis …</vt:lpstr>
      <vt:lpstr>Pengertian berorientasi objek</vt:lpstr>
      <vt:lpstr>Cara tentukan karakteristik</vt:lpstr>
      <vt:lpstr>Karakteristik objek</vt:lpstr>
      <vt:lpstr>PowerPoint Presentation</vt:lpstr>
      <vt:lpstr>Program Penghitung Bola</vt:lpstr>
      <vt:lpstr>Program Segitiga Angka</vt:lpstr>
      <vt:lpstr>PowerPoint Presentation</vt:lpstr>
      <vt:lpstr>SEKILAS TENTANG JAVA</vt:lpstr>
      <vt:lpstr>KARAKTERISTIK JAVA (lanjutan)</vt:lpstr>
      <vt:lpstr>KARAKTERISTIK JAVA (lanjutan)</vt:lpstr>
      <vt:lpstr>Program yang dihasilkan Java</vt:lpstr>
      <vt:lpstr>... JDE dari Microsoft, Borland,</vt:lpstr>
      <vt:lpstr>LINGKUNGAN BAHASA JAVA</vt:lpstr>
      <vt:lpstr>Kumpulan byte code merupakan</vt:lpstr>
      <vt:lpstr>Kumpulan byte code ini ...</vt:lpstr>
      <vt:lpstr>Kelompok M. Bagus, Ayu Dian</vt:lpstr>
      <vt:lpstr>Kelompok Fandri, Iqbal, Jimmy</vt:lpstr>
      <vt:lpstr>Kelompok Ni Komang &amp; Ade Zulkarnain</vt:lpstr>
      <vt:lpstr>Kelompok Shanny &amp; Dyah</vt:lpstr>
      <vt:lpstr>OBJECT-ORIENTED DEVELOPMENT</vt:lpstr>
      <vt:lpstr>Dari foreword</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PBO</dc:title>
  <dc:creator>Meizano Ardhi Muhammad</dc:creator>
  <cp:lastModifiedBy>LENOVO</cp:lastModifiedBy>
  <cp:revision>58</cp:revision>
  <dcterms:created xsi:type="dcterms:W3CDTF">2008-03-17T08:18:53Z</dcterms:created>
  <dcterms:modified xsi:type="dcterms:W3CDTF">2015-11-07T10:22:34Z</dcterms:modified>
</cp:coreProperties>
</file>