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8"/>
  </p:handoutMasterIdLst>
  <p:sldIdLst>
    <p:sldId id="256" r:id="rId2"/>
    <p:sldId id="257" r:id="rId3"/>
    <p:sldId id="271" r:id="rId4"/>
    <p:sldId id="281"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3" r:id="rId19"/>
    <p:sldId id="274" r:id="rId20"/>
    <p:sldId id="275" r:id="rId21"/>
    <p:sldId id="276" r:id="rId22"/>
    <p:sldId id="277" r:id="rId23"/>
    <p:sldId id="272" r:id="rId24"/>
    <p:sldId id="278" r:id="rId25"/>
    <p:sldId id="279" r:id="rId26"/>
    <p:sldId id="280" r:id="rId27"/>
  </p:sldIdLst>
  <p:sldSz cx="9144000" cy="6858000" type="screen4x3"/>
  <p:notesSz cx="9080500" cy="7077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41" autoAdjust="0"/>
    <p:restoredTop sz="94624" autoAdjust="0"/>
  </p:normalViewPr>
  <p:slideViewPr>
    <p:cSldViewPr>
      <p:cViewPr varScale="1">
        <p:scale>
          <a:sx n="70" d="100"/>
          <a:sy n="70" d="100"/>
        </p:scale>
        <p:origin x="-43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98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934884" cy="353854"/>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5143516" y="0"/>
            <a:ext cx="3934884" cy="353854"/>
          </a:xfrm>
          <a:prstGeom prst="rect">
            <a:avLst/>
          </a:prstGeom>
        </p:spPr>
        <p:txBody>
          <a:bodyPr vert="horz" lIns="91440" tIns="45720" rIns="91440" bIns="45720" rtlCol="0"/>
          <a:lstStyle>
            <a:lvl1pPr algn="r">
              <a:defRPr sz="1200"/>
            </a:lvl1pPr>
          </a:lstStyle>
          <a:p>
            <a:fld id="{F8FAFA86-5DE3-4BF5-8348-1A47DF387607}" type="datetimeFigureOut">
              <a:rPr lang="id-ID" smtClean="0"/>
              <a:t>09/09/2015</a:t>
            </a:fld>
            <a:endParaRPr lang="id-ID"/>
          </a:p>
        </p:txBody>
      </p:sp>
      <p:sp>
        <p:nvSpPr>
          <p:cNvPr id="4" name="Footer Placeholder 3"/>
          <p:cNvSpPr>
            <a:spLocks noGrp="1"/>
          </p:cNvSpPr>
          <p:nvPr>
            <p:ph type="ftr" sz="quarter" idx="2"/>
          </p:nvPr>
        </p:nvSpPr>
        <p:spPr>
          <a:xfrm>
            <a:off x="1" y="6721993"/>
            <a:ext cx="3934884" cy="353854"/>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5143516" y="6721993"/>
            <a:ext cx="3934884" cy="353854"/>
          </a:xfrm>
          <a:prstGeom prst="rect">
            <a:avLst/>
          </a:prstGeom>
        </p:spPr>
        <p:txBody>
          <a:bodyPr vert="horz" lIns="91440" tIns="45720" rIns="91440" bIns="45720" rtlCol="0" anchor="b"/>
          <a:lstStyle>
            <a:lvl1pPr algn="r">
              <a:defRPr sz="1200"/>
            </a:lvl1pPr>
          </a:lstStyle>
          <a:p>
            <a:fld id="{789AC71B-221E-462C-99B3-00C2CBC1EB02}" type="slidenum">
              <a:rPr lang="id-ID" smtClean="0"/>
              <a:t>‹#›</a:t>
            </a:fld>
            <a:endParaRPr lang="id-ID"/>
          </a:p>
        </p:txBody>
      </p:sp>
    </p:spTree>
    <p:extLst>
      <p:ext uri="{BB962C8B-B14F-4D97-AF65-F5344CB8AC3E}">
        <p14:creationId xmlns:p14="http://schemas.microsoft.com/office/powerpoint/2010/main" val="205775090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ANTAR-MUKA DAN PERIFERAL</a:t>
            </a:r>
            <a:endParaRPr lang="id-ID" dirty="0"/>
          </a:p>
        </p:txBody>
      </p:sp>
      <p:sp>
        <p:nvSpPr>
          <p:cNvPr id="3" name="Subtitle 2"/>
          <p:cNvSpPr>
            <a:spLocks noGrp="1"/>
          </p:cNvSpPr>
          <p:nvPr>
            <p:ph type="subTitle" idx="1"/>
          </p:nvPr>
        </p:nvSpPr>
        <p:spPr/>
        <p:txBody>
          <a:bodyPr/>
          <a:lstStyle/>
          <a:p>
            <a:r>
              <a:rPr lang="id-ID" dirty="0" smtClean="0"/>
              <a:t>R. ARUM, SP, Ssi, MT</a:t>
            </a:r>
          </a:p>
          <a:p>
            <a:r>
              <a:rPr lang="id-ID" dirty="0" smtClean="0"/>
              <a:t>JTE FT Unila</a:t>
            </a:r>
          </a:p>
          <a:p>
            <a:r>
              <a:rPr lang="id-ID" dirty="0" smtClean="0"/>
              <a:t>BDL 2013</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Soal 04</a:t>
            </a:r>
            <a:endParaRPr lang="id-ID" dirty="0"/>
          </a:p>
        </p:txBody>
      </p:sp>
      <p:sp>
        <p:nvSpPr>
          <p:cNvPr id="3" name="Content Placeholder 2"/>
          <p:cNvSpPr>
            <a:spLocks noGrp="1"/>
          </p:cNvSpPr>
          <p:nvPr>
            <p:ph idx="1"/>
          </p:nvPr>
        </p:nvSpPr>
        <p:spPr/>
        <p:txBody>
          <a:bodyPr/>
          <a:lstStyle/>
          <a:p>
            <a:r>
              <a:rPr lang="id-ID" dirty="0" smtClean="0"/>
              <a:t>Apakah keunggulan penting interrupt I/O dari pada programmed I/O?</a:t>
            </a:r>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Soal 04</a:t>
            </a:r>
            <a:endParaRPr lang="id-ID" dirty="0"/>
          </a:p>
        </p:txBody>
      </p:sp>
      <p:sp>
        <p:nvSpPr>
          <p:cNvPr id="3" name="Content Placeholder 2"/>
          <p:cNvSpPr>
            <a:spLocks noGrp="1"/>
          </p:cNvSpPr>
          <p:nvPr>
            <p:ph idx="1"/>
          </p:nvPr>
        </p:nvSpPr>
        <p:spPr/>
        <p:txBody>
          <a:bodyPr/>
          <a:lstStyle/>
          <a:p>
            <a:r>
              <a:rPr lang="id-ID" dirty="0" smtClean="0"/>
              <a:t>Mengapa data harus dikirim ke printer pada handshake basis?</a:t>
            </a:r>
            <a:endParaRPr lang="id-ID"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Soal 05</a:t>
            </a:r>
            <a:endParaRPr lang="id-ID" dirty="0"/>
          </a:p>
        </p:txBody>
      </p:sp>
      <p:sp>
        <p:nvSpPr>
          <p:cNvPr id="3" name="Content Placeholder 2"/>
          <p:cNvSpPr>
            <a:spLocks noGrp="1"/>
          </p:cNvSpPr>
          <p:nvPr>
            <p:ph idx="1"/>
          </p:nvPr>
        </p:nvSpPr>
        <p:spPr/>
        <p:txBody>
          <a:bodyPr/>
          <a:lstStyle/>
          <a:p>
            <a:r>
              <a:rPr lang="id-ID" dirty="0" smtClean="0"/>
              <a:t>Mengapa jalur port dari programmable port devices secara otomatis diletakkan dalam input mode ketika perangkat pertama kali ditenagai atau di-reset?</a:t>
            </a:r>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Soal 06</a:t>
            </a:r>
            <a:endParaRPr lang="id-ID" dirty="0"/>
          </a:p>
        </p:txBody>
      </p:sp>
      <p:sp>
        <p:nvSpPr>
          <p:cNvPr id="3" name="Content Placeholder 2"/>
          <p:cNvSpPr>
            <a:spLocks noGrp="1"/>
          </p:cNvSpPr>
          <p:nvPr>
            <p:ph idx="1"/>
          </p:nvPr>
        </p:nvSpPr>
        <p:spPr/>
        <p:txBody>
          <a:bodyPr/>
          <a:lstStyle/>
          <a:p>
            <a:r>
              <a:rPr lang="id-ID" smtClean="0"/>
              <a:t>Ketika mengkoneksikan peripheral devices seperti printer, terminal ke komputer, mengapa sangat penting untuk mengkoneksi logic ground dan chassis ground bersama hanya pada komputer?</a:t>
            </a:r>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Input and output ports</a:t>
            </a:r>
            <a:endParaRPr lang="id-ID" dirty="0"/>
          </a:p>
        </p:txBody>
      </p:sp>
      <p:sp>
        <p:nvSpPr>
          <p:cNvPr id="3" name="Content Placeholder 2"/>
          <p:cNvSpPr>
            <a:spLocks noGrp="1"/>
          </p:cNvSpPr>
          <p:nvPr>
            <p:ph idx="1"/>
          </p:nvPr>
        </p:nvSpPr>
        <p:spPr/>
        <p:txBody>
          <a:bodyPr/>
          <a:lstStyle/>
          <a:p>
            <a:r>
              <a:rPr lang="id-ID" dirty="0" smtClean="0"/>
              <a:t>Buku referensi hijau halaman 19.</a:t>
            </a:r>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Roy W. Goody – Bus System</a:t>
            </a:r>
            <a:endParaRPr lang="id-ID" dirty="0"/>
          </a:p>
        </p:txBody>
      </p:sp>
      <p:sp>
        <p:nvSpPr>
          <p:cNvPr id="3" name="Content Placeholder 2"/>
          <p:cNvSpPr>
            <a:spLocks noGrp="1"/>
          </p:cNvSpPr>
          <p:nvPr>
            <p:ph idx="1"/>
          </p:nvPr>
        </p:nvSpPr>
        <p:spPr/>
        <p:txBody>
          <a:bodyPr/>
          <a:lstStyle/>
          <a:p>
            <a:r>
              <a:rPr lang="id-ID" dirty="0" smtClean="0"/>
              <a:t>Chapter 2 The Bus System</a:t>
            </a:r>
          </a:p>
          <a:p>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Douglas V. Hall -  Bus System</a:t>
            </a:r>
            <a:endParaRPr lang="id-ID" dirty="0"/>
          </a:p>
        </p:txBody>
      </p:sp>
      <p:sp>
        <p:nvSpPr>
          <p:cNvPr id="3" name="Content Placeholder 2"/>
          <p:cNvSpPr>
            <a:spLocks noGrp="1"/>
          </p:cNvSpPr>
          <p:nvPr>
            <p:ph idx="1"/>
          </p:nvPr>
        </p:nvSpPr>
        <p:spPr/>
        <p:txBody>
          <a:bodyPr/>
          <a:lstStyle/>
          <a:p>
            <a:r>
              <a:rPr lang="id-ID" dirty="0" smtClean="0"/>
              <a:t>Chapter 7 System Connections, Timing, and TroubleShooting</a:t>
            </a:r>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Review of </a:t>
            </a:r>
            <a:br>
              <a:rPr lang="id-ID" dirty="0" smtClean="0"/>
            </a:br>
            <a:r>
              <a:rPr lang="id-ID" dirty="0" smtClean="0"/>
              <a:t>Interface &amp; Peripheral Lecture</a:t>
            </a:r>
            <a:endParaRPr lang="id-ID" dirty="0"/>
          </a:p>
        </p:txBody>
      </p:sp>
      <p:sp>
        <p:nvSpPr>
          <p:cNvPr id="3" name="Content Placeholder 2"/>
          <p:cNvSpPr>
            <a:spLocks noGrp="1"/>
          </p:cNvSpPr>
          <p:nvPr>
            <p:ph idx="1"/>
          </p:nvPr>
        </p:nvSpPr>
        <p:spPr/>
        <p:txBody>
          <a:bodyPr>
            <a:normAutofit lnSpcReduction="10000"/>
          </a:bodyPr>
          <a:lstStyle/>
          <a:p>
            <a:r>
              <a:rPr lang="id-ID" b="1" dirty="0" smtClean="0"/>
              <a:t>Microprocessor based systems</a:t>
            </a:r>
            <a:r>
              <a:rPr lang="id-ID" dirty="0" smtClean="0"/>
              <a:t>: tri-state outputs and buffers.</a:t>
            </a:r>
          </a:p>
          <a:p>
            <a:r>
              <a:rPr lang="id-ID" dirty="0" smtClean="0"/>
              <a:t>The data bus of a typical microcomputer is connected to the microprocessor and a number of memory and input /output devices.</a:t>
            </a:r>
          </a:p>
          <a:p>
            <a:r>
              <a:rPr lang="id-ID" dirty="0" smtClean="0"/>
              <a:t>It several devices, capable of outputting data, are connected to a common bus, it vital that one device attempts to place information onto the bus at any time.</a:t>
            </a:r>
            <a:endParaRPr lang="id-ID"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Consider what would happen</a:t>
            </a:r>
            <a:endParaRPr lang="id-ID" dirty="0"/>
          </a:p>
        </p:txBody>
      </p:sp>
      <p:sp>
        <p:nvSpPr>
          <p:cNvPr id="3" name="Content Placeholder 2"/>
          <p:cNvSpPr>
            <a:spLocks noGrp="1"/>
          </p:cNvSpPr>
          <p:nvPr>
            <p:ph idx="1"/>
          </p:nvPr>
        </p:nvSpPr>
        <p:spPr/>
        <p:txBody>
          <a:bodyPr>
            <a:normAutofit fontScale="92500" lnSpcReduction="20000"/>
          </a:bodyPr>
          <a:lstStyle/>
          <a:p>
            <a:r>
              <a:rPr lang="id-ID" dirty="0" smtClean="0"/>
              <a:t>If two devices attempt to impose different logic levels on a single line, as shown in figure in white board.</a:t>
            </a:r>
          </a:p>
          <a:p>
            <a:r>
              <a:rPr lang="id-ID" dirty="0" smtClean="0"/>
              <a:t>The output circuit is assumed to consist of two transistors connected in series between the supply rails.</a:t>
            </a:r>
          </a:p>
          <a:p>
            <a:r>
              <a:rPr lang="id-ID" dirty="0" smtClean="0"/>
              <a:t>During normal operation only one of the transistor provides a low impedance path between the supply rail and the output. For example, if the upper transistor is ‘on’ the output produces a logic 1.</a:t>
            </a:r>
            <a:endParaRPr lang="id-ID"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Schmitt Trigger circuit</a:t>
            </a:r>
            <a:endParaRPr lang="id-ID" dirty="0"/>
          </a:p>
        </p:txBody>
      </p:sp>
      <p:sp>
        <p:nvSpPr>
          <p:cNvPr id="3" name="Content Placeholder 2"/>
          <p:cNvSpPr>
            <a:spLocks noGrp="1"/>
          </p:cNvSpPr>
          <p:nvPr>
            <p:ph idx="1"/>
          </p:nvPr>
        </p:nvSpPr>
        <p:spPr/>
        <p:txBody>
          <a:bodyPr/>
          <a:lstStyle/>
          <a:p>
            <a:r>
              <a:rPr lang="id-ID" dirty="0" smtClean="0"/>
              <a:t>PRACTICAL EXERCISE – Method: Using the potentiometer, vary V </a:t>
            </a:r>
            <a:r>
              <a:rPr lang="id-ID" sz="1800" dirty="0" smtClean="0"/>
              <a:t>IN </a:t>
            </a:r>
            <a:r>
              <a:rPr lang="id-ID" dirty="0" smtClean="0"/>
              <a:t>while observing the voltage at the output of the operational amplifier. Notice in particular the input voltages which cause V </a:t>
            </a:r>
            <a:r>
              <a:rPr lang="id-ID" sz="1800" dirty="0" smtClean="0"/>
              <a:t>OUT </a:t>
            </a:r>
            <a:r>
              <a:rPr lang="id-ID" dirty="0" smtClean="0"/>
              <a:t>to change when V </a:t>
            </a:r>
            <a:r>
              <a:rPr lang="id-ID" sz="1800" dirty="0" smtClean="0"/>
              <a:t>IN </a:t>
            </a:r>
            <a:r>
              <a:rPr lang="id-ID" dirty="0" smtClean="0"/>
              <a:t>is</a:t>
            </a:r>
          </a:p>
          <a:p>
            <a:r>
              <a:rPr lang="id-ID" dirty="0" smtClean="0"/>
              <a:t>A) increased (upper threshold voltage),</a:t>
            </a:r>
          </a:p>
          <a:p>
            <a:r>
              <a:rPr lang="id-ID" dirty="0" smtClean="0"/>
              <a:t>B) decreased (lower threshold voltage).</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Buku sumber</a:t>
            </a:r>
            <a:endParaRPr lang="id-ID" dirty="0"/>
          </a:p>
        </p:txBody>
      </p:sp>
      <p:sp>
        <p:nvSpPr>
          <p:cNvPr id="3" name="Content Placeholder 2"/>
          <p:cNvSpPr>
            <a:spLocks noGrp="1"/>
          </p:cNvSpPr>
          <p:nvPr>
            <p:ph idx="1"/>
          </p:nvPr>
        </p:nvSpPr>
        <p:spPr/>
        <p:txBody>
          <a:bodyPr>
            <a:normAutofit lnSpcReduction="10000"/>
          </a:bodyPr>
          <a:lstStyle/>
          <a:p>
            <a:r>
              <a:rPr lang="id-ID" dirty="0" smtClean="0"/>
              <a:t>INTEL Micro-processors, Hardware, Software, and Applications, Roy W. Goody, Mc Graw-Hill International Editions, Computer Science Series.</a:t>
            </a:r>
          </a:p>
          <a:p>
            <a:r>
              <a:rPr lang="id-ID" dirty="0" smtClean="0"/>
              <a:t>MicroProcessors and Interfacing, Programming and Hardware, Second Edition, penulis Douglas V. Hall, penerbit Mc Graw-Hill International Editions, Computer Science Series.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Comment on the usefulness of</a:t>
            </a:r>
            <a:endParaRPr lang="id-ID" b="1" dirty="0"/>
          </a:p>
        </p:txBody>
      </p:sp>
      <p:sp>
        <p:nvSpPr>
          <p:cNvPr id="3" name="Content Placeholder 2"/>
          <p:cNvSpPr>
            <a:spLocks noGrp="1"/>
          </p:cNvSpPr>
          <p:nvPr>
            <p:ph idx="1"/>
          </p:nvPr>
        </p:nvSpPr>
        <p:spPr/>
        <p:txBody>
          <a:bodyPr>
            <a:normAutofit fontScale="92500" lnSpcReduction="20000"/>
          </a:bodyPr>
          <a:lstStyle/>
          <a:p>
            <a:r>
              <a:rPr lang="id-ID" b="1" dirty="0" smtClean="0"/>
              <a:t>This circuit for the recovery of digital signals in electrically ‘noisy’ environments</a:t>
            </a:r>
            <a:r>
              <a:rPr lang="id-ID" dirty="0" smtClean="0"/>
              <a:t>. EQUIPMENT REQUIRED:</a:t>
            </a:r>
          </a:p>
          <a:p>
            <a:r>
              <a:rPr lang="id-ID" dirty="0" smtClean="0"/>
              <a:t>+ 12 /0 /-12 volt d.c. Power supply,</a:t>
            </a:r>
          </a:p>
          <a:p>
            <a:r>
              <a:rPr lang="id-ID" dirty="0" smtClean="0"/>
              <a:t>Prototyping board,</a:t>
            </a:r>
          </a:p>
          <a:p>
            <a:r>
              <a:rPr lang="id-ID" dirty="0" smtClean="0"/>
              <a:t>Op amp 741 or similar,</a:t>
            </a:r>
          </a:p>
          <a:p>
            <a:r>
              <a:rPr lang="id-ID" dirty="0" smtClean="0"/>
              <a:t>100 K resistor,</a:t>
            </a:r>
          </a:p>
          <a:p>
            <a:r>
              <a:rPr lang="id-ID" dirty="0" smtClean="0"/>
              <a:t>10 K resistor,</a:t>
            </a:r>
          </a:p>
          <a:p>
            <a:r>
              <a:rPr lang="id-ID" dirty="0" smtClean="0"/>
              <a:t>100 K (linear) potentiometer,</a:t>
            </a:r>
          </a:p>
          <a:p>
            <a:r>
              <a:rPr lang="id-ID" dirty="0" smtClean="0"/>
              <a:t>2 digital voltmeters.</a:t>
            </a:r>
            <a:endParaRPr lang="id-ID"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In figure (1.11),</a:t>
            </a:r>
            <a:endParaRPr lang="id-ID" dirty="0"/>
          </a:p>
        </p:txBody>
      </p:sp>
      <p:sp>
        <p:nvSpPr>
          <p:cNvPr id="3" name="Content Placeholder 2"/>
          <p:cNvSpPr>
            <a:spLocks noGrp="1"/>
          </p:cNvSpPr>
          <p:nvPr>
            <p:ph idx="1"/>
          </p:nvPr>
        </p:nvSpPr>
        <p:spPr/>
        <p:txBody>
          <a:bodyPr/>
          <a:lstStyle/>
          <a:p>
            <a:r>
              <a:rPr lang="id-ID" dirty="0" smtClean="0"/>
              <a:t>The upper transistor of device ‘B’ and the lower transistor of device ‘A’ conduct simultaneously. The result is a large flow of current between the supply rails which will prevent the logic levels present on the bus from being determined, and which may actually destroy the conducting transistors, due to overheating.</a:t>
            </a:r>
            <a:endParaRPr lang="id-ID"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The cure to this problem is</a:t>
            </a:r>
            <a:endParaRPr lang="id-ID" dirty="0"/>
          </a:p>
        </p:txBody>
      </p:sp>
      <p:sp>
        <p:nvSpPr>
          <p:cNvPr id="3" name="Content Placeholder 2"/>
          <p:cNvSpPr>
            <a:spLocks noGrp="1"/>
          </p:cNvSpPr>
          <p:nvPr>
            <p:ph idx="1"/>
          </p:nvPr>
        </p:nvSpPr>
        <p:spPr/>
        <p:txBody>
          <a:bodyPr>
            <a:normAutofit fontScale="92500" lnSpcReduction="20000"/>
          </a:bodyPr>
          <a:lstStyle/>
          <a:p>
            <a:r>
              <a:rPr lang="id-ID" dirty="0" smtClean="0"/>
              <a:t>To place all unused outputs in a high impedance state, as shown in figure (1.13). By ensuring that both output transistors are switched-off at the same time, an output may be caused to float or enter a high impedance state.</a:t>
            </a:r>
          </a:p>
          <a:p>
            <a:r>
              <a:rPr lang="id-ID" dirty="0" smtClean="0"/>
              <a:t>In the above example device A, B, and C are connected to a common bus. Device A outputs a logic 0, due its lower transistor conducting. </a:t>
            </a:r>
            <a:r>
              <a:rPr lang="id-ID" smtClean="0"/>
              <a:t>Bus contention is avoided because devices B and C tri-state their outputs by disabling both output transistors.</a:t>
            </a:r>
            <a:endParaRPr lang="id-ID"/>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UAS Take Home Examination</a:t>
            </a:r>
            <a:endParaRPr lang="id-ID" dirty="0"/>
          </a:p>
        </p:txBody>
      </p:sp>
      <p:sp>
        <p:nvSpPr>
          <p:cNvPr id="3" name="Content Placeholder 2"/>
          <p:cNvSpPr>
            <a:spLocks noGrp="1"/>
          </p:cNvSpPr>
          <p:nvPr>
            <p:ph idx="1"/>
          </p:nvPr>
        </p:nvSpPr>
        <p:spPr/>
        <p:txBody>
          <a:bodyPr/>
          <a:lstStyle/>
          <a:p>
            <a:r>
              <a:rPr lang="id-ID" dirty="0" smtClean="0"/>
              <a:t>Lecturer resume and critical review for some phenomenon of interface and peripheral for chapter:</a:t>
            </a:r>
          </a:p>
          <a:p>
            <a:r>
              <a:rPr lang="id-ID" dirty="0" smtClean="0"/>
              <a:t>1) Practical applications</a:t>
            </a:r>
          </a:p>
          <a:p>
            <a:r>
              <a:rPr lang="id-ID" dirty="0" smtClean="0"/>
              <a:t>2) Principles of system design</a:t>
            </a:r>
          </a:p>
          <a:p>
            <a:r>
              <a:rPr lang="id-ID" dirty="0" smtClean="0"/>
              <a:t>3) Trends in microprocessor design</a:t>
            </a:r>
            <a:endParaRPr lang="id-ID"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2014 JTE UAS AM &amp; P</a:t>
            </a:r>
            <a:endParaRPr lang="id-ID" dirty="0"/>
          </a:p>
        </p:txBody>
      </p:sp>
      <p:sp>
        <p:nvSpPr>
          <p:cNvPr id="3" name="Content Placeholder 2"/>
          <p:cNvSpPr>
            <a:spLocks noGrp="1"/>
          </p:cNvSpPr>
          <p:nvPr>
            <p:ph idx="1"/>
          </p:nvPr>
        </p:nvSpPr>
        <p:spPr/>
        <p:txBody>
          <a:bodyPr/>
          <a:lstStyle/>
          <a:p>
            <a:r>
              <a:rPr lang="id-ID" dirty="0" smtClean="0"/>
              <a:t>1) Practical applications: Analog signal interfacing</a:t>
            </a:r>
          </a:p>
          <a:p>
            <a:endParaRPr lang="id-ID" dirty="0" smtClean="0"/>
          </a:p>
        </p:txBody>
      </p:sp>
      <p:pic>
        <p:nvPicPr>
          <p:cNvPr id="4" name="Picture 3" descr="soal1.jpg"/>
          <p:cNvPicPr>
            <a:picLocks noChangeAspect="1"/>
          </p:cNvPicPr>
          <p:nvPr/>
        </p:nvPicPr>
        <p:blipFill>
          <a:blip r:embed="rId2"/>
          <a:stretch>
            <a:fillRect/>
          </a:stretch>
        </p:blipFill>
        <p:spPr>
          <a:xfrm>
            <a:off x="304800" y="2743200"/>
            <a:ext cx="8686800" cy="3962400"/>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2) Principles of system design</a:t>
            </a:r>
            <a:endParaRPr lang="id-ID" dirty="0"/>
          </a:p>
        </p:txBody>
      </p:sp>
      <p:sp>
        <p:nvSpPr>
          <p:cNvPr id="3" name="Content Placeholder 2"/>
          <p:cNvSpPr>
            <a:spLocks noGrp="1"/>
          </p:cNvSpPr>
          <p:nvPr>
            <p:ph idx="1"/>
          </p:nvPr>
        </p:nvSpPr>
        <p:spPr/>
        <p:txBody>
          <a:bodyPr/>
          <a:lstStyle/>
          <a:p>
            <a:r>
              <a:rPr lang="id-ID" dirty="0" smtClean="0"/>
              <a:t>Describe the main steps involved in the production of a single side PCB!</a:t>
            </a:r>
          </a:p>
          <a:p>
            <a:r>
              <a:rPr lang="id-ID" dirty="0" smtClean="0"/>
              <a:t>What steps would you follow, when designing a PCB layout, in order to minimize unwanted circuit effects such as track resistance and inductive and capacitive coupling between tracks?</a:t>
            </a:r>
            <a:endParaRPr lang="id-ID"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3) Trends in microprocessor design</a:t>
            </a:r>
            <a:endParaRPr lang="id-ID" dirty="0"/>
          </a:p>
        </p:txBody>
      </p:sp>
      <p:sp>
        <p:nvSpPr>
          <p:cNvPr id="3" name="Content Placeholder 2"/>
          <p:cNvSpPr>
            <a:spLocks noGrp="1"/>
          </p:cNvSpPr>
          <p:nvPr>
            <p:ph idx="1"/>
          </p:nvPr>
        </p:nvSpPr>
        <p:spPr/>
        <p:txBody>
          <a:bodyPr/>
          <a:lstStyle/>
          <a:p>
            <a:r>
              <a:rPr lang="id-ID" dirty="0" smtClean="0"/>
              <a:t>Define the main features of a micro-controller and give reasons why these devices are being used increasingly in embedded control applications!</a:t>
            </a:r>
          </a:p>
          <a:p>
            <a:r>
              <a:rPr lang="id-ID" dirty="0" smtClean="0"/>
              <a:t>Explain current and future trends in micro-processor design, related to bus widths and speed of execution of programs!</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Buku sumber</a:t>
            </a:r>
            <a:endParaRPr lang="id-ID" dirty="0"/>
          </a:p>
        </p:txBody>
      </p:sp>
      <p:sp>
        <p:nvSpPr>
          <p:cNvPr id="3" name="Content Placeholder 2"/>
          <p:cNvSpPr>
            <a:spLocks noGrp="1"/>
          </p:cNvSpPr>
          <p:nvPr>
            <p:ph idx="1"/>
          </p:nvPr>
        </p:nvSpPr>
        <p:spPr/>
        <p:txBody>
          <a:bodyPr/>
          <a:lstStyle/>
          <a:p>
            <a:r>
              <a:rPr lang="id-ID" dirty="0" smtClean="0"/>
              <a:t>Micro-electronic Systems, a Practical Approach oleh W. Ditch, penerbit Edward Arnold, a member of the Hodder Headline Group.</a:t>
            </a:r>
          </a:p>
          <a:p>
            <a:r>
              <a:rPr lang="id-ID" dirty="0" smtClean="0"/>
              <a:t>Teknik Antar-muka Komputer: Konsep dan Aplikasi, Agfianto Eko Putra, Penerbit Graha Ilmu.</a:t>
            </a:r>
            <a:endParaRPr lang="id-ID"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Microelectronic systems, W. Ditch</a:t>
            </a:r>
            <a:endParaRPr lang="id-ID" dirty="0"/>
          </a:p>
        </p:txBody>
      </p:sp>
      <p:sp>
        <p:nvSpPr>
          <p:cNvPr id="3" name="Content Placeholder 2"/>
          <p:cNvSpPr>
            <a:spLocks noGrp="1"/>
          </p:cNvSpPr>
          <p:nvPr>
            <p:ph idx="1"/>
          </p:nvPr>
        </p:nvSpPr>
        <p:spPr/>
        <p:txBody>
          <a:bodyPr>
            <a:normAutofit lnSpcReduction="10000"/>
          </a:bodyPr>
          <a:lstStyle/>
          <a:p>
            <a:r>
              <a:rPr lang="id-ID" dirty="0" smtClean="0"/>
              <a:t>Parallel interface ICs : 1) port yang digunakan untuk masukan data; 2) port dipakai untuk keluaran data; 3) bi-directional data transfer with some bits configured as input and other as outputs.</a:t>
            </a:r>
          </a:p>
          <a:p>
            <a:r>
              <a:rPr lang="id-ID" dirty="0" smtClean="0"/>
              <a:t>Handshake lines to control the flow information across a parallel interface.</a:t>
            </a:r>
          </a:p>
          <a:p>
            <a:r>
              <a:rPr lang="id-ID" smtClean="0"/>
              <a:t>Penggunaan interupsi untuk mengindikasi ketika byte data ditransmisi atau diterima.</a:t>
            </a:r>
            <a:endParaRPr lang="id-ID" dirty="0"/>
          </a:p>
        </p:txBody>
      </p:sp>
    </p:spTree>
    <p:extLst>
      <p:ext uri="{BB962C8B-B14F-4D97-AF65-F5344CB8AC3E}">
        <p14:creationId xmlns:p14="http://schemas.microsoft.com/office/powerpoint/2010/main" val="562672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PR, buku hijau hlm 24</a:t>
            </a:r>
            <a:endParaRPr lang="id-ID" dirty="0"/>
          </a:p>
        </p:txBody>
      </p:sp>
      <p:sp>
        <p:nvSpPr>
          <p:cNvPr id="3" name="Content Placeholder 2"/>
          <p:cNvSpPr>
            <a:spLocks noGrp="1"/>
          </p:cNvSpPr>
          <p:nvPr>
            <p:ph idx="1"/>
          </p:nvPr>
        </p:nvSpPr>
        <p:spPr/>
        <p:txBody>
          <a:bodyPr>
            <a:normAutofit fontScale="92500" lnSpcReduction="20000"/>
          </a:bodyPr>
          <a:lstStyle/>
          <a:p>
            <a:r>
              <a:rPr lang="id-ID" dirty="0" smtClean="0"/>
              <a:t>1) OE controls what internal circuits within the 8282 ? STB controls what internal circuits?</a:t>
            </a:r>
          </a:p>
          <a:p>
            <a:r>
              <a:rPr lang="id-ID" dirty="0" smtClean="0"/>
              <a:t>2) What two steps are involved in all data-transfer processes?</a:t>
            </a:r>
          </a:p>
          <a:p>
            <a:r>
              <a:rPr lang="id-ID" dirty="0" smtClean="0"/>
              <a:t>3) Name three general principles that must hold for all input ports?</a:t>
            </a:r>
          </a:p>
          <a:p>
            <a:r>
              <a:rPr lang="id-ID" dirty="0" smtClean="0"/>
              <a:t>4) Why  is the control line active for a shorter period of time than the address line?</a:t>
            </a:r>
          </a:p>
          <a:p>
            <a:r>
              <a:rPr lang="id-ID" dirty="0" smtClean="0"/>
              <a:t>5) Although latches are not essential for input port operation, under what conditions might they be used?</a:t>
            </a: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JTE FT UNILA – UAS AMDP</a:t>
            </a:r>
            <a:endParaRPr lang="id-ID" dirty="0"/>
          </a:p>
        </p:txBody>
      </p:sp>
      <p:sp>
        <p:nvSpPr>
          <p:cNvPr id="3" name="Content Placeholder 2"/>
          <p:cNvSpPr>
            <a:spLocks noGrp="1"/>
          </p:cNvSpPr>
          <p:nvPr>
            <p:ph idx="1"/>
          </p:nvPr>
        </p:nvSpPr>
        <p:spPr/>
        <p:txBody>
          <a:bodyPr/>
          <a:lstStyle/>
          <a:p>
            <a:r>
              <a:rPr lang="id-ID" dirty="0" smtClean="0"/>
              <a:t>Senin, 24 Juni 2013 jam 08.00 – 09.40 wib di H20 untuk TEL324 ANTARMUKA &amp; PERIFERAL, 2 (2-0), dosen MAM dan RASP.</a:t>
            </a:r>
          </a:p>
          <a:p>
            <a:r>
              <a:rPr lang="id-ID" dirty="0" smtClean="0"/>
              <a:t>Mahasiswa dengan NPM ganjil diminta mengerjakan soal ujian bernomor ganjil, sebaliknya mahasiswa dengan nomor genap diminta mengerjakan soal ujian bernomor genap.</a:t>
            </a: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Soal 01</a:t>
            </a:r>
            <a:endParaRPr lang="id-ID" dirty="0"/>
          </a:p>
        </p:txBody>
      </p:sp>
      <p:sp>
        <p:nvSpPr>
          <p:cNvPr id="3" name="Content Placeholder 2"/>
          <p:cNvSpPr>
            <a:spLocks noGrp="1"/>
          </p:cNvSpPr>
          <p:nvPr>
            <p:ph idx="1"/>
          </p:nvPr>
        </p:nvSpPr>
        <p:spPr/>
        <p:txBody>
          <a:bodyPr/>
          <a:lstStyle/>
          <a:p>
            <a:r>
              <a:rPr lang="id-ID" dirty="0" smtClean="0"/>
              <a:t>Mengapa input port harus tri-stated?</a:t>
            </a:r>
          </a:p>
          <a:p>
            <a:r>
              <a:rPr lang="id-ID" dirty="0" smtClean="0"/>
              <a:t>Urusan tri-state circuit ada di buku referensi hijau hlm 13.</a:t>
            </a: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Soal 02</a:t>
            </a:r>
            <a:endParaRPr lang="id-ID" dirty="0"/>
          </a:p>
        </p:txBody>
      </p:sp>
      <p:sp>
        <p:nvSpPr>
          <p:cNvPr id="3" name="Content Placeholder 2"/>
          <p:cNvSpPr>
            <a:spLocks noGrp="1"/>
          </p:cNvSpPr>
          <p:nvPr>
            <p:ph idx="1"/>
          </p:nvPr>
        </p:nvSpPr>
        <p:spPr/>
        <p:txBody>
          <a:bodyPr/>
          <a:lstStyle/>
          <a:p>
            <a:r>
              <a:rPr lang="id-ID" dirty="0" smtClean="0"/>
              <a:t>Apakah fungsi address bus dan control bus dalam operasi transfer data?</a:t>
            </a: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Soal 03</a:t>
            </a:r>
            <a:endParaRPr lang="id-ID" dirty="0"/>
          </a:p>
        </p:txBody>
      </p:sp>
      <p:sp>
        <p:nvSpPr>
          <p:cNvPr id="3" name="Content Placeholder 2"/>
          <p:cNvSpPr>
            <a:spLocks noGrp="1"/>
          </p:cNvSpPr>
          <p:nvPr>
            <p:ph idx="1"/>
          </p:nvPr>
        </p:nvSpPr>
        <p:spPr/>
        <p:txBody>
          <a:bodyPr/>
          <a:lstStyle/>
          <a:p>
            <a:r>
              <a:rPr lang="id-ID" dirty="0" smtClean="0"/>
              <a:t>Apakah keunggulan pengiriman informasi secara paralel dibandingkan cara serial?</a:t>
            </a:r>
            <a:endParaRPr lang="id-ID"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963</TotalTime>
  <Words>1062</Words>
  <Application>Microsoft Office PowerPoint</Application>
  <PresentationFormat>On-screen Show (4:3)</PresentationFormat>
  <Paragraphs>83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ANTAR-MUKA DAN PERIFERAL</vt:lpstr>
      <vt:lpstr>Buku sumber</vt:lpstr>
      <vt:lpstr>Buku sumber</vt:lpstr>
      <vt:lpstr>Microelectronic systems, W. Ditch</vt:lpstr>
      <vt:lpstr>PR, buku hijau hlm 24</vt:lpstr>
      <vt:lpstr>JTE FT UNILA – UAS AMDP</vt:lpstr>
      <vt:lpstr>Soal 01</vt:lpstr>
      <vt:lpstr>Soal 02</vt:lpstr>
      <vt:lpstr>Soal 03</vt:lpstr>
      <vt:lpstr>Soal 04</vt:lpstr>
      <vt:lpstr>Soal 04</vt:lpstr>
      <vt:lpstr>Soal 05</vt:lpstr>
      <vt:lpstr>Soal 06</vt:lpstr>
      <vt:lpstr>Input and output ports</vt:lpstr>
      <vt:lpstr>Roy W. Goody – Bus System</vt:lpstr>
      <vt:lpstr>Douglas V. Hall -  Bus System</vt:lpstr>
      <vt:lpstr>Review of  Interface &amp; Peripheral Lecture</vt:lpstr>
      <vt:lpstr>Consider what would happen</vt:lpstr>
      <vt:lpstr>Schmitt Trigger circuit</vt:lpstr>
      <vt:lpstr>Comment on the usefulness of</vt:lpstr>
      <vt:lpstr>In figure (1.11),</vt:lpstr>
      <vt:lpstr>The cure to this problem is</vt:lpstr>
      <vt:lpstr>UAS Take Home Examination</vt:lpstr>
      <vt:lpstr>2014 JTE UAS AM &amp; P</vt:lpstr>
      <vt:lpstr>2) Principles of system design</vt:lpstr>
      <vt:lpstr>3) Trends in microprocessor design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ANTAR-MUKA DAN PERIFERAL</dc:title>
  <dc:creator>setia</dc:creator>
  <cp:lastModifiedBy>LENOVO</cp:lastModifiedBy>
  <cp:revision>89</cp:revision>
  <dcterms:created xsi:type="dcterms:W3CDTF">2006-08-16T00:00:00Z</dcterms:created>
  <dcterms:modified xsi:type="dcterms:W3CDTF">2015-09-09T07:22:58Z</dcterms:modified>
</cp:coreProperties>
</file>