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4"/>
  </p:notesMasterIdLst>
  <p:sldIdLst>
    <p:sldId id="256" r:id="rId2"/>
    <p:sldId id="282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296" r:id="rId17"/>
    <p:sldId id="297" r:id="rId18"/>
    <p:sldId id="298" r:id="rId19"/>
    <p:sldId id="299" r:id="rId20"/>
    <p:sldId id="300" r:id="rId21"/>
    <p:sldId id="301" r:id="rId22"/>
    <p:sldId id="302" r:id="rId23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5616" autoAdjust="0"/>
    <p:restoredTop sz="94690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81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9A26CCF-99DA-4412-A38F-7BCFE0872481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4F6C4B80-C66C-4D41-A68A-2D3A956FF795}">
      <dgm:prSet phldrT="[Text]"/>
      <dgm:spPr/>
      <dgm:t>
        <a:bodyPr/>
        <a:lstStyle/>
        <a:p>
          <a:r>
            <a:rPr lang="id-ID" dirty="0" smtClean="0"/>
            <a:t>1. Buffering</a:t>
          </a:r>
          <a:br>
            <a:rPr lang="id-ID" dirty="0" smtClean="0"/>
          </a:br>
          <a:r>
            <a:rPr lang="id-ID" dirty="0" smtClean="0"/>
            <a:t>2. Data format conversion</a:t>
          </a:r>
          <a:br>
            <a:rPr lang="id-ID" dirty="0" smtClean="0"/>
          </a:br>
          <a:r>
            <a:rPr lang="id-ID" dirty="0" smtClean="0"/>
            <a:t>3. Protocol conversion</a:t>
          </a:r>
          <a:br>
            <a:rPr lang="id-ID" dirty="0" smtClean="0"/>
          </a:br>
          <a:r>
            <a:rPr lang="id-ID" dirty="0" smtClean="0"/>
            <a:t>4. Status signal handling</a:t>
          </a:r>
          <a:br>
            <a:rPr lang="id-ID" dirty="0" smtClean="0"/>
          </a:br>
          <a:r>
            <a:rPr lang="id-ID" dirty="0" smtClean="0"/>
            <a:t>5. Voltage conversion</a:t>
          </a:r>
          <a:endParaRPr lang="id-ID" dirty="0"/>
        </a:p>
      </dgm:t>
    </dgm:pt>
    <dgm:pt modelId="{E4245734-0E94-44BF-A999-D5655E1F06CE}" type="parTrans" cxnId="{1FFC2B8B-A8E5-4A28-B7DD-FAFC7416C3BC}">
      <dgm:prSet/>
      <dgm:spPr/>
      <dgm:t>
        <a:bodyPr/>
        <a:lstStyle/>
        <a:p>
          <a:endParaRPr lang="id-ID"/>
        </a:p>
      </dgm:t>
    </dgm:pt>
    <dgm:pt modelId="{5963A7D2-B909-4D11-81A2-9A67EFE4A50B}" type="sibTrans" cxnId="{1FFC2B8B-A8E5-4A28-B7DD-FAFC7416C3BC}">
      <dgm:prSet/>
      <dgm:spPr/>
      <dgm:t>
        <a:bodyPr/>
        <a:lstStyle/>
        <a:p>
          <a:endParaRPr lang="id-ID"/>
        </a:p>
      </dgm:t>
    </dgm:pt>
    <dgm:pt modelId="{EE40729F-CDA8-448F-BE7D-B65901762D02}">
      <dgm:prSet phldrT="[Text]"/>
      <dgm:spPr/>
      <dgm:t>
        <a:bodyPr/>
        <a:lstStyle/>
        <a:p>
          <a:r>
            <a:rPr lang="id-ID" dirty="0" smtClean="0"/>
            <a:t>Resolution</a:t>
          </a:r>
          <a:br>
            <a:rPr lang="id-ID" dirty="0" smtClean="0"/>
          </a:br>
          <a:r>
            <a:rPr lang="id-ID" dirty="0" smtClean="0"/>
            <a:t>Speed</a:t>
          </a:r>
          <a:br>
            <a:rPr lang="id-ID" dirty="0" smtClean="0"/>
          </a:br>
          <a:r>
            <a:rPr lang="id-ID" dirty="0" smtClean="0"/>
            <a:t>Capacity</a:t>
          </a:r>
          <a:br>
            <a:rPr lang="id-ID" dirty="0" smtClean="0"/>
          </a:br>
          <a:r>
            <a:rPr lang="id-ID" dirty="0" smtClean="0"/>
            <a:t>Type of interface</a:t>
          </a:r>
          <a:endParaRPr lang="id-ID" dirty="0"/>
        </a:p>
      </dgm:t>
    </dgm:pt>
    <dgm:pt modelId="{753A29D8-B93A-47B1-9152-539B5F848E8E}" type="parTrans" cxnId="{E78B9C37-FB49-4A30-A6F0-10E75F28B418}">
      <dgm:prSet/>
      <dgm:spPr/>
      <dgm:t>
        <a:bodyPr/>
        <a:lstStyle/>
        <a:p>
          <a:endParaRPr lang="id-ID"/>
        </a:p>
      </dgm:t>
    </dgm:pt>
    <dgm:pt modelId="{FC5AE3BA-2382-4EDE-8A24-F0FE5A0FA456}" type="sibTrans" cxnId="{E78B9C37-FB49-4A30-A6F0-10E75F28B418}">
      <dgm:prSet/>
      <dgm:spPr/>
      <dgm:t>
        <a:bodyPr/>
        <a:lstStyle/>
        <a:p>
          <a:endParaRPr lang="id-ID"/>
        </a:p>
      </dgm:t>
    </dgm:pt>
    <dgm:pt modelId="{692260C3-3FB7-4724-8087-605AF691B5D1}">
      <dgm:prSet phldrT="[Text]"/>
      <dgm:spPr/>
      <dgm:t>
        <a:bodyPr/>
        <a:lstStyle/>
        <a:p>
          <a:r>
            <a:rPr lang="id-ID" dirty="0" smtClean="0"/>
            <a:t>OS</a:t>
          </a:r>
          <a:br>
            <a:rPr lang="id-ID" dirty="0" smtClean="0"/>
          </a:br>
          <a:r>
            <a:rPr lang="id-ID" dirty="0" smtClean="0"/>
            <a:t>Form Factor</a:t>
          </a:r>
          <a:br>
            <a:rPr lang="id-ID" dirty="0" smtClean="0"/>
          </a:br>
          <a:r>
            <a:rPr lang="id-ID" dirty="0" smtClean="0"/>
            <a:t>CPU Socket</a:t>
          </a:r>
          <a:br>
            <a:rPr lang="id-ID" dirty="0" smtClean="0"/>
          </a:br>
          <a:r>
            <a:rPr lang="id-ID" dirty="0" smtClean="0"/>
            <a:t>Chipset</a:t>
          </a:r>
          <a:br>
            <a:rPr lang="id-ID" dirty="0" smtClean="0"/>
          </a:br>
          <a:r>
            <a:rPr lang="id-ID" dirty="0" smtClean="0"/>
            <a:t>Bus</a:t>
          </a:r>
          <a:br>
            <a:rPr lang="id-ID" dirty="0" smtClean="0"/>
          </a:br>
          <a:r>
            <a:rPr lang="id-ID" dirty="0" smtClean="0"/>
            <a:t>Memory</a:t>
          </a:r>
          <a:br>
            <a:rPr lang="id-ID" dirty="0" smtClean="0"/>
          </a:br>
          <a:r>
            <a:rPr lang="id-ID" dirty="0" smtClean="0"/>
            <a:t>Slot/Port</a:t>
          </a:r>
          <a:endParaRPr lang="id-ID" dirty="0"/>
        </a:p>
      </dgm:t>
    </dgm:pt>
    <dgm:pt modelId="{60A12F34-6578-49C1-976D-51DFA9DBCA4B}" type="parTrans" cxnId="{8A531641-72F4-4DB3-AB3B-50B51DDB1A78}">
      <dgm:prSet/>
      <dgm:spPr/>
      <dgm:t>
        <a:bodyPr/>
        <a:lstStyle/>
        <a:p>
          <a:endParaRPr lang="id-ID"/>
        </a:p>
      </dgm:t>
    </dgm:pt>
    <dgm:pt modelId="{F097B32F-CD08-4EE7-A8C0-9760BFC66EE6}" type="sibTrans" cxnId="{8A531641-72F4-4DB3-AB3B-50B51DDB1A78}">
      <dgm:prSet/>
      <dgm:spPr/>
      <dgm:t>
        <a:bodyPr/>
        <a:lstStyle/>
        <a:p>
          <a:endParaRPr lang="id-ID"/>
        </a:p>
      </dgm:t>
    </dgm:pt>
    <dgm:pt modelId="{193F6D41-07AB-4AD9-BDD5-397D4952E8C1}" type="pres">
      <dgm:prSet presAssocID="{B9A26CCF-99DA-4412-A38F-7BCFE0872481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90B77DC9-F9D0-405E-B0B2-F6F265F3B3B4}" type="pres">
      <dgm:prSet presAssocID="{4F6C4B80-C66C-4D41-A68A-2D3A956FF795}" presName="centerShape" presStyleLbl="node0" presStyleIdx="0" presStyleCnt="1"/>
      <dgm:spPr/>
      <dgm:t>
        <a:bodyPr/>
        <a:lstStyle/>
        <a:p>
          <a:endParaRPr lang="id-ID"/>
        </a:p>
      </dgm:t>
    </dgm:pt>
    <dgm:pt modelId="{F5AC68FB-AFAE-4771-BEBE-9BB0BE5C355B}" type="pres">
      <dgm:prSet presAssocID="{753A29D8-B93A-47B1-9152-539B5F848E8E}" presName="parTrans" presStyleLbl="bgSibTrans2D1" presStyleIdx="0" presStyleCnt="2" custAng="14100000" custScaleX="57749" custScaleY="176022" custLinFactY="73102" custLinFactNeighborX="-20411" custLinFactNeighborY="100000"/>
      <dgm:spPr>
        <a:prstGeom prst="leftUpArrow">
          <a:avLst/>
        </a:prstGeom>
      </dgm:spPr>
      <dgm:t>
        <a:bodyPr/>
        <a:lstStyle/>
        <a:p>
          <a:endParaRPr lang="id-ID"/>
        </a:p>
      </dgm:t>
    </dgm:pt>
    <dgm:pt modelId="{A823052C-C565-4B88-A5AE-7774453DF021}" type="pres">
      <dgm:prSet presAssocID="{EE40729F-CDA8-448F-BE7D-B65901762D02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9280D10E-49ED-44D3-8727-0F51FED15FFC}" type="pres">
      <dgm:prSet presAssocID="{60A12F34-6578-49C1-976D-51DFA9DBCA4B}" presName="parTrans" presStyleLbl="bgSibTrans2D1" presStyleIdx="1" presStyleCnt="2" custAng="2100000" custScaleX="62343" custScaleY="183252" custLinFactY="83203" custLinFactNeighborX="11733" custLinFactNeighborY="100000"/>
      <dgm:spPr>
        <a:prstGeom prst="leftUpArrow">
          <a:avLst/>
        </a:prstGeom>
      </dgm:spPr>
      <dgm:t>
        <a:bodyPr/>
        <a:lstStyle/>
        <a:p>
          <a:endParaRPr lang="id-ID"/>
        </a:p>
      </dgm:t>
    </dgm:pt>
    <dgm:pt modelId="{3158F173-A5F5-458F-BA71-2EFFF37DD28B}" type="pres">
      <dgm:prSet presAssocID="{692260C3-3FB7-4724-8087-605AF691B5D1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8A531641-72F4-4DB3-AB3B-50B51DDB1A78}" srcId="{4F6C4B80-C66C-4D41-A68A-2D3A956FF795}" destId="{692260C3-3FB7-4724-8087-605AF691B5D1}" srcOrd="1" destOrd="0" parTransId="{60A12F34-6578-49C1-976D-51DFA9DBCA4B}" sibTransId="{F097B32F-CD08-4EE7-A8C0-9760BFC66EE6}"/>
    <dgm:cxn modelId="{82336ACD-B261-4544-A577-2922D27BFD2A}" type="presOf" srcId="{692260C3-3FB7-4724-8087-605AF691B5D1}" destId="{3158F173-A5F5-458F-BA71-2EFFF37DD28B}" srcOrd="0" destOrd="0" presId="urn:microsoft.com/office/officeart/2005/8/layout/radial4"/>
    <dgm:cxn modelId="{8649BFAD-425B-4CAA-BA22-B5C904307CC1}" type="presOf" srcId="{60A12F34-6578-49C1-976D-51DFA9DBCA4B}" destId="{9280D10E-49ED-44D3-8727-0F51FED15FFC}" srcOrd="0" destOrd="0" presId="urn:microsoft.com/office/officeart/2005/8/layout/radial4"/>
    <dgm:cxn modelId="{E78B9C37-FB49-4A30-A6F0-10E75F28B418}" srcId="{4F6C4B80-C66C-4D41-A68A-2D3A956FF795}" destId="{EE40729F-CDA8-448F-BE7D-B65901762D02}" srcOrd="0" destOrd="0" parTransId="{753A29D8-B93A-47B1-9152-539B5F848E8E}" sibTransId="{FC5AE3BA-2382-4EDE-8A24-F0FE5A0FA456}"/>
    <dgm:cxn modelId="{E688897A-ADDC-49D1-895E-527C59AF45BE}" type="presOf" srcId="{B9A26CCF-99DA-4412-A38F-7BCFE0872481}" destId="{193F6D41-07AB-4AD9-BDD5-397D4952E8C1}" srcOrd="0" destOrd="0" presId="urn:microsoft.com/office/officeart/2005/8/layout/radial4"/>
    <dgm:cxn modelId="{2A0858C3-79AD-493D-9E90-DF0647E8739D}" type="presOf" srcId="{EE40729F-CDA8-448F-BE7D-B65901762D02}" destId="{A823052C-C565-4B88-A5AE-7774453DF021}" srcOrd="0" destOrd="0" presId="urn:microsoft.com/office/officeart/2005/8/layout/radial4"/>
    <dgm:cxn modelId="{1FFC2B8B-A8E5-4A28-B7DD-FAFC7416C3BC}" srcId="{B9A26CCF-99DA-4412-A38F-7BCFE0872481}" destId="{4F6C4B80-C66C-4D41-A68A-2D3A956FF795}" srcOrd="0" destOrd="0" parTransId="{E4245734-0E94-44BF-A999-D5655E1F06CE}" sibTransId="{5963A7D2-B909-4D11-81A2-9A67EFE4A50B}"/>
    <dgm:cxn modelId="{184F4E66-B326-4B89-B646-70DC730BC4ED}" type="presOf" srcId="{753A29D8-B93A-47B1-9152-539B5F848E8E}" destId="{F5AC68FB-AFAE-4771-BEBE-9BB0BE5C355B}" srcOrd="0" destOrd="0" presId="urn:microsoft.com/office/officeart/2005/8/layout/radial4"/>
    <dgm:cxn modelId="{45F63231-7CA8-4A6D-8CA0-BAEA30D9849C}" type="presOf" srcId="{4F6C4B80-C66C-4D41-A68A-2D3A956FF795}" destId="{90B77DC9-F9D0-405E-B0B2-F6F265F3B3B4}" srcOrd="0" destOrd="0" presId="urn:microsoft.com/office/officeart/2005/8/layout/radial4"/>
    <dgm:cxn modelId="{4FD7A799-AC47-450D-AC30-97B30FE0D746}" type="presParOf" srcId="{193F6D41-07AB-4AD9-BDD5-397D4952E8C1}" destId="{90B77DC9-F9D0-405E-B0B2-F6F265F3B3B4}" srcOrd="0" destOrd="0" presId="urn:microsoft.com/office/officeart/2005/8/layout/radial4"/>
    <dgm:cxn modelId="{ACFD6A8D-C055-4FBF-BAD6-FFD7A446F1E0}" type="presParOf" srcId="{193F6D41-07AB-4AD9-BDD5-397D4952E8C1}" destId="{F5AC68FB-AFAE-4771-BEBE-9BB0BE5C355B}" srcOrd="1" destOrd="0" presId="urn:microsoft.com/office/officeart/2005/8/layout/radial4"/>
    <dgm:cxn modelId="{DBF117F0-BEF8-444D-85A2-FA4A5EA554CB}" type="presParOf" srcId="{193F6D41-07AB-4AD9-BDD5-397D4952E8C1}" destId="{A823052C-C565-4B88-A5AE-7774453DF021}" srcOrd="2" destOrd="0" presId="urn:microsoft.com/office/officeart/2005/8/layout/radial4"/>
    <dgm:cxn modelId="{5D50775C-6ED4-4729-BC14-6CB77A5685C8}" type="presParOf" srcId="{193F6D41-07AB-4AD9-BDD5-397D4952E8C1}" destId="{9280D10E-49ED-44D3-8727-0F51FED15FFC}" srcOrd="3" destOrd="0" presId="urn:microsoft.com/office/officeart/2005/8/layout/radial4"/>
    <dgm:cxn modelId="{F7E1F3E6-962D-4DB0-A283-23A0E3081C7D}" type="presParOf" srcId="{193F6D41-07AB-4AD9-BDD5-397D4952E8C1}" destId="{3158F173-A5F5-458F-BA71-2EFFF37DD28B}" srcOrd="4" destOrd="0" presId="urn:microsoft.com/office/officeart/2005/8/layout/radial4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0B77DC9-F9D0-405E-B0B2-F6F265F3B3B4}">
      <dsp:nvSpPr>
        <dsp:cNvPr id="0" name=""/>
        <dsp:cNvSpPr/>
      </dsp:nvSpPr>
      <dsp:spPr>
        <a:xfrm>
          <a:off x="2711767" y="1854774"/>
          <a:ext cx="2501265" cy="250126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300" kern="1200" dirty="0" smtClean="0"/>
            <a:t>1. Buffering</a:t>
          </a:r>
          <a:br>
            <a:rPr lang="id-ID" sz="1300" kern="1200" dirty="0" smtClean="0"/>
          </a:br>
          <a:r>
            <a:rPr lang="id-ID" sz="1300" kern="1200" dirty="0" smtClean="0"/>
            <a:t>2. Data format conversion</a:t>
          </a:r>
          <a:br>
            <a:rPr lang="id-ID" sz="1300" kern="1200" dirty="0" smtClean="0"/>
          </a:br>
          <a:r>
            <a:rPr lang="id-ID" sz="1300" kern="1200" dirty="0" smtClean="0"/>
            <a:t>3. Protocol conversion</a:t>
          </a:r>
          <a:br>
            <a:rPr lang="id-ID" sz="1300" kern="1200" dirty="0" smtClean="0"/>
          </a:br>
          <a:r>
            <a:rPr lang="id-ID" sz="1300" kern="1200" dirty="0" smtClean="0"/>
            <a:t>4. Status signal handling</a:t>
          </a:r>
          <a:br>
            <a:rPr lang="id-ID" sz="1300" kern="1200" dirty="0" smtClean="0"/>
          </a:br>
          <a:r>
            <a:rPr lang="id-ID" sz="1300" kern="1200" dirty="0" smtClean="0"/>
            <a:t>5. Voltage conversion</a:t>
          </a:r>
          <a:endParaRPr lang="id-ID" sz="1300" kern="1200" dirty="0"/>
        </a:p>
      </dsp:txBody>
      <dsp:txXfrm>
        <a:off x="2711767" y="1854774"/>
        <a:ext cx="2501265" cy="2501265"/>
      </dsp:txXfrm>
    </dsp:sp>
    <dsp:sp modelId="{F5AC68FB-AFAE-4771-BEBE-9BB0BE5C355B}">
      <dsp:nvSpPr>
        <dsp:cNvPr id="0" name=""/>
        <dsp:cNvSpPr/>
      </dsp:nvSpPr>
      <dsp:spPr>
        <a:xfrm rot="5400000">
          <a:off x="1025654" y="2350242"/>
          <a:ext cx="1162318" cy="1254791"/>
        </a:xfrm>
        <a:prstGeom prst="leftUp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23052C-C565-4B88-A5AE-7774453DF021}">
      <dsp:nvSpPr>
        <dsp:cNvPr id="0" name=""/>
        <dsp:cNvSpPr/>
      </dsp:nvSpPr>
      <dsp:spPr>
        <a:xfrm>
          <a:off x="5170" y="215960"/>
          <a:ext cx="2376201" cy="19009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700" kern="1200" dirty="0" smtClean="0"/>
            <a:t>Resolution</a:t>
          </a:r>
          <a:br>
            <a:rPr lang="id-ID" sz="1700" kern="1200" dirty="0" smtClean="0"/>
          </a:br>
          <a:r>
            <a:rPr lang="id-ID" sz="1700" kern="1200" dirty="0" smtClean="0"/>
            <a:t>Speed</a:t>
          </a:r>
          <a:br>
            <a:rPr lang="id-ID" sz="1700" kern="1200" dirty="0" smtClean="0"/>
          </a:br>
          <a:r>
            <a:rPr lang="id-ID" sz="1700" kern="1200" dirty="0" smtClean="0"/>
            <a:t>Capacity</a:t>
          </a:r>
          <a:br>
            <a:rPr lang="id-ID" sz="1700" kern="1200" dirty="0" smtClean="0"/>
          </a:br>
          <a:r>
            <a:rPr lang="id-ID" sz="1700" kern="1200" dirty="0" smtClean="0"/>
            <a:t>Type of interface</a:t>
          </a:r>
          <a:endParaRPr lang="id-ID" sz="1700" kern="1200" dirty="0"/>
        </a:p>
      </dsp:txBody>
      <dsp:txXfrm>
        <a:off x="5170" y="215960"/>
        <a:ext cx="2376201" cy="1900961"/>
      </dsp:txXfrm>
    </dsp:sp>
    <dsp:sp modelId="{9280D10E-49ED-44D3-8727-0F51FED15FFC}">
      <dsp:nvSpPr>
        <dsp:cNvPr id="0" name=""/>
        <dsp:cNvSpPr/>
      </dsp:nvSpPr>
      <dsp:spPr>
        <a:xfrm>
          <a:off x="5515931" y="2396478"/>
          <a:ext cx="1254782" cy="1306331"/>
        </a:xfrm>
        <a:prstGeom prst="leftUp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58F173-A5F5-458F-BA71-2EFFF37DD28B}">
      <dsp:nvSpPr>
        <dsp:cNvPr id="0" name=""/>
        <dsp:cNvSpPr/>
      </dsp:nvSpPr>
      <dsp:spPr>
        <a:xfrm>
          <a:off x="5543427" y="215960"/>
          <a:ext cx="2376201" cy="19009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700" kern="1200" dirty="0" smtClean="0"/>
            <a:t>OS</a:t>
          </a:r>
          <a:br>
            <a:rPr lang="id-ID" sz="1700" kern="1200" dirty="0" smtClean="0"/>
          </a:br>
          <a:r>
            <a:rPr lang="id-ID" sz="1700" kern="1200" dirty="0" smtClean="0"/>
            <a:t>Form Factor</a:t>
          </a:r>
          <a:br>
            <a:rPr lang="id-ID" sz="1700" kern="1200" dirty="0" smtClean="0"/>
          </a:br>
          <a:r>
            <a:rPr lang="id-ID" sz="1700" kern="1200" dirty="0" smtClean="0"/>
            <a:t>CPU Socket</a:t>
          </a:r>
          <a:br>
            <a:rPr lang="id-ID" sz="1700" kern="1200" dirty="0" smtClean="0"/>
          </a:br>
          <a:r>
            <a:rPr lang="id-ID" sz="1700" kern="1200" dirty="0" smtClean="0"/>
            <a:t>Chipset</a:t>
          </a:r>
          <a:br>
            <a:rPr lang="id-ID" sz="1700" kern="1200" dirty="0" smtClean="0"/>
          </a:br>
          <a:r>
            <a:rPr lang="id-ID" sz="1700" kern="1200" dirty="0" smtClean="0"/>
            <a:t>Bus</a:t>
          </a:r>
          <a:br>
            <a:rPr lang="id-ID" sz="1700" kern="1200" dirty="0" smtClean="0"/>
          </a:br>
          <a:r>
            <a:rPr lang="id-ID" sz="1700" kern="1200" dirty="0" smtClean="0"/>
            <a:t>Memory</a:t>
          </a:r>
          <a:br>
            <a:rPr lang="id-ID" sz="1700" kern="1200" dirty="0" smtClean="0"/>
          </a:br>
          <a:r>
            <a:rPr lang="id-ID" sz="1700" kern="1200" dirty="0" smtClean="0"/>
            <a:t>Slot/Port</a:t>
          </a:r>
          <a:endParaRPr lang="id-ID" sz="1700" kern="1200" dirty="0"/>
        </a:p>
      </dsp:txBody>
      <dsp:txXfrm>
        <a:off x="5543427" y="215960"/>
        <a:ext cx="2376201" cy="19009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EF3FB4-4F24-4684-80F9-D98F492720FB}" type="datetimeFigureOut">
              <a:rPr lang="id-ID" smtClean="0"/>
              <a:pPr/>
              <a:t>15/05/2014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9F3769-5068-43DF-9CE5-25E5CA2849C2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8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9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E9AB8A04-4682-44AD-85B2-296F7F5284D7}" type="datetime1">
              <a:rPr lang="id-ID" smtClean="0"/>
              <a:pPr/>
              <a:t>15/05/2014</a:t>
            </a:fld>
            <a:endParaRPr lang="id-ID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id-ID" smtClean="0"/>
              <a:t>©Meizano Ardhi M. 2013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98C2715C-D0F0-481E-A1BE-26953BADCE1E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96B6E-6BBE-4C88-8889-2A906E1EBF2B}" type="datetime1">
              <a:rPr lang="id-ID" smtClean="0"/>
              <a:pPr/>
              <a:t>15/05/2014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©Meizano Ardhi M. 2013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715C-D0F0-481E-A1BE-26953BADCE1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4766A-91F2-4BDB-8ECF-5C5207EA8BAE}" type="datetime1">
              <a:rPr lang="id-ID" smtClean="0"/>
              <a:pPr/>
              <a:t>15/05/2014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©Meizano Ardhi M. 2013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715C-D0F0-481E-A1BE-26953BADCE1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79248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79248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407E0-D014-41EB-BEE7-AA1D5FD17C6E}" type="datetime1">
              <a:rPr lang="id-ID" smtClean="0"/>
              <a:pPr/>
              <a:t>15/05/2014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©Meizano Ardhi M. 2013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715C-D0F0-481E-A1BE-26953BADCE1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08973-DF6C-4D88-BF0A-8AA92DB437F1}" type="datetime1">
              <a:rPr lang="id-ID" smtClean="0"/>
              <a:pPr/>
              <a:t>15/05/2014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©Meizano Ardhi M. 2013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715C-D0F0-481E-A1BE-26953BADCE1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A8E38-3BE4-498B-B83D-5CAEF412FD52}" type="datetime1">
              <a:rPr lang="id-ID" smtClean="0"/>
              <a:pPr/>
              <a:t>15/05/2014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©Meizano Ardhi M. 2013</a:t>
            </a: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715C-D0F0-481E-A1BE-26953BADCE1E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09600" y="1905000"/>
            <a:ext cx="3852672" cy="4343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1905000"/>
            <a:ext cx="3889248" cy="4343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1999" y="1905000"/>
            <a:ext cx="3581401" cy="609600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590800"/>
            <a:ext cx="3851977" cy="36576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905000"/>
            <a:ext cx="3657599" cy="609600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590800"/>
            <a:ext cx="3889248" cy="36576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C8E8D-1FF7-4D2E-9902-86DD798FAF57}" type="datetime1">
              <a:rPr lang="id-ID" smtClean="0"/>
              <a:pPr/>
              <a:t>15/05/2014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©Meizano Ardhi M. 2013</a:t>
            </a:r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715C-D0F0-481E-A1BE-26953BADCE1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42B9F-B994-45F9-B116-F56D13F9A63C}" type="datetime1">
              <a:rPr lang="id-ID" smtClean="0"/>
              <a:pPr/>
              <a:t>15/05/2014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©Meizano Ardhi M. 2013</a:t>
            </a:r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715C-D0F0-481E-A1BE-26953BADCE1E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7924800" cy="1219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AD571-73B5-4FEF-9D52-E33CA0F8F340}" type="datetime1">
              <a:rPr lang="id-ID" smtClean="0"/>
              <a:pPr/>
              <a:t>15/05/2014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©Meizano Ardhi M. 2013</a:t>
            </a:r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715C-D0F0-481E-A1BE-26953BADCE1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9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2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5DFD4-F3AB-4D7C-9C8F-F20237DD5817}" type="datetime1">
              <a:rPr lang="id-ID" smtClean="0"/>
              <a:pPr/>
              <a:t>15/05/2014</a:t>
            </a:fld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715C-D0F0-481E-A1BE-26953BADCE1E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id-ID" smtClean="0"/>
              <a:t>©Meizano Ardhi M. 2013</a:t>
            </a:r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9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2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413F5-2781-48A9-9A02-0CC1D05C7124}" type="datetime1">
              <a:rPr lang="id-ID" smtClean="0"/>
              <a:pPr/>
              <a:t>15/05/2014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id-ID" smtClean="0"/>
              <a:t>©Meizano Ardhi M. 2013</a:t>
            </a: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715C-D0F0-481E-A1BE-26953BADCE1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8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9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304800" y="152400"/>
            <a:ext cx="8534400" cy="6553199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13444"/>
            <a:ext cx="3679116" cy="4706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1"/>
            <a:ext cx="3505200" cy="39533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7924800" cy="12192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905000"/>
            <a:ext cx="79248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1740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A36843F-2775-4EBF-88A0-19F744607C81}" type="datetime1">
              <a:rPr lang="id-ID" smtClean="0"/>
              <a:pPr/>
              <a:t>15/05/2014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53000" y="632460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id-ID" smtClean="0"/>
              <a:t>©Meizano Ardhi M. 2013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17402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98C2715C-D0F0-481E-A1BE-26953BADCE1E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Interface &amp; Peripheral 02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 smtClean="0"/>
              <a:t>Meizano Ardhi M., </a:t>
            </a:r>
            <a:r>
              <a:rPr lang="id-ID" dirty="0" smtClean="0"/>
              <a:t>MT</a:t>
            </a:r>
          </a:p>
          <a:p>
            <a:endParaRPr lang="id-ID" dirty="0" smtClean="0"/>
          </a:p>
          <a:p>
            <a:r>
              <a:rPr lang="id-ID" dirty="0" smtClean="0"/>
              <a:t>R. Arum, S.P., S.Si., M.T.</a:t>
            </a:r>
            <a:endParaRPr lang="id-ID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©Meizano Ardhi M. 2013</a:t>
            </a:r>
            <a:endParaRPr lang="id-ID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Sistem Masukan &amp; Keluaran Komputer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Menjembatani CPU dan memori dengan dunia luar merupakan hal yang terpenting untuk kita ketahui</a:t>
            </a:r>
          </a:p>
          <a:p>
            <a:r>
              <a:rPr lang="id-ID" dirty="0" smtClean="0"/>
              <a:t>Mengetahui fungsi dan struktur modul I/O</a:t>
            </a:r>
            <a:endParaRPr lang="id-ID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©Meizano Ardhi M. 2013</a:t>
            </a:r>
            <a:endParaRPr lang="id-ID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Modul generik dari suatu modul I/O</a:t>
            </a:r>
            <a:endParaRPr lang="id-ID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835696" y="1556792"/>
            <a:ext cx="5185172" cy="4628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©Meizano Ardhi M. 2013</a:t>
            </a:r>
            <a:endParaRPr lang="id-ID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Modul I/O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Modul I/O adalah suatu komponen dalam sistem komputer</a:t>
            </a:r>
          </a:p>
          <a:p>
            <a:pPr lvl="1"/>
            <a:r>
              <a:rPr lang="sv-SE" dirty="0" smtClean="0"/>
              <a:t>Bertanggung jawab atas pengontrolan sebuah perangkat luar</a:t>
            </a:r>
            <a:r>
              <a:rPr lang="id-ID" dirty="0" smtClean="0"/>
              <a:t> atau lebih</a:t>
            </a:r>
          </a:p>
          <a:p>
            <a:pPr lvl="1"/>
            <a:r>
              <a:rPr lang="id-ID" dirty="0" smtClean="0"/>
              <a:t>Bertanggung jawab pula dalam pertukaran data antara perangkat luar tersebut dengan memori utama ataupun dengan register – register CPU.</a:t>
            </a:r>
          </a:p>
          <a:p>
            <a:r>
              <a:rPr lang="sv-SE" dirty="0" smtClean="0"/>
              <a:t> Antarmuka internal dengan komputer (CPU dan memori</a:t>
            </a:r>
            <a:r>
              <a:rPr lang="id-ID" dirty="0" smtClean="0"/>
              <a:t> utama)</a:t>
            </a:r>
          </a:p>
          <a:p>
            <a:r>
              <a:rPr lang="id-ID" dirty="0" smtClean="0"/>
              <a:t> Antarmuka dengan perangkat eksternalnya untuk menjalankan fungsi – fungsi pengontrolan</a:t>
            </a:r>
            <a:endParaRPr lang="id-ID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©Meizano Ardhi M. 2013</a:t>
            </a:r>
            <a:endParaRPr lang="id-ID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Fungsi Modul I/O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Kontrol dan pewaktuan.</a:t>
            </a:r>
          </a:p>
          <a:p>
            <a:r>
              <a:rPr lang="id-ID" dirty="0" smtClean="0"/>
              <a:t>Komunikasi CPU.</a:t>
            </a:r>
          </a:p>
          <a:p>
            <a:r>
              <a:rPr lang="id-ID" dirty="0" smtClean="0"/>
              <a:t>Komunikasi perangkat eksternal.</a:t>
            </a:r>
          </a:p>
          <a:p>
            <a:r>
              <a:rPr lang="id-ID" dirty="0" smtClean="0"/>
              <a:t>Pem-buffer-an data.</a:t>
            </a:r>
          </a:p>
          <a:p>
            <a:r>
              <a:rPr lang="id-ID" dirty="0" smtClean="0"/>
              <a:t>Deteksi kesalahan</a:t>
            </a:r>
            <a:endParaRPr lang="id-ID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©Meizano Ardhi M. 2013</a:t>
            </a:r>
            <a:endParaRPr lang="id-ID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Kontrol dan Pewaktuan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nl-NL" dirty="0" smtClean="0"/>
              <a:t>Fungsi kontrol dan pewaktuan (control &amp; timing)</a:t>
            </a:r>
            <a:r>
              <a:rPr lang="id-ID" dirty="0" smtClean="0"/>
              <a:t> merupakan hal yang penting untuk mensinkronkan kerja </a:t>
            </a:r>
            <a:r>
              <a:rPr lang="da-DK" dirty="0" smtClean="0"/>
              <a:t>masing – masing komponen penyusun komputer.</a:t>
            </a:r>
          </a:p>
          <a:p>
            <a:r>
              <a:rPr lang="id-ID" dirty="0" smtClean="0"/>
              <a:t> Dalam sekali waktu CPU berkomunikasi dengan satu atau lebih perangkat dengan pola tidak menentu dan </a:t>
            </a:r>
            <a:r>
              <a:rPr lang="nn-NO" dirty="0" smtClean="0"/>
              <a:t>kecepatan transfer komunikasi data yang beragam, baik</a:t>
            </a:r>
            <a:r>
              <a:rPr lang="id-ID" dirty="0" smtClean="0"/>
              <a:t> dengan perangkat internal seperti register – register, </a:t>
            </a:r>
            <a:r>
              <a:rPr lang="it-IT" dirty="0" smtClean="0"/>
              <a:t>memori utama, memori sekunder, perangkat peripheral.</a:t>
            </a:r>
          </a:p>
          <a:p>
            <a:r>
              <a:rPr lang="id-ID" dirty="0" smtClean="0"/>
              <a:t> Proses tersebut bisa berjalan apabila ada fungsi kontrol dan pewaktuan yang mengatur sistem secara keseluruhan</a:t>
            </a:r>
          </a:p>
          <a:p>
            <a:r>
              <a:rPr lang="id-ID" dirty="0" smtClean="0"/>
              <a:t> Transfer data tidak akan lepas dari penggunaan sistem bus, maka interaksi CPU dan modul I/O akan melibatkan kontrol dan pewaktuan sebuah arbitrasi bus atau lebih</a:t>
            </a:r>
            <a:endParaRPr lang="id-ID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©Meizano Ardhi M. 2013</a:t>
            </a:r>
            <a:endParaRPr lang="id-ID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2800" dirty="0" smtClean="0"/>
              <a:t>Langkah-langkah pemindahan data dari </a:t>
            </a:r>
            <a:r>
              <a:rPr lang="pt-BR" sz="2800" dirty="0" smtClean="0"/>
              <a:t>peripheral ke CPU melalui sebuah modul I/O</a:t>
            </a:r>
            <a:endParaRPr lang="id-ID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i-FI" dirty="0" smtClean="0"/>
              <a:t>Permintaan dan pemeriksaan status perangkat dari CPU ke</a:t>
            </a:r>
            <a:r>
              <a:rPr lang="id-ID" dirty="0" smtClean="0"/>
              <a:t> modul I/O.</a:t>
            </a:r>
          </a:p>
          <a:p>
            <a:r>
              <a:rPr lang="pt-BR" dirty="0" smtClean="0"/>
              <a:t> Modul I/O memberi jawaban atas permintaan CPU.</a:t>
            </a:r>
          </a:p>
          <a:p>
            <a:r>
              <a:rPr lang="id-ID" dirty="0" smtClean="0"/>
              <a:t> Apabila perangkat eksternal telah siap untuk transfer data, maka CPU akan mengirimkan perintah ke modul I/O.</a:t>
            </a:r>
          </a:p>
          <a:p>
            <a:r>
              <a:rPr lang="id-ID" dirty="0" smtClean="0"/>
              <a:t> Modul I/O akan menerima paket data dengan panjang tertentu dari peripheral.</a:t>
            </a:r>
          </a:p>
          <a:p>
            <a:r>
              <a:rPr lang="id-ID" dirty="0" smtClean="0"/>
              <a:t> Selanjutnya data dikirim ke CPU setelah diadakan sinkronisasi panjang data dan kecepatan transfer oleh modul I/O sehingga paket – paket data dapat diterima CPU dengan baik</a:t>
            </a:r>
            <a:endParaRPr lang="id-ID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©Meizano Ardhi M. 2013</a:t>
            </a:r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Proses fungsi komunikasi </a:t>
            </a:r>
            <a:r>
              <a:rPr lang="pt-BR" dirty="0" smtClean="0"/>
              <a:t>antara CPU dan modul I/O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d-ID" i="1" dirty="0" smtClean="0"/>
              <a:t>Command Decoding, yaitu modul I/O menerima perintah – perintah </a:t>
            </a:r>
            <a:r>
              <a:rPr lang="id-ID" dirty="0" smtClean="0"/>
              <a:t>dari CPU yang dikirimkan sebagai sinyal bagi </a:t>
            </a:r>
            <a:r>
              <a:rPr lang="id-ID" i="1" dirty="0" smtClean="0"/>
              <a:t>bus kontrol. </a:t>
            </a:r>
            <a:r>
              <a:rPr lang="id-ID" dirty="0" smtClean="0"/>
              <a:t>Misalnya, sebuah modul I/O untuk disk dapat menerima perintah: </a:t>
            </a:r>
            <a:r>
              <a:rPr lang="en-US" dirty="0" smtClean="0"/>
              <a:t>Read sector, Scan record ID, Format disk.</a:t>
            </a:r>
          </a:p>
          <a:p>
            <a:r>
              <a:rPr lang="id-ID" dirty="0" smtClean="0"/>
              <a:t> </a:t>
            </a:r>
            <a:r>
              <a:rPr lang="id-ID" i="1" dirty="0" smtClean="0"/>
              <a:t>Data, pertukaran data antara CPU dan modul I/O melalui bus data.</a:t>
            </a:r>
          </a:p>
          <a:p>
            <a:r>
              <a:rPr lang="id-ID" dirty="0" smtClean="0"/>
              <a:t> </a:t>
            </a:r>
            <a:r>
              <a:rPr lang="id-ID" i="1" dirty="0" smtClean="0"/>
              <a:t>Status Reporting, yaitu pelaporan kondisi status modul I/O maupun </a:t>
            </a:r>
            <a:r>
              <a:rPr lang="id-ID" dirty="0" smtClean="0"/>
              <a:t>perangkat peripheral, umumnya berupa status kondisi </a:t>
            </a:r>
            <a:r>
              <a:rPr lang="id-ID" i="1" dirty="0" smtClean="0"/>
              <a:t>Busy atau Ready. Juga status bermacam – macam kondisi kesalahan (error).</a:t>
            </a:r>
          </a:p>
          <a:p>
            <a:r>
              <a:rPr lang="id-ID" dirty="0" smtClean="0"/>
              <a:t> </a:t>
            </a:r>
            <a:r>
              <a:rPr lang="id-ID" i="1" dirty="0" smtClean="0"/>
              <a:t>Address Recognition, bahwa peralatan atau komponen penyusun </a:t>
            </a:r>
            <a:r>
              <a:rPr lang="id-ID" dirty="0" smtClean="0"/>
              <a:t>komputer dapat dihubungi atau dipanggil maka harus memiliki alamat yang unik, begitu pula pada perangkat peripheral, sehingga setiap modul I/O harus mengetahui alamat peripheral yang dikontrolnya</a:t>
            </a:r>
            <a:endParaRPr lang="id-ID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©Meizano Ardhi M. 2013</a:t>
            </a:r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Skema suatu perangkat peripheral</a:t>
            </a:r>
            <a:endParaRPr lang="id-ID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©Meizano Ardhi M. 2013</a:t>
            </a:r>
            <a:endParaRPr lang="id-ID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2060848"/>
            <a:ext cx="6312027" cy="3652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Buffering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Tujuan utama adalah mendapatkan penyesuaian data sehubungan perbedaan laju transfer data dari perangkat peripheral dengan kecepatan pengolahan pada CPU.</a:t>
            </a:r>
          </a:p>
          <a:p>
            <a:r>
              <a:rPr lang="id-ID" dirty="0" smtClean="0"/>
              <a:t>Laju transfer data dari perangkat peripheral lebih lambat dari kecepatan CPU maupun media penyimpan</a:t>
            </a:r>
            <a:endParaRPr lang="id-ID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©Meizano Ardhi M. 2013</a:t>
            </a:r>
            <a:endParaRPr lang="id-ID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Deteksi Kesalahan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Bila perangkat peripheral terdapat masalah</a:t>
            </a:r>
            <a:r>
              <a:rPr lang="id-ID" dirty="0" smtClean="0"/>
              <a:t> </a:t>
            </a:r>
            <a:r>
              <a:rPr lang="sv-SE" dirty="0" smtClean="0"/>
              <a:t>sehingga proses tidak dapat dijalankan, maka</a:t>
            </a:r>
            <a:r>
              <a:rPr lang="id-ID" dirty="0" smtClean="0"/>
              <a:t> </a:t>
            </a:r>
            <a:r>
              <a:rPr lang="sv-SE" dirty="0" smtClean="0"/>
              <a:t>modul I/O akan melaporkan kesalahan tersebut.</a:t>
            </a:r>
          </a:p>
          <a:p>
            <a:pPr lvl="1"/>
            <a:r>
              <a:rPr lang="es-ES" dirty="0" smtClean="0"/>
              <a:t>Misal </a:t>
            </a:r>
            <a:r>
              <a:rPr lang="es-ES" dirty="0" err="1" smtClean="0"/>
              <a:t>informasi</a:t>
            </a:r>
            <a:r>
              <a:rPr lang="es-ES" dirty="0" smtClean="0"/>
              <a:t> </a:t>
            </a:r>
            <a:r>
              <a:rPr lang="es-ES" dirty="0" err="1" smtClean="0"/>
              <a:t>kesalahan</a:t>
            </a:r>
            <a:r>
              <a:rPr lang="es-ES" dirty="0" smtClean="0"/>
              <a:t> pada </a:t>
            </a:r>
            <a:r>
              <a:rPr lang="es-ES" dirty="0" err="1" smtClean="0"/>
              <a:t>peripheral</a:t>
            </a:r>
            <a:r>
              <a:rPr lang="es-ES" dirty="0" smtClean="0"/>
              <a:t> </a:t>
            </a:r>
            <a:r>
              <a:rPr lang="es-ES" dirty="0" err="1" smtClean="0"/>
              <a:t>printer</a:t>
            </a:r>
            <a:r>
              <a:rPr lang="id-ID" dirty="0" smtClean="0"/>
              <a:t> seperti: kertas tergulung, pinta habis, kertas habis.</a:t>
            </a:r>
          </a:p>
          <a:p>
            <a:r>
              <a:rPr lang="id-ID" dirty="0" smtClean="0"/>
              <a:t>Teknik yang umum untuk deteksi kesalahan adalah penggunaan bit paritas</a:t>
            </a:r>
            <a:endParaRPr lang="id-ID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©Meizano Ardhi M. 2013</a:t>
            </a:r>
            <a:endParaRPr lang="id-ID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Interface/Antarmuka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d-ID" dirty="0" smtClean="0"/>
              <a:t>User interface</a:t>
            </a:r>
          </a:p>
          <a:p>
            <a:pPr lvl="1"/>
            <a:r>
              <a:rPr lang="id-ID" dirty="0" smtClean="0"/>
              <a:t>Memungkinkan pengguna untuk berkomunikasi dengan sistem operasi (GUI) atau menu</a:t>
            </a:r>
          </a:p>
          <a:p>
            <a:r>
              <a:rPr lang="id-ID" dirty="0" smtClean="0"/>
              <a:t>Software interface (device driver)</a:t>
            </a:r>
          </a:p>
          <a:p>
            <a:pPr lvl="1"/>
            <a:r>
              <a:rPr lang="id-ID" dirty="0" smtClean="0"/>
              <a:t>Bahasa dan kode yang digunakan aplikasi untuk berkomunikasi antara satu sama lain dan hardware. (Protocol – Jumlah karakter per message/pesan, hand shake, error correction dan recovery, baud rate, communication time out dan Data Format, start/stop sign, data sign, data value)</a:t>
            </a:r>
          </a:p>
          <a:p>
            <a:r>
              <a:rPr lang="id-ID" dirty="0" smtClean="0"/>
              <a:t>Hardware interface</a:t>
            </a:r>
          </a:p>
          <a:p>
            <a:pPr lvl="1"/>
            <a:r>
              <a:rPr lang="id-ID" dirty="0" smtClean="0"/>
              <a:t>Kabel, plug, dan soket yang digunakan hardware device (pheriferal dan motherboard) untuk berkomunikasi dengan sesamanya. (Port – parallel/serial [RS-232, USB], System Bus [PCI, EISA, SCSI, VME, IDE, ATA] – dan media komunikasi – kabel atau nirkabel)</a:t>
            </a:r>
            <a:endParaRPr lang="id-ID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429124" y="6324600"/>
            <a:ext cx="4026028" cy="365125"/>
          </a:xfrm>
        </p:spPr>
        <p:txBody>
          <a:bodyPr/>
          <a:lstStyle/>
          <a:p>
            <a:r>
              <a:rPr lang="id-ID" dirty="0" smtClean="0"/>
              <a:t>©R. Arum, S.P., S.SI., m.t. &amp; Meizano </a:t>
            </a:r>
            <a:r>
              <a:rPr lang="id-ID" dirty="0" smtClean="0"/>
              <a:t>Ardhi M. 2013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Struktur Modul I/O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Berbagai macam modul I/O seiring</a:t>
            </a:r>
            <a:r>
              <a:rPr lang="id-ID" dirty="0" smtClean="0"/>
              <a:t> perkembangan komputer.</a:t>
            </a:r>
          </a:p>
          <a:p>
            <a:pPr lvl="1"/>
            <a:r>
              <a:rPr lang="id-ID" dirty="0" smtClean="0"/>
              <a:t>Intel 8255A yang sering disebut PPI (Programmable Peripheral Interface).</a:t>
            </a:r>
          </a:p>
          <a:p>
            <a:r>
              <a:rPr lang="pt-BR" dirty="0" smtClean="0"/>
              <a:t>Bagaimanapun kompleksitas suatu modul I/O,</a:t>
            </a:r>
            <a:r>
              <a:rPr lang="id-ID" dirty="0" smtClean="0"/>
              <a:t> terdapat kemiripan struktur.</a:t>
            </a:r>
            <a:endParaRPr lang="id-ID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©Meizano Ardhi M. 2013</a:t>
            </a:r>
            <a:endParaRPr lang="id-ID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Struktur Modul I/O</a:t>
            </a:r>
            <a:endParaRPr lang="id-ID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©Meizano Ardhi M. 2013</a:t>
            </a:r>
            <a:endParaRPr lang="id-ID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90650" y="2119312"/>
            <a:ext cx="6362700" cy="383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Struktur Modul I/O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Antarmuka modul I/O ke CPU melalui bus </a:t>
            </a:r>
            <a:r>
              <a:rPr lang="sv-SE" dirty="0" smtClean="0"/>
              <a:t>sistem komputer terdapat tiga saluran</a:t>
            </a:r>
          </a:p>
          <a:p>
            <a:pPr lvl="1"/>
            <a:r>
              <a:rPr lang="id-ID" dirty="0" smtClean="0"/>
              <a:t>Saluran data</a:t>
            </a:r>
          </a:p>
          <a:p>
            <a:pPr lvl="1"/>
            <a:r>
              <a:rPr lang="id-ID" dirty="0" smtClean="0"/>
              <a:t>Saluran alamat</a:t>
            </a:r>
          </a:p>
          <a:p>
            <a:pPr lvl="1"/>
            <a:r>
              <a:rPr lang="id-ID" dirty="0" smtClean="0"/>
              <a:t>Saluran kontrol.</a:t>
            </a:r>
          </a:p>
          <a:p>
            <a:r>
              <a:rPr lang="id-ID" dirty="0" smtClean="0"/>
              <a:t>Bagian terpenting adalah blok logika I/O yang berhubungan dengan semua peralatan antarmuka peripheral, terdapat fungsi pengaturan dan switching pada blok ini</a:t>
            </a:r>
            <a:endParaRPr lang="id-ID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©Meizano Ardhi M. 2013</a:t>
            </a:r>
            <a:endParaRPr lang="id-ID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4294967295"/>
          </p:nvPr>
        </p:nvGraphicFramePr>
        <p:xfrm>
          <a:off x="611560" y="1412776"/>
          <a:ext cx="79248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187624" y="1196752"/>
            <a:ext cx="12907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/>
              <a:t>PERIFERAL</a:t>
            </a:r>
            <a:endParaRPr lang="id-ID" dirty="0"/>
          </a:p>
        </p:txBody>
      </p:sp>
      <p:sp>
        <p:nvSpPr>
          <p:cNvPr id="8" name="TextBox 7"/>
          <p:cNvSpPr txBox="1"/>
          <p:nvPr/>
        </p:nvSpPr>
        <p:spPr>
          <a:xfrm>
            <a:off x="6660232" y="1196752"/>
            <a:ext cx="13805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/>
              <a:t>KOMPUTER</a:t>
            </a:r>
            <a:endParaRPr lang="id-ID" dirty="0"/>
          </a:p>
        </p:txBody>
      </p:sp>
      <p:sp>
        <p:nvSpPr>
          <p:cNvPr id="9" name="TextBox 8"/>
          <p:cNvSpPr txBox="1"/>
          <p:nvPr/>
        </p:nvSpPr>
        <p:spPr>
          <a:xfrm>
            <a:off x="3995936" y="5877272"/>
            <a:ext cx="1364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/>
              <a:t>INTERFACE</a:t>
            </a:r>
            <a:endParaRPr lang="id-ID" dirty="0"/>
          </a:p>
        </p:txBody>
      </p:sp>
      <p:sp>
        <p:nvSpPr>
          <p:cNvPr id="10" name="TextBox 9"/>
          <p:cNvSpPr txBox="1"/>
          <p:nvPr/>
        </p:nvSpPr>
        <p:spPr>
          <a:xfrm>
            <a:off x="899592" y="5013176"/>
            <a:ext cx="21659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/>
              <a:t>ANALOG/DIGITAL</a:t>
            </a:r>
          </a:p>
          <a:p>
            <a:r>
              <a:rPr lang="id-ID" dirty="0" smtClean="0"/>
              <a:t>SIGNAL/DATA</a:t>
            </a:r>
            <a:endParaRPr lang="id-ID" dirty="0"/>
          </a:p>
        </p:txBody>
      </p:sp>
      <p:sp>
        <p:nvSpPr>
          <p:cNvPr id="11" name="TextBox 10"/>
          <p:cNvSpPr txBox="1"/>
          <p:nvPr/>
        </p:nvSpPr>
        <p:spPr>
          <a:xfrm>
            <a:off x="6084168" y="5085184"/>
            <a:ext cx="1717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/>
              <a:t>DIGITAL DATA</a:t>
            </a:r>
            <a:endParaRPr lang="id-ID" dirty="0"/>
          </a:p>
        </p:txBody>
      </p:sp>
      <p:sp>
        <p:nvSpPr>
          <p:cNvPr id="1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429124" y="6324600"/>
            <a:ext cx="4026028" cy="365125"/>
          </a:xfrm>
        </p:spPr>
        <p:txBody>
          <a:bodyPr/>
          <a:lstStyle/>
          <a:p>
            <a:r>
              <a:rPr lang="id-ID" dirty="0" smtClean="0"/>
              <a:t>©R. Arum, S.P., S.SI., m.t. &amp; Meizano </a:t>
            </a:r>
            <a:r>
              <a:rPr lang="id-ID" dirty="0" smtClean="0"/>
              <a:t>Ardhi M. 2013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Karakteristik Periferal</a:t>
            </a:r>
            <a:endParaRPr lang="id-ID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609600" y="1752600"/>
          <a:ext cx="7924800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960"/>
                <a:gridCol w="1584960"/>
                <a:gridCol w="1584960"/>
                <a:gridCol w="1584960"/>
                <a:gridCol w="1584960"/>
              </a:tblGrid>
              <a:tr h="370840"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Resolusi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Kecepatan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Kapasitas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Jenis Interface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LCD Monitor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Umum 1024x768 24 bit depth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n/a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n/a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VGA, DVI, HDMI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Hard</a:t>
                      </a:r>
                      <a:r>
                        <a:rPr lang="id-ID" baseline="0" dirty="0" smtClean="0"/>
                        <a:t> Disk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n/a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tipikal rotasi 5400 atau 7200 rpm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40 GB – 3 TB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IDE, SCSI, PATA,</a:t>
                      </a:r>
                      <a:r>
                        <a:rPr lang="id-ID" baseline="0" dirty="0" smtClean="0"/>
                        <a:t> dan SATA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Digital Camcorder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Jumlah pixel</a:t>
                      </a:r>
                      <a:r>
                        <a:rPr lang="id-ID" baseline="0" dirty="0" smtClean="0"/>
                        <a:t> sensor citra, 3CCD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Frame/detik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Tergantung dari media menyimpan: Hi8, MiniDV, Optical Disc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Firewire, S-Video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©Meizano Ardhi M. 2013</a:t>
            </a:r>
            <a:endParaRPr lang="id-ID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Sistem komputer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Tiga komponen utama :</a:t>
            </a:r>
          </a:p>
          <a:p>
            <a:pPr lvl="1"/>
            <a:r>
              <a:rPr lang="id-ID" dirty="0" smtClean="0"/>
              <a:t>CPU,</a:t>
            </a:r>
          </a:p>
          <a:p>
            <a:pPr lvl="1"/>
            <a:r>
              <a:rPr lang="id-ID" dirty="0" smtClean="0"/>
              <a:t>Memori (primer dan sekunder)</a:t>
            </a:r>
          </a:p>
          <a:p>
            <a:pPr lvl="1"/>
            <a:r>
              <a:rPr lang="id-ID" dirty="0" smtClean="0"/>
              <a:t>Peralatan masukan/keluaran (I/O devices) seperti printer, monitor, keyboard, mouse, dan modem</a:t>
            </a:r>
            <a:endParaRPr lang="id-ID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©Meizano Ardhi M. 2013</a:t>
            </a:r>
            <a:endParaRPr lang="id-ID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Modul I/O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Merupakan peralatan antarmuka (interface) bagi </a:t>
            </a:r>
            <a:r>
              <a:rPr lang="en-US" dirty="0" err="1" smtClean="0"/>
              <a:t>sistem</a:t>
            </a:r>
            <a:r>
              <a:rPr lang="en-US" dirty="0" smtClean="0"/>
              <a:t> bus </a:t>
            </a:r>
            <a:r>
              <a:rPr lang="en-US" dirty="0" err="1" smtClean="0"/>
              <a:t>atau</a:t>
            </a:r>
            <a:r>
              <a:rPr lang="en-US" dirty="0" smtClean="0"/>
              <a:t> switch </a:t>
            </a:r>
            <a:r>
              <a:rPr lang="en-US" dirty="0" err="1" smtClean="0"/>
              <a:t>sentral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mengontrol</a:t>
            </a:r>
            <a:r>
              <a:rPr lang="id-ID" dirty="0" smtClean="0"/>
              <a:t> satu atau lebih perangkat peripheral.</a:t>
            </a:r>
          </a:p>
          <a:p>
            <a:r>
              <a:rPr lang="id-ID" dirty="0" smtClean="0"/>
              <a:t>Tidak hanya sekedar modul penghubung, tetapi </a:t>
            </a:r>
            <a:r>
              <a:rPr lang="it-IT" dirty="0" smtClean="0"/>
              <a:t>sebuah piranti yang berisi logika dalam</a:t>
            </a:r>
            <a:r>
              <a:rPr lang="id-ID" dirty="0" smtClean="0"/>
              <a:t> melakukan fungsi komunikasi antara peripheral dan bus komputer </a:t>
            </a:r>
            <a:endParaRPr lang="id-ID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©Meizano Ardhi M. 2013</a:t>
            </a:r>
            <a:endParaRPr lang="id-ID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Modul I/O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Piranti tidak langsung dihubungkan dengan bus sistem Komputer </a:t>
            </a:r>
          </a:p>
          <a:p>
            <a:pPr lvl="1"/>
            <a:r>
              <a:rPr lang="it-IT" dirty="0" smtClean="0"/>
              <a:t>Bervariasinya metode operasi piranti peripheral, sehingga tidak</a:t>
            </a:r>
            <a:r>
              <a:rPr lang="id-ID" dirty="0" smtClean="0"/>
              <a:t> praktis apabila sistem komputer harus menangani berbagai macam </a:t>
            </a:r>
            <a:r>
              <a:rPr lang="it-IT" dirty="0" smtClean="0"/>
              <a:t>sis</a:t>
            </a:r>
            <a:r>
              <a:rPr lang="id-ID" dirty="0" smtClean="0"/>
              <a:t>t</a:t>
            </a:r>
            <a:r>
              <a:rPr lang="it-IT" dirty="0" smtClean="0"/>
              <a:t>em operasi piranti peripheral tersebut.</a:t>
            </a:r>
          </a:p>
          <a:p>
            <a:pPr lvl="1"/>
            <a:r>
              <a:rPr lang="id-ID" dirty="0" smtClean="0"/>
              <a:t> Kecepatan transfer data piranti peripheral umumnya lebih lambat </a:t>
            </a:r>
            <a:r>
              <a:rPr lang="pt-BR" dirty="0" smtClean="0"/>
              <a:t>dari pada laju transfer data pada CPU maupun memori.</a:t>
            </a:r>
          </a:p>
          <a:p>
            <a:pPr lvl="1"/>
            <a:r>
              <a:rPr lang="it-IT" dirty="0" smtClean="0"/>
              <a:t> Format data dan panjang data pada piranti peripheral seringkali</a:t>
            </a:r>
            <a:r>
              <a:rPr lang="id-ID" dirty="0" smtClean="0"/>
              <a:t> berbeda dengan CPU, sehingga perlu modul untuk menselaraskannya</a:t>
            </a:r>
            <a:endParaRPr lang="id-ID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©Meizano Ardhi M. 2013</a:t>
            </a:r>
            <a:endParaRPr lang="id-ID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Modul I/O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Dua fungsi utama :</a:t>
            </a:r>
          </a:p>
          <a:p>
            <a:pPr lvl="1"/>
            <a:r>
              <a:rPr lang="id-ID" dirty="0" smtClean="0"/>
              <a:t>Sebagai piranti antarmuka ke CPU dan memori melalui bus sistem.</a:t>
            </a:r>
          </a:p>
          <a:p>
            <a:pPr lvl="1"/>
            <a:r>
              <a:rPr lang="id-ID" dirty="0" smtClean="0"/>
              <a:t>Sebagai piranti antarmuka dengan peralatan peripheral lainnya dengan menggunakan link data tertentu.</a:t>
            </a:r>
            <a:endParaRPr lang="id-ID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©Meizano Ardhi M. 2013</a:t>
            </a:r>
            <a:endParaRPr lang="id-ID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Sistem Masukan &amp; Keluaran Komputer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Bagaimana modul I/O dapat menjalankan</a:t>
            </a:r>
            <a:r>
              <a:rPr lang="id-ID" dirty="0" smtClean="0"/>
              <a:t> tugasnya ?</a:t>
            </a:r>
          </a:p>
          <a:p>
            <a:r>
              <a:rPr lang="it-IT" dirty="0" smtClean="0"/>
              <a:t>Inti mempelajari sistem I/O suatu komputer ?</a:t>
            </a:r>
            <a:endParaRPr lang="id-ID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©Meizano Ardhi M. 2013</a:t>
            </a:r>
            <a:endParaRPr lang="id-ID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uliah">
  <a:themeElements>
    <a:clrScheme name="Custom 1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862110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Kuliah</Template>
  <TotalTime>499</TotalTime>
  <Words>1181</Words>
  <Application>Microsoft Office PowerPoint</Application>
  <PresentationFormat>On-screen Show (4:3)</PresentationFormat>
  <Paragraphs>133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Kuliah</vt:lpstr>
      <vt:lpstr>Interface &amp; Peripheral 02</vt:lpstr>
      <vt:lpstr>Interface/Antarmuka</vt:lpstr>
      <vt:lpstr>Slide 3</vt:lpstr>
      <vt:lpstr>Karakteristik Periferal</vt:lpstr>
      <vt:lpstr>Sistem komputer</vt:lpstr>
      <vt:lpstr>Modul I/O</vt:lpstr>
      <vt:lpstr>Modul I/O</vt:lpstr>
      <vt:lpstr>Modul I/O</vt:lpstr>
      <vt:lpstr>Sistem Masukan &amp; Keluaran Komputer</vt:lpstr>
      <vt:lpstr>Sistem Masukan &amp; Keluaran Komputer</vt:lpstr>
      <vt:lpstr>Modul generik dari suatu modul I/O</vt:lpstr>
      <vt:lpstr>Modul I/O</vt:lpstr>
      <vt:lpstr>Fungsi Modul I/O</vt:lpstr>
      <vt:lpstr>Kontrol dan Pewaktuan</vt:lpstr>
      <vt:lpstr>Langkah-langkah pemindahan data dari peripheral ke CPU melalui sebuah modul I/O</vt:lpstr>
      <vt:lpstr>Proses fungsi komunikasi antara CPU dan modul I/O</vt:lpstr>
      <vt:lpstr>Skema suatu perangkat peripheral</vt:lpstr>
      <vt:lpstr>Buffering</vt:lpstr>
      <vt:lpstr>Deteksi Kesalahan</vt:lpstr>
      <vt:lpstr>Struktur Modul I/O</vt:lpstr>
      <vt:lpstr>Struktur Modul I/O</vt:lpstr>
      <vt:lpstr>Struktur Modul I/O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ASP (Active Server Pages)</dc:title>
  <dc:creator>Rudra</dc:creator>
  <cp:lastModifiedBy>arum</cp:lastModifiedBy>
  <cp:revision>45</cp:revision>
  <dcterms:created xsi:type="dcterms:W3CDTF">2012-10-04T01:08:11Z</dcterms:created>
  <dcterms:modified xsi:type="dcterms:W3CDTF">2014-05-15T07:58:25Z</dcterms:modified>
</cp:coreProperties>
</file>