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302" r:id="rId4"/>
    <p:sldId id="303" r:id="rId5"/>
    <p:sldId id="304" r:id="rId6"/>
    <p:sldId id="305" r:id="rId7"/>
    <p:sldId id="310" r:id="rId8"/>
    <p:sldId id="311" r:id="rId9"/>
    <p:sldId id="312" r:id="rId10"/>
    <p:sldId id="313" r:id="rId11"/>
    <p:sldId id="314" r:id="rId12"/>
    <p:sldId id="31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F7891-269C-404E-9C2D-10871CEB0F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2D98D9-AEF1-4407-92FE-CF7AE1D435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D0ACFD-9430-4D0E-8C03-8126B2314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8A80-2C4A-441A-BC24-2A23E632E73B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9A2472-8030-4DED-AE6D-005ECAB14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CC3766-73B8-48CD-B5B3-41D402F08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1772D-BEF6-4655-B575-F96E72EBE5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1313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BDD94-7FF2-4F41-B2A8-A08878857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F69E2A-4C4F-4380-BFAD-2FCEA2FC1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7BA71-78C7-44BA-A9F6-D7D005610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8A80-2C4A-441A-BC24-2A23E632E73B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4C224-FEF4-4E8A-BE36-69A05CF3D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E3388-4BE1-490F-9A09-AC9B0670A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1772D-BEF6-4655-B575-F96E72EBE5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15553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A8839F-84AA-4EA5-92A3-BEE666B20B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35E110-9451-4742-AD05-5445D29990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C5E71-D431-45A1-8DC1-35D670A1B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8A80-2C4A-441A-BC24-2A23E632E73B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A8486E-7E9A-4C39-9471-AD09D48EC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60E61-4B17-48CB-B2FB-9891E72D7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1772D-BEF6-4655-B575-F96E72EBE5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7508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2BCE4-FE58-48FD-A30D-9422D6CAD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A7B75-4C0A-4B85-BF1E-33F30E441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8DE53C-B730-4EC9-9309-8826B112D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8A80-2C4A-441A-BC24-2A23E632E73B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5A38C-3511-445B-B605-16CDCD36B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D3EF1-377E-4580-AEE0-6F98BD6EF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1772D-BEF6-4655-B575-F96E72EBE5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49231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6205E-AB8A-4889-AA84-312E7531A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467824-C293-4EDA-9058-768D99BCA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C33445-A843-40F7-9DB7-DC83DBA7F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8A80-2C4A-441A-BC24-2A23E632E73B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3CD94C-440B-4707-BF0F-5CD8346A2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4300E-01F5-4E59-AF68-2E63DC44A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1772D-BEF6-4655-B575-F96E72EBE5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43257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1C014-E630-424F-A620-47E22FA18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9F7D2-B9CF-4713-913E-81ED9D8F3B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6C43AC-BCDB-4D49-B535-4CC347684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96F3C7-D780-4D4E-9A67-B0C3D0772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8A80-2C4A-441A-BC24-2A23E632E73B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C72C50-66F5-41A4-A55F-66128477B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54DD41-CBD1-4872-B294-A8571C88D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1772D-BEF6-4655-B575-F96E72EBE5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96844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42D16-722F-424C-B0AB-7048527F3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5FB00A-DC29-4A2B-B746-221E07C69C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A285A4-72AC-4844-B902-9C50C1E02E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F4394B-7D74-4648-B682-5797DADB26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BFE0B6-267E-41E5-AB32-01D44B9BC9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A8D4EB-D95D-4AB6-988E-824B3408B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8A80-2C4A-441A-BC24-2A23E632E73B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D6E592-5326-4D20-AA6C-8DBA99987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2E804F-10D6-47D5-A734-6F588A27E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1772D-BEF6-4655-B575-F96E72EBE5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00368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8FB5C-B788-411E-B979-8772A4CB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8F82C-2060-4A88-8BD6-890638613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8A80-2C4A-441A-BC24-2A23E632E73B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423DEA-70DC-464D-A7F5-67B26E5DA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76C31D-747B-42CC-8C71-08B286E3B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1772D-BEF6-4655-B575-F96E72EBE5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6270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FF233E-CD28-4A62-A27B-07DCB4187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8A80-2C4A-441A-BC24-2A23E632E73B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447C69-F8BB-4B24-8F37-6B5595638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074C12-7B0D-4186-AE1C-5131F336E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1772D-BEF6-4655-B575-F96E72EBE5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44267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79F0A-5644-45DC-A20D-45FE76A79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C370A-36D4-4A15-AAEA-9BC8CA71B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17BD16-7405-4A44-BC77-B5215D8A4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F00752-2962-4BCA-989A-3F43F25D1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8A80-2C4A-441A-BC24-2A23E632E73B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7C5201-C438-4E03-B433-6D0AA236F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E419AF-99D0-4AC3-B1CC-0FCAB2D5B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1772D-BEF6-4655-B575-F96E72EBE5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33120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CA01D-B9BC-4E13-8EE1-B3892E571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D5B954-57E4-4272-9147-02CBBA5D5F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7989A8-AB27-4C9C-92DC-47671EB2F7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B93A05-FE02-437C-B4EC-A215A09C5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88A80-2C4A-441A-BC24-2A23E632E73B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E67948-2C9D-401C-9177-5272B4554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34BFE9-FDCC-4EA3-9C32-5CB983715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1772D-BEF6-4655-B575-F96E72EBE5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68548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38A976-1B50-4935-841A-17C5D53DB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ED448A-D234-456D-946E-E0D4BC75B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9C6503-EA1F-4496-A10E-C118858DE9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88A80-2C4A-441A-BC24-2A23E632E73B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4B5B1-BD9F-442C-A65D-46D4B828B2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F3254-EEEB-4A97-9782-304C9C3714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1772D-BEF6-4655-B575-F96E72EBE58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5888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58345-CE23-4D0E-A15E-F2ABC50579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51F632-9BD6-4C27-98F5-0864022610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14005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Lisan</a:t>
            </a:r>
            <a:endParaRPr lang="en-US" b="1" dirty="0"/>
          </a:p>
          <a:p>
            <a:pPr eaLnBrk="1" hangingPunct="1">
              <a:lnSpc>
                <a:spcPct val="90000"/>
              </a:lnSpc>
            </a:pPr>
            <a:r>
              <a:rPr lang="en-US" b="1" dirty="0" err="1"/>
              <a:t>Pihak</a:t>
            </a:r>
            <a:r>
              <a:rPr lang="en-US" b="1" dirty="0"/>
              <a:t> yang </a:t>
            </a:r>
            <a:r>
              <a:rPr lang="en-US" b="1" dirty="0" err="1"/>
              <a:t>memberikan</a:t>
            </a:r>
            <a:r>
              <a:rPr lang="en-US" b="1" dirty="0"/>
              <a:t> </a:t>
            </a:r>
            <a:r>
              <a:rPr lang="en-US" b="1" dirty="0" err="1"/>
              <a:t>kuasa</a:t>
            </a:r>
            <a:r>
              <a:rPr lang="en-US" b="1" dirty="0"/>
              <a:t> </a:t>
            </a:r>
            <a:r>
              <a:rPr lang="en-US" b="1" dirty="0" err="1"/>
              <a:t>selalu</a:t>
            </a:r>
            <a:r>
              <a:rPr lang="en-US" b="1" dirty="0"/>
              <a:t> </a:t>
            </a:r>
            <a:r>
              <a:rPr lang="en-US" b="1" dirty="0" err="1"/>
              <a:t>hadir</a:t>
            </a:r>
            <a:r>
              <a:rPr lang="en-US" b="1" dirty="0"/>
              <a:t> </a:t>
            </a:r>
            <a:r>
              <a:rPr lang="en-US" b="1" dirty="0" err="1"/>
              <a:t>bersama</a:t>
            </a:r>
            <a:r>
              <a:rPr lang="en-US" b="1" dirty="0"/>
              <a:t> </a:t>
            </a:r>
            <a:r>
              <a:rPr lang="en-US" b="1" dirty="0" err="1"/>
              <a:t>pihak</a:t>
            </a:r>
            <a:r>
              <a:rPr lang="en-US" b="1" dirty="0"/>
              <a:t> yang </a:t>
            </a:r>
            <a:r>
              <a:rPr lang="en-US" b="1" dirty="0" err="1"/>
              <a:t>menerima</a:t>
            </a:r>
            <a:r>
              <a:rPr lang="en-US" b="1" dirty="0"/>
              <a:t> </a:t>
            </a:r>
            <a:r>
              <a:rPr lang="en-US" b="1" dirty="0" err="1"/>
              <a:t>kuasa</a:t>
            </a:r>
            <a:endParaRPr lang="en-US" b="1" dirty="0"/>
          </a:p>
          <a:p>
            <a:pPr eaLnBrk="1" hangingPunct="1">
              <a:lnSpc>
                <a:spcPct val="90000"/>
              </a:lnSpc>
            </a:pPr>
            <a:r>
              <a:rPr lang="en-US" b="1" dirty="0" err="1"/>
              <a:t>Ditunjuk</a:t>
            </a:r>
            <a:r>
              <a:rPr lang="en-US" b="1" dirty="0"/>
              <a:t> </a:t>
            </a:r>
            <a:r>
              <a:rPr lang="en-US" b="1" dirty="0" err="1"/>
              <a:t>lisan</a:t>
            </a:r>
            <a:r>
              <a:rPr lang="en-US" b="1" dirty="0"/>
              <a:t> </a:t>
            </a:r>
            <a:r>
              <a:rPr lang="en-US" b="1" dirty="0" err="1"/>
              <a:t>ketika</a:t>
            </a:r>
            <a:r>
              <a:rPr lang="en-US" b="1" dirty="0"/>
              <a:t> </a:t>
            </a:r>
            <a:r>
              <a:rPr lang="en-US" b="1" dirty="0" err="1"/>
              <a:t>membuat</a:t>
            </a:r>
            <a:r>
              <a:rPr lang="en-US" b="1" dirty="0"/>
              <a:t> </a:t>
            </a:r>
            <a:r>
              <a:rPr lang="en-US" b="1" dirty="0" err="1"/>
              <a:t>gugatan</a:t>
            </a:r>
            <a:r>
              <a:rPr lang="en-US" b="1" dirty="0"/>
              <a:t> </a:t>
            </a:r>
            <a:r>
              <a:rPr lang="en-US" b="1" dirty="0" err="1"/>
              <a:t>lisan</a:t>
            </a:r>
            <a:r>
              <a:rPr lang="en-US" b="1" dirty="0"/>
              <a:t> </a:t>
            </a:r>
            <a:r>
              <a:rPr lang="en-US" b="1" dirty="0" err="1"/>
              <a:t>dilakukan</a:t>
            </a:r>
            <a:r>
              <a:rPr lang="en-US" b="1" dirty="0"/>
              <a:t> </a:t>
            </a:r>
            <a:r>
              <a:rPr lang="en-US" b="1" dirty="0" err="1"/>
              <a:t>didepan</a:t>
            </a:r>
            <a:r>
              <a:rPr lang="en-US" b="1" dirty="0"/>
              <a:t> </a:t>
            </a:r>
            <a:r>
              <a:rPr lang="en-US" b="1" dirty="0" err="1"/>
              <a:t>ketuan</a:t>
            </a:r>
            <a:r>
              <a:rPr lang="en-US" b="1" dirty="0"/>
              <a:t> PN. </a:t>
            </a:r>
            <a:r>
              <a:rPr lang="en-US" b="1" dirty="0" err="1"/>
              <a:t>Maka</a:t>
            </a:r>
            <a:r>
              <a:rPr lang="en-US" b="1" dirty="0"/>
              <a:t> </a:t>
            </a:r>
            <a:r>
              <a:rPr lang="en-US" b="1" dirty="0" err="1"/>
              <a:t>ketika</a:t>
            </a:r>
            <a:r>
              <a:rPr lang="en-US" b="1" dirty="0"/>
              <a:t> </a:t>
            </a:r>
            <a:r>
              <a:rPr lang="en-US" b="1" dirty="0" err="1"/>
              <a:t>itulah</a:t>
            </a:r>
            <a:r>
              <a:rPr lang="en-US" b="1" dirty="0"/>
              <a:t> </a:t>
            </a:r>
            <a:r>
              <a:rPr lang="en-US" b="1" dirty="0" err="1"/>
              <a:t>disebutkan</a:t>
            </a:r>
            <a:r>
              <a:rPr lang="en-US" b="1" dirty="0"/>
              <a:t> </a:t>
            </a:r>
            <a:r>
              <a:rPr lang="en-US" b="1" dirty="0" err="1"/>
              <a:t>maksud</a:t>
            </a:r>
            <a:r>
              <a:rPr lang="en-US" b="1" dirty="0"/>
              <a:t> </a:t>
            </a:r>
            <a:r>
              <a:rPr lang="en-US" b="1" dirty="0" err="1"/>
              <a:t>memberi</a:t>
            </a:r>
            <a:r>
              <a:rPr lang="en-US" b="1" dirty="0"/>
              <a:t> </a:t>
            </a:r>
            <a:r>
              <a:rPr lang="en-US" b="1" dirty="0" err="1"/>
              <a:t>kuasa</a:t>
            </a:r>
            <a:r>
              <a:rPr lang="en-US" b="1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b="1" dirty="0" err="1"/>
              <a:t>Ditunjuk</a:t>
            </a:r>
            <a:r>
              <a:rPr lang="en-US" b="1" dirty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lisan</a:t>
            </a:r>
            <a:r>
              <a:rPr lang="en-US" b="1" dirty="0"/>
              <a:t> </a:t>
            </a:r>
            <a:r>
              <a:rPr lang="en-US" b="1" dirty="0" err="1"/>
              <a:t>dimuka</a:t>
            </a:r>
            <a:r>
              <a:rPr lang="en-US" b="1" dirty="0"/>
              <a:t> </a:t>
            </a:r>
            <a:r>
              <a:rPr lang="en-US" b="1" dirty="0" err="1"/>
              <a:t>persidangan</a:t>
            </a:r>
            <a:r>
              <a:rPr lang="en-US" b="1" dirty="0"/>
              <a:t>. </a:t>
            </a:r>
            <a:r>
              <a:rPr lang="en-US" b="1" dirty="0" err="1"/>
              <a:t>Pemberi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penerima</a:t>
            </a:r>
            <a:r>
              <a:rPr lang="en-US" b="1" dirty="0"/>
              <a:t> </a:t>
            </a:r>
            <a:r>
              <a:rPr lang="en-US" b="1" dirty="0" err="1"/>
              <a:t>kuasa</a:t>
            </a:r>
            <a:r>
              <a:rPr lang="en-US" b="1" dirty="0"/>
              <a:t> </a:t>
            </a:r>
            <a:r>
              <a:rPr lang="en-US" b="1" dirty="0" err="1"/>
              <a:t>hadir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sidang</a:t>
            </a:r>
            <a:r>
              <a:rPr lang="en-US" b="1" dirty="0"/>
              <a:t> (</a:t>
            </a:r>
            <a:r>
              <a:rPr lang="en-US" b="1" dirty="0" err="1"/>
              <a:t>dicatat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berita</a:t>
            </a:r>
            <a:r>
              <a:rPr lang="en-US" b="1" dirty="0"/>
              <a:t> </a:t>
            </a:r>
            <a:r>
              <a:rPr lang="en-US" b="1" dirty="0" err="1"/>
              <a:t>acara</a:t>
            </a:r>
            <a:r>
              <a:rPr lang="en-US" b="1" dirty="0"/>
              <a:t> </a:t>
            </a:r>
            <a:r>
              <a:rPr lang="en-US" b="1" dirty="0" err="1"/>
              <a:t>sidang</a:t>
            </a:r>
            <a:r>
              <a:rPr lang="en-US" b="1" dirty="0"/>
              <a:t>)</a:t>
            </a:r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4"/>
            <a:ext cx="7477125" cy="839787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chemeClr val="tx1"/>
                </a:solidFill>
              </a:rPr>
              <a:t>Cara </a:t>
            </a:r>
            <a:r>
              <a:rPr lang="en-US" b="1" dirty="0" err="1">
                <a:solidFill>
                  <a:schemeClr val="tx1"/>
                </a:solidFill>
              </a:rPr>
              <a:t>Pemberian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Kuasa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381000"/>
            <a:ext cx="7772400" cy="6172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dirty="0" err="1">
                <a:latin typeface="Arial Narrow" pitchFamily="34" charset="0"/>
              </a:rPr>
              <a:t>Secara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Tertulis</a:t>
            </a:r>
            <a:endParaRPr lang="en-US" b="1" dirty="0">
              <a:latin typeface="Arial Narrow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b="1" dirty="0" err="1">
                <a:latin typeface="Arial Narrow" pitchFamily="34" charset="0"/>
              </a:rPr>
              <a:t>Dengan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menunjuk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nama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orang</a:t>
            </a:r>
            <a:r>
              <a:rPr lang="en-US" b="1" dirty="0">
                <a:latin typeface="Arial Narrow" pitchFamily="34" charset="0"/>
              </a:rPr>
              <a:t> yang </a:t>
            </a:r>
            <a:r>
              <a:rPr lang="en-US" b="1" dirty="0" err="1">
                <a:latin typeface="Arial Narrow" pitchFamily="34" charset="0"/>
              </a:rPr>
              <a:t>diberi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kuasa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di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dalam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surat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gugatan</a:t>
            </a:r>
            <a:r>
              <a:rPr lang="en-US" b="1" dirty="0">
                <a:latin typeface="Arial Narrow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b="1" dirty="0" err="1">
                <a:latin typeface="Arial Narrow" pitchFamily="34" charset="0"/>
              </a:rPr>
              <a:t>Dengan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Surat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Kuasa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Khusus</a:t>
            </a:r>
            <a:r>
              <a:rPr lang="en-US" b="1" dirty="0">
                <a:latin typeface="Arial Narrow" pitchFamily="34" charset="0"/>
              </a:rPr>
              <a:t> 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b="1" dirty="0" err="1">
                <a:latin typeface="Arial Narrow" pitchFamily="34" charset="0"/>
              </a:rPr>
              <a:t>mencantumkan</a:t>
            </a:r>
            <a:r>
              <a:rPr lang="en-US" sz="2800" b="1" dirty="0">
                <a:latin typeface="Arial Narrow" pitchFamily="34" charset="0"/>
              </a:rPr>
              <a:t> </a:t>
            </a:r>
            <a:r>
              <a:rPr lang="en-US" sz="2800" b="1" dirty="0" err="1">
                <a:latin typeface="Arial Narrow" pitchFamily="34" charset="0"/>
              </a:rPr>
              <a:t>identitas</a:t>
            </a:r>
            <a:r>
              <a:rPr lang="en-US" sz="2800" b="1" dirty="0">
                <a:latin typeface="Arial Narrow" pitchFamily="34" charset="0"/>
              </a:rPr>
              <a:t> </a:t>
            </a:r>
            <a:r>
              <a:rPr lang="en-US" sz="2800" b="1" dirty="0" err="1">
                <a:latin typeface="Arial Narrow" pitchFamily="34" charset="0"/>
              </a:rPr>
              <a:t>pemberi</a:t>
            </a:r>
            <a:r>
              <a:rPr lang="en-US" sz="2800" b="1" dirty="0">
                <a:latin typeface="Arial Narrow" pitchFamily="34" charset="0"/>
              </a:rPr>
              <a:t> </a:t>
            </a:r>
            <a:r>
              <a:rPr lang="en-US" sz="2800" b="1" dirty="0" err="1">
                <a:latin typeface="Arial Narrow" pitchFamily="34" charset="0"/>
              </a:rPr>
              <a:t>dan</a:t>
            </a:r>
            <a:r>
              <a:rPr lang="en-US" sz="2800" b="1" dirty="0">
                <a:latin typeface="Arial Narrow" pitchFamily="34" charset="0"/>
              </a:rPr>
              <a:t> </a:t>
            </a:r>
            <a:r>
              <a:rPr lang="en-US" sz="2800" b="1" dirty="0" err="1">
                <a:latin typeface="Arial Narrow" pitchFamily="34" charset="0"/>
              </a:rPr>
              <a:t>penerima</a:t>
            </a:r>
            <a:r>
              <a:rPr lang="en-US" sz="2800" b="1" dirty="0">
                <a:latin typeface="Arial Narrow" pitchFamily="34" charset="0"/>
              </a:rPr>
              <a:t> </a:t>
            </a:r>
            <a:r>
              <a:rPr lang="en-US" sz="2800" b="1" dirty="0" err="1">
                <a:latin typeface="Arial Narrow" pitchFamily="34" charset="0"/>
              </a:rPr>
              <a:t>kuasa</a:t>
            </a:r>
            <a:endParaRPr lang="en-US" sz="2800" b="1" dirty="0">
              <a:latin typeface="Arial Narrow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800" b="1" dirty="0" err="1">
                <a:latin typeface="Arial Narrow" pitchFamily="34" charset="0"/>
              </a:rPr>
              <a:t>Mencantumkan</a:t>
            </a:r>
            <a:r>
              <a:rPr lang="en-US" sz="2800" b="1" dirty="0">
                <a:latin typeface="Arial Narrow" pitchFamily="34" charset="0"/>
              </a:rPr>
              <a:t> </a:t>
            </a:r>
            <a:r>
              <a:rPr lang="en-US" sz="2800" b="1" dirty="0" err="1">
                <a:latin typeface="Arial Narrow" pitchFamily="34" charset="0"/>
              </a:rPr>
              <a:t>lawan</a:t>
            </a:r>
            <a:r>
              <a:rPr lang="en-US" sz="2800" b="1" dirty="0">
                <a:latin typeface="Arial Narrow" pitchFamily="34" charset="0"/>
              </a:rPr>
              <a:t> </a:t>
            </a:r>
            <a:r>
              <a:rPr lang="en-US" sz="2800" b="1" dirty="0" err="1">
                <a:latin typeface="Arial Narrow" pitchFamily="34" charset="0"/>
              </a:rPr>
              <a:t>dan</a:t>
            </a:r>
            <a:r>
              <a:rPr lang="en-US" sz="2800" b="1" dirty="0">
                <a:latin typeface="Arial Narrow" pitchFamily="34" charset="0"/>
              </a:rPr>
              <a:t> </a:t>
            </a:r>
            <a:r>
              <a:rPr lang="en-US" sz="2800" b="1" dirty="0" err="1">
                <a:latin typeface="Arial Narrow" pitchFamily="34" charset="0"/>
              </a:rPr>
              <a:t>objek</a:t>
            </a:r>
            <a:r>
              <a:rPr lang="en-US" sz="2800" b="1" dirty="0">
                <a:latin typeface="Arial Narrow" pitchFamily="34" charset="0"/>
              </a:rPr>
              <a:t> </a:t>
            </a:r>
            <a:r>
              <a:rPr lang="en-US" sz="2800" b="1" dirty="0" err="1">
                <a:latin typeface="Arial Narrow" pitchFamily="34" charset="0"/>
              </a:rPr>
              <a:t>perkara</a:t>
            </a:r>
            <a:endParaRPr lang="en-US" sz="2800" b="1" dirty="0">
              <a:latin typeface="Arial Narrow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800" b="1" dirty="0" err="1">
                <a:latin typeface="Arial Narrow" pitchFamily="34" charset="0"/>
              </a:rPr>
              <a:t>Mencantumkan</a:t>
            </a:r>
            <a:r>
              <a:rPr lang="en-US" sz="2800" b="1" dirty="0">
                <a:latin typeface="Arial Narrow" pitchFamily="34" charset="0"/>
              </a:rPr>
              <a:t> </a:t>
            </a:r>
            <a:r>
              <a:rPr lang="en-US" sz="2800" b="1" dirty="0" err="1">
                <a:latin typeface="Arial Narrow" pitchFamily="34" charset="0"/>
              </a:rPr>
              <a:t>pengadilan</a:t>
            </a:r>
            <a:r>
              <a:rPr lang="en-US" sz="2800" b="1" dirty="0">
                <a:latin typeface="Arial Narrow" pitchFamily="34" charset="0"/>
              </a:rPr>
              <a:t> </a:t>
            </a:r>
            <a:r>
              <a:rPr lang="en-US" sz="2800" b="1" dirty="0" err="1">
                <a:latin typeface="Arial Narrow" pitchFamily="34" charset="0"/>
              </a:rPr>
              <a:t>tempat</a:t>
            </a:r>
            <a:r>
              <a:rPr lang="en-US" sz="2800" b="1" dirty="0">
                <a:latin typeface="Arial Narrow" pitchFamily="34" charset="0"/>
              </a:rPr>
              <a:t> </a:t>
            </a:r>
            <a:r>
              <a:rPr lang="en-US" sz="2800" b="1" dirty="0" err="1">
                <a:latin typeface="Arial Narrow" pitchFamily="34" charset="0"/>
              </a:rPr>
              <a:t>berperkara</a:t>
            </a:r>
            <a:endParaRPr lang="en-US" sz="2800" b="1" dirty="0">
              <a:latin typeface="Arial Narrow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800" b="1" dirty="0" err="1">
                <a:latin typeface="Arial Narrow" pitchFamily="34" charset="0"/>
              </a:rPr>
              <a:t>Mencantumkan</a:t>
            </a:r>
            <a:r>
              <a:rPr lang="en-US" sz="2800" b="1" dirty="0">
                <a:latin typeface="Arial Narrow" pitchFamily="34" charset="0"/>
              </a:rPr>
              <a:t> </a:t>
            </a:r>
            <a:r>
              <a:rPr lang="en-US" sz="2800" b="1" dirty="0" err="1">
                <a:latin typeface="Arial Narrow" pitchFamily="34" charset="0"/>
              </a:rPr>
              <a:t>hal-hal</a:t>
            </a:r>
            <a:r>
              <a:rPr lang="en-US" sz="2800" b="1" dirty="0">
                <a:latin typeface="Arial Narrow" pitchFamily="34" charset="0"/>
              </a:rPr>
              <a:t> yang </a:t>
            </a:r>
            <a:r>
              <a:rPr lang="en-US" sz="2800" b="1" dirty="0" err="1">
                <a:latin typeface="Arial Narrow" pitchFamily="34" charset="0"/>
              </a:rPr>
              <a:t>dikuasakan</a:t>
            </a:r>
            <a:endParaRPr lang="en-US" sz="2800" b="1" dirty="0">
              <a:latin typeface="Arial Narrow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800" b="1" dirty="0">
                <a:latin typeface="Arial Narrow" pitchFamily="34" charset="0"/>
              </a:rPr>
              <a:t>(</a:t>
            </a:r>
            <a:r>
              <a:rPr lang="en-US" sz="2800" b="1" dirty="0" err="1">
                <a:latin typeface="Arial Narrow" pitchFamily="34" charset="0"/>
              </a:rPr>
              <a:t>jika</a:t>
            </a:r>
            <a:r>
              <a:rPr lang="en-US" sz="2800" b="1" dirty="0">
                <a:latin typeface="Arial Narrow" pitchFamily="34" charset="0"/>
              </a:rPr>
              <a:t> </a:t>
            </a:r>
            <a:r>
              <a:rPr lang="en-US" sz="2800" b="1" dirty="0" err="1">
                <a:latin typeface="Arial Narrow" pitchFamily="34" charset="0"/>
              </a:rPr>
              <a:t>perlu</a:t>
            </a:r>
            <a:r>
              <a:rPr lang="en-US" sz="2800" b="1" dirty="0">
                <a:latin typeface="Arial Narrow" pitchFamily="34" charset="0"/>
              </a:rPr>
              <a:t>) </a:t>
            </a:r>
            <a:r>
              <a:rPr lang="en-US" sz="2800" b="1" dirty="0" err="1">
                <a:latin typeface="Arial Narrow" pitchFamily="34" charset="0"/>
              </a:rPr>
              <a:t>cantumkan</a:t>
            </a:r>
            <a:r>
              <a:rPr lang="en-US" sz="2800" b="1" dirty="0">
                <a:latin typeface="Arial Narrow" pitchFamily="34" charset="0"/>
              </a:rPr>
              <a:t> </a:t>
            </a:r>
            <a:r>
              <a:rPr lang="en-US" sz="2800" b="1" dirty="0" err="1">
                <a:latin typeface="Arial Narrow" pitchFamily="34" charset="0"/>
              </a:rPr>
              <a:t>pemberian</a:t>
            </a:r>
            <a:r>
              <a:rPr lang="en-US" sz="2800" b="1" dirty="0">
                <a:latin typeface="Arial Narrow" pitchFamily="34" charset="0"/>
              </a:rPr>
              <a:t> </a:t>
            </a:r>
            <a:r>
              <a:rPr lang="en-US" sz="2800" b="1" dirty="0" err="1">
                <a:latin typeface="Arial Narrow" pitchFamily="34" charset="0"/>
              </a:rPr>
              <a:t>hak</a:t>
            </a:r>
            <a:r>
              <a:rPr lang="en-US" sz="2800" b="1" dirty="0">
                <a:latin typeface="Arial Narrow" pitchFamily="34" charset="0"/>
              </a:rPr>
              <a:t> </a:t>
            </a:r>
            <a:r>
              <a:rPr lang="en-US" sz="2800" b="1" dirty="0" err="1">
                <a:latin typeface="Arial Narrow" pitchFamily="34" charset="0"/>
              </a:rPr>
              <a:t>substitusi</a:t>
            </a:r>
            <a:r>
              <a:rPr lang="en-US" sz="2800" b="1" dirty="0">
                <a:latin typeface="Arial Narrow" pitchFamily="34" charset="0"/>
              </a:rPr>
              <a:t> (</a:t>
            </a:r>
            <a:r>
              <a:rPr lang="en-US" sz="2800" b="1" dirty="0" err="1">
                <a:latin typeface="Arial Narrow" pitchFamily="34" charset="0"/>
              </a:rPr>
              <a:t>memberikan</a:t>
            </a:r>
            <a:r>
              <a:rPr lang="en-US" sz="2800" b="1" dirty="0">
                <a:latin typeface="Arial Narrow" pitchFamily="34" charset="0"/>
              </a:rPr>
              <a:t> </a:t>
            </a:r>
            <a:r>
              <a:rPr lang="en-US" sz="2800" b="1" dirty="0" err="1">
                <a:latin typeface="Arial Narrow" pitchFamily="34" charset="0"/>
              </a:rPr>
              <a:t>kuasa</a:t>
            </a:r>
            <a:r>
              <a:rPr lang="en-US" sz="2800" b="1" dirty="0">
                <a:latin typeface="Arial Narrow" pitchFamily="34" charset="0"/>
              </a:rPr>
              <a:t> </a:t>
            </a:r>
            <a:r>
              <a:rPr lang="en-US" sz="2800" b="1" dirty="0" err="1">
                <a:latin typeface="Arial Narrow" pitchFamily="34" charset="0"/>
              </a:rPr>
              <a:t>kepada</a:t>
            </a:r>
            <a:r>
              <a:rPr lang="en-US" sz="2800" b="1" dirty="0">
                <a:latin typeface="Arial Narrow" pitchFamily="34" charset="0"/>
              </a:rPr>
              <a:t> </a:t>
            </a:r>
            <a:r>
              <a:rPr lang="en-US" sz="2800" b="1" dirty="0" err="1">
                <a:latin typeface="Arial Narrow" pitchFamily="34" charset="0"/>
              </a:rPr>
              <a:t>orang</a:t>
            </a:r>
            <a:r>
              <a:rPr lang="en-US" sz="2800" b="1" dirty="0">
                <a:latin typeface="Arial Narrow" pitchFamily="34" charset="0"/>
              </a:rPr>
              <a:t> lain)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4"/>
            <a:ext cx="7477125" cy="915987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en-US" sz="3600" dirty="0"/>
            </a:br>
            <a:r>
              <a:rPr lang="en-US" sz="3600" dirty="0" err="1"/>
              <a:t>Penyelesaian</a:t>
            </a:r>
            <a:r>
              <a:rPr lang="en-US" sz="3600" dirty="0"/>
              <a:t> </a:t>
            </a:r>
            <a:r>
              <a:rPr lang="en-US" sz="3600" dirty="0" err="1"/>
              <a:t>Perkara</a:t>
            </a:r>
            <a:r>
              <a:rPr lang="en-US" sz="3600" dirty="0"/>
              <a:t> </a:t>
            </a:r>
            <a:r>
              <a:rPr lang="en-US" sz="3600" dirty="0" err="1"/>
              <a:t>Perdata</a:t>
            </a:r>
            <a:endParaRPr lang="en-US" sz="3600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87526" y="1295400"/>
            <a:ext cx="7889875" cy="5334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b="1" dirty="0" err="1"/>
              <a:t>Litigasi</a:t>
            </a:r>
            <a:endParaRPr lang="en-US" b="1" dirty="0"/>
          </a:p>
          <a:p>
            <a:pPr lvl="1" eaLnBrk="1" hangingPunct="1">
              <a:lnSpc>
                <a:spcPct val="80000"/>
              </a:lnSpc>
            </a:pPr>
            <a:r>
              <a:rPr lang="en-US" b="1" dirty="0" err="1"/>
              <a:t>Gugatan</a:t>
            </a:r>
            <a:r>
              <a:rPr lang="en-US" b="1" dirty="0"/>
              <a:t> (</a:t>
            </a:r>
            <a:r>
              <a:rPr lang="en-US" b="1" dirty="0" err="1"/>
              <a:t>tuntutan</a:t>
            </a:r>
            <a:r>
              <a:rPr lang="en-US" b="1" dirty="0"/>
              <a:t> yang </a:t>
            </a:r>
            <a:r>
              <a:rPr lang="en-US" b="1" dirty="0" err="1"/>
              <a:t>mengandung</a:t>
            </a:r>
            <a:r>
              <a:rPr lang="en-US" b="1" dirty="0"/>
              <a:t> </a:t>
            </a:r>
            <a:r>
              <a:rPr lang="en-US" b="1" dirty="0" err="1"/>
              <a:t>sengketa</a:t>
            </a:r>
            <a:r>
              <a:rPr lang="en-US" b="1" dirty="0"/>
              <a:t>)</a:t>
            </a:r>
          </a:p>
          <a:p>
            <a:pPr lvl="1" eaLnBrk="1" hangingPunct="1">
              <a:lnSpc>
                <a:spcPct val="80000"/>
              </a:lnSpc>
            </a:pPr>
            <a:r>
              <a:rPr lang="en-US" b="1" dirty="0" err="1"/>
              <a:t>Permohonan</a:t>
            </a:r>
            <a:r>
              <a:rPr lang="en-US" b="1" dirty="0"/>
              <a:t> (</a:t>
            </a:r>
            <a:r>
              <a:rPr lang="en-US" b="1" dirty="0" err="1"/>
              <a:t>tuntutan</a:t>
            </a:r>
            <a:r>
              <a:rPr lang="en-US" b="1" dirty="0"/>
              <a:t> </a:t>
            </a:r>
            <a:r>
              <a:rPr lang="en-US" b="1" dirty="0" err="1"/>
              <a:t>hak</a:t>
            </a:r>
            <a:r>
              <a:rPr lang="en-US" b="1" dirty="0"/>
              <a:t> yang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mengandung</a:t>
            </a:r>
            <a:r>
              <a:rPr lang="en-US" b="1" dirty="0"/>
              <a:t> </a:t>
            </a:r>
            <a:r>
              <a:rPr lang="en-US" b="1" dirty="0" err="1"/>
              <a:t>sengketa</a:t>
            </a:r>
            <a:r>
              <a:rPr lang="en-US" b="1" dirty="0"/>
              <a:t>)</a:t>
            </a:r>
          </a:p>
          <a:p>
            <a:pPr lvl="1" eaLnBrk="1" hangingPunct="1">
              <a:lnSpc>
                <a:spcPct val="80000"/>
              </a:lnSpc>
            </a:pPr>
            <a:r>
              <a:rPr lang="en-US" b="1" dirty="0" err="1"/>
              <a:t>Perdamaian</a:t>
            </a:r>
            <a:r>
              <a:rPr lang="en-US" b="1" dirty="0"/>
              <a:t> 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Pengadilan</a:t>
            </a:r>
            <a:endParaRPr lang="en-US" b="1" dirty="0"/>
          </a:p>
          <a:p>
            <a:pPr lvl="1" eaLnBrk="1" hangingPunct="1">
              <a:lnSpc>
                <a:spcPct val="80000"/>
              </a:lnSpc>
            </a:pPr>
            <a:r>
              <a:rPr lang="en-US" b="1" dirty="0" err="1"/>
              <a:t>Pihak</a:t>
            </a:r>
            <a:r>
              <a:rPr lang="en-US" b="1" dirty="0"/>
              <a:t> </a:t>
            </a:r>
            <a:r>
              <a:rPr lang="en-US" b="1" dirty="0" err="1"/>
              <a:t>penggugat</a:t>
            </a:r>
            <a:r>
              <a:rPr lang="en-US" b="1" dirty="0"/>
              <a:t> </a:t>
            </a:r>
            <a:r>
              <a:rPr lang="en-US" b="1" dirty="0" err="1"/>
              <a:t>mencabut</a:t>
            </a:r>
            <a:r>
              <a:rPr lang="en-US" b="1" dirty="0"/>
              <a:t> </a:t>
            </a:r>
            <a:r>
              <a:rPr lang="en-US" b="1" dirty="0" err="1"/>
              <a:t>gugatannya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melakukan</a:t>
            </a:r>
            <a:r>
              <a:rPr lang="en-US" b="1" dirty="0"/>
              <a:t> </a:t>
            </a:r>
            <a:r>
              <a:rPr lang="en-US" b="1" dirty="0" err="1"/>
              <a:t>perdamaian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tergugat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akte</a:t>
            </a:r>
            <a:r>
              <a:rPr lang="en-US" b="1" dirty="0"/>
              <a:t> </a:t>
            </a:r>
            <a:r>
              <a:rPr lang="en-US" b="1" dirty="0" err="1"/>
              <a:t>bawah</a:t>
            </a:r>
            <a:r>
              <a:rPr lang="en-US" b="1" dirty="0"/>
              <a:t> </a:t>
            </a:r>
            <a:r>
              <a:rPr lang="en-US" b="1" dirty="0" err="1"/>
              <a:t>tangan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akta</a:t>
            </a:r>
            <a:r>
              <a:rPr lang="en-US" b="1" dirty="0"/>
              <a:t> </a:t>
            </a:r>
            <a:r>
              <a:rPr lang="en-US" b="1" dirty="0" err="1"/>
              <a:t>otentik</a:t>
            </a:r>
            <a:r>
              <a:rPr lang="en-US" b="1" dirty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n-US" b="1" dirty="0"/>
              <a:t>Non-</a:t>
            </a:r>
            <a:r>
              <a:rPr lang="en-US" b="1" dirty="0" err="1"/>
              <a:t>Litigasi</a:t>
            </a:r>
            <a:endParaRPr lang="en-US" b="1" dirty="0"/>
          </a:p>
          <a:p>
            <a:pPr lvl="1" eaLnBrk="1" hangingPunct="1">
              <a:lnSpc>
                <a:spcPct val="80000"/>
              </a:lnSpc>
            </a:pPr>
            <a:r>
              <a:rPr lang="en-US" b="1" dirty="0" err="1"/>
              <a:t>Arbitrase</a:t>
            </a:r>
            <a:r>
              <a:rPr lang="en-US" b="1" dirty="0"/>
              <a:t> (</a:t>
            </a:r>
            <a:r>
              <a:rPr lang="en-US" b="1" dirty="0" err="1"/>
              <a:t>didasarkan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perjanjian</a:t>
            </a:r>
            <a:r>
              <a:rPr lang="en-US" b="1" dirty="0"/>
              <a:t> </a:t>
            </a:r>
            <a:r>
              <a:rPr lang="en-US" b="1" dirty="0" err="1"/>
              <a:t>arbitrase</a:t>
            </a:r>
            <a:r>
              <a:rPr lang="en-US" b="1" dirty="0"/>
              <a:t>)</a:t>
            </a:r>
          </a:p>
          <a:p>
            <a:pPr lvl="1" eaLnBrk="1" hangingPunct="1">
              <a:lnSpc>
                <a:spcPct val="80000"/>
              </a:lnSpc>
            </a:pPr>
            <a:r>
              <a:rPr lang="en-US" b="1" dirty="0"/>
              <a:t>ADR</a:t>
            </a:r>
          </a:p>
          <a:p>
            <a:pPr lvl="2" eaLnBrk="1" hangingPunct="1">
              <a:lnSpc>
                <a:spcPct val="80000"/>
              </a:lnSpc>
            </a:pPr>
            <a:r>
              <a:rPr lang="en-US" b="1" dirty="0" err="1">
                <a:solidFill>
                  <a:srgbClr val="C00000"/>
                </a:solidFill>
              </a:rPr>
              <a:t>Konsultasi</a:t>
            </a:r>
            <a:endParaRPr lang="en-US" b="1" dirty="0">
              <a:solidFill>
                <a:srgbClr val="C00000"/>
              </a:solidFill>
            </a:endParaRPr>
          </a:p>
          <a:p>
            <a:pPr lvl="2" eaLnBrk="1" hangingPunct="1">
              <a:lnSpc>
                <a:spcPct val="80000"/>
              </a:lnSpc>
            </a:pPr>
            <a:r>
              <a:rPr lang="en-US" b="1" dirty="0" err="1">
                <a:solidFill>
                  <a:srgbClr val="C00000"/>
                </a:solidFill>
              </a:rPr>
              <a:t>Negosiasi</a:t>
            </a:r>
            <a:endParaRPr lang="en-US" b="1" dirty="0">
              <a:solidFill>
                <a:srgbClr val="C00000"/>
              </a:solidFill>
            </a:endParaRPr>
          </a:p>
          <a:p>
            <a:pPr lvl="2" eaLnBrk="1" hangingPunct="1">
              <a:lnSpc>
                <a:spcPct val="80000"/>
              </a:lnSpc>
            </a:pPr>
            <a:r>
              <a:rPr lang="en-US" b="1" dirty="0" err="1">
                <a:solidFill>
                  <a:srgbClr val="C00000"/>
                </a:solidFill>
              </a:rPr>
              <a:t>Mediasi</a:t>
            </a:r>
            <a:endParaRPr lang="en-US" b="1" dirty="0">
              <a:solidFill>
                <a:srgbClr val="C00000"/>
              </a:solidFill>
            </a:endParaRPr>
          </a:p>
          <a:p>
            <a:pPr lvl="2" eaLnBrk="1" hangingPunct="1">
              <a:lnSpc>
                <a:spcPct val="80000"/>
              </a:lnSpc>
            </a:pPr>
            <a:r>
              <a:rPr lang="en-US" b="1" dirty="0" err="1">
                <a:solidFill>
                  <a:srgbClr val="C00000"/>
                </a:solidFill>
              </a:rPr>
              <a:t>konsolidasi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095472" y="1714488"/>
            <a:ext cx="2357454" cy="342902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b="1" dirty="0"/>
              <a:t>Pengajuan Tuntutan Hak (Pasal 118 (1) HIR/142 (1) Rbg: yg mengandung sengketa/Gugatan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53058" y="214290"/>
            <a:ext cx="4857784" cy="11430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200" b="1" dirty="0"/>
              <a:t>Gugatan dapat diajukan secara tertulis/lisan Pasal 118 (1) HIR/142 (1) Rbg dan Ps 120 HIR/144 (1) Rbg.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524496" y="1714488"/>
            <a:ext cx="4786346" cy="12858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200" b="1" dirty="0"/>
              <a:t>HIR/Rbg hanya mengatur ttg cara mengajukan gugatan  tdk mengatur ttg  persyaratan dan isi gugatan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524496" y="3286124"/>
            <a:ext cx="4857784" cy="321471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200" b="1" dirty="0"/>
              <a:t>Persayaratan/formulasi ttg gugatan diatur dlm Ps 8 No.3 Rv:</a:t>
            </a:r>
          </a:p>
          <a:p>
            <a:pPr marL="342900" indent="-342900">
              <a:buAutoNum type="arabicPeriod"/>
            </a:pPr>
            <a:r>
              <a:rPr lang="id-ID" sz="2200" b="1" dirty="0"/>
              <a:t>Identitas para pihak</a:t>
            </a:r>
          </a:p>
          <a:p>
            <a:pPr marL="342900" indent="-342900">
              <a:buAutoNum type="arabicPeriod"/>
            </a:pPr>
            <a:r>
              <a:rPr lang="id-ID" sz="2200" b="1" dirty="0"/>
              <a:t>Dasar gugatan (Fundamentum petendi/posita): dalil2 konkret ttg adanya hub hk yg mrpkn dasar sera alasan2 dr tuntutan.</a:t>
            </a:r>
          </a:p>
          <a:p>
            <a:pPr marL="342900" indent="-342900">
              <a:buAutoNum type="arabicPeriod"/>
            </a:pPr>
            <a:r>
              <a:rPr lang="id-ID" sz="2200" b="1" dirty="0"/>
              <a:t>Petitum: apa yg dimohon oleh penggugat</a:t>
            </a:r>
          </a:p>
        </p:txBody>
      </p:sp>
      <p:cxnSp>
        <p:nvCxnSpPr>
          <p:cNvPr id="7" name="Straight Arrow Connector 6"/>
          <p:cNvCxnSpPr>
            <a:stCxn id="2" idx="3"/>
          </p:cNvCxnSpPr>
          <p:nvPr/>
        </p:nvCxnSpPr>
        <p:spPr>
          <a:xfrm flipV="1">
            <a:off x="4452926" y="857232"/>
            <a:ext cx="857256" cy="25717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2" idx="3"/>
          </p:cNvCxnSpPr>
          <p:nvPr/>
        </p:nvCxnSpPr>
        <p:spPr>
          <a:xfrm flipV="1">
            <a:off x="4452926" y="2357430"/>
            <a:ext cx="1000132" cy="1071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2" idx="3"/>
          </p:cNvCxnSpPr>
          <p:nvPr/>
        </p:nvCxnSpPr>
        <p:spPr>
          <a:xfrm>
            <a:off x="4452926" y="3429000"/>
            <a:ext cx="1000132" cy="12144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38282" y="2571745"/>
            <a:ext cx="2143140" cy="138499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/>
              <a:t>Formulasi Surat Gugatan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10050" y="500043"/>
            <a:ext cx="6000792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d-ID" sz="2400" b="1" dirty="0"/>
              <a:t>Dialamatkan ke PN sesuai dg kompetensinya, diberi tanggal &amp; ditandatangani oleh penggugat/kuasanya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81488" y="2000240"/>
            <a:ext cx="5929354" cy="44935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d-ID" sz="2200" b="1" dirty="0"/>
              <a:t>Identitas para pihak:</a:t>
            </a:r>
          </a:p>
          <a:p>
            <a:pPr marL="342900" indent="-342900">
              <a:buAutoNum type="arabicPeriod"/>
            </a:pPr>
            <a:r>
              <a:rPr lang="id-ID" sz="2200" b="1" dirty="0"/>
              <a:t>Nama lengkap, gelar, alias, hrs jelas jangan sampai error in persona/obscuur libel</a:t>
            </a:r>
          </a:p>
          <a:p>
            <a:pPr marL="342900" indent="-342900">
              <a:buAutoNum type="arabicPeriod"/>
            </a:pPr>
            <a:r>
              <a:rPr lang="id-ID" sz="2200" b="1" dirty="0"/>
              <a:t>Penulisan nama perseroan (legal entity) hrs jelas/lengkap sesuai dengan AD/sesuai dg surat2 resmi perusahaan </a:t>
            </a:r>
          </a:p>
          <a:p>
            <a:pPr marL="342900" indent="-342900">
              <a:buAutoNum type="arabicPeriod"/>
            </a:pPr>
            <a:r>
              <a:rPr lang="id-ID" sz="2200" b="1" dirty="0"/>
              <a:t>Alamat: kediaman pokok, kediaman tambahan alamat riil. Sumber keabsahan alamat:</a:t>
            </a:r>
          </a:p>
          <a:p>
            <a:pPr marL="342900" indent="-342900">
              <a:buAutoNum type="alphaLcPeriod"/>
            </a:pPr>
            <a:r>
              <a:rPr lang="id-ID" sz="2200" b="1" dirty="0"/>
              <a:t>Bagi perorangan (phycal person) dpt diambil dr KTP,NPWP,KK.</a:t>
            </a:r>
          </a:p>
          <a:p>
            <a:pPr marL="342900" indent="-342900">
              <a:buAutoNum type="alphaLcPeriod"/>
            </a:pPr>
            <a:r>
              <a:rPr lang="id-ID" sz="2200" b="1" dirty="0"/>
              <a:t>Bagi perseroan (legal entity) dr NPWP,AD, Izin Usaha atau Papan nama.</a:t>
            </a:r>
          </a:p>
        </p:txBody>
      </p:sp>
      <p:cxnSp>
        <p:nvCxnSpPr>
          <p:cNvPr id="7" name="Straight Arrow Connector 6"/>
          <p:cNvCxnSpPr>
            <a:stCxn id="2" idx="3"/>
          </p:cNvCxnSpPr>
          <p:nvPr/>
        </p:nvCxnSpPr>
        <p:spPr>
          <a:xfrm flipV="1">
            <a:off x="3881422" y="1285860"/>
            <a:ext cx="285752" cy="19783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2" idx="3"/>
          </p:cNvCxnSpPr>
          <p:nvPr/>
        </p:nvCxnSpPr>
        <p:spPr>
          <a:xfrm>
            <a:off x="3881422" y="3264242"/>
            <a:ext cx="428628" cy="9505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306" name="AutoShape 2" descr="https://encrypted-tbn1.gstatic.com/images?q=tbn:ANd9GcSGTaHO9tPKJNkQ0lUmkBEX1VaL72R7W6IP4H427_n0D5o7I7rgBw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eft-Right Arrow 3"/>
          <p:cNvSpPr/>
          <p:nvPr/>
        </p:nvSpPr>
        <p:spPr>
          <a:xfrm>
            <a:off x="5024430" y="1214422"/>
            <a:ext cx="2571768" cy="1214446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/>
              <a:t>Fundamentum  Petendi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38282" y="214290"/>
            <a:ext cx="3429024" cy="14465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d-ID" sz="2200" b="1" dirty="0"/>
              <a:t>FP: mrpkn landasan pemeriksaan pkr, pemeriksaan pkr tdk boleh menyimpang dr FP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09720" y="2000241"/>
            <a:ext cx="3357586" cy="440120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000" b="1" dirty="0"/>
              <a:t>Ada dua teori perumusan FP:</a:t>
            </a:r>
          </a:p>
          <a:p>
            <a:pPr marL="342900" indent="-342900">
              <a:buAutoNum type="arabicPeriod"/>
            </a:pPr>
            <a:r>
              <a:rPr lang="id-ID" sz="2000" b="1" dirty="0"/>
              <a:t>Substantiering theorie: dalil gugatan tdk cukup merumuskan peristiwa hk yg jadi dasar FP, ttp hrs menjelaskan  fakta2 yg mendahuluiyg jadi sebab timbulnya perist.hk tsb.</a:t>
            </a:r>
          </a:p>
          <a:p>
            <a:pPr marL="342900" indent="-342900">
              <a:buAutoNum type="arabicPeriod"/>
            </a:pPr>
            <a:r>
              <a:rPr lang="id-ID" sz="2000" b="1" dirty="0"/>
              <a:t>Individualisering theorie: perist yg ditulis dlm gugatan hrs memperlihatkan hub hk (rechtsverhouding) yg jd dasar tuntutan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67636" y="214290"/>
            <a:ext cx="3000364" cy="375487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d-ID" sz="2000" b="1" dirty="0"/>
              <a:t>Unsur FP: </a:t>
            </a:r>
          </a:p>
          <a:p>
            <a:pPr marL="342900" indent="-342900">
              <a:buFont typeface="+mj-lt"/>
              <a:buAutoNum type="arabicPeriod"/>
            </a:pPr>
            <a:r>
              <a:rPr lang="id-ID" sz="2000" b="1" dirty="0"/>
              <a:t> Dasar hk:memuat penegasan hub hk penggugat dg  obyek sengketa dan antara penggugat  dg tergugat berkaitan dg obyek sengketa.</a:t>
            </a:r>
          </a:p>
          <a:p>
            <a:pPr marL="342900" indent="-342900">
              <a:buFont typeface="+mj-lt"/>
              <a:buAutoNum type="arabicPeriod"/>
            </a:pPr>
            <a:r>
              <a:rPr lang="id-ID" sz="2000" b="1" dirty="0"/>
              <a:t>Dasar fakta: penjelasan mengenai fakta2 yg berkaitan dg dasar hk.</a:t>
            </a:r>
          </a:p>
          <a:p>
            <a:pPr marL="342900" indent="-342900">
              <a:buFont typeface="+mj-lt"/>
              <a:buAutoNum type="arabicPeriod"/>
            </a:pPr>
            <a:endParaRPr lang="id-ID" dirty="0"/>
          </a:p>
        </p:txBody>
      </p:sp>
      <p:sp>
        <p:nvSpPr>
          <p:cNvPr id="8" name="TextBox 7"/>
          <p:cNvSpPr txBox="1"/>
          <p:nvPr/>
        </p:nvSpPr>
        <p:spPr>
          <a:xfrm>
            <a:off x="7667636" y="3714753"/>
            <a:ext cx="3000364" cy="255454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d-ID" sz="2000" b="1" dirty="0"/>
              <a:t>FP, hrs jelas dan mendukung apa yg dituntut penggugat. Setiap peristiwa yg mendukung hub hk dibuat secara kronologis dan sistematis guna memudahkan isi petitum</a:t>
            </a:r>
          </a:p>
        </p:txBody>
      </p:sp>
      <p:pic>
        <p:nvPicPr>
          <p:cNvPr id="100358" name="Picture 6" descr="http://3.bp.blogspot.com/-g9PvAitObns/ThMGbuxdjFI/AAAAAAAAACA/ygrckQtQsH8/s1600/tanda-tan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81620" y="2643182"/>
            <a:ext cx="2102993" cy="2000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38282" y="2786058"/>
            <a:ext cx="2143140" cy="100013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b="1" dirty="0"/>
              <a:t>Petitum Gugatan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667240" y="285728"/>
            <a:ext cx="5643602" cy="121444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Isi  PG: permintaan pada PN unk dinyatakan/ditetapkan sbg hak penggugat/hukuman kpd tergugat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67240" y="1714488"/>
            <a:ext cx="5786478" cy="49292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200" b="1" dirty="0"/>
              <a:t>Ruanglingkup PG:</a:t>
            </a:r>
          </a:p>
          <a:p>
            <a:pPr marL="342900" indent="-342900">
              <a:buAutoNum type="arabicPeriod"/>
            </a:pPr>
            <a:r>
              <a:rPr lang="id-ID" sz="2200" b="1" dirty="0"/>
              <a:t>Bentuk  PG: bentuk tunggal hanya menyebutkan satu persatu pokok tuntutan tidak diikuti petutum lain yg bersifat subsidair/alternatif. Bentuk  tunggal  tdk boleh hanya berbentuk ex-aequto et bono (mohon keadilan) saja  ttp hrus rinci satu persatu.</a:t>
            </a:r>
          </a:p>
          <a:p>
            <a:pPr marL="342900" indent="-342900">
              <a:buAutoNum type="arabicPeriod"/>
            </a:pPr>
            <a:r>
              <a:rPr lang="id-ID" sz="2200" b="1" dirty="0"/>
              <a:t>Bentuk alternatif: dapat berupa petitum primair dan subsidair sama2 dirinci dan tuntutan primer dirinci yang diikuti  petitum subsidair berbentuk  ex aequo et bono</a:t>
            </a:r>
          </a:p>
          <a:p>
            <a:pPr marL="342900" indent="-342900" algn="ctr"/>
            <a:endParaRPr lang="id-ID" dirty="0"/>
          </a:p>
        </p:txBody>
      </p:sp>
      <p:cxnSp>
        <p:nvCxnSpPr>
          <p:cNvPr id="6" name="Straight Arrow Connector 5"/>
          <p:cNvCxnSpPr>
            <a:stCxn id="2" idx="3"/>
          </p:cNvCxnSpPr>
          <p:nvPr/>
        </p:nvCxnSpPr>
        <p:spPr>
          <a:xfrm flipV="1">
            <a:off x="3881422" y="1142984"/>
            <a:ext cx="571504" cy="21431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2" idx="3"/>
          </p:cNvCxnSpPr>
          <p:nvPr/>
        </p:nvCxnSpPr>
        <p:spPr>
          <a:xfrm>
            <a:off x="3881422" y="3286124"/>
            <a:ext cx="571504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809720" y="2214554"/>
            <a:ext cx="2357454" cy="228601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300" b="1" dirty="0"/>
              <a:t>Yang tdk mengandung sengketa  (Valuntair), disebut; pkr Permohonan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952992" y="214290"/>
            <a:ext cx="5429288" cy="17145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200" b="1" dirty="0"/>
              <a:t>FP, tdk seperti pd gugatan contentiosa, cukup menjelaskan hub hk, FP di sini didasarkan pasal UU yg jadi alasan pemohon (misal permohonan poligami dalilnya Ps4, 5 (1) UU No.1/1974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952992" y="2071678"/>
            <a:ext cx="5500726" cy="32861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200" b="1" dirty="0"/>
              <a:t>Isi petitumnya:</a:t>
            </a:r>
          </a:p>
          <a:p>
            <a:pPr marL="342900" indent="-342900">
              <a:buAutoNum type="arabicPeriod"/>
            </a:pPr>
            <a:r>
              <a:rPr lang="id-ID" sz="2200" b="1" dirty="0"/>
              <a:t>Bersifat deklaratif</a:t>
            </a:r>
          </a:p>
          <a:p>
            <a:pPr marL="342900" indent="-342900">
              <a:buAutoNum type="arabicPeriod"/>
            </a:pPr>
            <a:r>
              <a:rPr lang="id-ID" sz="2200" b="1" dirty="0"/>
              <a:t>Petitum tdk boleh melibatkan pihak lainyg tdk ikut sbg pemohon</a:t>
            </a:r>
          </a:p>
          <a:p>
            <a:pPr marL="342900" indent="-342900">
              <a:buAutoNum type="arabicPeriod"/>
            </a:pPr>
            <a:r>
              <a:rPr lang="id-ID" sz="2200" b="1" dirty="0"/>
              <a:t> tdk boleh memuat petitum yg bersifat  condemnatoir</a:t>
            </a:r>
          </a:p>
          <a:p>
            <a:pPr marL="342900" indent="-342900">
              <a:buAutoNum type="arabicPeriod"/>
            </a:pPr>
            <a:r>
              <a:rPr lang="id-ID" sz="2200" b="1" dirty="0"/>
              <a:t>Petitum hrs rinci sesuai dgyng dimohon</a:t>
            </a:r>
          </a:p>
          <a:p>
            <a:pPr marL="342900" indent="-342900">
              <a:buAutoNum type="arabicPeriod"/>
            </a:pPr>
            <a:r>
              <a:rPr lang="id-ID" sz="2200" b="1" dirty="0"/>
              <a:t>Petitum tdk boleh bersifat ex aequo et bono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952992" y="5500702"/>
            <a:ext cx="5429288" cy="11430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100" b="1" dirty="0"/>
              <a:t>Proses persidangan: hanya mendengar ket pemohon/kuasanya tdk bersifat contradictoir, tdk perlu asas audi alteram partem</a:t>
            </a:r>
          </a:p>
        </p:txBody>
      </p:sp>
      <p:cxnSp>
        <p:nvCxnSpPr>
          <p:cNvPr id="8" name="Straight Arrow Connector 7"/>
          <p:cNvCxnSpPr>
            <a:stCxn id="3" idx="3"/>
          </p:cNvCxnSpPr>
          <p:nvPr/>
        </p:nvCxnSpPr>
        <p:spPr>
          <a:xfrm flipV="1">
            <a:off x="4167174" y="1214422"/>
            <a:ext cx="642942" cy="21431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3" idx="3"/>
          </p:cNvCxnSpPr>
          <p:nvPr/>
        </p:nvCxnSpPr>
        <p:spPr>
          <a:xfrm>
            <a:off x="4167174" y="3357562"/>
            <a:ext cx="642942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3" idx="3"/>
          </p:cNvCxnSpPr>
          <p:nvPr/>
        </p:nvCxnSpPr>
        <p:spPr>
          <a:xfrm>
            <a:off x="4167174" y="3357562"/>
            <a:ext cx="714380" cy="27146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000108"/>
            <a:ext cx="8229600" cy="846980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en-US" sz="3600" dirty="0"/>
            </a:br>
            <a:r>
              <a:rPr lang="en-US" sz="3600" b="1" dirty="0" err="1"/>
              <a:t>Pemberian</a:t>
            </a:r>
            <a:r>
              <a:rPr lang="en-US" sz="3600" b="1" dirty="0"/>
              <a:t> </a:t>
            </a:r>
            <a:r>
              <a:rPr lang="en-US" sz="3600" b="1" dirty="0" err="1"/>
              <a:t>Kuasa</a:t>
            </a:r>
            <a:r>
              <a:rPr lang="en-US" sz="3600" b="1" dirty="0"/>
              <a:t> (</a:t>
            </a:r>
            <a:r>
              <a:rPr lang="en-US" sz="3600" b="1" i="1" dirty="0" err="1"/>
              <a:t>Lastgeving</a:t>
            </a:r>
            <a:r>
              <a:rPr lang="en-US" sz="3600" b="1" dirty="0"/>
              <a:t>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2500307"/>
            <a:ext cx="8229600" cy="3625857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b="1" dirty="0" err="1"/>
              <a:t>Lastgeving</a:t>
            </a:r>
            <a:r>
              <a:rPr lang="en-US" b="1" dirty="0"/>
              <a:t> </a:t>
            </a:r>
            <a:r>
              <a:rPr lang="en-US" b="1" dirty="0" err="1"/>
              <a:t>adalah</a:t>
            </a:r>
            <a:r>
              <a:rPr lang="en-US" b="1" dirty="0"/>
              <a:t> :</a:t>
            </a:r>
          </a:p>
          <a:p>
            <a:pPr eaLnBrk="1" hangingPunct="1"/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persetujuan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perjanjian</a:t>
            </a:r>
            <a:r>
              <a:rPr lang="en-US" b="1" dirty="0"/>
              <a:t> </a:t>
            </a:r>
          </a:p>
          <a:p>
            <a:pPr eaLnBrk="1" hangingPunct="1"/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mana</a:t>
            </a:r>
            <a:r>
              <a:rPr lang="en-US" b="1" dirty="0"/>
              <a:t> </a:t>
            </a:r>
            <a:r>
              <a:rPr lang="en-US" b="1" dirty="0" err="1"/>
              <a:t>seorang</a:t>
            </a:r>
            <a:r>
              <a:rPr lang="en-US" b="1" dirty="0"/>
              <a:t> </a:t>
            </a:r>
            <a:r>
              <a:rPr lang="en-US" b="1" dirty="0" err="1"/>
              <a:t>memberikan</a:t>
            </a:r>
            <a:r>
              <a:rPr lang="en-US" b="1" dirty="0"/>
              <a:t> </a:t>
            </a:r>
            <a:r>
              <a:rPr lang="en-US" b="1" dirty="0" err="1"/>
              <a:t>kekuasaan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wewenang</a:t>
            </a:r>
            <a:r>
              <a:rPr lang="en-US" b="1" dirty="0"/>
              <a:t> </a:t>
            </a:r>
            <a:r>
              <a:rPr lang="en-US" b="1" dirty="0" err="1"/>
              <a:t>kepada</a:t>
            </a:r>
            <a:r>
              <a:rPr lang="en-US" b="1" dirty="0"/>
              <a:t> </a:t>
            </a:r>
            <a:r>
              <a:rPr lang="en-US" b="1" dirty="0" err="1"/>
              <a:t>orang</a:t>
            </a:r>
            <a:r>
              <a:rPr lang="en-US" b="1" dirty="0"/>
              <a:t> lain</a:t>
            </a:r>
          </a:p>
          <a:p>
            <a:pPr eaLnBrk="1" hangingPunct="1"/>
            <a:r>
              <a:rPr lang="en-US" b="1" dirty="0"/>
              <a:t>Yang </a:t>
            </a:r>
            <a:r>
              <a:rPr lang="en-US" b="1" dirty="0" err="1"/>
              <a:t>menerimanya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atas</a:t>
            </a:r>
            <a:r>
              <a:rPr lang="en-US" b="1" dirty="0"/>
              <a:t> </a:t>
            </a:r>
            <a:r>
              <a:rPr lang="en-US" b="1" dirty="0" err="1"/>
              <a:t>namanya</a:t>
            </a:r>
            <a:r>
              <a:rPr lang="en-US" b="1" dirty="0"/>
              <a:t> </a:t>
            </a:r>
            <a:r>
              <a:rPr lang="en-US" b="1" dirty="0" err="1"/>
              <a:t>melakukan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perbuatan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hukum</a:t>
            </a:r>
            <a:r>
              <a:rPr lang="en-US" b="1" dirty="0"/>
              <a:t> </a:t>
            </a:r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urusan</a:t>
            </a:r>
            <a:r>
              <a:rPr lang="en-US" b="1" dirty="0"/>
              <a:t>/</a:t>
            </a:r>
            <a:r>
              <a:rPr lang="en-US" b="1" dirty="0" err="1"/>
              <a:t>perihal</a:t>
            </a:r>
            <a:endParaRPr lang="en-US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4"/>
            <a:ext cx="7477125" cy="915987"/>
          </a:xfrm>
        </p:spPr>
        <p:txBody>
          <a:bodyPr/>
          <a:lstStyle/>
          <a:p>
            <a:pPr eaLnBrk="1" hangingPunct="1"/>
            <a:r>
              <a:rPr lang="en-US" b="1" dirty="0" err="1">
                <a:solidFill>
                  <a:schemeClr val="tx1"/>
                </a:solidFill>
              </a:rPr>
              <a:t>Pengaturan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i="1" dirty="0" err="1">
                <a:solidFill>
                  <a:schemeClr val="tx1"/>
                </a:solidFill>
              </a:rPr>
              <a:t>Lastgeving</a:t>
            </a:r>
            <a:endParaRPr lang="en-US" b="1" i="1" dirty="0">
              <a:solidFill>
                <a:schemeClr val="tx1"/>
              </a:solidFill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87526" y="1219200"/>
            <a:ext cx="7661275" cy="5334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000" b="1" dirty="0" err="1"/>
              <a:t>Hukum</a:t>
            </a:r>
            <a:r>
              <a:rPr lang="en-US" sz="2000" b="1" dirty="0"/>
              <a:t> </a:t>
            </a:r>
            <a:r>
              <a:rPr lang="en-US" sz="2000" b="1" dirty="0" err="1"/>
              <a:t>Formil</a:t>
            </a:r>
            <a:r>
              <a:rPr lang="en-US" sz="2000" b="1" dirty="0"/>
              <a:t> </a:t>
            </a:r>
            <a:r>
              <a:rPr lang="en-US" sz="2000" b="1" dirty="0" err="1"/>
              <a:t>HIR,RBg</a:t>
            </a:r>
            <a:r>
              <a:rPr lang="en-US" sz="2000" b="1" dirty="0"/>
              <a:t> &amp; </a:t>
            </a:r>
            <a:r>
              <a:rPr lang="en-US" sz="2000" b="1" dirty="0" err="1"/>
              <a:t>Brv</a:t>
            </a:r>
            <a:endParaRPr lang="en-US" sz="2000" b="1" dirty="0"/>
          </a:p>
          <a:p>
            <a:pPr eaLnBrk="1" hangingPunct="1">
              <a:lnSpc>
                <a:spcPct val="80000"/>
              </a:lnSpc>
            </a:pPr>
            <a:r>
              <a:rPr lang="en-US" sz="2000" b="1" dirty="0" err="1"/>
              <a:t>Hukum</a:t>
            </a:r>
            <a:r>
              <a:rPr lang="en-US" sz="2000" b="1" dirty="0"/>
              <a:t> </a:t>
            </a:r>
            <a:r>
              <a:rPr lang="en-US" sz="2000" b="1" dirty="0" err="1"/>
              <a:t>Materill</a:t>
            </a:r>
            <a:r>
              <a:rPr lang="en-US" sz="2000" b="1" dirty="0"/>
              <a:t>, BW/</a:t>
            </a:r>
            <a:r>
              <a:rPr lang="en-US" sz="2000" b="1" dirty="0" err="1"/>
              <a:t>KUHPerdata</a:t>
            </a:r>
            <a:r>
              <a:rPr lang="en-US" sz="2000" b="1" dirty="0"/>
              <a:t>, UU No.18 </a:t>
            </a:r>
            <a:r>
              <a:rPr lang="en-US" sz="2000" b="1" dirty="0" err="1"/>
              <a:t>tahun</a:t>
            </a:r>
            <a:r>
              <a:rPr lang="en-US" sz="2000" b="1" dirty="0"/>
              <a:t> 2003 </a:t>
            </a:r>
            <a:r>
              <a:rPr lang="en-US" sz="2000" b="1" dirty="0" err="1"/>
              <a:t>ttg</a:t>
            </a:r>
            <a:r>
              <a:rPr lang="en-US" sz="2000" b="1" dirty="0"/>
              <a:t> </a:t>
            </a:r>
            <a:r>
              <a:rPr lang="en-US" sz="2000" b="1" dirty="0" err="1"/>
              <a:t>Advokat</a:t>
            </a:r>
            <a:endParaRPr lang="en-US" sz="2000" b="1" dirty="0"/>
          </a:p>
          <a:p>
            <a:pPr lvl="1" eaLnBrk="1" hangingPunct="1">
              <a:lnSpc>
                <a:spcPct val="80000"/>
              </a:lnSpc>
            </a:pPr>
            <a:r>
              <a:rPr lang="en-US" sz="2000" b="1" dirty="0" err="1">
                <a:solidFill>
                  <a:srgbClr val="FF0000"/>
                </a:solidFill>
              </a:rPr>
              <a:t>Advokat</a:t>
            </a:r>
            <a:r>
              <a:rPr lang="en-US" sz="2000" b="1" dirty="0">
                <a:solidFill>
                  <a:srgbClr val="FF0000"/>
                </a:solidFill>
              </a:rPr>
              <a:t> :</a:t>
            </a:r>
            <a:r>
              <a:rPr lang="en-US" sz="2000" b="1" dirty="0"/>
              <a:t> </a:t>
            </a:r>
            <a:r>
              <a:rPr lang="en-US" sz="2000" b="1" dirty="0" err="1"/>
              <a:t>orang</a:t>
            </a:r>
            <a:r>
              <a:rPr lang="en-US" sz="2000" b="1" dirty="0"/>
              <a:t> yang </a:t>
            </a:r>
            <a:r>
              <a:rPr lang="en-US" sz="2000" b="1" dirty="0" err="1"/>
              <a:t>berprofesi</a:t>
            </a:r>
            <a:r>
              <a:rPr lang="en-US" sz="2000" b="1" dirty="0"/>
              <a:t> </a:t>
            </a:r>
            <a:r>
              <a:rPr lang="en-US" sz="2000" b="1" dirty="0" err="1"/>
              <a:t>memberi</a:t>
            </a:r>
            <a:r>
              <a:rPr lang="en-US" sz="2000" b="1" dirty="0"/>
              <a:t> </a:t>
            </a:r>
            <a:r>
              <a:rPr lang="en-US" sz="2000" b="1" dirty="0" err="1"/>
              <a:t>jasa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, </a:t>
            </a:r>
            <a:r>
              <a:rPr lang="en-US" sz="2000" b="1" dirty="0" err="1"/>
              <a:t>baik</a:t>
            </a:r>
            <a:r>
              <a:rPr lang="en-US" sz="2000" b="1" dirty="0"/>
              <a:t> </a:t>
            </a:r>
            <a:r>
              <a:rPr lang="en-US" sz="2000" b="1" dirty="0" err="1"/>
              <a:t>didalam</a:t>
            </a:r>
            <a:r>
              <a:rPr lang="en-US" sz="2000" b="1" dirty="0"/>
              <a:t> </a:t>
            </a:r>
            <a:r>
              <a:rPr lang="en-US" sz="2000" b="1" dirty="0" err="1"/>
              <a:t>maupun</a:t>
            </a:r>
            <a:r>
              <a:rPr lang="en-US" sz="2000" b="1" dirty="0"/>
              <a:t> </a:t>
            </a:r>
            <a:r>
              <a:rPr lang="en-US" sz="2000" b="1" dirty="0" err="1"/>
              <a:t>diluar</a:t>
            </a:r>
            <a:r>
              <a:rPr lang="en-US" sz="2000" b="1" dirty="0"/>
              <a:t> </a:t>
            </a:r>
            <a:r>
              <a:rPr lang="en-US" sz="2000" b="1" dirty="0" err="1"/>
              <a:t>pengadilan</a:t>
            </a:r>
            <a:r>
              <a:rPr lang="en-US" sz="2000" b="1" dirty="0"/>
              <a:t> yang </a:t>
            </a:r>
            <a:r>
              <a:rPr lang="en-US" sz="2000" b="1" dirty="0" err="1"/>
              <a:t>memenuhi</a:t>
            </a:r>
            <a:r>
              <a:rPr lang="en-US" sz="2000" b="1" dirty="0"/>
              <a:t> </a:t>
            </a:r>
            <a:r>
              <a:rPr lang="en-US" sz="2000" b="1" dirty="0" err="1"/>
              <a:t>persyaratan</a:t>
            </a:r>
            <a:r>
              <a:rPr lang="en-US" sz="2000" b="1" dirty="0"/>
              <a:t> UU </a:t>
            </a:r>
            <a:r>
              <a:rPr lang="en-US" sz="2000" b="1" dirty="0" err="1"/>
              <a:t>ini</a:t>
            </a:r>
            <a:r>
              <a:rPr lang="en-US" sz="2000" b="1" dirty="0"/>
              <a:t>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b="1" dirty="0" err="1">
                <a:solidFill>
                  <a:srgbClr val="FF0000"/>
                </a:solidFill>
              </a:rPr>
              <a:t>Jasa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Hukum</a:t>
            </a:r>
            <a:r>
              <a:rPr lang="en-US" sz="2000" b="1" dirty="0">
                <a:solidFill>
                  <a:srgbClr val="FF0000"/>
                </a:solidFill>
              </a:rPr>
              <a:t> :</a:t>
            </a:r>
            <a:r>
              <a:rPr lang="en-US" sz="2000" b="1" dirty="0"/>
              <a:t> </a:t>
            </a:r>
            <a:r>
              <a:rPr lang="en-US" sz="2000" b="1" dirty="0" err="1"/>
              <a:t>jasa</a:t>
            </a:r>
            <a:r>
              <a:rPr lang="en-US" sz="2000" b="1" dirty="0"/>
              <a:t> yang </a:t>
            </a:r>
            <a:r>
              <a:rPr lang="en-US" sz="2000" b="1" dirty="0" err="1"/>
              <a:t>diberikan</a:t>
            </a:r>
            <a:r>
              <a:rPr lang="en-US" sz="2000" b="1" dirty="0"/>
              <a:t> </a:t>
            </a:r>
            <a:r>
              <a:rPr lang="en-US" sz="2000" b="1" dirty="0" err="1"/>
              <a:t>advokat</a:t>
            </a:r>
            <a:r>
              <a:rPr lang="en-US" sz="2000" b="1" dirty="0"/>
              <a:t> </a:t>
            </a:r>
            <a:r>
              <a:rPr lang="en-US" sz="2000" b="1" dirty="0" err="1"/>
              <a:t>berupa</a:t>
            </a:r>
            <a:r>
              <a:rPr lang="en-US" sz="2000" b="1" dirty="0"/>
              <a:t> </a:t>
            </a:r>
            <a:r>
              <a:rPr lang="en-US" sz="2000" b="1" dirty="0" err="1"/>
              <a:t>memberikan</a:t>
            </a:r>
            <a:r>
              <a:rPr lang="en-US" sz="2000" b="1" dirty="0"/>
              <a:t> </a:t>
            </a:r>
            <a:r>
              <a:rPr lang="en-US" sz="2000" b="1" dirty="0" err="1"/>
              <a:t>konsultasi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, </a:t>
            </a:r>
            <a:r>
              <a:rPr lang="en-US" sz="2000" b="1" dirty="0" err="1"/>
              <a:t>bantuan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, </a:t>
            </a:r>
            <a:r>
              <a:rPr lang="en-US" sz="2000" b="1" dirty="0" err="1"/>
              <a:t>menjalankan</a:t>
            </a:r>
            <a:r>
              <a:rPr lang="en-US" sz="2000" b="1" dirty="0"/>
              <a:t> </a:t>
            </a:r>
            <a:r>
              <a:rPr lang="en-US" sz="2000" b="1" dirty="0" err="1"/>
              <a:t>kuasa</a:t>
            </a:r>
            <a:r>
              <a:rPr lang="en-US" sz="2000" b="1" dirty="0"/>
              <a:t>, </a:t>
            </a:r>
            <a:r>
              <a:rPr lang="en-US" sz="2000" b="1" dirty="0" err="1"/>
              <a:t>mewakili,mendampingi,membela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melakukan</a:t>
            </a:r>
            <a:r>
              <a:rPr lang="en-US" sz="2000" b="1" dirty="0"/>
              <a:t> </a:t>
            </a:r>
            <a:r>
              <a:rPr lang="en-US" sz="2000" b="1" dirty="0" err="1"/>
              <a:t>tindakan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 lain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kepentingan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klien</a:t>
            </a:r>
            <a:endParaRPr lang="en-US" sz="2000" b="1" dirty="0">
              <a:solidFill>
                <a:srgbClr val="FF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000" b="1" dirty="0" err="1">
                <a:solidFill>
                  <a:srgbClr val="FF0000"/>
                </a:solidFill>
              </a:rPr>
              <a:t>Kuasa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Insidential</a:t>
            </a:r>
            <a:r>
              <a:rPr lang="en-US" sz="2000" b="1" dirty="0">
                <a:solidFill>
                  <a:srgbClr val="FF0000"/>
                </a:solidFill>
              </a:rPr>
              <a:t> : </a:t>
            </a:r>
            <a:r>
              <a:rPr lang="en-US" sz="2000" b="1" dirty="0" err="1"/>
              <a:t>memberikan</a:t>
            </a:r>
            <a:r>
              <a:rPr lang="en-US" sz="2000" b="1" dirty="0"/>
              <a:t> </a:t>
            </a:r>
            <a:r>
              <a:rPr lang="en-US" sz="2000" b="1" dirty="0" err="1"/>
              <a:t>jasa</a:t>
            </a:r>
            <a:r>
              <a:rPr lang="en-US" sz="2000" b="1" dirty="0"/>
              <a:t> </a:t>
            </a:r>
            <a:r>
              <a:rPr lang="en-US" sz="2000" b="1" dirty="0" err="1"/>
              <a:t>dalam</a:t>
            </a:r>
            <a:r>
              <a:rPr lang="en-US" sz="2000" b="1" dirty="0"/>
              <a:t> </a:t>
            </a:r>
            <a:r>
              <a:rPr lang="en-US" sz="2000" b="1" dirty="0" err="1"/>
              <a:t>bidang</a:t>
            </a:r>
            <a:r>
              <a:rPr lang="en-US" sz="2000" b="1" dirty="0"/>
              <a:t> </a:t>
            </a:r>
            <a:r>
              <a:rPr lang="en-US" sz="2000" b="1" dirty="0" err="1"/>
              <a:t>hukum</a:t>
            </a:r>
            <a:r>
              <a:rPr lang="en-US" sz="2000" b="1" dirty="0"/>
              <a:t> </a:t>
            </a:r>
            <a:r>
              <a:rPr lang="en-US" sz="2000" b="1" dirty="0" err="1"/>
              <a:t>hanya</a:t>
            </a:r>
            <a:r>
              <a:rPr lang="en-US" sz="2000" b="1" dirty="0"/>
              <a:t>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sekali</a:t>
            </a:r>
            <a:r>
              <a:rPr lang="en-US" sz="2000" b="1" dirty="0"/>
              <a:t> </a:t>
            </a:r>
            <a:r>
              <a:rPr lang="en-US" sz="2000" b="1" dirty="0" err="1"/>
              <a:t>saja</a:t>
            </a:r>
            <a:r>
              <a:rPr lang="en-US" sz="2000" b="1" dirty="0"/>
              <a:t> (1 </a:t>
            </a:r>
            <a:r>
              <a:rPr lang="en-US" sz="2000" b="1" dirty="0" err="1"/>
              <a:t>perkara</a:t>
            </a:r>
            <a:r>
              <a:rPr lang="en-US" sz="2000" b="1" dirty="0"/>
              <a:t>). </a:t>
            </a:r>
            <a:r>
              <a:rPr lang="en-US" sz="2000" b="1" dirty="0" err="1"/>
              <a:t>Orang</a:t>
            </a:r>
            <a:r>
              <a:rPr lang="en-US" sz="2000" b="1" dirty="0"/>
              <a:t> yang </a:t>
            </a:r>
            <a:r>
              <a:rPr lang="en-US" sz="2000" b="1" dirty="0" err="1"/>
              <a:t>dapat</a:t>
            </a:r>
            <a:r>
              <a:rPr lang="en-US" sz="2000" b="1" dirty="0"/>
              <a:t> </a:t>
            </a:r>
            <a:r>
              <a:rPr lang="en-US" sz="2000" b="1" dirty="0" err="1"/>
              <a:t>menjadi</a:t>
            </a:r>
            <a:r>
              <a:rPr lang="en-US" sz="2000" b="1" dirty="0"/>
              <a:t> </a:t>
            </a:r>
            <a:r>
              <a:rPr lang="en-US" sz="2000" b="1" dirty="0" err="1"/>
              <a:t>kuasa</a:t>
            </a:r>
            <a:r>
              <a:rPr lang="en-US" sz="2000" b="1" dirty="0"/>
              <a:t> </a:t>
            </a:r>
            <a:r>
              <a:rPr lang="en-US" sz="2000" b="1" dirty="0" err="1"/>
              <a:t>insidential,yaitu</a:t>
            </a:r>
            <a:r>
              <a:rPr lang="en-US" sz="2000" b="1" dirty="0"/>
              <a:t> :</a:t>
            </a:r>
          </a:p>
          <a:p>
            <a:pPr lvl="2" eaLnBrk="1" hangingPunct="1">
              <a:lnSpc>
                <a:spcPct val="80000"/>
              </a:lnSpc>
            </a:pPr>
            <a:r>
              <a:rPr lang="en-US" b="1" dirty="0" err="1"/>
              <a:t>Mempunyai</a:t>
            </a:r>
            <a:r>
              <a:rPr lang="en-US" b="1" dirty="0"/>
              <a:t> </a:t>
            </a:r>
            <a:r>
              <a:rPr lang="en-US" b="1" dirty="0" err="1"/>
              <a:t>hub.keluarga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salah</a:t>
            </a:r>
            <a:r>
              <a:rPr lang="en-US" b="1" dirty="0"/>
              <a:t> </a:t>
            </a:r>
            <a:r>
              <a:rPr lang="en-US" b="1" dirty="0" err="1"/>
              <a:t>satu</a:t>
            </a:r>
            <a:r>
              <a:rPr lang="en-US" b="1" dirty="0"/>
              <a:t> </a:t>
            </a:r>
            <a:r>
              <a:rPr lang="en-US" b="1" dirty="0" err="1"/>
              <a:t>pihak</a:t>
            </a:r>
            <a:r>
              <a:rPr lang="en-US" b="1" dirty="0"/>
              <a:t> </a:t>
            </a:r>
            <a:r>
              <a:rPr lang="en-US" b="1" dirty="0" err="1"/>
              <a:t>sampai</a:t>
            </a:r>
            <a:r>
              <a:rPr lang="en-US" b="1" dirty="0"/>
              <a:t> </a:t>
            </a:r>
            <a:r>
              <a:rPr lang="en-US" b="1" dirty="0" err="1"/>
              <a:t>derajat</a:t>
            </a:r>
            <a:r>
              <a:rPr lang="en-US" b="1" dirty="0"/>
              <a:t> </a:t>
            </a:r>
            <a:r>
              <a:rPr lang="en-US" b="1" dirty="0" err="1"/>
              <a:t>ketiga</a:t>
            </a:r>
            <a:endParaRPr lang="en-US" b="1" dirty="0"/>
          </a:p>
          <a:p>
            <a:pPr lvl="2" eaLnBrk="1" hangingPunct="1">
              <a:lnSpc>
                <a:spcPct val="80000"/>
              </a:lnSpc>
            </a:pPr>
            <a:r>
              <a:rPr lang="en-US" b="1" dirty="0" err="1"/>
              <a:t>Mereka</a:t>
            </a:r>
            <a:r>
              <a:rPr lang="en-US" b="1" dirty="0"/>
              <a:t> yang </a:t>
            </a:r>
            <a:r>
              <a:rPr lang="en-US" b="1" dirty="0" err="1"/>
              <a:t>ada</a:t>
            </a:r>
            <a:r>
              <a:rPr lang="en-US" b="1" dirty="0"/>
              <a:t> </a:t>
            </a:r>
            <a:r>
              <a:rPr lang="en-US" b="1" dirty="0" err="1"/>
              <a:t>hubungan</a:t>
            </a:r>
            <a:r>
              <a:rPr lang="en-US" b="1" dirty="0"/>
              <a:t> </a:t>
            </a:r>
            <a:r>
              <a:rPr lang="en-US" b="1" dirty="0" err="1"/>
              <a:t>kerja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instansi</a:t>
            </a:r>
            <a:r>
              <a:rPr lang="en-US" b="1" dirty="0"/>
              <a:t> </a:t>
            </a:r>
          </a:p>
          <a:p>
            <a:pPr lvl="2" eaLnBrk="1" hangingPunct="1">
              <a:lnSpc>
                <a:spcPct val="80000"/>
              </a:lnSpc>
            </a:pPr>
            <a:r>
              <a:rPr lang="en-US" b="1" dirty="0" err="1"/>
              <a:t>Mereka</a:t>
            </a:r>
            <a:r>
              <a:rPr lang="en-US" b="1" dirty="0"/>
              <a:t> yang </a:t>
            </a:r>
            <a:r>
              <a:rPr lang="en-US" b="1" dirty="0" err="1"/>
              <a:t>termasuk</a:t>
            </a:r>
            <a:r>
              <a:rPr lang="en-US" b="1" dirty="0"/>
              <a:t> </a:t>
            </a:r>
            <a:r>
              <a:rPr lang="en-US" b="1" dirty="0" err="1"/>
              <a:t>salah</a:t>
            </a:r>
            <a:r>
              <a:rPr lang="en-US" b="1" dirty="0"/>
              <a:t> </a:t>
            </a:r>
            <a:r>
              <a:rPr lang="en-US" b="1" dirty="0" err="1"/>
              <a:t>satu</a:t>
            </a:r>
            <a:r>
              <a:rPr lang="en-US" b="1" dirty="0"/>
              <a:t> </a:t>
            </a:r>
            <a:r>
              <a:rPr lang="en-US" b="1" dirty="0" err="1"/>
              <a:t>pihak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perkara</a:t>
            </a:r>
            <a:endParaRPr lang="en-US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787526" y="1219200"/>
            <a:ext cx="7661275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i="1" dirty="0"/>
              <a:t>See</a:t>
            </a:r>
            <a:r>
              <a:rPr lang="en-US" sz="2400" b="1" dirty="0"/>
              <a:t> </a:t>
            </a:r>
            <a:r>
              <a:rPr lang="en-US" sz="2400" b="1" dirty="0" err="1"/>
              <a:t>Pasal</a:t>
            </a:r>
            <a:r>
              <a:rPr lang="en-US" sz="2400" b="1" dirty="0"/>
              <a:t> 3 UU No.18/2003: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dirty="0"/>
              <a:t>WNI, </a:t>
            </a:r>
            <a:r>
              <a:rPr lang="en-US" sz="2400" b="1" dirty="0" err="1"/>
              <a:t>tinggal</a:t>
            </a:r>
            <a:r>
              <a:rPr lang="en-US" sz="2400" b="1" dirty="0"/>
              <a:t> </a:t>
            </a:r>
            <a:r>
              <a:rPr lang="en-US" sz="2400" b="1" dirty="0" err="1"/>
              <a:t>di</a:t>
            </a:r>
            <a:r>
              <a:rPr lang="en-US" sz="2400" b="1" dirty="0"/>
              <a:t> Indonesia, </a:t>
            </a:r>
            <a:r>
              <a:rPr lang="en-US" sz="2400" b="1" dirty="0" err="1"/>
              <a:t>tidak</a:t>
            </a:r>
            <a:r>
              <a:rPr lang="en-US" sz="2400" b="1" dirty="0"/>
              <a:t> </a:t>
            </a:r>
            <a:r>
              <a:rPr lang="en-US" sz="2400" b="1" dirty="0" err="1"/>
              <a:t>berstatus</a:t>
            </a:r>
            <a:r>
              <a:rPr lang="en-US" sz="2400" b="1" dirty="0"/>
              <a:t> PNS/</a:t>
            </a:r>
            <a:r>
              <a:rPr lang="en-US" sz="2400" b="1" dirty="0" err="1"/>
              <a:t>Pejabat</a:t>
            </a:r>
            <a:r>
              <a:rPr lang="en-US" sz="2400" b="1" dirty="0"/>
              <a:t> Negara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dirty="0" err="1"/>
              <a:t>Berusia</a:t>
            </a:r>
            <a:r>
              <a:rPr lang="en-US" sz="2400" b="1" dirty="0"/>
              <a:t> min.25 </a:t>
            </a:r>
            <a:r>
              <a:rPr lang="en-US" sz="2400" b="1" dirty="0" err="1"/>
              <a:t>tahun</a:t>
            </a:r>
            <a:endParaRPr lang="en-US" sz="2400" b="1" dirty="0"/>
          </a:p>
          <a:p>
            <a:pPr eaLnBrk="1" hangingPunct="1">
              <a:lnSpc>
                <a:spcPct val="90000"/>
              </a:lnSpc>
            </a:pPr>
            <a:r>
              <a:rPr lang="en-US" sz="2400" b="1" dirty="0" err="1"/>
              <a:t>Berijazah</a:t>
            </a:r>
            <a:r>
              <a:rPr lang="en-US" sz="2400" b="1" dirty="0"/>
              <a:t> </a:t>
            </a:r>
            <a:r>
              <a:rPr lang="en-US" sz="2400" b="1" dirty="0" err="1"/>
              <a:t>Sarjana</a:t>
            </a:r>
            <a:r>
              <a:rPr lang="en-US" sz="2400" b="1" dirty="0"/>
              <a:t>, </a:t>
            </a:r>
            <a:r>
              <a:rPr lang="en-US" sz="2400" b="1" dirty="0" err="1"/>
              <a:t>latar</a:t>
            </a:r>
            <a:r>
              <a:rPr lang="en-US" sz="2400" b="1" dirty="0"/>
              <a:t> </a:t>
            </a:r>
            <a:r>
              <a:rPr lang="en-US" sz="2400" b="1" dirty="0" err="1"/>
              <a:t>belakang</a:t>
            </a:r>
            <a:r>
              <a:rPr lang="en-US" sz="2400" b="1" dirty="0"/>
              <a:t> </a:t>
            </a:r>
            <a:r>
              <a:rPr lang="en-US" sz="2400" b="1" dirty="0" err="1"/>
              <a:t>pendidikan</a:t>
            </a:r>
            <a:r>
              <a:rPr lang="en-US" sz="2400" b="1" dirty="0"/>
              <a:t> </a:t>
            </a:r>
            <a:r>
              <a:rPr lang="en-US" sz="2400" b="1" dirty="0" err="1"/>
              <a:t>hukum</a:t>
            </a:r>
            <a:endParaRPr lang="en-US" sz="2400" b="1" dirty="0"/>
          </a:p>
          <a:p>
            <a:pPr eaLnBrk="1" hangingPunct="1">
              <a:lnSpc>
                <a:spcPct val="90000"/>
              </a:lnSpc>
            </a:pPr>
            <a:r>
              <a:rPr lang="en-US" sz="2400" b="1" dirty="0"/>
              <a:t>Lulus </a:t>
            </a:r>
            <a:r>
              <a:rPr lang="en-US" sz="2400" b="1" dirty="0" err="1"/>
              <a:t>ujian</a:t>
            </a:r>
            <a:r>
              <a:rPr lang="en-US" sz="2400" b="1" dirty="0"/>
              <a:t> </a:t>
            </a:r>
            <a:r>
              <a:rPr lang="en-US" sz="2400" b="1" dirty="0" err="1"/>
              <a:t>advokat</a:t>
            </a:r>
            <a:r>
              <a:rPr lang="en-US" sz="2400" b="1" dirty="0"/>
              <a:t> yang </a:t>
            </a:r>
            <a:r>
              <a:rPr lang="en-US" sz="2400" b="1" dirty="0" err="1"/>
              <a:t>diadakan</a:t>
            </a:r>
            <a:r>
              <a:rPr lang="en-US" sz="2400" b="1" dirty="0"/>
              <a:t> </a:t>
            </a:r>
            <a:r>
              <a:rPr lang="en-US" sz="2400" b="1" dirty="0" err="1"/>
              <a:t>organisasi</a:t>
            </a:r>
            <a:r>
              <a:rPr lang="en-US" sz="2400" b="1" dirty="0"/>
              <a:t> </a:t>
            </a:r>
            <a:r>
              <a:rPr lang="en-US" sz="2400" b="1" dirty="0" err="1"/>
              <a:t>advokat</a:t>
            </a:r>
            <a:endParaRPr lang="en-US" sz="2400" b="1" dirty="0"/>
          </a:p>
          <a:p>
            <a:pPr eaLnBrk="1" hangingPunct="1">
              <a:lnSpc>
                <a:spcPct val="90000"/>
              </a:lnSpc>
            </a:pPr>
            <a:r>
              <a:rPr lang="en-US" sz="2400" b="1" dirty="0" err="1"/>
              <a:t>Magang</a:t>
            </a:r>
            <a:r>
              <a:rPr lang="en-US" sz="2400" b="1" dirty="0"/>
              <a:t> min 2 </a:t>
            </a:r>
            <a:r>
              <a:rPr lang="en-US" sz="2400" b="1" dirty="0" err="1"/>
              <a:t>tahun</a:t>
            </a:r>
            <a:r>
              <a:rPr lang="en-US" sz="2400" b="1" dirty="0"/>
              <a:t> </a:t>
            </a:r>
            <a:r>
              <a:rPr lang="en-US" sz="2400" b="1" dirty="0" err="1"/>
              <a:t>terus</a:t>
            </a:r>
            <a:r>
              <a:rPr lang="en-US" sz="2400" b="1" dirty="0"/>
              <a:t> </a:t>
            </a:r>
            <a:r>
              <a:rPr lang="en-US" sz="2400" b="1" dirty="0" err="1"/>
              <a:t>menerus</a:t>
            </a:r>
            <a:r>
              <a:rPr lang="en-US" sz="2400" b="1" dirty="0"/>
              <a:t> </a:t>
            </a:r>
            <a:r>
              <a:rPr lang="en-US" sz="2400" b="1" dirty="0" err="1"/>
              <a:t>pada</a:t>
            </a:r>
            <a:r>
              <a:rPr lang="en-US" sz="2400" b="1" dirty="0"/>
              <a:t> </a:t>
            </a:r>
            <a:r>
              <a:rPr lang="en-US" sz="2400" b="1" dirty="0" err="1"/>
              <a:t>kantor</a:t>
            </a:r>
            <a:r>
              <a:rPr lang="en-US" sz="2400" b="1" dirty="0"/>
              <a:t> </a:t>
            </a:r>
            <a:r>
              <a:rPr lang="en-US" sz="2400" b="1" dirty="0" err="1"/>
              <a:t>advokat</a:t>
            </a:r>
            <a:endParaRPr lang="en-US" sz="2400" b="1" dirty="0"/>
          </a:p>
          <a:p>
            <a:pPr eaLnBrk="1" hangingPunct="1">
              <a:lnSpc>
                <a:spcPct val="90000"/>
              </a:lnSpc>
            </a:pPr>
            <a:r>
              <a:rPr lang="en-US" sz="2400" b="1" dirty="0" err="1"/>
              <a:t>Tidak</a:t>
            </a:r>
            <a:r>
              <a:rPr lang="en-US" sz="2400" b="1" dirty="0"/>
              <a:t> </a:t>
            </a:r>
            <a:r>
              <a:rPr lang="en-US" sz="2400" b="1" dirty="0" err="1"/>
              <a:t>pernah</a:t>
            </a:r>
            <a:r>
              <a:rPr lang="en-US" sz="2400" b="1" dirty="0"/>
              <a:t> </a:t>
            </a:r>
            <a:r>
              <a:rPr lang="en-US" sz="2400" b="1" dirty="0" err="1"/>
              <a:t>dipidana</a:t>
            </a:r>
            <a:r>
              <a:rPr lang="en-US" sz="2400" b="1" dirty="0"/>
              <a:t> </a:t>
            </a:r>
            <a:r>
              <a:rPr lang="en-US" sz="2400" b="1" dirty="0" err="1"/>
              <a:t>dengan</a:t>
            </a:r>
            <a:r>
              <a:rPr lang="en-US" sz="2400" b="1" dirty="0"/>
              <a:t> </a:t>
            </a:r>
            <a:r>
              <a:rPr lang="en-US" sz="2400" b="1" dirty="0" err="1"/>
              <a:t>ancaman</a:t>
            </a:r>
            <a:r>
              <a:rPr lang="en-US" sz="2400" b="1" dirty="0"/>
              <a:t> 5 </a:t>
            </a:r>
            <a:r>
              <a:rPr lang="en-US" sz="2400" b="1" dirty="0" err="1"/>
              <a:t>tahun</a:t>
            </a:r>
            <a:r>
              <a:rPr lang="en-US" sz="2400" b="1" dirty="0"/>
              <a:t> &gt;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dirty="0" err="1"/>
              <a:t>Berprilaku</a:t>
            </a:r>
            <a:r>
              <a:rPr lang="en-US" sz="2400" b="1" dirty="0"/>
              <a:t> </a:t>
            </a:r>
            <a:r>
              <a:rPr lang="en-US" sz="2400" b="1" dirty="0" err="1"/>
              <a:t>baik</a:t>
            </a:r>
            <a:r>
              <a:rPr lang="en-US" sz="2400" b="1" dirty="0"/>
              <a:t>, </a:t>
            </a:r>
            <a:r>
              <a:rPr lang="en-US" sz="2400" b="1" dirty="0" err="1"/>
              <a:t>jujur</a:t>
            </a:r>
            <a:r>
              <a:rPr lang="en-US" sz="2400" b="1" dirty="0"/>
              <a:t>, </a:t>
            </a:r>
            <a:r>
              <a:rPr lang="en-US" sz="2400" b="1" dirty="0" err="1"/>
              <a:t>bertanggung</a:t>
            </a:r>
            <a:r>
              <a:rPr lang="en-US" sz="2400" b="1" dirty="0"/>
              <a:t> </a:t>
            </a:r>
            <a:r>
              <a:rPr lang="en-US" sz="2400" b="1" dirty="0" err="1"/>
              <a:t>jawab,adil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integritas</a:t>
            </a:r>
            <a:r>
              <a:rPr lang="en-US" sz="2400" b="1" dirty="0"/>
              <a:t> </a:t>
            </a:r>
            <a:r>
              <a:rPr lang="en-US" sz="2400" b="1" dirty="0" err="1"/>
              <a:t>tinggi</a:t>
            </a:r>
            <a:r>
              <a:rPr lang="en-US" sz="2400" b="1" dirty="0"/>
              <a:t>. </a:t>
            </a:r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4"/>
            <a:ext cx="7477125" cy="763587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err="1"/>
              <a:t>Persyaratan</a:t>
            </a:r>
            <a:r>
              <a:rPr lang="en-US" dirty="0"/>
              <a:t> </a:t>
            </a:r>
            <a:r>
              <a:rPr lang="en-US" dirty="0" err="1"/>
              <a:t>Advokat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940</Words>
  <Application>Microsoft Office PowerPoint</Application>
  <PresentationFormat>Widescreen</PresentationFormat>
  <Paragraphs>87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 Narrow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Pemberian Kuasa (Lastgeving)</vt:lpstr>
      <vt:lpstr>Pengaturan Lastgeving</vt:lpstr>
      <vt:lpstr>Persyaratan Advokat</vt:lpstr>
      <vt:lpstr>Cara Pemberian Kuasa</vt:lpstr>
      <vt:lpstr>PowerPoint Presentation</vt:lpstr>
      <vt:lpstr> Penyelesaian Perkara Perdata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1</cp:revision>
  <dcterms:created xsi:type="dcterms:W3CDTF">2020-11-14T15:44:46Z</dcterms:created>
  <dcterms:modified xsi:type="dcterms:W3CDTF">2020-11-14T15:45:07Z</dcterms:modified>
</cp:coreProperties>
</file>