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57" r:id="rId9"/>
    <p:sldId id="258" r:id="rId10"/>
    <p:sldId id="259" r:id="rId11"/>
    <p:sldId id="260" r:id="rId12"/>
    <p:sldId id="261" r:id="rId13"/>
    <p:sldId id="268" r:id="rId14"/>
    <p:sldId id="269" r:id="rId15"/>
    <p:sldId id="270" r:id="rId16"/>
    <p:sldId id="286" r:id="rId17"/>
    <p:sldId id="271" r:id="rId18"/>
    <p:sldId id="272" r:id="rId19"/>
    <p:sldId id="282" r:id="rId20"/>
    <p:sldId id="273" r:id="rId21"/>
    <p:sldId id="275" r:id="rId22"/>
    <p:sldId id="276" r:id="rId23"/>
    <p:sldId id="278" r:id="rId24"/>
    <p:sldId id="279" r:id="rId25"/>
    <p:sldId id="280" r:id="rId26"/>
    <p:sldId id="281" r:id="rId27"/>
    <p:sldId id="283" r:id="rId28"/>
    <p:sldId id="284" r:id="rId29"/>
    <p:sldId id="285"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60" d="100"/>
          <a:sy n="60" d="100"/>
        </p:scale>
        <p:origin x="-1644" y="-2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54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Pengembangan Model Simulasi</a:t>
            </a:r>
            <a:endParaRPr lang="id-ID" dirty="0"/>
          </a:p>
        </p:txBody>
      </p:sp>
      <p:sp>
        <p:nvSpPr>
          <p:cNvPr id="3" name="Subtitle 2"/>
          <p:cNvSpPr>
            <a:spLocks noGrp="1"/>
          </p:cNvSpPr>
          <p:nvPr>
            <p:ph type="subTitle" idx="1"/>
          </p:nvPr>
        </p:nvSpPr>
        <p:spPr/>
        <p:txBody>
          <a:bodyPr/>
          <a:lstStyle/>
          <a:p>
            <a:r>
              <a:rPr lang="id-ID" dirty="0" smtClean="0"/>
              <a:t>Bab 3, hlm 37</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Model simulasi kejadian diskret</a:t>
            </a:r>
            <a:endParaRPr lang="id-ID" dirty="0"/>
          </a:p>
        </p:txBody>
      </p:sp>
      <p:sp>
        <p:nvSpPr>
          <p:cNvPr id="3" name="Content Placeholder 2"/>
          <p:cNvSpPr>
            <a:spLocks noGrp="1"/>
          </p:cNvSpPr>
          <p:nvPr>
            <p:ph idx="1"/>
          </p:nvPr>
        </p:nvSpPr>
        <p:spPr/>
        <p:txBody>
          <a:bodyPr/>
          <a:lstStyle/>
          <a:p>
            <a:r>
              <a:rPr lang="id-ID" dirty="0" smtClean="0"/>
              <a:t>Dapat dipandang sebagai model dari </a:t>
            </a:r>
            <a:r>
              <a:rPr lang="id-ID" b="1" dirty="0" smtClean="0"/>
              <a:t>interaksi</a:t>
            </a:r>
            <a:r>
              <a:rPr lang="id-ID" dirty="0" smtClean="0"/>
              <a:t> </a:t>
            </a:r>
            <a:r>
              <a:rPr lang="id-ID" b="1" dirty="0" smtClean="0"/>
              <a:t>kejadian diskret  </a:t>
            </a:r>
            <a:r>
              <a:rPr lang="id-ID" dirty="0" smtClean="0"/>
              <a:t>yang terjadi dalam sistem dan </a:t>
            </a:r>
            <a:r>
              <a:rPr lang="id-ID" b="1" dirty="0" smtClean="0"/>
              <a:t>variabel keadaan </a:t>
            </a:r>
            <a:r>
              <a:rPr lang="id-ID" dirty="0" smtClean="0"/>
              <a:t>sistem itu.</a:t>
            </a:r>
          </a:p>
          <a:p>
            <a:r>
              <a:rPr lang="id-ID" dirty="0" smtClean="0"/>
              <a:t>Interaksi ini dapat direpresentasi sebagai graph dengan simpul (atau vertices) menyajikan events, dan directed branches (atau edges) melambangkan koneksi sebab langsung di antara event (hlm 44).</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Keterangan</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M (i) </a:t>
            </a:r>
            <a:r>
              <a:rPr lang="id-ID" dirty="0" smtClean="0">
                <a:sym typeface="Wingdings" pitchFamily="2" charset="2"/>
              </a:rPr>
              <a:t> </a:t>
            </a:r>
            <a:r>
              <a:rPr lang="id-ID" dirty="0" smtClean="0"/>
              <a:t>status mesin i</a:t>
            </a:r>
          </a:p>
          <a:p>
            <a:pPr>
              <a:buNone/>
            </a:pPr>
            <a:r>
              <a:rPr lang="id-ID" dirty="0" smtClean="0"/>
              <a:t>Kondisi</a:t>
            </a:r>
          </a:p>
          <a:p>
            <a:pPr>
              <a:buNone/>
            </a:pPr>
            <a:r>
              <a:rPr lang="id-ID" dirty="0" smtClean="0"/>
              <a:t>0 = menunggu servis</a:t>
            </a:r>
          </a:p>
          <a:p>
            <a:pPr>
              <a:buNone/>
            </a:pPr>
            <a:r>
              <a:rPr lang="id-ID" dirty="0" smtClean="0"/>
              <a:t>1 = sedang diservis</a:t>
            </a:r>
          </a:p>
          <a:p>
            <a:pPr>
              <a:buNone/>
            </a:pPr>
            <a:r>
              <a:rPr lang="id-ID" dirty="0" smtClean="0"/>
              <a:t>2= beroperasi</a:t>
            </a:r>
          </a:p>
          <a:p>
            <a:r>
              <a:rPr lang="id-ID" dirty="0" smtClean="0"/>
              <a:t>O (j) </a:t>
            </a:r>
            <a:r>
              <a:rPr lang="id-ID" dirty="0" smtClean="0">
                <a:sym typeface="Wingdings" pitchFamily="2" charset="2"/>
              </a:rPr>
              <a:t> status operator j</a:t>
            </a:r>
          </a:p>
          <a:p>
            <a:pPr>
              <a:buNone/>
            </a:pPr>
            <a:r>
              <a:rPr lang="id-ID" dirty="0" smtClean="0">
                <a:sym typeface="Wingdings" pitchFamily="2" charset="2"/>
              </a:rPr>
              <a:t>Kondisi</a:t>
            </a:r>
          </a:p>
          <a:p>
            <a:pPr>
              <a:buNone/>
            </a:pPr>
            <a:r>
              <a:rPr lang="id-ID" dirty="0" smtClean="0">
                <a:sym typeface="Wingdings" pitchFamily="2" charset="2"/>
              </a:rPr>
              <a:t>0 = nganggur</a:t>
            </a:r>
          </a:p>
          <a:p>
            <a:pPr>
              <a:buNone/>
            </a:pPr>
            <a:r>
              <a:rPr lang="id-ID" dirty="0" smtClean="0">
                <a:sym typeface="Wingdings" pitchFamily="2" charset="2"/>
              </a:rPr>
              <a:t>1 = sibuk</a:t>
            </a:r>
            <a:endParaRPr lang="id-ID" dirty="0" smtClean="0"/>
          </a:p>
          <a:p>
            <a:pPr>
              <a:buNone/>
            </a:pP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Pekerjaan rumah (individual)</a:t>
            </a:r>
            <a:endParaRPr lang="id-ID" dirty="0"/>
          </a:p>
        </p:txBody>
      </p:sp>
      <p:sp>
        <p:nvSpPr>
          <p:cNvPr id="3" name="Content Placeholder 2"/>
          <p:cNvSpPr>
            <a:spLocks noGrp="1"/>
          </p:cNvSpPr>
          <p:nvPr>
            <p:ph idx="1"/>
          </p:nvPr>
        </p:nvSpPr>
        <p:spPr/>
        <p:txBody>
          <a:bodyPr>
            <a:normAutofit lnSpcReduction="10000"/>
          </a:bodyPr>
          <a:lstStyle/>
          <a:p>
            <a:r>
              <a:rPr lang="id-ID" dirty="0" smtClean="0"/>
              <a:t>Buatlah representasi event graph dari sistem pengobatan manusia. Deskripsikan </a:t>
            </a:r>
            <a:r>
              <a:rPr lang="id-ID" b="1" dirty="0" smtClean="0"/>
              <a:t>variabel</a:t>
            </a:r>
            <a:r>
              <a:rPr lang="id-ID" dirty="0" smtClean="0"/>
              <a:t> keadaan sistem dan </a:t>
            </a:r>
            <a:r>
              <a:rPr lang="id-ID" b="1" dirty="0" smtClean="0"/>
              <a:t>status</a:t>
            </a:r>
            <a:r>
              <a:rPr lang="id-ID" dirty="0" smtClean="0"/>
              <a:t>-nya misalnya D </a:t>
            </a:r>
            <a:r>
              <a:rPr lang="id-ID" dirty="0" smtClean="0">
                <a:sym typeface="Wingdings" pitchFamily="2" charset="2"/>
              </a:rPr>
              <a:t> dokter, P  pasien, PM  paramedis, A  apoteker.</a:t>
            </a:r>
          </a:p>
          <a:p>
            <a:r>
              <a:rPr lang="id-ID" dirty="0" smtClean="0">
                <a:sym typeface="Wingdings" pitchFamily="2" charset="2"/>
              </a:rPr>
              <a:t>Deskripsikan kejadian diskret yang mungkin terjadi (tulislah status dari entitas terkumpul).</a:t>
            </a:r>
          </a:p>
          <a:p>
            <a:r>
              <a:rPr lang="id-ID" smtClean="0">
                <a:sym typeface="Wingdings" pitchFamily="2" charset="2"/>
              </a:rPr>
              <a:t>Buatlah event graph-nya  (semua dalam satu makalah).</a:t>
            </a:r>
            <a:endParaRPr lang="id-ID" dirty="0" smtClean="0">
              <a:sym typeface="Wingdings" pitchFamily="2" charset="2"/>
            </a:endParaRPr>
          </a:p>
          <a:p>
            <a:endParaRPr lang="id-ID" dirty="0" smtClean="0">
              <a:sym typeface="Wingdings" pitchFamily="2" charset="2"/>
            </a:endParaRPr>
          </a:p>
          <a:p>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 MODEL OF A SINGLE-SERVER QUEUE</a:t>
            </a:r>
            <a:endParaRPr lang="id-ID" dirty="0"/>
          </a:p>
        </p:txBody>
      </p:sp>
      <p:sp>
        <p:nvSpPr>
          <p:cNvPr id="3" name="Content Placeholder 2"/>
          <p:cNvSpPr>
            <a:spLocks noGrp="1"/>
          </p:cNvSpPr>
          <p:nvPr>
            <p:ph idx="1"/>
          </p:nvPr>
        </p:nvSpPr>
        <p:spPr/>
        <p:txBody>
          <a:bodyPr>
            <a:normAutofit lnSpcReduction="10000"/>
          </a:bodyPr>
          <a:lstStyle/>
          <a:p>
            <a:r>
              <a:rPr lang="id-ID" dirty="0" smtClean="0"/>
              <a:t>Contoh model simulasi sistem kejadian diskret-dinamis: pertimbangkan suatu sistem dalam yang mana customers datang pada titik waktu acak dan diproses oleh satu pelayan.</a:t>
            </a:r>
          </a:p>
          <a:p>
            <a:r>
              <a:rPr lang="id-ID" dirty="0" smtClean="0"/>
              <a:t>Jika ketika datang, customers menemukan server tersedia, layanan segera diberikan, tetapi jika server sedang memproses kedatangan sebelumnya, customers harus mengantri dan menunggu sampai ...</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 Server tersedia. </a:t>
            </a:r>
            <a:r>
              <a:rPr lang="id-ID" smtClean="0"/>
              <a:t>Contoh adalah customer check out system, sales of tickets at a theather box office, requests for disk I/O in a computer system, dan jobs arriving at a special-purpose machine.</a:t>
            </a:r>
            <a:endParaRPr lang="id-ID"/>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Kamis 15 Desember 2011</a:t>
            </a:r>
            <a:endParaRPr lang="id-ID" dirty="0"/>
          </a:p>
        </p:txBody>
      </p:sp>
      <p:sp>
        <p:nvSpPr>
          <p:cNvPr id="3" name="Content Placeholder 2"/>
          <p:cNvSpPr>
            <a:spLocks noGrp="1"/>
          </p:cNvSpPr>
          <p:nvPr>
            <p:ph idx="1"/>
          </p:nvPr>
        </p:nvSpPr>
        <p:spPr/>
        <p:txBody>
          <a:bodyPr/>
          <a:lstStyle/>
          <a:p>
            <a:r>
              <a:rPr lang="id-ID" dirty="0" smtClean="0"/>
              <a:t>Penjadwalan kuliah 12 sesi yang tersisa </a:t>
            </a:r>
            <a:r>
              <a:rPr lang="id-ID" dirty="0" smtClean="0">
                <a:sym typeface="Wingdings" pitchFamily="2" charset="2"/>
              </a:rPr>
              <a:t> memakai hari-hari minggu tenang, terdiri atas tanggal: Kamis 15-12 (11-13), Sabtu 17-12 (09-11, 13-15, 16-18), Rabu 21-12 (10-12), Kamis 22-12 (11-13), </a:t>
            </a:r>
            <a:r>
              <a:rPr lang="id-ID" dirty="0" smtClean="0">
                <a:solidFill>
                  <a:srgbClr val="FF0000"/>
                </a:solidFill>
                <a:sym typeface="Wingdings" pitchFamily="2" charset="2"/>
              </a:rPr>
              <a:t>UTS Sabtu 24-12 (09-11</a:t>
            </a:r>
            <a:r>
              <a:rPr lang="id-ID" dirty="0" smtClean="0">
                <a:sym typeface="Wingdings" pitchFamily="2" charset="2"/>
              </a:rPr>
              <a:t>, 13-15, 16-18), Rabu 28-12 (10-12), Kamis 29-12 (11-13, 15-17).</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Referensi </a:t>
            </a:r>
            <a:endParaRPr lang="id-ID" dirty="0"/>
          </a:p>
        </p:txBody>
      </p:sp>
      <p:sp>
        <p:nvSpPr>
          <p:cNvPr id="3" name="Content Placeholder 2"/>
          <p:cNvSpPr>
            <a:spLocks noGrp="1"/>
          </p:cNvSpPr>
          <p:nvPr>
            <p:ph idx="1"/>
          </p:nvPr>
        </p:nvSpPr>
        <p:spPr/>
        <p:txBody>
          <a:bodyPr/>
          <a:lstStyle/>
          <a:p>
            <a:r>
              <a:rPr lang="id-ID" dirty="0" smtClean="0"/>
              <a:t>MODERN STRUCTURED ANALYSIS, Edward Yourdon, Prentice-Hall International Editions.</a:t>
            </a:r>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PERALATAN PEMODELAN</a:t>
            </a:r>
            <a:endParaRPr lang="id-ID" dirty="0"/>
          </a:p>
        </p:txBody>
      </p:sp>
      <p:sp>
        <p:nvSpPr>
          <p:cNvPr id="3" name="Content Placeholder 2"/>
          <p:cNvSpPr>
            <a:spLocks noGrp="1"/>
          </p:cNvSpPr>
          <p:nvPr>
            <p:ph idx="1"/>
          </p:nvPr>
        </p:nvSpPr>
        <p:spPr/>
        <p:txBody>
          <a:bodyPr/>
          <a:lstStyle/>
          <a:p>
            <a:r>
              <a:rPr lang="id-ID" dirty="0" smtClean="0"/>
              <a:t>REVIEW: The term model may sound rather formal and frightening to you, but it represents a concept that you have used for much of your life.</a:t>
            </a:r>
          </a:p>
          <a:p>
            <a:r>
              <a:rPr lang="id-ID" dirty="0" smtClean="0"/>
              <a:t>Consider the following kind of models: MAP, GLOBES, FLOW CHARTS, ARCHITECT’S DRAWINGS, MUSICAL SCORES. Why should we build models?</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answer is</a:t>
            </a:r>
            <a:endParaRPr lang="id-ID" dirty="0"/>
          </a:p>
        </p:txBody>
      </p:sp>
      <p:sp>
        <p:nvSpPr>
          <p:cNvPr id="3" name="Content Placeholder 2"/>
          <p:cNvSpPr>
            <a:spLocks noGrp="1"/>
          </p:cNvSpPr>
          <p:nvPr>
            <p:ph idx="1"/>
          </p:nvPr>
        </p:nvSpPr>
        <p:spPr/>
        <p:txBody>
          <a:bodyPr/>
          <a:lstStyle/>
          <a:p>
            <a:r>
              <a:rPr lang="id-ID" dirty="0" smtClean="0"/>
              <a:t>That we can construct models in such a way as to highlight or emphasize, certain critical features of a system, while simultaneously de-emphasizing other aspects of the system.</a:t>
            </a:r>
          </a:p>
          <a:p>
            <a:r>
              <a:rPr lang="id-ID" dirty="0" smtClean="0"/>
              <a:t>SISTEM? Tipe-tipe umum sistem </a:t>
            </a:r>
            <a:r>
              <a:rPr lang="id-ID" dirty="0" smtClean="0">
                <a:sym typeface="Wingdings" pitchFamily="2" charset="2"/>
              </a:rPr>
              <a:t> natural system (physical systems &amp; living systems) dan man-made systems.</a:t>
            </a:r>
          </a:p>
          <a:p>
            <a:r>
              <a:rPr lang="id-ID" dirty="0" smtClean="0">
                <a:sym typeface="Wingdings" pitchFamily="2" charset="2"/>
              </a:rPr>
              <a:t>lanjut</a:t>
            </a:r>
            <a:endParaRPr lang="id-ID"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Manfaat</a:t>
            </a:r>
            <a:endParaRPr lang="id-ID" dirty="0"/>
          </a:p>
        </p:txBody>
      </p:sp>
      <p:sp>
        <p:nvSpPr>
          <p:cNvPr id="3" name="Content Placeholder 2"/>
          <p:cNvSpPr>
            <a:spLocks noGrp="1"/>
          </p:cNvSpPr>
          <p:nvPr>
            <p:ph idx="1"/>
          </p:nvPr>
        </p:nvSpPr>
        <p:spPr/>
        <p:txBody>
          <a:bodyPr/>
          <a:lstStyle/>
          <a:p>
            <a:r>
              <a:rPr lang="id-ID" dirty="0" smtClean="0"/>
              <a:t>This allows us to communicate with the user in a focused way, without being distracted by issues and system features that are irrelevant to us.</a:t>
            </a:r>
          </a:p>
          <a:p>
            <a:r>
              <a:rPr lang="id-ID" dirty="0" smtClean="0"/>
              <a:t>And if we learn that our understanding of the user’s requirements was incorrect (or that the user changed his mind about his requirements).</a:t>
            </a: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Pengantar</a:t>
            </a:r>
            <a:endParaRPr lang="id-ID" dirty="0"/>
          </a:p>
        </p:txBody>
      </p:sp>
      <p:sp>
        <p:nvSpPr>
          <p:cNvPr id="3" name="Content Placeholder 2"/>
          <p:cNvSpPr>
            <a:spLocks noGrp="1"/>
          </p:cNvSpPr>
          <p:nvPr>
            <p:ph idx="1"/>
          </p:nvPr>
        </p:nvSpPr>
        <p:spPr/>
        <p:txBody>
          <a:bodyPr/>
          <a:lstStyle/>
          <a:p>
            <a:r>
              <a:rPr lang="id-ID" dirty="0" smtClean="0"/>
              <a:t>Mencoba baik tanpa menjadi formal. Ambil titik mulai, fungsi distribusi kumulatif dari peubah acak dan tidak mendeskripsi ruang probabilitas yang mendasarinya, meski pun pastinya diimplementasi dengan cara membangkitkan sample paths. Bagian pertama kuliah dalam pemodelan dan analisis simulasi (komponen bahasa simulasi dan bagai mana memodelkan sistem kompleks).</a:t>
            </a: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Physical systems</a:t>
            </a:r>
            <a:endParaRPr lang="id-ID" dirty="0"/>
          </a:p>
        </p:txBody>
      </p:sp>
      <p:sp>
        <p:nvSpPr>
          <p:cNvPr id="3" name="Content Placeholder 2"/>
          <p:cNvSpPr>
            <a:spLocks noGrp="1"/>
          </p:cNvSpPr>
          <p:nvPr>
            <p:ph idx="1"/>
          </p:nvPr>
        </p:nvSpPr>
        <p:spPr/>
        <p:txBody>
          <a:bodyPr/>
          <a:lstStyle/>
          <a:p>
            <a:r>
              <a:rPr lang="id-ID" dirty="0" smtClean="0"/>
              <a:t>Stellar system</a:t>
            </a:r>
          </a:p>
          <a:p>
            <a:r>
              <a:rPr lang="id-ID" dirty="0" smtClean="0"/>
              <a:t>Geological systems</a:t>
            </a:r>
          </a:p>
          <a:p>
            <a:r>
              <a:rPr lang="id-ID" dirty="0" smtClean="0"/>
              <a:t>Molecular systems</a:t>
            </a:r>
            <a:endParaRPr lang="id-ID"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smtClean="0"/>
              <a:t>Living systems</a:t>
            </a:r>
            <a:endParaRPr lang="id-ID" dirty="0"/>
          </a:p>
        </p:txBody>
      </p:sp>
      <p:sp>
        <p:nvSpPr>
          <p:cNvPr id="5" name="Content Placeholder 4"/>
          <p:cNvSpPr>
            <a:spLocks noGrp="1"/>
          </p:cNvSpPr>
          <p:nvPr>
            <p:ph sz="half" idx="1"/>
          </p:nvPr>
        </p:nvSpPr>
        <p:spPr/>
        <p:txBody>
          <a:bodyPr/>
          <a:lstStyle/>
          <a:p>
            <a:r>
              <a:rPr lang="id-ID" dirty="0" smtClean="0"/>
              <a:t>Reproducer</a:t>
            </a:r>
          </a:p>
          <a:p>
            <a:r>
              <a:rPr lang="id-ID" dirty="0" smtClean="0"/>
              <a:t>Boundary</a:t>
            </a:r>
          </a:p>
          <a:p>
            <a:r>
              <a:rPr lang="id-ID" dirty="0" smtClean="0"/>
              <a:t>Ingestor</a:t>
            </a:r>
          </a:p>
          <a:p>
            <a:r>
              <a:rPr lang="id-ID" dirty="0" smtClean="0"/>
              <a:t>Distributor</a:t>
            </a:r>
          </a:p>
          <a:p>
            <a:r>
              <a:rPr lang="id-ID" dirty="0" smtClean="0"/>
              <a:t>Converter</a:t>
            </a:r>
          </a:p>
          <a:p>
            <a:r>
              <a:rPr lang="id-ID" dirty="0" smtClean="0"/>
              <a:t>Producer</a:t>
            </a:r>
          </a:p>
          <a:p>
            <a:r>
              <a:rPr lang="id-ID" dirty="0" smtClean="0"/>
              <a:t>Matter-energy storage subsystem</a:t>
            </a:r>
          </a:p>
          <a:p>
            <a:endParaRPr lang="id-ID" dirty="0"/>
          </a:p>
        </p:txBody>
      </p:sp>
      <p:sp>
        <p:nvSpPr>
          <p:cNvPr id="6" name="Content Placeholder 5"/>
          <p:cNvSpPr>
            <a:spLocks noGrp="1"/>
          </p:cNvSpPr>
          <p:nvPr>
            <p:ph sz="half" idx="2"/>
          </p:nvPr>
        </p:nvSpPr>
        <p:spPr/>
        <p:txBody>
          <a:bodyPr/>
          <a:lstStyle/>
          <a:p>
            <a:r>
              <a:rPr lang="id-ID" dirty="0" smtClean="0"/>
              <a:t>Extruder</a:t>
            </a:r>
          </a:p>
          <a:p>
            <a:r>
              <a:rPr lang="id-ID" dirty="0" smtClean="0"/>
              <a:t>Motor</a:t>
            </a:r>
          </a:p>
          <a:p>
            <a:r>
              <a:rPr lang="id-ID" dirty="0" smtClean="0"/>
              <a:t>Supporter</a:t>
            </a:r>
          </a:p>
          <a:p>
            <a:r>
              <a:rPr lang="id-ID" dirty="0" smtClean="0"/>
              <a:t>Input transducer</a:t>
            </a:r>
          </a:p>
          <a:p>
            <a:r>
              <a:rPr lang="id-ID" dirty="0" smtClean="0"/>
              <a:t>Internal transducer</a:t>
            </a:r>
          </a:p>
          <a:p>
            <a:r>
              <a:rPr lang="id-ID" dirty="0" smtClean="0"/>
              <a:t>Channel, net</a:t>
            </a:r>
          </a:p>
          <a:p>
            <a:r>
              <a:rPr lang="id-ID" dirty="0" smtClean="0"/>
              <a:t>Decoder</a:t>
            </a:r>
          </a:p>
          <a:p>
            <a:r>
              <a:rPr lang="id-ID" dirty="0" smtClean="0"/>
              <a:t>Associator </a:t>
            </a:r>
            <a:endParaRPr lang="id-ID"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Living systems</a:t>
            </a:r>
            <a:endParaRPr lang="id-ID" dirty="0"/>
          </a:p>
        </p:txBody>
      </p:sp>
      <p:sp>
        <p:nvSpPr>
          <p:cNvPr id="3" name="Content Placeholder 2"/>
          <p:cNvSpPr>
            <a:spLocks noGrp="1"/>
          </p:cNvSpPr>
          <p:nvPr>
            <p:ph sz="half" idx="1"/>
          </p:nvPr>
        </p:nvSpPr>
        <p:spPr/>
        <p:txBody>
          <a:bodyPr/>
          <a:lstStyle/>
          <a:p>
            <a:r>
              <a:rPr lang="id-ID" dirty="0" smtClean="0"/>
              <a:t>Memory</a:t>
            </a:r>
          </a:p>
          <a:p>
            <a:r>
              <a:rPr lang="id-ID" dirty="0" smtClean="0"/>
              <a:t>Decider</a:t>
            </a:r>
          </a:p>
          <a:p>
            <a:r>
              <a:rPr lang="id-ID" dirty="0" smtClean="0"/>
              <a:t>Encoder</a:t>
            </a:r>
          </a:p>
          <a:p>
            <a:r>
              <a:rPr lang="id-ID" dirty="0" smtClean="0"/>
              <a:t>Output transducer.</a:t>
            </a:r>
            <a:endParaRPr lang="id-ID" dirty="0"/>
          </a:p>
        </p:txBody>
      </p:sp>
      <p:sp>
        <p:nvSpPr>
          <p:cNvPr id="4" name="Content Placeholder 3"/>
          <p:cNvSpPr>
            <a:spLocks noGrp="1"/>
          </p:cNvSpPr>
          <p:nvPr>
            <p:ph sz="half" idx="2"/>
          </p:nvPr>
        </p:nvSpPr>
        <p:spPr/>
        <p:txBody>
          <a:bodyPr/>
          <a:lstStyle/>
          <a:p>
            <a:endParaRPr lang="id-ID"/>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id-ID" dirty="0" smtClean="0"/>
              <a:t>Man-made systems</a:t>
            </a:r>
            <a:endParaRPr lang="id-ID" dirty="0"/>
          </a:p>
        </p:txBody>
      </p:sp>
      <p:sp>
        <p:nvSpPr>
          <p:cNvPr id="6" name="Content Placeholder 5"/>
          <p:cNvSpPr>
            <a:spLocks noGrp="1"/>
          </p:cNvSpPr>
          <p:nvPr>
            <p:ph idx="1"/>
          </p:nvPr>
        </p:nvSpPr>
        <p:spPr/>
        <p:txBody>
          <a:bodyPr/>
          <a:lstStyle/>
          <a:p>
            <a:r>
              <a:rPr lang="id-ID" dirty="0" smtClean="0"/>
              <a:t>Social systems.</a:t>
            </a:r>
          </a:p>
          <a:p>
            <a:r>
              <a:rPr lang="id-ID" dirty="0" smtClean="0"/>
              <a:t>An organized, disciplined collection of ideas.</a:t>
            </a:r>
          </a:p>
          <a:p>
            <a:r>
              <a:rPr lang="id-ID" dirty="0" smtClean="0"/>
              <a:t>Transportation systems</a:t>
            </a:r>
          </a:p>
          <a:p>
            <a:r>
              <a:rPr lang="id-ID" dirty="0" smtClean="0"/>
              <a:t>Communication systems.</a:t>
            </a:r>
          </a:p>
          <a:p>
            <a:r>
              <a:rPr lang="id-ID" dirty="0" smtClean="0"/>
              <a:t>Manufacturing systems.</a:t>
            </a:r>
            <a:endParaRPr lang="id-ID"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AUTOMATED SYSTEMS</a:t>
            </a:r>
            <a:endParaRPr lang="id-ID" dirty="0"/>
          </a:p>
        </p:txBody>
      </p:sp>
      <p:sp>
        <p:nvSpPr>
          <p:cNvPr id="3" name="Content Placeholder 2"/>
          <p:cNvSpPr>
            <a:spLocks noGrp="1"/>
          </p:cNvSpPr>
          <p:nvPr>
            <p:ph idx="1"/>
          </p:nvPr>
        </p:nvSpPr>
        <p:spPr/>
        <p:txBody>
          <a:bodyPr/>
          <a:lstStyle/>
          <a:p>
            <a:r>
              <a:rPr lang="id-ID" dirty="0" smtClean="0"/>
              <a:t>Computer hardware</a:t>
            </a:r>
          </a:p>
          <a:p>
            <a:r>
              <a:rPr lang="id-ID" dirty="0" smtClean="0"/>
              <a:t>Computer software</a:t>
            </a:r>
          </a:p>
          <a:p>
            <a:r>
              <a:rPr lang="id-ID" dirty="0" smtClean="0"/>
              <a:t>People</a:t>
            </a:r>
          </a:p>
          <a:p>
            <a:r>
              <a:rPr lang="id-ID" dirty="0" smtClean="0"/>
              <a:t>Data </a:t>
            </a:r>
          </a:p>
          <a:p>
            <a:r>
              <a:rPr lang="id-ID" dirty="0" smtClean="0"/>
              <a:t>Procedures</a:t>
            </a:r>
            <a:endParaRPr lang="id-ID"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Kategori sistem otomatis</a:t>
            </a:r>
            <a:endParaRPr lang="id-ID" dirty="0"/>
          </a:p>
        </p:txBody>
      </p:sp>
      <p:sp>
        <p:nvSpPr>
          <p:cNvPr id="3" name="Content Placeholder 2"/>
          <p:cNvSpPr>
            <a:spLocks noGrp="1"/>
          </p:cNvSpPr>
          <p:nvPr>
            <p:ph idx="1"/>
          </p:nvPr>
        </p:nvSpPr>
        <p:spPr/>
        <p:txBody>
          <a:bodyPr/>
          <a:lstStyle/>
          <a:p>
            <a:r>
              <a:rPr lang="id-ID" dirty="0" smtClean="0"/>
              <a:t>Online systems.</a:t>
            </a:r>
          </a:p>
          <a:p>
            <a:r>
              <a:rPr lang="id-ID" dirty="0" smtClean="0"/>
              <a:t>Real-time systems.</a:t>
            </a:r>
          </a:p>
          <a:p>
            <a:r>
              <a:rPr lang="id-ID" dirty="0" smtClean="0"/>
              <a:t>Decision-support systems.</a:t>
            </a:r>
          </a:p>
          <a:p>
            <a:r>
              <a:rPr lang="id-ID" dirty="0" smtClean="0"/>
              <a:t>Knowledge-based systems.</a:t>
            </a:r>
            <a:endParaRPr lang="id-ID"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Prinsip-prinsip sistem umum</a:t>
            </a:r>
            <a:endParaRPr lang="id-ID" dirty="0"/>
          </a:p>
        </p:txBody>
      </p:sp>
      <p:sp>
        <p:nvSpPr>
          <p:cNvPr id="3" name="Content Placeholder 2"/>
          <p:cNvSpPr>
            <a:spLocks noGrp="1"/>
          </p:cNvSpPr>
          <p:nvPr>
            <p:ph idx="1"/>
          </p:nvPr>
        </p:nvSpPr>
        <p:spPr/>
        <p:txBody>
          <a:bodyPr/>
          <a:lstStyle/>
          <a:p>
            <a:r>
              <a:rPr lang="id-ID" dirty="0" smtClean="0"/>
              <a:t>1) The more specialized a system is, the less able it is to adapt to different circumstances.</a:t>
            </a:r>
          </a:p>
          <a:p>
            <a:r>
              <a:rPr lang="id-ID" dirty="0" smtClean="0"/>
              <a:t>2)The larger a systems is, the more of its resources that must be devoted to its every day maintenance.</a:t>
            </a:r>
          </a:p>
          <a:p>
            <a:r>
              <a:rPr lang="id-ID" dirty="0" smtClean="0"/>
              <a:t>3) System are always part of larger systems.</a:t>
            </a:r>
          </a:p>
          <a:p>
            <a:r>
              <a:rPr lang="id-ID" dirty="0" smtClean="0"/>
              <a:t>4) Systems grow.</a:t>
            </a:r>
            <a:endParaRPr lang="id-ID"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Thus</a:t>
            </a:r>
            <a:endParaRPr lang="id-ID" dirty="0"/>
          </a:p>
        </p:txBody>
      </p:sp>
      <p:sp>
        <p:nvSpPr>
          <p:cNvPr id="3" name="Content Placeholder 2"/>
          <p:cNvSpPr>
            <a:spLocks noGrp="1"/>
          </p:cNvSpPr>
          <p:nvPr>
            <p:ph idx="1"/>
          </p:nvPr>
        </p:nvSpPr>
        <p:spPr/>
        <p:txBody>
          <a:bodyPr>
            <a:normAutofit fontScale="92500"/>
          </a:bodyPr>
          <a:lstStyle/>
          <a:p>
            <a:r>
              <a:rPr lang="id-ID" dirty="0" smtClean="0"/>
              <a:t>The systems analyst uses modeling tools to:</a:t>
            </a:r>
          </a:p>
          <a:p>
            <a:r>
              <a:rPr lang="id-ID" dirty="0" smtClean="0"/>
              <a:t>1) focus on important system features while downplaying less important features.</a:t>
            </a:r>
          </a:p>
          <a:p>
            <a:r>
              <a:rPr lang="id-ID" dirty="0" smtClean="0"/>
              <a:t>2) discuss changes and corrections to the user’s requirements with low cost and minimal risk.</a:t>
            </a:r>
          </a:p>
          <a:p>
            <a:r>
              <a:rPr lang="id-ID" dirty="0" smtClean="0"/>
              <a:t>3) verify that the systems analyst correctly understands the user’s environment and has documented it in such a way that the systems designers and programmers can build the system.</a:t>
            </a:r>
            <a:endParaRPr lang="id-ID"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SYSTEMS MODELING TOOLS</a:t>
            </a:r>
            <a:endParaRPr lang="id-ID" dirty="0"/>
          </a:p>
        </p:txBody>
      </p:sp>
      <p:sp>
        <p:nvSpPr>
          <p:cNvPr id="3" name="Content Placeholder 2"/>
          <p:cNvSpPr>
            <a:spLocks noGrp="1"/>
          </p:cNvSpPr>
          <p:nvPr>
            <p:ph idx="1"/>
          </p:nvPr>
        </p:nvSpPr>
        <p:spPr/>
        <p:txBody>
          <a:bodyPr/>
          <a:lstStyle/>
          <a:p>
            <a:r>
              <a:rPr lang="id-ID" dirty="0" smtClean="0"/>
              <a:t>1) Data flow diagram</a:t>
            </a:r>
          </a:p>
          <a:p>
            <a:r>
              <a:rPr lang="id-ID" dirty="0" smtClean="0"/>
              <a:t>2) entity-relationship diagram</a:t>
            </a:r>
          </a:p>
          <a:p>
            <a:r>
              <a:rPr lang="id-ID" dirty="0" smtClean="0"/>
              <a:t>3) state-transition diagram</a:t>
            </a:r>
          </a:p>
          <a:p>
            <a:r>
              <a:rPr lang="id-ID" dirty="0" smtClean="0"/>
              <a:t>4) Physical flow approach </a:t>
            </a:r>
            <a:r>
              <a:rPr lang="id-ID" dirty="0" smtClean="0">
                <a:sym typeface="Wingdings" pitchFamily="2" charset="2"/>
              </a:rPr>
              <a:t> flow chart</a:t>
            </a:r>
            <a:endParaRPr lang="id-ID" dirty="0" smtClean="0"/>
          </a:p>
          <a:p>
            <a:r>
              <a:rPr lang="id-ID" dirty="0" smtClean="0"/>
              <a:t>5) state change approach </a:t>
            </a:r>
            <a:r>
              <a:rPr lang="id-ID" dirty="0" smtClean="0">
                <a:sym typeface="Wingdings" pitchFamily="2" charset="2"/>
              </a:rPr>
              <a:t> event graph</a:t>
            </a:r>
            <a:endParaRPr lang="id-ID"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data flow diagram</a:t>
            </a:r>
            <a:endParaRPr lang="id-ID" dirty="0"/>
          </a:p>
        </p:txBody>
      </p:sp>
      <p:sp>
        <p:nvSpPr>
          <p:cNvPr id="3" name="Content Placeholder 2"/>
          <p:cNvSpPr>
            <a:spLocks noGrp="1"/>
          </p:cNvSpPr>
          <p:nvPr>
            <p:ph idx="1"/>
          </p:nvPr>
        </p:nvSpPr>
        <p:spPr/>
        <p:txBody>
          <a:bodyPr/>
          <a:lstStyle/>
          <a:p>
            <a:r>
              <a:rPr lang="id-ID" dirty="0" smtClean="0"/>
              <a:t>Illustrates the functions that the system must perform.</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Mengembangkan beberapa intuisi tentang simulasi dan menyimulasikan proses sederhana dan meningkatkan pemahaman struktur probabilitas yang mendukung yang disembunyikan oleh kebanyakan bahasa simulasi. Proses-proses Markovian dipergunakan untuk menyediakan model yang mendekati untuk sistem lebih kompleks </a:t>
            </a:r>
            <a:r>
              <a:rPr lang="id-ID" dirty="0" smtClean="0">
                <a:sym typeface="Wingdings" pitchFamily="2" charset="2"/>
              </a:rPr>
              <a:t></a:t>
            </a:r>
            <a:endParaRPr lang="id-ID"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entity-relationship diagram</a:t>
            </a:r>
            <a:endParaRPr lang="id-ID" dirty="0"/>
          </a:p>
        </p:txBody>
      </p:sp>
      <p:sp>
        <p:nvSpPr>
          <p:cNvPr id="3" name="Content Placeholder 2"/>
          <p:cNvSpPr>
            <a:spLocks noGrp="1"/>
          </p:cNvSpPr>
          <p:nvPr>
            <p:ph idx="1"/>
          </p:nvPr>
        </p:nvSpPr>
        <p:spPr/>
        <p:txBody>
          <a:bodyPr/>
          <a:lstStyle/>
          <a:p>
            <a:r>
              <a:rPr lang="id-ID" dirty="0" smtClean="0"/>
              <a:t>Emphasize the data relationships.</a:t>
            </a:r>
            <a:endParaRPr lang="id-ID"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state-transition diagram</a:t>
            </a:r>
            <a:endParaRPr lang="id-ID" dirty="0"/>
          </a:p>
        </p:txBody>
      </p:sp>
      <p:sp>
        <p:nvSpPr>
          <p:cNvPr id="3" name="Content Placeholder 2"/>
          <p:cNvSpPr>
            <a:spLocks noGrp="1"/>
          </p:cNvSpPr>
          <p:nvPr>
            <p:ph idx="1"/>
          </p:nvPr>
        </p:nvSpPr>
        <p:spPr/>
        <p:txBody>
          <a:bodyPr/>
          <a:lstStyle/>
          <a:p>
            <a:r>
              <a:rPr lang="id-ID" dirty="0" smtClean="0"/>
              <a:t>Focuses on the time-dependent behavior of the system.</a:t>
            </a:r>
            <a:endParaRPr lang="id-ID"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As we will see,</a:t>
            </a:r>
            <a:endParaRPr lang="id-ID" dirty="0"/>
          </a:p>
        </p:txBody>
      </p:sp>
      <p:sp>
        <p:nvSpPr>
          <p:cNvPr id="3" name="Content Placeholder 2"/>
          <p:cNvSpPr>
            <a:spLocks noGrp="1"/>
          </p:cNvSpPr>
          <p:nvPr>
            <p:ph idx="1"/>
          </p:nvPr>
        </p:nvSpPr>
        <p:spPr/>
        <p:txBody>
          <a:bodyPr/>
          <a:lstStyle/>
          <a:p>
            <a:r>
              <a:rPr lang="id-ID" dirty="0" smtClean="0"/>
              <a:t>Semua peralatan pemodelan terdiri atas grafik (gambar) dan mendukung textual modeling. Grafik menyediakan pandangan mudah dibaca untuk menunjukkan ke pemakai komponen utama model, koneksi (atau antarmuka) di antaranya. Textual modeling menyediakan definisi presisi makna komponen dan koneksinya.</a:t>
            </a:r>
            <a:endParaRPr lang="id-ID"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MEMODELKAN FUNGSI SISTEM</a:t>
            </a:r>
            <a:endParaRPr lang="id-ID" dirty="0"/>
          </a:p>
        </p:txBody>
      </p:sp>
      <p:sp>
        <p:nvSpPr>
          <p:cNvPr id="3" name="Content Placeholder 2"/>
          <p:cNvSpPr>
            <a:spLocks noGrp="1"/>
          </p:cNvSpPr>
          <p:nvPr>
            <p:ph idx="1"/>
          </p:nvPr>
        </p:nvSpPr>
        <p:spPr/>
        <p:txBody>
          <a:bodyPr/>
          <a:lstStyle/>
          <a:p>
            <a:r>
              <a:rPr lang="id-ID" dirty="0" smtClean="0"/>
              <a:t>Sistem pemrosesan data melibatkan data dan pemrosesan. Aspek pemrosesan dari sistem adalah aspek penting yang DIMODELKAN dan DIVERIFIKASI dengan pemakai.</a:t>
            </a:r>
          </a:p>
          <a:p>
            <a:r>
              <a:rPr lang="id-ID" dirty="0" smtClean="0"/>
              <a:t>Pemodelan yang kita bangun dapat dideskripsikan dalam beberapa cara:</a:t>
            </a:r>
          </a:p>
          <a:p>
            <a:r>
              <a:rPr lang="id-ID" dirty="0" smtClean="0"/>
              <a:t>1) Fungsi apa yang harus dibentuk oleh sistem? Apa interaksi di antara fungsi?</a:t>
            </a:r>
            <a:endParaRPr lang="id-ID"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2) Transformasi apa yang harus dilakukan sistem? Apa masukan yang ditransformasi menjadi keluaran?</a:t>
            </a:r>
          </a:p>
          <a:p>
            <a:r>
              <a:rPr lang="id-ID" dirty="0" smtClean="0"/>
              <a:t>3) Seperti apa kerja-kerja yang dilakukan oleh sistem? Dari mana ia mendapat informasi untuk mengerjakan pekerjaannya? Ke mana ia mengantarkan hasil pekerjaannya?</a:t>
            </a:r>
            <a:endParaRPr lang="id-ID"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Peralatan pemodelan</a:t>
            </a:r>
            <a:endParaRPr lang="id-ID" dirty="0"/>
          </a:p>
        </p:txBody>
      </p:sp>
      <p:sp>
        <p:nvSpPr>
          <p:cNvPr id="3" name="Content Placeholder 2"/>
          <p:cNvSpPr>
            <a:spLocks noGrp="1"/>
          </p:cNvSpPr>
          <p:nvPr>
            <p:ph idx="1"/>
          </p:nvPr>
        </p:nvSpPr>
        <p:spPr/>
        <p:txBody>
          <a:bodyPr/>
          <a:lstStyle/>
          <a:p>
            <a:r>
              <a:rPr lang="id-ID" dirty="0" smtClean="0"/>
              <a:t>Yang kita gunakan untuk mendeskripsi transformasi masukan menjadi keluaran disebut DATA FLOW DIAGRAM.</a:t>
            </a:r>
          </a:p>
          <a:p>
            <a:r>
              <a:rPr lang="id-ID" dirty="0" smtClean="0"/>
              <a:t>DFD terdiri atas: PROSES, DATA TERSIMPAN, ALIRAN, dan TERMINATOR.</a:t>
            </a:r>
          </a:p>
          <a:p>
            <a:r>
              <a:rPr lang="id-ID" dirty="0" smtClean="0"/>
              <a:t>PROSES </a:t>
            </a:r>
            <a:r>
              <a:rPr lang="id-ID" dirty="0" smtClean="0">
                <a:sym typeface="Wingdings" pitchFamily="2" charset="2"/>
              </a:rPr>
              <a:t> Menyajikan variasi fungsi individual yang dibawa sistem. Fungsi menransformasi masukan menjadi keluaran.</a:t>
            </a:r>
            <a:endParaRPr lang="id-ID"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a:bodyPr>
          <a:lstStyle/>
          <a:p>
            <a:r>
              <a:rPr lang="id-ID" dirty="0" smtClean="0"/>
              <a:t>ALIRAN </a:t>
            </a:r>
            <a:r>
              <a:rPr lang="id-ID" dirty="0" smtClean="0">
                <a:sym typeface="Wingdings" pitchFamily="2" charset="2"/>
              </a:rPr>
              <a:t> Mengoneksi di antara proses. Menyajikan informasi yang proses butuhkan sebagai masukan dan /atau informasi yang dihasilkan sebagai keluaran.</a:t>
            </a:r>
          </a:p>
          <a:p>
            <a:r>
              <a:rPr lang="id-ID" dirty="0" smtClean="0">
                <a:sym typeface="Wingdings" pitchFamily="2" charset="2"/>
              </a:rPr>
              <a:t>DATA STORES  Menunjukkan koleksi data yang sistem harus ingat untuk suatu periode waktu. Ketika desainer sistem dan programmer selesai membangun, penyimpanan ini eksis sebagai file atau basis data.</a:t>
            </a:r>
            <a:endParaRPr lang="id-ID"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smtClean="0"/>
              <a:t>TERMINATOR </a:t>
            </a:r>
            <a:r>
              <a:rPr lang="id-ID" dirty="0" smtClean="0">
                <a:sym typeface="Wingdings" pitchFamily="2" charset="2"/>
              </a:rPr>
              <a:t> entitas eksternal dengan sistem komunikasi, secara tipikal adalah individu, kumpulan orang, departemen lain, komputer di luar sistem, organisasi eksternal.</a:t>
            </a:r>
          </a:p>
          <a:p>
            <a:endParaRPr lang="id-ID" dirty="0" smtClean="0">
              <a:sym typeface="Wingdings" pitchFamily="2" charset="2"/>
            </a:endParaRPr>
          </a:p>
          <a:p>
            <a:r>
              <a:rPr lang="id-ID" dirty="0" smtClean="0">
                <a:sym typeface="Wingdings" pitchFamily="2" charset="2"/>
              </a:rPr>
              <a:t>Untuk menunjukkan detil informasi APA yang ditransformasi dan BAGAIMANA ia ditransformasi, kita membutuhkan DATA DICTIONARY dan PROCESS SPESIFICATION.</a:t>
            </a:r>
            <a:endParaRPr lang="id-ID"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DICTIONARY</a:t>
            </a:r>
            <a:endParaRPr lang="id-ID" dirty="0"/>
          </a:p>
        </p:txBody>
      </p:sp>
      <p:sp>
        <p:nvSpPr>
          <p:cNvPr id="3" name="Content Placeholder 2"/>
          <p:cNvSpPr>
            <a:spLocks noGrp="1"/>
          </p:cNvSpPr>
          <p:nvPr>
            <p:ph idx="1"/>
          </p:nvPr>
        </p:nvSpPr>
        <p:spPr/>
        <p:txBody>
          <a:bodyPr/>
          <a:lstStyle/>
          <a:p>
            <a:r>
              <a:rPr lang="id-ID" dirty="0" smtClean="0"/>
              <a:t>Name = courtesy-title +first-name +(middle-name) +last-name</a:t>
            </a:r>
          </a:p>
          <a:p>
            <a:r>
              <a:rPr lang="id-ID" dirty="0" smtClean="0"/>
              <a:t>Courtesy-title = [Mr. | Miss | Mrs. | Ms | Dr. | Prof.]</a:t>
            </a:r>
          </a:p>
          <a:p>
            <a:r>
              <a:rPr lang="id-ID" dirty="0" smtClean="0"/>
              <a:t>First-name = {legal character}</a:t>
            </a:r>
          </a:p>
          <a:p>
            <a:r>
              <a:rPr lang="id-ID" dirty="0" smtClean="0"/>
              <a:t>Last-name = {legal character}</a:t>
            </a:r>
          </a:p>
          <a:p>
            <a:r>
              <a:rPr lang="id-ID" dirty="0" smtClean="0"/>
              <a:t>Legal-character = [A-Z | a-z |’|-| |]</a:t>
            </a:r>
            <a:endParaRPr lang="id-ID"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PROCESS SPECIFICATION</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1. </a:t>
            </a:r>
            <a:r>
              <a:rPr lang="id-ID" smtClean="0"/>
              <a:t>IF the rupiah amount of the invoice times the number of weeks overdue is greater than Rp 10,000,000 THEN</a:t>
            </a:r>
            <a:endParaRPr lang="id-ID" dirty="0" smtClean="0"/>
          </a:p>
          <a:p>
            <a:r>
              <a:rPr lang="id-ID" dirty="0" smtClean="0"/>
              <a:t>a. Beri foto kopi invoice ke wira penjual yang menelepon customer.</a:t>
            </a:r>
          </a:p>
          <a:p>
            <a:r>
              <a:rPr lang="id-ID" dirty="0" smtClean="0"/>
              <a:t>b. Log on the back of the invoice that a copy has been given to the salesperson, with the date on which it was done.</a:t>
            </a:r>
          </a:p>
          <a:p>
            <a:r>
              <a:rPr lang="id-ID" dirty="0" smtClean="0"/>
              <a:t>c. Refile the invoice in the file for examination two weeks from today.</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Mengizinkan perolehan rough estimates prior to simulating.</a:t>
            </a:r>
          </a:p>
          <a:p>
            <a:endParaRPr lang="id-ID" dirty="0" smtClean="0"/>
          </a:p>
          <a:p>
            <a:r>
              <a:rPr lang="id-ID" dirty="0" smtClean="0"/>
              <a:t>Prerequisites </a:t>
            </a:r>
            <a:r>
              <a:rPr lang="id-ID" dirty="0" smtClean="0">
                <a:sym typeface="Wingdings" pitchFamily="2" charset="2"/>
              </a:rPr>
              <a:t> linear algebra, calculus, computer programming, and introductory course in probability and statistics.</a:t>
            </a:r>
            <a:endParaRPr lang="id-ID"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MODELING STORED DATA</a:t>
            </a:r>
            <a:endParaRPr lang="id-ID" dirty="0"/>
          </a:p>
        </p:txBody>
      </p:sp>
      <p:sp>
        <p:nvSpPr>
          <p:cNvPr id="3" name="Content Placeholder 2"/>
          <p:cNvSpPr>
            <a:spLocks noGrp="1"/>
          </p:cNvSpPr>
          <p:nvPr>
            <p:ph idx="1"/>
          </p:nvPr>
        </p:nvSpPr>
        <p:spPr/>
        <p:txBody>
          <a:bodyPr/>
          <a:lstStyle/>
          <a:p>
            <a:r>
              <a:rPr lang="id-ID" dirty="0" smtClean="0"/>
              <a:t>THE ENTITY-RELATIONSHIP DIAGRAM </a:t>
            </a:r>
            <a:r>
              <a:rPr lang="id-ID" dirty="0" smtClean="0">
                <a:sym typeface="Wingdings" pitchFamily="2" charset="2"/>
              </a:rPr>
              <a:t> Semua sistem menyimpan dan menggunakan informasi tentang lingkungan di mana mereka berinteraksi. Kita ingin mengetahui relasi apa yang eksis di antara data tersimpan. Digunakanlah diagram tersebut. ERD terdiri atas dua komponen besar yaitu</a:t>
            </a:r>
          </a:p>
          <a:p>
            <a:r>
              <a:rPr lang="id-ID" dirty="0" smtClean="0">
                <a:sym typeface="Wingdings" pitchFamily="2" charset="2"/>
              </a:rPr>
              <a:t>1) OBJECT; 2) RELATIONSHIP</a:t>
            </a:r>
            <a:endParaRPr lang="id-ID"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OBJECT</a:t>
            </a:r>
            <a:endParaRPr lang="id-ID" dirty="0"/>
          </a:p>
        </p:txBody>
      </p:sp>
      <p:sp>
        <p:nvSpPr>
          <p:cNvPr id="3" name="Content Placeholder 2"/>
          <p:cNvSpPr>
            <a:spLocks noGrp="1"/>
          </p:cNvSpPr>
          <p:nvPr>
            <p:ph idx="1"/>
          </p:nvPr>
        </p:nvSpPr>
        <p:spPr/>
        <p:txBody>
          <a:bodyPr/>
          <a:lstStyle/>
          <a:p>
            <a:r>
              <a:rPr lang="id-ID" dirty="0" smtClean="0"/>
              <a:t>Menyajikan koleksi, himpunan dalam dunia nyata yang anggotanya memainkan peran dalam sistem yang dibangun, dapat diidentifikasi unik, dan dapat dideskripsikan oleh satu atau lebih fakta (atribut).</a:t>
            </a:r>
            <a:endParaRPr lang="id-ID"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RELATIONSHIP</a:t>
            </a:r>
            <a:endParaRPr lang="id-ID" dirty="0"/>
          </a:p>
        </p:txBody>
      </p:sp>
      <p:sp>
        <p:nvSpPr>
          <p:cNvPr id="3" name="Content Placeholder 2"/>
          <p:cNvSpPr>
            <a:spLocks noGrp="1"/>
          </p:cNvSpPr>
          <p:nvPr>
            <p:ph idx="1"/>
          </p:nvPr>
        </p:nvSpPr>
        <p:spPr/>
        <p:txBody>
          <a:bodyPr/>
          <a:lstStyle/>
          <a:p>
            <a:r>
              <a:rPr lang="id-ID" dirty="0" smtClean="0"/>
              <a:t>Menyajikan himpunan koneksi atau asosiasi di antara objek terkoneksi oleh panah ke relationship.</a:t>
            </a:r>
            <a:endParaRPr lang="id-ID"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MEMODELKAN</a:t>
            </a:r>
            <a:endParaRPr lang="id-ID" dirty="0"/>
          </a:p>
        </p:txBody>
      </p:sp>
      <p:sp>
        <p:nvSpPr>
          <p:cNvPr id="3" name="Content Placeholder 2"/>
          <p:cNvSpPr>
            <a:spLocks noGrp="1"/>
          </p:cNvSpPr>
          <p:nvPr>
            <p:ph idx="1"/>
          </p:nvPr>
        </p:nvSpPr>
        <p:spPr/>
        <p:txBody>
          <a:bodyPr/>
          <a:lstStyle/>
          <a:p>
            <a:r>
              <a:rPr lang="id-ID" dirty="0" smtClean="0"/>
              <a:t>TABIAT TERGANTUNG WAKTU (modeling time-dependent behavior) </a:t>
            </a:r>
            <a:r>
              <a:rPr lang="id-ID" dirty="0" smtClean="0">
                <a:sym typeface="Wingdings" pitchFamily="2" charset="2"/>
              </a:rPr>
              <a:t> the state-transition diagram (STD).</a:t>
            </a:r>
          </a:p>
          <a:p>
            <a:r>
              <a:rPr lang="id-ID" dirty="0" smtClean="0"/>
              <a:t>Batch computer system, fungsi N tidak dapat dikerjakan sampai sistem menerima masukannya yang diproduksi oleh fungsi N-1</a:t>
            </a:r>
          </a:p>
          <a:p>
            <a:endParaRPr lang="id-ID"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MODELING PROGRAM STRUCTURE</a:t>
            </a:r>
            <a:endParaRPr lang="id-ID" dirty="0"/>
          </a:p>
        </p:txBody>
      </p:sp>
      <p:sp>
        <p:nvSpPr>
          <p:cNvPr id="3" name="Content Placeholder 2"/>
          <p:cNvSpPr>
            <a:spLocks noGrp="1"/>
          </p:cNvSpPr>
          <p:nvPr>
            <p:ph idx="1"/>
          </p:nvPr>
        </p:nvSpPr>
        <p:spPr/>
        <p:txBody>
          <a:bodyPr>
            <a:normAutofit fontScale="92500"/>
          </a:bodyPr>
          <a:lstStyle/>
          <a:p>
            <a:r>
              <a:rPr lang="id-ID" dirty="0" smtClean="0"/>
              <a:t>THE STRUCTURE CHART, in this diagram, each rectangular box represents a module (subroutine, procedure, paragraph, subprogram). The arrow connecting the boxes represent module invocations (subroutine calls, procedure calls).</a:t>
            </a:r>
          </a:p>
          <a:p>
            <a:r>
              <a:rPr lang="id-ID" dirty="0" smtClean="0"/>
              <a:t>The diagram also shows the input parameters passed to each module that is invoked, and the output parameters returned by the module when it finishes its job and returns control to its caller.</a:t>
            </a:r>
            <a:endParaRPr lang="id-ID"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PROJECT LIFE CYCLE</a:t>
            </a:r>
            <a:endParaRPr lang="id-ID" dirty="0"/>
          </a:p>
        </p:txBody>
      </p:sp>
      <p:sp>
        <p:nvSpPr>
          <p:cNvPr id="3" name="Content Placeholder 2"/>
          <p:cNvSpPr>
            <a:spLocks noGrp="1"/>
          </p:cNvSpPr>
          <p:nvPr>
            <p:ph idx="1"/>
          </p:nvPr>
        </p:nvSpPr>
        <p:spPr/>
        <p:txBody>
          <a:bodyPr/>
          <a:lstStyle/>
          <a:p>
            <a:r>
              <a:rPr lang="id-ID" dirty="0" smtClean="0"/>
              <a:t>Untuk menjadi penganalisis sistem efektif, kita perlu lebih dari pada sekedar peralatan pemodelan, kita perlu metode.</a:t>
            </a:r>
          </a:p>
          <a:p>
            <a:r>
              <a:rPr lang="id-ID" dirty="0" smtClean="0"/>
              <a:t>Method, methodology, project life cycle, system development life cycle.</a:t>
            </a:r>
          </a:p>
          <a:p>
            <a:r>
              <a:rPr lang="id-ID" dirty="0" smtClean="0"/>
              <a:t>Semistructured life project life cycle</a:t>
            </a:r>
          </a:p>
          <a:p>
            <a:r>
              <a:rPr lang="id-ID" dirty="0" smtClean="0"/>
              <a:t>Prototype life cycle (Bernard Boar, James Martin)</a:t>
            </a:r>
            <a:endParaRPr lang="id-ID"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Iterative or top-down development</a:t>
            </a:r>
          </a:p>
          <a:p>
            <a:r>
              <a:rPr lang="id-ID" dirty="0" smtClean="0"/>
              <a:t>Radical top-down development</a:t>
            </a:r>
          </a:p>
          <a:p>
            <a:r>
              <a:rPr lang="id-ID" dirty="0" smtClean="0"/>
              <a:t>Conservative top-down development</a:t>
            </a:r>
            <a:endParaRPr lang="id-ID"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concept of</a:t>
            </a:r>
            <a:endParaRPr lang="id-ID" dirty="0"/>
          </a:p>
        </p:txBody>
      </p:sp>
      <p:sp>
        <p:nvSpPr>
          <p:cNvPr id="3" name="Content Placeholder 2"/>
          <p:cNvSpPr>
            <a:spLocks noGrp="1"/>
          </p:cNvSpPr>
          <p:nvPr>
            <p:ph idx="1"/>
          </p:nvPr>
        </p:nvSpPr>
        <p:spPr/>
        <p:txBody>
          <a:bodyPr/>
          <a:lstStyle/>
          <a:p>
            <a:r>
              <a:rPr lang="id-ID" dirty="0" smtClean="0"/>
              <a:t>A PROJECT LIFE CYCLE </a:t>
            </a:r>
            <a:r>
              <a:rPr lang="id-ID" dirty="0" smtClean="0">
                <a:sym typeface="Wingdings" pitchFamily="2" charset="2"/>
              </a:rPr>
              <a:t> Systems development projects are begun as the result of a verbal discussion between the user and the project manager (who may also be the system analyst, programmer, computer operator) and the project proceeds from system analysis through design and implementation without much less.</a:t>
            </a:r>
            <a:endParaRPr lang="id-ID"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dirty="0" smtClean="0"/>
              <a:t>Dalam organisasi lebih besar, segala sesuatu dikerjakan berbasis formal. Variasi komunikasi di antara pemakai, manajemen, dan project team cenderung didokumentasi tertulis, dan setiap orang memahami bahwa proyek akan melalui beberapa tahap sebelum komplet.</a:t>
            </a:r>
          </a:p>
          <a:p>
            <a:r>
              <a:rPr lang="id-ID" dirty="0" smtClean="0"/>
              <a:t>The approach may be home-grown, or, alternatively, the systems development organization may decide to purchase a project management package and then tailor it to company needs.</a:t>
            </a:r>
            <a:endParaRPr lang="id-ID"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Manfaat project life cycle</a:t>
            </a:r>
            <a:endParaRPr lang="id-ID" dirty="0"/>
          </a:p>
        </p:txBody>
      </p:sp>
      <p:sp>
        <p:nvSpPr>
          <p:cNvPr id="3" name="Content Placeholder 2"/>
          <p:cNvSpPr>
            <a:spLocks noGrp="1"/>
          </p:cNvSpPr>
          <p:nvPr>
            <p:ph idx="1"/>
          </p:nvPr>
        </p:nvSpPr>
        <p:spPr/>
        <p:txBody>
          <a:bodyPr/>
          <a:lstStyle/>
          <a:p>
            <a:r>
              <a:rPr lang="id-ID" dirty="0" smtClean="0"/>
              <a:t>1) Menentukan aktivitas yang dilakukan dalam proyek pengembangan sistem.</a:t>
            </a:r>
          </a:p>
          <a:p>
            <a:r>
              <a:rPr lang="id-ID" dirty="0" smtClean="0"/>
              <a:t>2) Mengintroduksi konsistensi di antara banyak proyek pengembangan sistem dalam organisasi yang sama.</a:t>
            </a:r>
          </a:p>
          <a:p>
            <a:r>
              <a:rPr lang="id-ID" dirty="0" smtClean="0"/>
              <a:t>3) Menyediakan check </a:t>
            </a:r>
            <a:r>
              <a:rPr lang="id-ID" smtClean="0"/>
              <a:t>points guna kendali manajemen untuk keputusan terus atau berhenti.</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Konsep peubah acak, distribusi kemungkinan, dan statistika cuplikan diperlukan familier. Tiga kompromi:</a:t>
            </a:r>
          </a:p>
          <a:p>
            <a:endParaRPr lang="id-ID" dirty="0" smtClean="0"/>
          </a:p>
          <a:p>
            <a:r>
              <a:rPr lang="id-ID" dirty="0" smtClean="0"/>
              <a:t>Jika fundamen lebih penting dari pada aplikasi antrian, pelajari simulasi, proses menghitung kedatangan, rantai Markov waktu diskret dan proses Markov waktu kontinyu.</a:t>
            </a:r>
            <a:endParaRPr lang="id-ID"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MATLAB - SIMULINK</a:t>
            </a:r>
            <a:endParaRPr lang="id-ID" dirty="0"/>
          </a:p>
        </p:txBody>
      </p:sp>
      <p:sp>
        <p:nvSpPr>
          <p:cNvPr id="3" name="Content Placeholder 2"/>
          <p:cNvSpPr>
            <a:spLocks noGrp="1"/>
          </p:cNvSpPr>
          <p:nvPr>
            <p:ph idx="1"/>
          </p:nvPr>
        </p:nvSpPr>
        <p:spPr/>
        <p:txBody>
          <a:bodyPr/>
          <a:lstStyle/>
          <a:p>
            <a:r>
              <a:rPr lang="id-ID" dirty="0" smtClean="0"/>
              <a:t>Matlab </a:t>
            </a:r>
            <a:r>
              <a:rPr lang="id-ID" dirty="0" smtClean="0">
                <a:sym typeface="Wingdings" pitchFamily="2" charset="2"/>
              </a:rPr>
              <a:t> Launch Pad  Simulink, Real-Time Workshop, Simulink Performance Tools, SystemBuild to Simulink Translator, StateFlow.</a:t>
            </a:r>
          </a:p>
          <a:p>
            <a:r>
              <a:rPr lang="id-ID" dirty="0" smtClean="0">
                <a:sym typeface="Wingdings" pitchFamily="2" charset="2"/>
              </a:rPr>
              <a:t>ROAD MAP SIMULINK: Learning Simulink, Simulink Reference, Costumizing Simulink, Converting SystemBuild Models, Printing the Documentation, Related Products.</a:t>
            </a:r>
            <a:endParaRPr lang="id-ID"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Simulink</a:t>
            </a:r>
            <a:endParaRPr lang="id-ID" dirty="0"/>
          </a:p>
        </p:txBody>
      </p:sp>
      <p:sp>
        <p:nvSpPr>
          <p:cNvPr id="3" name="Content Placeholder 2"/>
          <p:cNvSpPr>
            <a:spLocks noGrp="1"/>
          </p:cNvSpPr>
          <p:nvPr>
            <p:ph idx="1"/>
          </p:nvPr>
        </p:nvSpPr>
        <p:spPr/>
        <p:txBody>
          <a:bodyPr>
            <a:normAutofit fontScale="85000" lnSpcReduction="20000"/>
          </a:bodyPr>
          <a:lstStyle/>
          <a:p>
            <a:r>
              <a:rPr lang="en-US" dirty="0" smtClean="0"/>
              <a:t> </a:t>
            </a:r>
            <a:r>
              <a:rPr lang="en-US" dirty="0" err="1" smtClean="0"/>
              <a:t>Simulink</a:t>
            </a:r>
            <a:r>
              <a:rPr lang="en-US" dirty="0" smtClean="0"/>
              <a:t> has become the most widely used software package in academia and industry</a:t>
            </a:r>
            <a:r>
              <a:rPr lang="id-ID" dirty="0" smtClean="0"/>
              <a:t> </a:t>
            </a:r>
            <a:r>
              <a:rPr lang="en-US" dirty="0" smtClean="0"/>
              <a:t>for modeling and simulating dynamical systems.</a:t>
            </a:r>
            <a:endParaRPr lang="id-ID" dirty="0" smtClean="0"/>
          </a:p>
          <a:p>
            <a:r>
              <a:rPr lang="en-US" dirty="0" err="1" smtClean="0"/>
              <a:t>Simulink</a:t>
            </a:r>
            <a:r>
              <a:rPr lang="en-US" dirty="0" smtClean="0"/>
              <a:t> encourages you to try things out. You can easily build models from scratch, or take an existing model and add to it. Simulations</a:t>
            </a:r>
            <a:r>
              <a:rPr lang="id-ID" dirty="0" smtClean="0"/>
              <a:t> </a:t>
            </a:r>
            <a:r>
              <a:rPr lang="en-US" dirty="0" smtClean="0"/>
              <a:t>are interactive, so you can change parameters "on the fly" and immediately see what happens. You have instant access to all of the</a:t>
            </a:r>
            <a:r>
              <a:rPr lang="id-ID" dirty="0" smtClean="0"/>
              <a:t> </a:t>
            </a:r>
            <a:r>
              <a:rPr lang="en-US" dirty="0" smtClean="0"/>
              <a:t>analysis tools in MATLAB®, so you can take the results and analyze and visualize them. We hope that you will get a sense of the fun of</a:t>
            </a:r>
            <a:r>
              <a:rPr lang="id-ID" dirty="0" smtClean="0"/>
              <a:t> </a:t>
            </a:r>
            <a:r>
              <a:rPr lang="en-US" dirty="0" smtClean="0"/>
              <a:t>modeling and simulation, through an environment that encourages you to pose a question, model it, and see what happens.</a:t>
            </a:r>
            <a:endParaRPr lang="id-ID"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en-US" dirty="0" smtClean="0"/>
              <a:t>With </a:t>
            </a:r>
            <a:r>
              <a:rPr lang="en-US" dirty="0" err="1" smtClean="0"/>
              <a:t>Simulink</a:t>
            </a:r>
            <a:r>
              <a:rPr lang="en-US" dirty="0" smtClean="0"/>
              <a:t>, you can move beyond idealized linear models to explore more realistic nonlinear models, factoring in friction, air</a:t>
            </a:r>
            <a:r>
              <a:rPr lang="id-ID" dirty="0" smtClean="0"/>
              <a:t> </a:t>
            </a:r>
            <a:r>
              <a:rPr lang="en-US" dirty="0" smtClean="0"/>
              <a:t>resistance, gear slippage, hard stops, and the other things that describe real-world phenomena. It turns your computer into a lab for</a:t>
            </a:r>
            <a:r>
              <a:rPr lang="id-ID" dirty="0" smtClean="0"/>
              <a:t> </a:t>
            </a:r>
            <a:r>
              <a:rPr lang="en-US" dirty="0" smtClean="0"/>
              <a:t>modeling and analyzing systems that simply wouldn't be possible or practical otherwise, whether the behavior of an automotive</a:t>
            </a:r>
            <a:r>
              <a:rPr lang="id-ID" dirty="0" smtClean="0"/>
              <a:t> </a:t>
            </a:r>
            <a:r>
              <a:rPr lang="en-US" dirty="0" smtClean="0"/>
              <a:t>clutch system, the flutter of an airplane wing, the dynamics of a predator-prey model, or the effect of the monetary supply on the</a:t>
            </a:r>
            <a:r>
              <a:rPr lang="id-ID" dirty="0" smtClean="0"/>
              <a:t> </a:t>
            </a:r>
            <a:r>
              <a:rPr lang="en-US" dirty="0" smtClean="0"/>
              <a:t>economy.</a:t>
            </a:r>
            <a:endParaRPr lang="id-ID"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What Is Simulink?</a:t>
            </a:r>
            <a:endParaRPr lang="id-ID" dirty="0"/>
          </a:p>
        </p:txBody>
      </p:sp>
      <p:sp>
        <p:nvSpPr>
          <p:cNvPr id="3" name="Content Placeholder 2"/>
          <p:cNvSpPr>
            <a:spLocks noGrp="1"/>
          </p:cNvSpPr>
          <p:nvPr>
            <p:ph idx="1"/>
          </p:nvPr>
        </p:nvSpPr>
        <p:spPr/>
        <p:txBody>
          <a:bodyPr/>
          <a:lstStyle/>
          <a:p>
            <a:r>
              <a:rPr lang="en-US" dirty="0" err="1" smtClean="0"/>
              <a:t>Simulink</a:t>
            </a:r>
            <a:r>
              <a:rPr lang="en-US" dirty="0" smtClean="0"/>
              <a:t> is a software package for modeling, simulating, and analyzing dynamical systems. It supports linear and nonlinear systems,</a:t>
            </a:r>
            <a:r>
              <a:rPr lang="id-ID" dirty="0" smtClean="0"/>
              <a:t> </a:t>
            </a:r>
            <a:r>
              <a:rPr lang="en-US" dirty="0" smtClean="0"/>
              <a:t>modeled in continuous time, sampled time, or a hybrid of the two. Systems can also be </a:t>
            </a:r>
            <a:r>
              <a:rPr lang="en-US" dirty="0" err="1" smtClean="0"/>
              <a:t>multirate</a:t>
            </a:r>
            <a:r>
              <a:rPr lang="en-US" dirty="0" smtClean="0"/>
              <a:t>, i.e., have different parts that are</a:t>
            </a:r>
            <a:r>
              <a:rPr lang="id-ID" dirty="0" smtClean="0"/>
              <a:t> </a:t>
            </a:r>
            <a:r>
              <a:rPr lang="en-US" dirty="0" smtClean="0"/>
              <a:t>sampled or updated at different rates.</a:t>
            </a:r>
            <a:endParaRPr lang="id-ID"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r>
              <a:rPr lang="en-US" dirty="0" smtClean="0"/>
              <a:t>For modeling, </a:t>
            </a:r>
            <a:r>
              <a:rPr lang="en-US" dirty="0" err="1" smtClean="0"/>
              <a:t>Simulink</a:t>
            </a:r>
            <a:r>
              <a:rPr lang="en-US" dirty="0" smtClean="0"/>
              <a:t> provides a graphical user interface (GUI) for building models as block diagrams, using click-and-drag mouse</a:t>
            </a:r>
            <a:r>
              <a:rPr lang="id-ID" dirty="0" smtClean="0"/>
              <a:t> </a:t>
            </a:r>
            <a:r>
              <a:rPr lang="en-US" dirty="0" smtClean="0"/>
              <a:t>operations. With this interface, you can draw the models just as you would with pencil and paper (or as most textbooks depict them).</a:t>
            </a:r>
            <a:r>
              <a:rPr lang="id-ID" dirty="0" smtClean="0"/>
              <a:t> </a:t>
            </a:r>
            <a:r>
              <a:rPr lang="en-US" dirty="0" smtClean="0"/>
              <a:t>This is a far cry from previous simulation packages that require you to formulate differential equations and difference equations in a</a:t>
            </a:r>
            <a:r>
              <a:rPr lang="id-ID" dirty="0" smtClean="0"/>
              <a:t> </a:t>
            </a:r>
            <a:r>
              <a:rPr lang="en-US" dirty="0" smtClean="0"/>
              <a:t>language or program. </a:t>
            </a:r>
            <a:r>
              <a:rPr lang="en-US" dirty="0" err="1" smtClean="0"/>
              <a:t>Simulink</a:t>
            </a:r>
            <a:r>
              <a:rPr lang="en-US" dirty="0" smtClean="0"/>
              <a:t> includes a comprehensive block library of sinks, sources, linear and nonlinear components, and</a:t>
            </a:r>
            <a:r>
              <a:rPr lang="id-ID" dirty="0" smtClean="0"/>
              <a:t> </a:t>
            </a:r>
            <a:r>
              <a:rPr lang="en-US" dirty="0" smtClean="0"/>
              <a:t>connectors. You can also customize and create your own blocks. For information on creating your own blocks, see the separate Writing</a:t>
            </a:r>
            <a:r>
              <a:rPr lang="id-ID" dirty="0" smtClean="0"/>
              <a:t> </a:t>
            </a:r>
            <a:r>
              <a:rPr lang="en-US" dirty="0" smtClean="0"/>
              <a:t>S-Functions guide.</a:t>
            </a:r>
            <a:endParaRPr lang="id-ID"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Membuat model pertama saya</a:t>
            </a:r>
            <a:endParaRPr lang="id-ID" dirty="0"/>
          </a:p>
        </p:txBody>
      </p:sp>
      <p:sp>
        <p:nvSpPr>
          <p:cNvPr id="3" name="Content Placeholder 2"/>
          <p:cNvSpPr>
            <a:spLocks noGrp="1"/>
          </p:cNvSpPr>
          <p:nvPr>
            <p:ph idx="1"/>
          </p:nvPr>
        </p:nvSpPr>
        <p:spPr/>
        <p:txBody>
          <a:bodyPr>
            <a:normAutofit lnSpcReduction="10000"/>
          </a:bodyPr>
          <a:lstStyle/>
          <a:p>
            <a:r>
              <a:rPr lang="id-ID" dirty="0" smtClean="0"/>
              <a:t>Buatlah sesuai petunjuk. Lakukan percobaan dengan mengubah parameter yang ada di Sine Wave block dan di Integrator block. Selanjut amati dan capture fenomena gambar keluaran yang terjadi pada Scope. Analisis mengapa bentuknya menjadi sedemikian rupa!</a:t>
            </a:r>
          </a:p>
          <a:p>
            <a:r>
              <a:rPr lang="id-ID" dirty="0" smtClean="0"/>
              <a:t>Buat laporan dikerjakan per-kelompok PDS dengan format penulisan makalah Unila. Dikumpulkan pada hari Rabu 21 Des 2011.</a:t>
            </a:r>
            <a:endParaRPr lang="id-ID"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3411477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3746500"/>
          </a:xfrm>
        </p:spPr>
        <p:txBody>
          <a:bodyPr/>
          <a:lstStyle/>
          <a:p>
            <a:r>
              <a:rPr lang="en-US"/>
              <a:t>SYSTEM PERFORMANCE MEASURES AND OBJECTIVE FUNCTIONS</a:t>
            </a:r>
          </a:p>
        </p:txBody>
      </p:sp>
    </p:spTree>
    <p:extLst>
      <p:ext uri="{BB962C8B-B14F-4D97-AF65-F5344CB8AC3E}">
        <p14:creationId xmlns:p14="http://schemas.microsoft.com/office/powerpoint/2010/main" val="39878809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z="4000"/>
              <a:t>Untuk mengevaluasi</a:t>
            </a:r>
            <a:br>
              <a:rPr lang="en-US" sz="4000"/>
            </a:br>
            <a:r>
              <a:rPr lang="en-US" sz="4000"/>
              <a:t>efektivitas sistem</a:t>
            </a:r>
          </a:p>
        </p:txBody>
      </p:sp>
      <p:sp>
        <p:nvSpPr>
          <p:cNvPr id="3075" name="Rectangle 3"/>
          <p:cNvSpPr>
            <a:spLocks noGrp="1" noChangeArrowheads="1"/>
          </p:cNvSpPr>
          <p:nvPr>
            <p:ph type="body" idx="1"/>
          </p:nvPr>
        </p:nvSpPr>
        <p:spPr/>
        <p:txBody>
          <a:bodyPr/>
          <a:lstStyle/>
          <a:p>
            <a:pPr algn="l" rtl="0"/>
            <a:r>
              <a:rPr lang="en-US"/>
              <a:t>Kita harus mengidentifikasi ukuran atau ukuran kinerja, dengannya kita bisa menghakimi. Mereka dipilih dari variabel-variabel sistem endogen. </a:t>
            </a:r>
          </a:p>
          <a:p>
            <a:pPr algn="l" rtl="0"/>
            <a:r>
              <a:rPr lang="en-US"/>
              <a:t>Ukuran di mana kita pilih untuk meminimalkan atau memaksimalkan dalam mengonfigurasi sistem diacu sebagai fungsi objektif.</a:t>
            </a:r>
          </a:p>
        </p:txBody>
      </p:sp>
    </p:spTree>
    <p:extLst>
      <p:ext uri="{BB962C8B-B14F-4D97-AF65-F5344CB8AC3E}">
        <p14:creationId xmlns:p14="http://schemas.microsoft.com/office/powerpoint/2010/main" val="41298145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a:t>Ketika menyeleksi ukuran kinerja</a:t>
            </a:r>
          </a:p>
        </p:txBody>
      </p:sp>
      <p:sp>
        <p:nvSpPr>
          <p:cNvPr id="4099" name="Rectangle 3"/>
          <p:cNvSpPr>
            <a:spLocks noGrp="1" noChangeArrowheads="1"/>
          </p:cNvSpPr>
          <p:nvPr>
            <p:ph type="body" idx="1"/>
          </p:nvPr>
        </p:nvSpPr>
        <p:spPr/>
        <p:txBody>
          <a:bodyPr/>
          <a:lstStyle/>
          <a:p>
            <a:pPr algn="l" rtl="0">
              <a:lnSpc>
                <a:spcPct val="90000"/>
              </a:lnSpc>
            </a:pPr>
            <a:r>
              <a:rPr lang="en-US"/>
              <a:t>Sering mereka tidak dapat dioptimalkan secara simultan. Meminimalkan satu ukuran cenderung menghasilkan nilai besar untuk yang lain.</a:t>
            </a:r>
          </a:p>
          <a:p>
            <a:pPr algn="l" rtl="0">
              <a:lnSpc>
                <a:spcPct val="90000"/>
              </a:lnSpc>
            </a:pPr>
            <a:r>
              <a:rPr lang="en-US"/>
              <a:t>Ada tiga pendekatan untuk dilema ini: 1) membuat implisit trade-off di antara ukuran, 2) membuat eksplisit trade-off dengan mengombinasi semua ukuran menggunakan dimensi bersama, …</a:t>
            </a:r>
          </a:p>
        </p:txBody>
      </p:sp>
    </p:spTree>
    <p:extLst>
      <p:ext uri="{BB962C8B-B14F-4D97-AF65-F5344CB8AC3E}">
        <p14:creationId xmlns:p14="http://schemas.microsoft.com/office/powerpoint/2010/main" val="326586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Jika antrian adalah penting, dalam kebanyakan kurikulum teknik industri, pelajari proses waktu kontinyu, proses antrian, proses Markov waktu kontinyu.</a:t>
            </a:r>
          </a:p>
          <a:p>
            <a:r>
              <a:rPr lang="id-ID" dirty="0" smtClean="0"/>
              <a:t>Alternatif: pelajari simulasi,  ...</a:t>
            </a:r>
          </a:p>
          <a:p>
            <a:r>
              <a:rPr lang="id-ID" dirty="0" smtClean="0"/>
              <a:t>Dalam beberapa kasus, penting untuk tidak menghabiskan waktu terlalu banyak pada material tinjauan probabilitas &amp; statistik.</a:t>
            </a:r>
            <a:endParaRPr lang="id-ID"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atau</a:t>
            </a:r>
          </a:p>
        </p:txBody>
      </p:sp>
      <p:sp>
        <p:nvSpPr>
          <p:cNvPr id="5123" name="Rectangle 3"/>
          <p:cNvSpPr>
            <a:spLocks noGrp="1" noChangeArrowheads="1"/>
          </p:cNvSpPr>
          <p:nvPr>
            <p:ph type="body" idx="1"/>
          </p:nvPr>
        </p:nvSpPr>
        <p:spPr/>
        <p:txBody>
          <a:bodyPr/>
          <a:lstStyle/>
          <a:p>
            <a:pPr algn="l" rtl="0"/>
            <a:r>
              <a:rPr lang="en-US"/>
              <a:t>3) menyeleksi ukuran yang dipedulikan untuk dioptimisasi sembari mengkondisikan yang lain menjadi dengan jangkau yang dapat dicapai minimal.</a:t>
            </a:r>
          </a:p>
          <a:p>
            <a:pPr algn="l" rtl="0"/>
            <a:r>
              <a:rPr lang="en-US"/>
              <a:t>Penggunaan trade-off implisit tidak dipertimbangkan sejak ia sangat subjektif dan dapat diperbaiki oleh dua pendekatan yang lain.</a:t>
            </a:r>
          </a:p>
        </p:txBody>
      </p:sp>
    </p:spTree>
    <p:extLst>
      <p:ext uri="{BB962C8B-B14F-4D97-AF65-F5344CB8AC3E}">
        <p14:creationId xmlns:p14="http://schemas.microsoft.com/office/powerpoint/2010/main" val="6636058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1714500"/>
          </a:xfrm>
        </p:spPr>
        <p:txBody>
          <a:bodyPr/>
          <a:lstStyle/>
          <a:p>
            <a:r>
              <a:rPr lang="en-US" sz="4000"/>
              <a:t>Teknik untuk membuat eksplisit trade-off di antara beberapa ukuran kinerja</a:t>
            </a:r>
          </a:p>
        </p:txBody>
      </p:sp>
      <p:sp>
        <p:nvSpPr>
          <p:cNvPr id="6147" name="Rectangle 3"/>
          <p:cNvSpPr>
            <a:spLocks noGrp="1" noChangeArrowheads="1"/>
          </p:cNvSpPr>
          <p:nvPr>
            <p:ph type="body" idx="1"/>
          </p:nvPr>
        </p:nvSpPr>
        <p:spPr>
          <a:xfrm>
            <a:off x="457200" y="2349500"/>
            <a:ext cx="8229600" cy="3776663"/>
          </a:xfrm>
        </p:spPr>
        <p:txBody>
          <a:bodyPr/>
          <a:lstStyle/>
          <a:p>
            <a:pPr algn="l" rtl="0">
              <a:lnSpc>
                <a:spcPct val="90000"/>
              </a:lnSpc>
            </a:pPr>
            <a:r>
              <a:rPr lang="en-US"/>
              <a:t>Didesain sebagai analisis pembuatan keputusan multi atribut atau multi objektif. Jika beruntung, dominasi bisa terlihat untuk multi objektif.</a:t>
            </a:r>
          </a:p>
          <a:p>
            <a:pPr algn="l" rtl="0">
              <a:lnSpc>
                <a:spcPct val="90000"/>
              </a:lnSpc>
            </a:pPr>
            <a:r>
              <a:rPr lang="en-US"/>
              <a:t>Satu desain sistem alternatif akan mempunyai nilai dari ukuran kinerja yang terbaik atau dominan, untuk semua alternatif /ukuran.</a:t>
            </a:r>
          </a:p>
        </p:txBody>
      </p:sp>
    </p:spTree>
    <p:extLst>
      <p:ext uri="{BB962C8B-B14F-4D97-AF65-F5344CB8AC3E}">
        <p14:creationId xmlns:p14="http://schemas.microsoft.com/office/powerpoint/2010/main" val="7037686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Ketika dominasi tidak terlihat</a:t>
            </a:r>
          </a:p>
        </p:txBody>
      </p:sp>
      <p:sp>
        <p:nvSpPr>
          <p:cNvPr id="7171" name="Rectangle 3"/>
          <p:cNvSpPr>
            <a:spLocks noGrp="1" noChangeArrowheads="1"/>
          </p:cNvSpPr>
          <p:nvPr>
            <p:ph type="body" idx="1"/>
          </p:nvPr>
        </p:nvSpPr>
        <p:spPr/>
        <p:txBody>
          <a:bodyPr/>
          <a:lstStyle/>
          <a:p>
            <a:pPr algn="l" rtl="0"/>
            <a:r>
              <a:rPr lang="en-US" sz="2800"/>
              <a:t>Kita harus menawar problem kombinasi ukuran termasuk fungsi objektif. Untuk mengerjakan ini kita harus memutuskan dimensi umum untuk semua ukuran. Faktor pembobotan untuk mengagregasi mereka dan bentuk fungsi agregasi.</a:t>
            </a:r>
          </a:p>
          <a:p>
            <a:pPr algn="l" rtl="0"/>
            <a:r>
              <a:rPr lang="en-US" sz="2800"/>
              <a:t>Pertimbangan pertama, pendekatan mengoptimisasi hanya satu ukuran kinerja ketika mempengaruhi yang lain ke jangkau yang dapat dicapai.</a:t>
            </a:r>
          </a:p>
        </p:txBody>
      </p:sp>
    </p:spTree>
    <p:extLst>
      <p:ext uri="{BB962C8B-B14F-4D97-AF65-F5344CB8AC3E}">
        <p14:creationId xmlns:p14="http://schemas.microsoft.com/office/powerpoint/2010/main" val="39286051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Sekali</a:t>
            </a:r>
          </a:p>
        </p:txBody>
      </p:sp>
      <p:sp>
        <p:nvSpPr>
          <p:cNvPr id="8195" name="Rectangle 3"/>
          <p:cNvSpPr>
            <a:spLocks noGrp="1" noChangeArrowheads="1"/>
          </p:cNvSpPr>
          <p:nvPr>
            <p:ph type="body" idx="1"/>
          </p:nvPr>
        </p:nvSpPr>
        <p:spPr/>
        <p:txBody>
          <a:bodyPr/>
          <a:lstStyle/>
          <a:p>
            <a:pPr algn="l" rtl="0"/>
            <a:r>
              <a:rPr lang="en-US"/>
              <a:t>Constrained solution diperoleh, kita boleh melonggarkan satu atau lebih constraints. Pembuat keputusan dapat kemudian membobotkan biaya pelonggaran constraint melawan perbaikan yang dihasilkan dalam fungsi objektif.</a:t>
            </a:r>
          </a:p>
        </p:txBody>
      </p:sp>
    </p:spTree>
    <p:extLst>
      <p:ext uri="{BB962C8B-B14F-4D97-AF65-F5344CB8AC3E}">
        <p14:creationId xmlns:p14="http://schemas.microsoft.com/office/powerpoint/2010/main" val="31287216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4000"/>
              <a:t>Mengembangkan model yang mendekati</a:t>
            </a:r>
          </a:p>
        </p:txBody>
      </p:sp>
      <p:sp>
        <p:nvSpPr>
          <p:cNvPr id="9219" name="Rectangle 3"/>
          <p:cNvSpPr>
            <a:spLocks noGrp="1" noChangeArrowheads="1"/>
          </p:cNvSpPr>
          <p:nvPr>
            <p:ph type="body" idx="1"/>
          </p:nvPr>
        </p:nvSpPr>
        <p:spPr/>
        <p:txBody>
          <a:bodyPr/>
          <a:lstStyle/>
          <a:p>
            <a:pPr algn="l" rtl="0"/>
            <a:r>
              <a:rPr lang="en-US"/>
              <a:t>Pengembangan model dalam fase formulasi masalah memasukkan jumlah tertentu variabel eksogen untuk mendeskripsikan sistem. Apakah cukup untuk secara komplet mendeskripsi tabiat sistem? Pertanyaan membangkitkan kecukupan model, ia adalah abstraksi esensi sistem nyata.</a:t>
            </a:r>
          </a:p>
        </p:txBody>
      </p:sp>
    </p:spTree>
    <p:extLst>
      <p:ext uri="{BB962C8B-B14F-4D97-AF65-F5344CB8AC3E}">
        <p14:creationId xmlns:p14="http://schemas.microsoft.com/office/powerpoint/2010/main" val="22248881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MENGEMBANGKAN MODEL</a:t>
            </a:r>
          </a:p>
        </p:txBody>
      </p:sp>
      <p:sp>
        <p:nvSpPr>
          <p:cNvPr id="11267" name="Rectangle 3"/>
          <p:cNvSpPr>
            <a:spLocks noGrp="1" noChangeArrowheads="1"/>
          </p:cNvSpPr>
          <p:nvPr>
            <p:ph type="body" idx="1"/>
          </p:nvPr>
        </p:nvSpPr>
        <p:spPr/>
        <p:txBody>
          <a:bodyPr/>
          <a:lstStyle/>
          <a:p>
            <a:pPr algn="l" rtl="0"/>
            <a:r>
              <a:rPr lang="en-US"/>
              <a:t>Kita dapat membuat deskripsi sistem yang dimodelkan secara eksplisit dengan mengkuantifikasi relasi di antara semua variabel dan ukuran kinerja.</a:t>
            </a:r>
          </a:p>
          <a:p>
            <a:pPr algn="l" rtl="0"/>
            <a:r>
              <a:rPr lang="en-US"/>
              <a:t>Dalam rangka mengembangkan program komputer akurat yang mengimplementasi model, kita harus memahami secara penuh sistem dan intrikasinya.</a:t>
            </a:r>
          </a:p>
        </p:txBody>
      </p:sp>
    </p:spTree>
    <p:extLst>
      <p:ext uri="{BB962C8B-B14F-4D97-AF65-F5344CB8AC3E}">
        <p14:creationId xmlns:p14="http://schemas.microsoft.com/office/powerpoint/2010/main" val="24944118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a:t>Pendekatan mencapai level pemahaman</a:t>
            </a:r>
          </a:p>
        </p:txBody>
      </p:sp>
      <p:sp>
        <p:nvSpPr>
          <p:cNvPr id="12291" name="Rectangle 3"/>
          <p:cNvSpPr>
            <a:spLocks noGrp="1" noChangeArrowheads="1"/>
          </p:cNvSpPr>
          <p:nvPr>
            <p:ph type="body" idx="1"/>
          </p:nvPr>
        </p:nvSpPr>
        <p:spPr/>
        <p:txBody>
          <a:bodyPr/>
          <a:lstStyle/>
          <a:p>
            <a:pPr algn="l" rtl="0">
              <a:lnSpc>
                <a:spcPct val="90000"/>
              </a:lnSpc>
            </a:pPr>
            <a:r>
              <a:rPr lang="en-US"/>
              <a:t>Variasi tipe model digunakan mendeskripsi sistem dan tugas-tugas untuk konstruksi model, konsep dan teknik membangun model.</a:t>
            </a:r>
          </a:p>
          <a:p>
            <a:pPr algn="l" rtl="0">
              <a:lnSpc>
                <a:spcPct val="90000"/>
              </a:lnSpc>
            </a:pPr>
            <a:r>
              <a:rPr lang="en-US"/>
              <a:t>MEMAHAMI SISTEM </a:t>
            </a:r>
            <a:r>
              <a:rPr lang="en-US">
                <a:sym typeface="Wingdings" pitchFamily="2" charset="2"/>
              </a:rPr>
              <a:t>mencapai pemahaman sistem cukup untuk mengembangkan model yang mendekati adalah satu tugas paling sulit analisis simulasi.</a:t>
            </a:r>
            <a:endParaRPr lang="en-US"/>
          </a:p>
        </p:txBody>
      </p:sp>
    </p:spTree>
    <p:extLst>
      <p:ext uri="{BB962C8B-B14F-4D97-AF65-F5344CB8AC3E}">
        <p14:creationId xmlns:p14="http://schemas.microsoft.com/office/powerpoint/2010/main" val="22293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Dua teknik objektif paling umum</a:t>
            </a:r>
          </a:p>
        </p:txBody>
      </p:sp>
      <p:sp>
        <p:nvSpPr>
          <p:cNvPr id="13315" name="Rectangle 3"/>
          <p:cNvSpPr>
            <a:spLocks noGrp="1" noChangeArrowheads="1"/>
          </p:cNvSpPr>
          <p:nvPr>
            <p:ph type="body" idx="1"/>
          </p:nvPr>
        </p:nvSpPr>
        <p:spPr/>
        <p:txBody>
          <a:bodyPr/>
          <a:lstStyle/>
          <a:p>
            <a:pPr algn="l" rtl="0"/>
            <a:r>
              <a:rPr lang="en-US"/>
              <a:t>Physical flow approach</a:t>
            </a:r>
          </a:p>
          <a:p>
            <a:pPr algn="l" rtl="0"/>
            <a:r>
              <a:rPr lang="en-US"/>
              <a:t>State change approach.</a:t>
            </a:r>
          </a:p>
        </p:txBody>
      </p:sp>
    </p:spTree>
    <p:extLst>
      <p:ext uri="{BB962C8B-B14F-4D97-AF65-F5344CB8AC3E}">
        <p14:creationId xmlns:p14="http://schemas.microsoft.com/office/powerpoint/2010/main" val="98572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Jika waktu adalah kritis</a:t>
            </a:r>
            <a:endParaRPr lang="id-ID" dirty="0"/>
          </a:p>
        </p:txBody>
      </p:sp>
      <p:sp>
        <p:nvSpPr>
          <p:cNvPr id="3" name="Content Placeholder 2"/>
          <p:cNvSpPr>
            <a:spLocks noGrp="1"/>
          </p:cNvSpPr>
          <p:nvPr>
            <p:ph idx="1"/>
          </p:nvPr>
        </p:nvSpPr>
        <p:spPr/>
        <p:txBody>
          <a:bodyPr/>
          <a:lstStyle/>
          <a:p>
            <a:r>
              <a:rPr lang="id-ID" smtClean="0"/>
              <a:t>Maka pelajari pembangkitan variasi acak, rough-cut modeling, quick-and-dirty analysis adalah satu dari penggunaan penting model Markovian.</a:t>
            </a:r>
            <a:endParaRPr lang="id-ID"/>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Pengantar</a:t>
            </a:r>
            <a:endParaRPr lang="id-ID" dirty="0"/>
          </a:p>
        </p:txBody>
      </p:sp>
      <p:sp>
        <p:nvSpPr>
          <p:cNvPr id="3" name="Content Placeholder 2"/>
          <p:cNvSpPr>
            <a:spLocks noGrp="1"/>
          </p:cNvSpPr>
          <p:nvPr>
            <p:ph idx="1"/>
          </p:nvPr>
        </p:nvSpPr>
        <p:spPr/>
        <p:txBody>
          <a:bodyPr>
            <a:normAutofit lnSpcReduction="10000"/>
          </a:bodyPr>
          <a:lstStyle/>
          <a:p>
            <a:r>
              <a:rPr lang="id-ID" dirty="0" smtClean="0"/>
              <a:t>Model telah digunakan untuk pemahaman lebih baik dunia sekitar kita. Model paling sederhana </a:t>
            </a:r>
            <a:r>
              <a:rPr lang="id-ID" dirty="0" smtClean="0">
                <a:sym typeface="Wingdings" pitchFamily="2" charset="2"/>
              </a:rPr>
              <a:t> peta, globe.</a:t>
            </a:r>
          </a:p>
          <a:p>
            <a:r>
              <a:rPr lang="id-ID" dirty="0" smtClean="0">
                <a:sym typeface="Wingdings" pitchFamily="2" charset="2"/>
              </a:rPr>
              <a:t>Proses pemodelan sistem sederhana yang dapat dianalisis menggunakan simulasi discrete event  paling sederhana, generik adalah single-server queuing system.</a:t>
            </a:r>
          </a:p>
          <a:p>
            <a:r>
              <a:rPr lang="id-ID" dirty="0" smtClean="0">
                <a:sym typeface="Wingdings" pitchFamily="2" charset="2"/>
              </a:rPr>
              <a:t>Model simulasi harus merefleksikan fitur-fitur terpenting dari sistem nyata.</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DYNAMIC DISCRETE-EVENT MODELING</a:t>
            </a:r>
            <a:endParaRPr lang="id-ID" dirty="0"/>
          </a:p>
        </p:txBody>
      </p:sp>
      <p:sp>
        <p:nvSpPr>
          <p:cNvPr id="3" name="Content Placeholder 2"/>
          <p:cNvSpPr>
            <a:spLocks noGrp="1"/>
          </p:cNvSpPr>
          <p:nvPr>
            <p:ph idx="1"/>
          </p:nvPr>
        </p:nvSpPr>
        <p:spPr/>
        <p:txBody>
          <a:bodyPr/>
          <a:lstStyle/>
          <a:p>
            <a:r>
              <a:rPr lang="id-ID" dirty="0" smtClean="0"/>
              <a:t>SIMULASI </a:t>
            </a:r>
            <a:r>
              <a:rPr lang="id-ID" dirty="0" smtClean="0">
                <a:sym typeface="Wingdings" pitchFamily="2" charset="2"/>
              </a:rPr>
              <a:t> DINAMIS, interaksi di antara random events and the passage of time, EVENT REPRESENTATION OF THE SYSTEM, menggunakan teknik untuk representasi secara grafis relasi di antara variabel keadaan sistem dan kebolehjadian kejadian diskret.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2871</Words>
  <Application>Microsoft Office PowerPoint</Application>
  <PresentationFormat>On-screen Show (4:3)</PresentationFormat>
  <Paragraphs>220</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Office Theme</vt:lpstr>
      <vt:lpstr>Pengembangan Model Simulasi</vt:lpstr>
      <vt:lpstr>Pengantar</vt:lpstr>
      <vt:lpstr>PowerPoint Presentation</vt:lpstr>
      <vt:lpstr>PowerPoint Presentation</vt:lpstr>
      <vt:lpstr>PowerPoint Presentation</vt:lpstr>
      <vt:lpstr>PowerPoint Presentation</vt:lpstr>
      <vt:lpstr>Jika waktu adalah kritis</vt:lpstr>
      <vt:lpstr>Pengantar</vt:lpstr>
      <vt:lpstr>DYNAMIC DISCRETE-EVENT MODELING</vt:lpstr>
      <vt:lpstr>Model simulasi kejadian diskret</vt:lpstr>
      <vt:lpstr>Keterangan</vt:lpstr>
      <vt:lpstr>Pekerjaan rumah (individual)</vt:lpstr>
      <vt:lpstr>A MODEL OF A SINGLE-SERVER QUEUE</vt:lpstr>
      <vt:lpstr>PowerPoint Presentation</vt:lpstr>
      <vt:lpstr>Kamis 15 Desember 2011</vt:lpstr>
      <vt:lpstr>Referensi </vt:lpstr>
      <vt:lpstr>PERALATAN PEMODELAN</vt:lpstr>
      <vt:lpstr>The answer is</vt:lpstr>
      <vt:lpstr>Manfaat</vt:lpstr>
      <vt:lpstr>Physical systems</vt:lpstr>
      <vt:lpstr>Living systems</vt:lpstr>
      <vt:lpstr>Living systems</vt:lpstr>
      <vt:lpstr>Man-made systems</vt:lpstr>
      <vt:lpstr>AUTOMATED SYSTEMS</vt:lpstr>
      <vt:lpstr>Kategori sistem otomatis</vt:lpstr>
      <vt:lpstr>Prinsip-prinsip sistem umum</vt:lpstr>
      <vt:lpstr>Thus</vt:lpstr>
      <vt:lpstr>SYSTEMS MODELING TOOLS</vt:lpstr>
      <vt:lpstr>The data flow diagram</vt:lpstr>
      <vt:lpstr>The entity-relationship diagram</vt:lpstr>
      <vt:lpstr>The state-transition diagram</vt:lpstr>
      <vt:lpstr>As we will see,</vt:lpstr>
      <vt:lpstr>MEMODELKAN FUNGSI SISTEM</vt:lpstr>
      <vt:lpstr>PowerPoint Presentation</vt:lpstr>
      <vt:lpstr>Peralatan pemodelan</vt:lpstr>
      <vt:lpstr>PowerPoint Presentation</vt:lpstr>
      <vt:lpstr>PowerPoint Presentation</vt:lpstr>
      <vt:lpstr>DATA DICTIONARY</vt:lpstr>
      <vt:lpstr>PROCESS SPECIFICATION</vt:lpstr>
      <vt:lpstr>MODELING STORED DATA</vt:lpstr>
      <vt:lpstr>OBJECT</vt:lpstr>
      <vt:lpstr>RELATIONSHIP</vt:lpstr>
      <vt:lpstr>MEMODELKAN</vt:lpstr>
      <vt:lpstr>MODELING PROGRAM STRUCTURE</vt:lpstr>
      <vt:lpstr>THE PROJECT LIFE CYCLE</vt:lpstr>
      <vt:lpstr>PowerPoint Presentation</vt:lpstr>
      <vt:lpstr>The concept of</vt:lpstr>
      <vt:lpstr>PowerPoint Presentation</vt:lpstr>
      <vt:lpstr>Manfaat project life cycle</vt:lpstr>
      <vt:lpstr>MATLAB - SIMULINK</vt:lpstr>
      <vt:lpstr>Simulink</vt:lpstr>
      <vt:lpstr>PowerPoint Presentation</vt:lpstr>
      <vt:lpstr>What Is Simulink?</vt:lpstr>
      <vt:lpstr>PowerPoint Presentation</vt:lpstr>
      <vt:lpstr>Membuat model pertama saya</vt:lpstr>
      <vt:lpstr>PowerPoint Presentation</vt:lpstr>
      <vt:lpstr>SYSTEM PERFORMANCE MEASURES AND OBJECTIVE FUNCTIONS</vt:lpstr>
      <vt:lpstr>Untuk mengevaluasi efektivitas sistem</vt:lpstr>
      <vt:lpstr>Ketika menyeleksi ukuran kinerja</vt:lpstr>
      <vt:lpstr>atau</vt:lpstr>
      <vt:lpstr>Teknik untuk membuat eksplisit trade-off di antara beberapa ukuran kinerja</vt:lpstr>
      <vt:lpstr>Ketika dominasi tidak terlihat</vt:lpstr>
      <vt:lpstr>Sekali</vt:lpstr>
      <vt:lpstr>Mengembangkan model yang mendekati</vt:lpstr>
      <vt:lpstr>MENGEMBANGKAN MODEL</vt:lpstr>
      <vt:lpstr>Pendekatan mencapai level pemahaman</vt:lpstr>
      <vt:lpstr>Dua teknik objektif paling umum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Pengembangan Model Simulasi</dc:title>
  <dc:creator>C3CUBE</dc:creator>
  <cp:lastModifiedBy>LENOVO</cp:lastModifiedBy>
  <cp:revision>68</cp:revision>
  <dcterms:created xsi:type="dcterms:W3CDTF">2006-08-16T00:00:00Z</dcterms:created>
  <dcterms:modified xsi:type="dcterms:W3CDTF">2015-11-20T06:35:04Z</dcterms:modified>
</cp:coreProperties>
</file>