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57" r:id="rId4"/>
    <p:sldId id="263" r:id="rId5"/>
    <p:sldId id="258" r:id="rId6"/>
    <p:sldId id="260" r:id="rId7"/>
    <p:sldId id="261" r:id="rId8"/>
    <p:sldId id="265" r:id="rId9"/>
    <p:sldId id="266" r:id="rId10"/>
    <p:sldId id="313" r:id="rId11"/>
    <p:sldId id="262" r:id="rId12"/>
    <p:sldId id="264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291" r:id="rId51"/>
    <p:sldId id="292" r:id="rId52"/>
    <p:sldId id="293" r:id="rId53"/>
    <p:sldId id="294" r:id="rId54"/>
    <p:sldId id="295" r:id="rId55"/>
    <p:sldId id="296" r:id="rId56"/>
    <p:sldId id="311" r:id="rId57"/>
    <p:sldId id="312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3" r:id="rId66"/>
    <p:sldId id="321" r:id="rId67"/>
    <p:sldId id="322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61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6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9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8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6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3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8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60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9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8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2F349-B0C1-BD43-BB0A-CF1AB8120A9A}" type="datetimeFigureOut">
              <a:rPr lang="en-US" smtClean="0"/>
              <a:t>01-Dec-21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7EF58-0294-1146-8F9C-7CB5E9A13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2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39334"/>
            <a:ext cx="7772400" cy="49401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 smtClean="0">
                <a:latin typeface="Arial Black"/>
                <a:cs typeface="Arial Black"/>
              </a:rPr>
              <a:t>HUKUM PASAR MODAL</a:t>
            </a:r>
            <a:br>
              <a:rPr lang="en-US" sz="3600" dirty="0" smtClean="0">
                <a:latin typeface="Arial Black"/>
                <a:cs typeface="Arial Black"/>
              </a:rPr>
            </a:br>
            <a:r>
              <a:rPr lang="en-US" sz="3600" dirty="0" err="1" smtClean="0">
                <a:latin typeface="Arial Black"/>
                <a:cs typeface="Arial Black"/>
              </a:rPr>
              <a:t>Oleh</a:t>
            </a:r>
            <a:r>
              <a:rPr lang="en-US" sz="3600" dirty="0" smtClean="0">
                <a:latin typeface="Arial Black"/>
                <a:cs typeface="Arial Black"/>
              </a:rPr>
              <a:t> :</a:t>
            </a:r>
            <a:br>
              <a:rPr lang="en-US" sz="3600" dirty="0" smtClean="0">
                <a:latin typeface="Arial Black"/>
                <a:cs typeface="Arial Black"/>
              </a:rPr>
            </a:br>
            <a:r>
              <a:rPr lang="en-US" sz="3600" dirty="0" err="1" smtClean="0">
                <a:latin typeface="Arial Black"/>
                <a:cs typeface="Arial Black"/>
              </a:rPr>
              <a:t>Dita</a:t>
            </a:r>
            <a:r>
              <a:rPr lang="en-US" sz="3600" dirty="0" smtClean="0">
                <a:latin typeface="Arial Black"/>
                <a:cs typeface="Arial Black"/>
              </a:rPr>
              <a:t> </a:t>
            </a:r>
            <a:r>
              <a:rPr lang="en-US" sz="3600" dirty="0" err="1" smtClean="0">
                <a:latin typeface="Arial Black"/>
                <a:cs typeface="Arial Black"/>
              </a:rPr>
              <a:t>Febrianto</a:t>
            </a:r>
            <a:r>
              <a:rPr lang="en-US" sz="3600" dirty="0" smtClean="0">
                <a:latin typeface="Arial Black"/>
                <a:cs typeface="Arial Black"/>
              </a:rPr>
              <a:t>, S.H., </a:t>
            </a:r>
            <a:r>
              <a:rPr lang="en-US" sz="3600" dirty="0" err="1" smtClean="0">
                <a:latin typeface="Arial Black"/>
                <a:cs typeface="Arial Black"/>
              </a:rPr>
              <a:t>M.Hum</a:t>
            </a:r>
            <a:r>
              <a:rPr lang="en-US" dirty="0" smtClean="0">
                <a:latin typeface="Arial Black"/>
                <a:cs typeface="Arial Black"/>
              </a:rPr>
              <a:t/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/>
            </a:r>
            <a:br>
              <a:rPr lang="en-US" dirty="0" smtClean="0">
                <a:latin typeface="Arial Black"/>
                <a:cs typeface="Arial Black"/>
              </a:rPr>
            </a:br>
            <a:endParaRPr lang="en-US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73358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PRINSIP KETERBUKAAN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pedoman</a:t>
            </a:r>
            <a:r>
              <a:rPr lang="en-US" sz="2400" dirty="0" smtClean="0"/>
              <a:t> </a:t>
            </a:r>
            <a:r>
              <a:rPr lang="en-US" sz="2400" dirty="0" err="1" smtClean="0"/>
              <a:t>umum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mensyaratkan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Emiten</a:t>
            </a:r>
            <a:r>
              <a:rPr lang="en-US" sz="2400" b="1" dirty="0" smtClean="0"/>
              <a:t>,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Perusahaan </a:t>
            </a:r>
            <a:r>
              <a:rPr lang="en-US" sz="2400" b="1" dirty="0" err="1" smtClean="0">
                <a:solidFill>
                  <a:srgbClr val="FF0000"/>
                </a:solidFill>
              </a:rPr>
              <a:t>Publik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lain yang </a:t>
            </a:r>
            <a:r>
              <a:rPr lang="en-US" sz="2400" dirty="0" err="1" smtClean="0"/>
              <a:t>tunduk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UUPM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b="1" dirty="0" err="1" smtClean="0"/>
              <a:t>menginformsikan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masyarakat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tepat</a:t>
            </a:r>
            <a:r>
              <a:rPr lang="en-US" sz="2400" dirty="0" smtClean="0"/>
              <a:t> </a:t>
            </a:r>
            <a:r>
              <a:rPr lang="en-US" sz="2400" b="1" dirty="0" err="1" smtClean="0"/>
              <a:t>seluruh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informasi</a:t>
            </a:r>
            <a:r>
              <a:rPr lang="en-US" sz="2400" b="1" dirty="0" smtClean="0"/>
              <a:t> material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usahanya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Efeknya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pemodal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Efek</a:t>
            </a:r>
            <a:r>
              <a:rPr lang="en-US" sz="2400" dirty="0" smtClean="0"/>
              <a:t> </a:t>
            </a:r>
            <a:r>
              <a:rPr lang="en-US" sz="2400" dirty="0" err="1" smtClean="0"/>
              <a:t>dimaksud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harga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Efek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(</a:t>
            </a:r>
            <a:r>
              <a:rPr lang="en-US" sz="2400" dirty="0" err="1" smtClean="0"/>
              <a:t>pasal</a:t>
            </a:r>
            <a:r>
              <a:rPr lang="en-US" sz="2400" dirty="0" smtClean="0"/>
              <a:t> 1 </a:t>
            </a:r>
            <a:r>
              <a:rPr lang="en-US" sz="2400" dirty="0" err="1" smtClean="0"/>
              <a:t>ayat</a:t>
            </a:r>
            <a:r>
              <a:rPr lang="en-US" sz="2400" dirty="0" smtClean="0"/>
              <a:t> 25 UUPM).</a:t>
            </a:r>
          </a:p>
          <a:p>
            <a:pPr algn="just">
              <a:buFont typeface="Wingdings" charset="2"/>
              <a:buChar char="q"/>
            </a:pPr>
            <a:r>
              <a:rPr lang="en-US" sz="2400" dirty="0" smtClean="0"/>
              <a:t>Perusahaan </a:t>
            </a:r>
            <a:r>
              <a:rPr lang="en-US" sz="2400" dirty="0" err="1" smtClean="0"/>
              <a:t>Publik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perseroan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sahamnya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dimiliki</a:t>
            </a:r>
            <a:r>
              <a:rPr lang="en-US" sz="2400" dirty="0" smtClean="0"/>
              <a:t> </a:t>
            </a:r>
            <a:r>
              <a:rPr lang="en-US" sz="2400" dirty="0" err="1" smtClean="0"/>
              <a:t>sekurang-kurangnya</a:t>
            </a:r>
            <a:r>
              <a:rPr lang="en-US" sz="2400" dirty="0" smtClean="0"/>
              <a:t> 300 (</a:t>
            </a:r>
            <a:r>
              <a:rPr lang="en-US" sz="2400" dirty="0" err="1" smtClean="0"/>
              <a:t>tiga</a:t>
            </a:r>
            <a:r>
              <a:rPr lang="en-US" sz="2400" dirty="0" smtClean="0"/>
              <a:t> </a:t>
            </a:r>
            <a:r>
              <a:rPr lang="en-US" sz="2400" dirty="0" err="1" smtClean="0"/>
              <a:t>ratus</a:t>
            </a:r>
            <a:r>
              <a:rPr lang="en-US" sz="2400" dirty="0" smtClean="0"/>
              <a:t>)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modal </a:t>
            </a:r>
            <a:r>
              <a:rPr lang="en-US" sz="2400" dirty="0" err="1" smtClean="0"/>
              <a:t>disetor</a:t>
            </a:r>
            <a:r>
              <a:rPr lang="en-US" sz="2400" dirty="0" smtClean="0"/>
              <a:t> </a:t>
            </a:r>
            <a:r>
              <a:rPr lang="en-US" sz="2400" dirty="0" err="1" smtClean="0"/>
              <a:t>sekurang-kurang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. 3.000.000.000,-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</a:t>
            </a:r>
            <a:r>
              <a:rPr lang="en-US" sz="2400" dirty="0" err="1" smtClean="0"/>
              <a:t>pemegang</a:t>
            </a:r>
            <a:r>
              <a:rPr lang="en-US" sz="2400" dirty="0" smtClean="0"/>
              <a:t> </a:t>
            </a:r>
            <a:r>
              <a:rPr lang="en-US" sz="2400" dirty="0" err="1" smtClean="0"/>
              <a:t>saham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modal </a:t>
            </a:r>
            <a:r>
              <a:rPr lang="en-US" sz="2400" dirty="0" err="1" smtClean="0"/>
              <a:t>disetor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ditetapkan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(</a:t>
            </a:r>
            <a:r>
              <a:rPr lang="en-US" sz="2400" dirty="0" err="1" smtClean="0"/>
              <a:t>pasal</a:t>
            </a:r>
            <a:r>
              <a:rPr lang="en-US" sz="2400" dirty="0" smtClean="0"/>
              <a:t> 1 </a:t>
            </a:r>
            <a:r>
              <a:rPr lang="en-US" sz="2400" dirty="0" err="1" smtClean="0"/>
              <a:t>ayat</a:t>
            </a:r>
            <a:r>
              <a:rPr lang="en-US" sz="2400" dirty="0" smtClean="0"/>
              <a:t> 22 UUPM)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474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/>
                <a:cs typeface="Arial Black"/>
              </a:rPr>
              <a:t>REGULASI </a:t>
            </a:r>
            <a:br>
              <a:rPr lang="en-US" sz="3200" dirty="0" smtClean="0">
                <a:latin typeface="Arial Black"/>
                <a:cs typeface="Arial Black"/>
              </a:rPr>
            </a:br>
            <a:r>
              <a:rPr lang="en-US" sz="3200" dirty="0" smtClean="0">
                <a:latin typeface="Arial Black"/>
                <a:cs typeface="Arial Black"/>
              </a:rPr>
              <a:t>PASAR MODAL</a:t>
            </a: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Undang-Undang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Nomor</a:t>
            </a:r>
            <a:r>
              <a:rPr lang="en-US" sz="2000" dirty="0" smtClean="0">
                <a:latin typeface="Arial Black"/>
                <a:cs typeface="Arial Black"/>
              </a:rPr>
              <a:t> 8 </a:t>
            </a:r>
            <a:r>
              <a:rPr lang="en-US" sz="2000" dirty="0" err="1" smtClean="0">
                <a:latin typeface="Arial Black"/>
                <a:cs typeface="Arial Black"/>
              </a:rPr>
              <a:t>Tahun</a:t>
            </a:r>
            <a:r>
              <a:rPr lang="en-US" sz="2000" dirty="0" smtClean="0">
                <a:latin typeface="Arial Black"/>
                <a:cs typeface="Arial Black"/>
              </a:rPr>
              <a:t> 1995 </a:t>
            </a:r>
            <a:r>
              <a:rPr lang="en-US" sz="2000" dirty="0" err="1" smtClean="0">
                <a:latin typeface="Arial Black"/>
                <a:cs typeface="Arial Black"/>
              </a:rPr>
              <a:t>tentang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Modal.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PP No. 45 </a:t>
            </a:r>
            <a:r>
              <a:rPr lang="en-US" sz="2000" dirty="0" err="1" smtClean="0">
                <a:latin typeface="Arial Black"/>
                <a:cs typeface="Arial Black"/>
              </a:rPr>
              <a:t>Tahun</a:t>
            </a:r>
            <a:r>
              <a:rPr lang="en-US" sz="2000" dirty="0" smtClean="0">
                <a:latin typeface="Arial Black"/>
                <a:cs typeface="Arial Black"/>
              </a:rPr>
              <a:t> 1985 </a:t>
            </a:r>
            <a:r>
              <a:rPr lang="en-US" sz="2000" dirty="0" err="1" smtClean="0">
                <a:latin typeface="Arial Black"/>
                <a:cs typeface="Arial Black"/>
              </a:rPr>
              <a:t>tentang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Penyelenggaraan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Kegiatan</a:t>
            </a:r>
            <a:r>
              <a:rPr lang="en-US" sz="2000" dirty="0" smtClean="0">
                <a:latin typeface="Arial Black"/>
                <a:cs typeface="Arial Black"/>
              </a:rPr>
              <a:t> di </a:t>
            </a:r>
            <a:r>
              <a:rPr lang="en-US" sz="2000" dirty="0" err="1" smtClean="0">
                <a:latin typeface="Arial Black"/>
                <a:cs typeface="Arial Black"/>
              </a:rPr>
              <a:t>Bidang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Modal.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PP No. 46 </a:t>
            </a:r>
            <a:r>
              <a:rPr lang="en-US" sz="2000" dirty="0" err="1" smtClean="0">
                <a:latin typeface="Arial Black"/>
                <a:cs typeface="Arial Black"/>
              </a:rPr>
              <a:t>Tahun</a:t>
            </a:r>
            <a:r>
              <a:rPr lang="en-US" sz="2000" dirty="0" smtClean="0">
                <a:latin typeface="Arial Black"/>
                <a:cs typeface="Arial Black"/>
              </a:rPr>
              <a:t> 1985 </a:t>
            </a:r>
            <a:r>
              <a:rPr lang="en-US" sz="2000" dirty="0" err="1" smtClean="0">
                <a:latin typeface="Arial Black"/>
                <a:cs typeface="Arial Black"/>
              </a:rPr>
              <a:t>tentang</a:t>
            </a:r>
            <a:r>
              <a:rPr lang="en-US" sz="2000" dirty="0" smtClean="0">
                <a:latin typeface="Arial Black"/>
                <a:cs typeface="Arial Black"/>
              </a:rPr>
              <a:t> Tata Cara </a:t>
            </a:r>
            <a:r>
              <a:rPr lang="en-US" sz="2000" dirty="0" err="1" smtClean="0">
                <a:latin typeface="Arial Black"/>
                <a:cs typeface="Arial Black"/>
              </a:rPr>
              <a:t>Pemeriksaan</a:t>
            </a:r>
            <a:r>
              <a:rPr lang="en-US" sz="2000" dirty="0" smtClean="0">
                <a:latin typeface="Arial Black"/>
                <a:cs typeface="Arial Black"/>
              </a:rPr>
              <a:t> di </a:t>
            </a:r>
            <a:r>
              <a:rPr lang="en-US" sz="2000" dirty="0" err="1" smtClean="0">
                <a:latin typeface="Arial Black"/>
                <a:cs typeface="Arial Black"/>
              </a:rPr>
              <a:t>Bidang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Modal.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Peraturan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Bapepam</a:t>
            </a:r>
            <a:r>
              <a:rPr lang="en-US" sz="2000" dirty="0" smtClean="0">
                <a:latin typeface="Arial Black"/>
                <a:cs typeface="Arial Black"/>
              </a:rPr>
              <a:t>, LK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OJK.</a:t>
            </a:r>
          </a:p>
          <a:p>
            <a:pPr>
              <a:buFont typeface="Wingdings" charset="2"/>
              <a:buChar char="q"/>
            </a:pP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63483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KOMPONEN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PASAR MODAL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REGULATOR  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INVESTOR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BURSA EFEK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PERUSAHAAN EFEK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LKP DAN LPP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LEMBAGA PENUNJANG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PROFESI PENUNJANG</a:t>
            </a:r>
          </a:p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EMITEN/PERUSAHAAN PUBLIK</a:t>
            </a: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09560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STRUKTUR PASAR MODAL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INDONESIA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696447" y="1861271"/>
            <a:ext cx="3235737" cy="730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OTORITAS JASA KEUANGAN</a:t>
            </a:r>
          </a:p>
          <a:p>
            <a:pPr algn="ctr"/>
            <a:r>
              <a:rPr lang="en-US" dirty="0" smtClean="0"/>
              <a:t>(OJK)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199" y="3113715"/>
            <a:ext cx="2239247" cy="11405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LEMBAGA PENYIMPAN &amp; PENYELESAIAN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444495" y="3113715"/>
            <a:ext cx="2035382" cy="11405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BURSA EFEK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932184" y="3113715"/>
            <a:ext cx="2261536" cy="11405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LEMBAGA KLIRING &amp; PENJAMINAN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314315" y="2591863"/>
            <a:ext cx="0" cy="4000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652661" y="2591863"/>
            <a:ext cx="2661654" cy="4000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2"/>
          </p:cNvCxnSpPr>
          <p:nvPr/>
        </p:nvCxnSpPr>
        <p:spPr>
          <a:xfrm>
            <a:off x="4314316" y="2591863"/>
            <a:ext cx="2679050" cy="4000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57200" y="4940195"/>
            <a:ext cx="2239246" cy="11859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LEMBAGA PENUNJANG PASAR MODAL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444495" y="4940195"/>
            <a:ext cx="2035382" cy="11859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PERUSAHAAN EFEK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932184" y="4940196"/>
            <a:ext cx="2435500" cy="11859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PROFESI PENUNJANG PASAR MODAL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6" idx="2"/>
          </p:cNvCxnSpPr>
          <p:nvPr/>
        </p:nvCxnSpPr>
        <p:spPr>
          <a:xfrm>
            <a:off x="4462186" y="4254250"/>
            <a:ext cx="8697" cy="5467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4" idx="3"/>
          </p:cNvCxnSpPr>
          <p:nvPr/>
        </p:nvCxnSpPr>
        <p:spPr>
          <a:xfrm flipV="1">
            <a:off x="2696446" y="5531627"/>
            <a:ext cx="539291" cy="15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6" idx="1"/>
          </p:cNvCxnSpPr>
          <p:nvPr/>
        </p:nvCxnSpPr>
        <p:spPr>
          <a:xfrm flipH="1" flipV="1">
            <a:off x="5619048" y="5531627"/>
            <a:ext cx="313136" cy="15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77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STRUKTUR PASAR MODAL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INDONESIA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dirty="0"/>
              <a:t> </a:t>
            </a:r>
            <a:r>
              <a:rPr lang="en-US" sz="2800" dirty="0" smtClean="0">
                <a:latin typeface="Arial Black"/>
                <a:cs typeface="Arial Black"/>
              </a:rPr>
              <a:t>SELF REGULATORY ORGANIZATION (SRO) :</a:t>
            </a:r>
          </a:p>
          <a:p>
            <a:pPr marL="0" indent="0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 </a:t>
            </a:r>
            <a:r>
              <a:rPr lang="en-US" sz="2000" dirty="0" smtClean="0">
                <a:latin typeface="Arial Black"/>
                <a:cs typeface="Arial Black"/>
              </a:rPr>
              <a:t>1. BURSA EFEK 	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  PT. BURSA EFEK INDONESIA (BEI)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                             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2. LEMBAGA KLIRING DAN PENJAMINAN 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  PT. KLIRING PENJAMINAN EFEK INDONEISA (KPEI)</a:t>
            </a:r>
          </a:p>
          <a:p>
            <a:pPr marL="0" indent="0">
              <a:buNone/>
            </a:pPr>
            <a:endParaRPr lang="en-US" sz="2000" dirty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 smtClean="0">
                <a:latin typeface="Arial Black"/>
                <a:cs typeface="Arial Black"/>
              </a:rPr>
              <a:t>      3. LEMBAGA PENYIMPANAN DAN PENYELESAIAN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  PT. KUSTODIAN SENTRAL EFEK INDONESIA (KSEI)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</a:t>
            </a: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09554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Arial Black"/>
                <a:cs typeface="Arial Black"/>
              </a:rPr>
              <a:t>STRUKTUR PASAR MODAL </a:t>
            </a:r>
            <a:br>
              <a:rPr lang="en-US" dirty="0">
                <a:latin typeface="Arial Black"/>
                <a:cs typeface="Arial Black"/>
              </a:rPr>
            </a:br>
            <a:r>
              <a:rPr lang="en-US" dirty="0">
                <a:latin typeface="Arial Black"/>
                <a:cs typeface="Arial Black"/>
              </a:rPr>
              <a:t>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PROFESI PENUNJANG PASAR MODAL :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</a:t>
            </a:r>
            <a:r>
              <a:rPr lang="en-US" dirty="0" smtClean="0">
                <a:latin typeface="Arial Black"/>
                <a:cs typeface="Arial Black"/>
              </a:rPr>
              <a:t>  </a:t>
            </a:r>
            <a:r>
              <a:rPr lang="en-US" sz="2800" dirty="0" smtClean="0">
                <a:latin typeface="Arial Black"/>
                <a:cs typeface="Arial Black"/>
              </a:rPr>
              <a:t> 1</a:t>
            </a:r>
            <a:r>
              <a:rPr lang="en-US" sz="2000" dirty="0" smtClean="0">
                <a:latin typeface="Arial Black"/>
                <a:cs typeface="Arial Black"/>
              </a:rPr>
              <a:t>.  </a:t>
            </a:r>
            <a:r>
              <a:rPr lang="en-US" sz="2800" dirty="0" smtClean="0">
                <a:latin typeface="Arial Black"/>
                <a:cs typeface="Arial Black"/>
              </a:rPr>
              <a:t>AKUNTAN</a:t>
            </a:r>
          </a:p>
          <a:p>
            <a:pPr marL="0" indent="0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2. KONSULTAN HUKUM</a:t>
            </a:r>
          </a:p>
          <a:p>
            <a:pPr marL="0" indent="0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3. PENILAI</a:t>
            </a:r>
          </a:p>
          <a:p>
            <a:pPr marL="0" indent="0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4. NOTARIS</a:t>
            </a:r>
          </a:p>
          <a:p>
            <a:pPr marL="0" indent="0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5. PROFESI LAIN (PP)</a:t>
            </a:r>
          </a:p>
          <a:p>
            <a:pPr marL="0" indent="0">
              <a:buNone/>
            </a:pPr>
            <a:endParaRPr lang="en-US" sz="2800" dirty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455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Arial Black"/>
                <a:cs typeface="Arial Black"/>
              </a:rPr>
              <a:t>STRUKTUR PASAR MODAL </a:t>
            </a:r>
            <a:br>
              <a:rPr lang="en-US" dirty="0">
                <a:latin typeface="Arial Black"/>
                <a:cs typeface="Arial Black"/>
              </a:rPr>
            </a:br>
            <a:r>
              <a:rPr lang="en-US" dirty="0">
                <a:latin typeface="Arial Black"/>
                <a:cs typeface="Arial Black"/>
              </a:rPr>
              <a:t>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>
                <a:latin typeface="Arial Black"/>
                <a:cs typeface="Arial Black"/>
              </a:rPr>
              <a:t>LEMBAGA PENUNJANG PASAR MODAL :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   1. KUSTODIAN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   2. BIRO ADMINISTRASI EFEK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   3. WALI AMANAT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57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latin typeface="Arial Black"/>
                <a:cs typeface="Arial Black"/>
              </a:rPr>
              <a:t>STRUKTUR PASAR MODAL </a:t>
            </a:r>
            <a:br>
              <a:rPr lang="en-US" dirty="0">
                <a:latin typeface="Arial Black"/>
                <a:cs typeface="Arial Black"/>
              </a:rPr>
            </a:br>
            <a:r>
              <a:rPr lang="en-US" dirty="0">
                <a:latin typeface="Arial Black"/>
                <a:cs typeface="Arial Black"/>
              </a:rPr>
              <a:t>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Arial Black"/>
                <a:cs typeface="Arial Black"/>
              </a:rPr>
              <a:t>PERUSAHAAN EFEK :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</a:t>
            </a:r>
            <a:r>
              <a:rPr lang="en-US" dirty="0" smtClean="0">
                <a:latin typeface="Arial Black"/>
                <a:cs typeface="Arial Black"/>
              </a:rPr>
              <a:t>   1. PERANTARA PEDAGANG EFEK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</a:t>
            </a:r>
            <a:r>
              <a:rPr lang="en-US" dirty="0" smtClean="0">
                <a:latin typeface="Arial Black"/>
                <a:cs typeface="Arial Black"/>
              </a:rPr>
              <a:t>       (SEKURITAS)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</a:t>
            </a:r>
            <a:r>
              <a:rPr lang="en-US" dirty="0" smtClean="0">
                <a:latin typeface="Arial Black"/>
                <a:cs typeface="Arial Black"/>
              </a:rPr>
              <a:t>   2. PENJAMIN EMISI EFEK</a:t>
            </a:r>
          </a:p>
          <a:p>
            <a:pPr marL="0" indent="0">
              <a:buNone/>
            </a:pPr>
            <a:r>
              <a:rPr lang="en-US" dirty="0">
                <a:latin typeface="Arial Black"/>
                <a:cs typeface="Arial Black"/>
              </a:rPr>
              <a:t> </a:t>
            </a:r>
            <a:r>
              <a:rPr lang="en-US" dirty="0" smtClean="0">
                <a:latin typeface="Arial Black"/>
                <a:cs typeface="Arial Black"/>
              </a:rPr>
              <a:t>   3. MANAJER INVESTASI</a:t>
            </a:r>
            <a:endParaRPr lang="en-US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0095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 Black"/>
                <a:cs typeface="Arial Black"/>
              </a:rPr>
              <a:t>EMITEN</a:t>
            </a:r>
            <a:endParaRPr lang="en-US" sz="4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sz="2800" dirty="0" err="1" smtClean="0">
                <a:latin typeface="Arial Black"/>
                <a:cs typeface="Arial Black"/>
              </a:rPr>
              <a:t>Emiten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adalah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pihak</a:t>
            </a:r>
            <a:r>
              <a:rPr lang="en-US" sz="2800" dirty="0" smtClean="0">
                <a:latin typeface="Arial Black"/>
                <a:cs typeface="Arial Black"/>
              </a:rPr>
              <a:t> yang </a:t>
            </a:r>
            <a:r>
              <a:rPr lang="en-US" sz="2800" dirty="0" err="1" smtClean="0">
                <a:latin typeface="Arial Black"/>
                <a:cs typeface="Arial Black"/>
              </a:rPr>
              <a:t>melakukan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Penawaran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Umum</a:t>
            </a:r>
            <a:r>
              <a:rPr lang="en-US" sz="2800" dirty="0" smtClean="0">
                <a:latin typeface="Arial Black"/>
                <a:cs typeface="Arial Black"/>
              </a:rPr>
              <a:t> ( </a:t>
            </a:r>
            <a:r>
              <a:rPr lang="en-US" sz="2800" dirty="0" err="1" smtClean="0">
                <a:latin typeface="Arial Black"/>
                <a:cs typeface="Arial Black"/>
              </a:rPr>
              <a:t>pasal</a:t>
            </a:r>
            <a:r>
              <a:rPr lang="en-US" sz="2800" dirty="0" smtClean="0">
                <a:latin typeface="Arial Black"/>
                <a:cs typeface="Arial Black"/>
              </a:rPr>
              <a:t> 1 </a:t>
            </a:r>
            <a:r>
              <a:rPr lang="en-US" sz="2800" dirty="0" err="1" smtClean="0">
                <a:latin typeface="Arial Black"/>
                <a:cs typeface="Arial Black"/>
              </a:rPr>
              <a:t>ayat</a:t>
            </a:r>
            <a:r>
              <a:rPr lang="en-US" sz="2800" dirty="0" smtClean="0">
                <a:latin typeface="Arial Black"/>
                <a:cs typeface="Arial Black"/>
              </a:rPr>
              <a:t> 6 UUPM) .</a:t>
            </a:r>
          </a:p>
          <a:p>
            <a:pPr algn="just">
              <a:buFont typeface="Wingdings" charset="2"/>
              <a:buChar char="q"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Emiten</a:t>
            </a:r>
            <a:r>
              <a:rPr lang="en-US" sz="2800" dirty="0" smtClean="0">
                <a:latin typeface="Arial Black"/>
                <a:cs typeface="Arial Black"/>
              </a:rPr>
              <a:t>  :</a:t>
            </a:r>
          </a:p>
          <a:p>
            <a:pPr marL="0" indent="0" algn="just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1. Perusahaan/</a:t>
            </a:r>
            <a:r>
              <a:rPr lang="en-US" sz="2800" dirty="0" err="1" smtClean="0">
                <a:latin typeface="Arial Black"/>
                <a:cs typeface="Arial Black"/>
              </a:rPr>
              <a:t>Badan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Hukum</a:t>
            </a:r>
            <a:endParaRPr lang="en-US" sz="28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2. </a:t>
            </a:r>
            <a:r>
              <a:rPr lang="en-US" sz="2800" dirty="0" err="1" smtClean="0">
                <a:latin typeface="Arial Black"/>
                <a:cs typeface="Arial Black"/>
              </a:rPr>
              <a:t>Reksa</a:t>
            </a:r>
            <a:r>
              <a:rPr lang="en-US" sz="2800" dirty="0" smtClean="0">
                <a:latin typeface="Arial Black"/>
                <a:cs typeface="Arial Black"/>
              </a:rPr>
              <a:t> Dana/</a:t>
            </a:r>
            <a:r>
              <a:rPr lang="en-US" sz="2800" dirty="0" err="1" smtClean="0">
                <a:latin typeface="Arial Black"/>
                <a:cs typeface="Arial Black"/>
              </a:rPr>
              <a:t>efek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Beragunan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Aset</a:t>
            </a:r>
            <a:endParaRPr lang="en-US" sz="28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3. </a:t>
            </a:r>
            <a:r>
              <a:rPr lang="en-US" sz="2800" dirty="0" err="1" smtClean="0">
                <a:latin typeface="Arial Black"/>
                <a:cs typeface="Arial Black"/>
              </a:rPr>
              <a:t>Pemegang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Saham</a:t>
            </a:r>
            <a:r>
              <a:rPr lang="en-US" sz="2800" dirty="0" smtClean="0">
                <a:latin typeface="Arial Black"/>
                <a:cs typeface="Arial Black"/>
              </a:rPr>
              <a:t> Perusahaan :</a:t>
            </a:r>
          </a:p>
          <a:p>
            <a:pPr marL="0" indent="0" algn="just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    a. </a:t>
            </a:r>
            <a:r>
              <a:rPr lang="en-US" sz="2800" dirty="0" err="1" smtClean="0">
                <a:latin typeface="Arial Black"/>
                <a:cs typeface="Arial Black"/>
              </a:rPr>
              <a:t>Perorangan</a:t>
            </a:r>
            <a:endParaRPr lang="en-US" sz="28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800" dirty="0">
                <a:latin typeface="Arial Black"/>
                <a:cs typeface="Arial Black"/>
              </a:rPr>
              <a:t> </a:t>
            </a:r>
            <a:r>
              <a:rPr lang="en-US" sz="2800" dirty="0" smtClean="0">
                <a:latin typeface="Arial Black"/>
                <a:cs typeface="Arial Black"/>
              </a:rPr>
              <a:t>       b. </a:t>
            </a:r>
            <a:r>
              <a:rPr lang="en-US" sz="2800" dirty="0" err="1" smtClean="0">
                <a:latin typeface="Arial Black"/>
                <a:cs typeface="Arial Black"/>
              </a:rPr>
              <a:t>Badan</a:t>
            </a:r>
            <a:r>
              <a:rPr lang="en-US" sz="2800" dirty="0" smtClean="0">
                <a:latin typeface="Arial Black"/>
                <a:cs typeface="Arial Black"/>
              </a:rPr>
              <a:t> </a:t>
            </a:r>
            <a:r>
              <a:rPr lang="en-US" sz="2800" dirty="0" err="1" smtClean="0">
                <a:latin typeface="Arial Black"/>
                <a:cs typeface="Arial Black"/>
              </a:rPr>
              <a:t>Hukum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4515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PENAWARAN UMUM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sz="2400" dirty="0" err="1" smtClean="0">
                <a:latin typeface="Arial Black"/>
                <a:cs typeface="Arial Black"/>
              </a:rPr>
              <a:t>Penawaran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Umum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adalah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kegiatan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penawaran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Efek</a:t>
            </a:r>
            <a:r>
              <a:rPr lang="en-US" sz="2400" dirty="0" smtClean="0">
                <a:latin typeface="Arial Black"/>
                <a:cs typeface="Arial Black"/>
              </a:rPr>
              <a:t> yang </a:t>
            </a:r>
            <a:r>
              <a:rPr lang="en-US" sz="2400" dirty="0" err="1" smtClean="0">
                <a:latin typeface="Arial Black"/>
                <a:cs typeface="Arial Black"/>
              </a:rPr>
              <a:t>dilakukan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oleh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Emiten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untuk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menjual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Efek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kepada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masyarakat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berdasarkan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tata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cara</a:t>
            </a:r>
            <a:r>
              <a:rPr lang="en-US" sz="2400" dirty="0" smtClean="0">
                <a:latin typeface="Arial Black"/>
                <a:cs typeface="Arial Black"/>
              </a:rPr>
              <a:t> yang </a:t>
            </a:r>
            <a:r>
              <a:rPr lang="en-US" sz="2400" dirty="0" err="1" smtClean="0">
                <a:latin typeface="Arial Black"/>
                <a:cs typeface="Arial Black"/>
              </a:rPr>
              <a:t>diatur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dalam</a:t>
            </a:r>
            <a:r>
              <a:rPr lang="en-US" sz="2400" dirty="0" smtClean="0">
                <a:latin typeface="Arial Black"/>
                <a:cs typeface="Arial Black"/>
              </a:rPr>
              <a:t> UUPM </a:t>
            </a:r>
            <a:r>
              <a:rPr lang="en-US" sz="2400" dirty="0" err="1" smtClean="0">
                <a:latin typeface="Arial Black"/>
                <a:cs typeface="Arial Black"/>
              </a:rPr>
              <a:t>dan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peraturan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pelaksanaanya</a:t>
            </a:r>
            <a:r>
              <a:rPr lang="en-US" sz="2400" dirty="0" smtClean="0">
                <a:latin typeface="Arial Black"/>
                <a:cs typeface="Arial Black"/>
              </a:rPr>
              <a:t>. (</a:t>
            </a:r>
            <a:r>
              <a:rPr lang="en-US" sz="2400" dirty="0" err="1" smtClean="0">
                <a:latin typeface="Arial Black"/>
                <a:cs typeface="Arial Black"/>
              </a:rPr>
              <a:t>pasal</a:t>
            </a:r>
            <a:r>
              <a:rPr lang="en-US" sz="2400" dirty="0" smtClean="0">
                <a:latin typeface="Arial Black"/>
                <a:cs typeface="Arial Black"/>
              </a:rPr>
              <a:t> 1 </a:t>
            </a:r>
            <a:r>
              <a:rPr lang="en-US" sz="2400" dirty="0" err="1" smtClean="0">
                <a:latin typeface="Arial Black"/>
                <a:cs typeface="Arial Black"/>
              </a:rPr>
              <a:t>ayat</a:t>
            </a:r>
            <a:r>
              <a:rPr lang="en-US" sz="2400" dirty="0" smtClean="0">
                <a:latin typeface="Arial Black"/>
                <a:cs typeface="Arial Black"/>
              </a:rPr>
              <a:t> 15 UUPM)</a:t>
            </a:r>
          </a:p>
          <a:p>
            <a:pPr marL="0" indent="0" algn="just">
              <a:buNone/>
            </a:pPr>
            <a:endParaRPr lang="en-US" sz="2400" dirty="0" smtClean="0">
              <a:latin typeface="Arial Black"/>
              <a:cs typeface="Arial Black"/>
            </a:endParaRPr>
          </a:p>
          <a:p>
            <a:pPr algn="just">
              <a:buFont typeface="Wingdings" charset="2"/>
              <a:buChar char="q"/>
            </a:pPr>
            <a:r>
              <a:rPr lang="en-US" sz="2400" dirty="0" err="1" smtClean="0">
                <a:latin typeface="Arial Black"/>
                <a:cs typeface="Arial Black"/>
              </a:rPr>
              <a:t>Dalam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penjelsan</a:t>
            </a:r>
            <a:r>
              <a:rPr lang="en-US" sz="2400" dirty="0" smtClean="0">
                <a:latin typeface="Arial Black"/>
                <a:cs typeface="Arial Black"/>
              </a:rPr>
              <a:t> UUPM </a:t>
            </a:r>
            <a:r>
              <a:rPr lang="en-US" sz="2400" dirty="0" err="1" smtClean="0">
                <a:latin typeface="Arial Black"/>
                <a:cs typeface="Arial Black"/>
              </a:rPr>
              <a:t>ditegsakan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bahwa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penawaran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tersebut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dilakukan</a:t>
            </a:r>
            <a:r>
              <a:rPr lang="en-US" sz="2400" dirty="0" smtClean="0">
                <a:latin typeface="Arial Black"/>
                <a:cs typeface="Arial Black"/>
              </a:rPr>
              <a:t> di </a:t>
            </a:r>
            <a:r>
              <a:rPr lang="en-US" sz="2400" dirty="0" err="1" smtClean="0">
                <a:latin typeface="Arial Black"/>
                <a:cs typeface="Arial Black"/>
              </a:rPr>
              <a:t>wilayah</a:t>
            </a:r>
            <a:r>
              <a:rPr lang="en-US" sz="2400" dirty="0" smtClean="0">
                <a:latin typeface="Arial Black"/>
                <a:cs typeface="Arial Black"/>
              </a:rPr>
              <a:t> Negara RI </a:t>
            </a:r>
            <a:r>
              <a:rPr lang="en-US" sz="2400" dirty="0" err="1" smtClean="0">
                <a:latin typeface="Arial Black"/>
                <a:cs typeface="Arial Black"/>
              </a:rPr>
              <a:t>dengan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menggunakan</a:t>
            </a:r>
            <a:r>
              <a:rPr lang="en-US" sz="2400" dirty="0" smtClean="0">
                <a:latin typeface="Arial Black"/>
                <a:cs typeface="Arial Black"/>
              </a:rPr>
              <a:t> media </a:t>
            </a:r>
            <a:r>
              <a:rPr lang="en-US" sz="2400" dirty="0" err="1" smtClean="0">
                <a:latin typeface="Arial Black"/>
                <a:cs typeface="Arial Black"/>
              </a:rPr>
              <a:t>masa</a:t>
            </a:r>
            <a:r>
              <a:rPr lang="en-US" sz="2400" dirty="0" smtClean="0">
                <a:latin typeface="Arial Black"/>
                <a:cs typeface="Arial Black"/>
              </a:rPr>
              <a:t>, </a:t>
            </a:r>
            <a:r>
              <a:rPr lang="en-US" sz="2400" dirty="0" err="1" smtClean="0">
                <a:latin typeface="Arial Black"/>
                <a:cs typeface="Arial Black"/>
              </a:rPr>
              <a:t>atau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ditawarkan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kepada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lebih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dari</a:t>
            </a:r>
            <a:r>
              <a:rPr lang="en-US" sz="2400" dirty="0" smtClean="0">
                <a:latin typeface="Arial Black"/>
                <a:cs typeface="Arial Black"/>
              </a:rPr>
              <a:t> 100 </a:t>
            </a:r>
            <a:r>
              <a:rPr lang="en-US" sz="2400" dirty="0" err="1" smtClean="0">
                <a:latin typeface="Arial Black"/>
                <a:cs typeface="Arial Black"/>
              </a:rPr>
              <a:t>pihak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atau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telah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dijual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keapda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lebih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dari</a:t>
            </a:r>
            <a:r>
              <a:rPr lang="en-US" sz="2400" dirty="0" smtClean="0">
                <a:latin typeface="Arial Black"/>
                <a:cs typeface="Arial Black"/>
              </a:rPr>
              <a:t> 50 </a:t>
            </a:r>
            <a:r>
              <a:rPr lang="en-US" sz="2400" dirty="0" err="1" smtClean="0">
                <a:latin typeface="Arial Black"/>
                <a:cs typeface="Arial Black"/>
              </a:rPr>
              <a:t>pihak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dalam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batas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nilai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serta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batas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waktu</a:t>
            </a:r>
            <a:r>
              <a:rPr lang="en-US" sz="2400" dirty="0" smtClean="0">
                <a:latin typeface="Arial Black"/>
                <a:cs typeface="Arial Black"/>
              </a:rPr>
              <a:t> </a:t>
            </a:r>
            <a:r>
              <a:rPr lang="en-US" sz="2400" dirty="0" err="1" smtClean="0">
                <a:latin typeface="Arial Black"/>
                <a:cs typeface="Arial Black"/>
              </a:rPr>
              <a:t>tertentu</a:t>
            </a:r>
            <a:r>
              <a:rPr lang="en-US" sz="24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8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BENTUK PASAR</a:t>
            </a:r>
            <a:endParaRPr lang="en-US" dirty="0">
              <a:latin typeface="Arial Black"/>
              <a:cs typeface="Arial Black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844007"/>
              </p:ext>
            </p:extLst>
          </p:nvPr>
        </p:nvGraphicFramePr>
        <p:xfrm>
          <a:off x="457200" y="1600199"/>
          <a:ext cx="8229600" cy="4783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704"/>
                <a:gridCol w="3653251"/>
                <a:gridCol w="3589645"/>
              </a:tblGrid>
              <a:tr h="956757"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Black"/>
                          <a:cs typeface="Arial Black"/>
                        </a:rPr>
                        <a:t>NO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Black"/>
                          <a:cs typeface="Arial Black"/>
                        </a:rPr>
                        <a:t>BENTUK PASAR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 Black"/>
                          <a:cs typeface="Arial Black"/>
                        </a:rPr>
                        <a:t>OBJEK TRANSAKSI</a:t>
                      </a:r>
                      <a:endParaRPr lang="en-US" sz="2000" dirty="0">
                        <a:solidFill>
                          <a:schemeClr val="tx1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</a:tr>
              <a:tr h="95675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1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PASAR TRADISIONAL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BARANG KONSUMSI/PRODUKSI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</a:tr>
              <a:tr h="95675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2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PASAR UANG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MATA UANG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</a:tr>
              <a:tr h="95675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3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PASAR KOMODITAS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Black"/>
                          <a:cs typeface="Arial Black"/>
                        </a:rPr>
                        <a:t>BARANG KOMODITI</a:t>
                      </a:r>
                      <a:endParaRPr lang="en-US" dirty="0">
                        <a:latin typeface="Arial Black"/>
                        <a:cs typeface="Arial Black"/>
                      </a:endParaRPr>
                    </a:p>
                  </a:txBody>
                  <a:tcPr/>
                </a:tc>
              </a:tr>
              <a:tr h="95675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4</a:t>
                      </a:r>
                      <a:endParaRPr lang="en-US" dirty="0">
                        <a:solidFill>
                          <a:srgbClr val="FF0000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PASAR MODAL</a:t>
                      </a:r>
                      <a:endParaRPr lang="en-US" dirty="0">
                        <a:solidFill>
                          <a:srgbClr val="FF0000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EFEK (SURAT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  <a:latin typeface="Arial Black"/>
                          <a:cs typeface="Arial Black"/>
                        </a:rPr>
                        <a:t> BERHARGA)</a:t>
                      </a:r>
                      <a:endParaRPr lang="en-US" dirty="0">
                        <a:solidFill>
                          <a:srgbClr val="FF0000"/>
                        </a:solidFill>
                        <a:latin typeface="Arial Black"/>
                        <a:cs typeface="Arial Black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04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PENAWARAN UMUM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 Black"/>
                <a:cs typeface="Arial Black"/>
              </a:rPr>
              <a:t>PENAWARAN YANG BUKAN PENAWARAN UMUM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nilai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kurang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dari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satu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milyar</a:t>
            </a:r>
            <a:r>
              <a:rPr lang="en-US" sz="2000" dirty="0" smtClean="0">
                <a:latin typeface="Arial Black"/>
                <a:cs typeface="Arial Black"/>
              </a:rPr>
              <a:t> rupiah;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bersifat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utang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jatuh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temponya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tidak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lebih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dari</a:t>
            </a:r>
            <a:r>
              <a:rPr lang="en-US" sz="2000" dirty="0" smtClean="0">
                <a:latin typeface="Arial Black"/>
                <a:cs typeface="Arial Black"/>
              </a:rPr>
              <a:t> a </a:t>
            </a:r>
            <a:r>
              <a:rPr lang="en-US" sz="2000" dirty="0" err="1" smtClean="0">
                <a:latin typeface="Arial Black"/>
                <a:cs typeface="Arial Black"/>
              </a:rPr>
              <a:t>tahun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Penerbitan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sertifikat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deposito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Penerbitan</a:t>
            </a:r>
            <a:r>
              <a:rPr lang="en-US" sz="2000" dirty="0" smtClean="0">
                <a:latin typeface="Arial Black"/>
                <a:cs typeface="Arial Black"/>
              </a:rPr>
              <a:t> polis </a:t>
            </a:r>
            <a:r>
              <a:rPr lang="en-US" sz="2000" dirty="0" err="1" smtClean="0">
                <a:latin typeface="Arial Black"/>
                <a:cs typeface="Arial Black"/>
              </a:rPr>
              <a:t>asuransi</a:t>
            </a:r>
            <a:endParaRPr lang="en-US" sz="2000" dirty="0" smtClean="0">
              <a:latin typeface="Arial Black"/>
              <a:cs typeface="Arial Black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diterbitkan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dijamin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Pemerintah</a:t>
            </a:r>
            <a:r>
              <a:rPr lang="en-US" sz="2000" dirty="0" smtClean="0">
                <a:latin typeface="Arial Black"/>
                <a:cs typeface="Arial Black"/>
              </a:rPr>
              <a:t> Indonesia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lain yang </a:t>
            </a:r>
            <a:r>
              <a:rPr lang="en-US" sz="2000" dirty="0" err="1" smtClean="0">
                <a:latin typeface="Arial Black"/>
                <a:cs typeface="Arial Black"/>
              </a:rPr>
              <a:t>ditetapkan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oleh</a:t>
            </a:r>
            <a:r>
              <a:rPr lang="en-US" sz="2000" dirty="0" smtClean="0">
                <a:latin typeface="Arial Black"/>
                <a:cs typeface="Arial Black"/>
              </a:rPr>
              <a:t> OJK</a:t>
            </a:r>
          </a:p>
          <a:p>
            <a:pPr marL="0" indent="0">
              <a:buNone/>
            </a:pPr>
            <a:endParaRPr lang="en-US" sz="2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9863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latin typeface="Arial Black"/>
                <a:cs typeface="Arial Black"/>
              </a:rPr>
              <a:t>EFEK</a:t>
            </a:r>
            <a:endParaRPr lang="en-US" sz="40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dirty="0" err="1"/>
              <a:t>E</a:t>
            </a:r>
            <a:r>
              <a:rPr lang="en-US" dirty="0" err="1" smtClean="0"/>
              <a:t>fek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,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komersial</a:t>
            </a:r>
            <a:r>
              <a:rPr lang="en-US" dirty="0" smtClean="0"/>
              <a:t>,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obligasi</a:t>
            </a:r>
            <a:r>
              <a:rPr lang="en-US" dirty="0" smtClean="0"/>
              <a:t>,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, Unit </a:t>
            </a:r>
            <a:r>
              <a:rPr lang="en-US" dirty="0" err="1" smtClean="0"/>
              <a:t>Penyertaan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Kolektif</a:t>
            </a:r>
            <a:r>
              <a:rPr lang="en-US" dirty="0" smtClean="0"/>
              <a:t>,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berjangka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deriviatif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(</a:t>
            </a:r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ayat</a:t>
            </a:r>
            <a:r>
              <a:rPr lang="en-US" dirty="0" smtClean="0"/>
              <a:t> 5 UUPM)</a:t>
            </a:r>
          </a:p>
          <a:p>
            <a:pPr algn="just">
              <a:buFont typeface="Wingdings" charset="2"/>
              <a:buChar char="q"/>
            </a:pP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syariah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UUPM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pelaksanaanya</a:t>
            </a:r>
            <a:r>
              <a:rPr lang="en-US" dirty="0" smtClean="0"/>
              <a:t> yang </a:t>
            </a:r>
            <a:r>
              <a:rPr lang="en-US" dirty="0" err="1" smtClean="0"/>
              <a:t>akad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penerbitannya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di </a:t>
            </a:r>
            <a:r>
              <a:rPr lang="en-US" dirty="0" err="1" smtClean="0"/>
              <a:t>pasar</a:t>
            </a:r>
            <a:r>
              <a:rPr lang="en-US" dirty="0" smtClean="0"/>
              <a:t> modal.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EFEK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b="1" dirty="0" err="1" smtClean="0"/>
              <a:t>Penggolonga</a:t>
            </a:r>
            <a:r>
              <a:rPr lang="en-US" b="1" dirty="0" smtClean="0"/>
              <a:t> </a:t>
            </a:r>
            <a:r>
              <a:rPr lang="en-US" b="1" dirty="0" err="1" smtClean="0"/>
              <a:t>Efek</a:t>
            </a:r>
            <a:r>
              <a:rPr lang="en-US" b="1" dirty="0" smtClean="0"/>
              <a:t> :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1.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fek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 </a:t>
            </a:r>
            <a:r>
              <a:rPr lang="en-US" dirty="0" err="1"/>
              <a:t>E</a:t>
            </a:r>
            <a:r>
              <a:rPr lang="en-US" dirty="0" err="1" smtClean="0"/>
              <a:t>fek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3. </a:t>
            </a:r>
            <a:r>
              <a:rPr lang="en-US" dirty="0" err="1"/>
              <a:t>E</a:t>
            </a:r>
            <a:r>
              <a:rPr lang="en-US" dirty="0" err="1" smtClean="0"/>
              <a:t>fek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penyertaan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endParaRPr lang="en-US" dirty="0" smtClean="0"/>
          </a:p>
          <a:p>
            <a:pPr>
              <a:buFont typeface="Wingdings" charset="2"/>
              <a:buChar char="q"/>
            </a:pPr>
            <a:r>
              <a:rPr lang="en-US" dirty="0"/>
              <a:t> </a:t>
            </a:r>
            <a:r>
              <a:rPr lang="en-US" b="1" dirty="0" err="1" smtClean="0"/>
              <a:t>Efek</a:t>
            </a:r>
            <a:r>
              <a:rPr lang="en-US" b="1" dirty="0" smtClean="0"/>
              <a:t> yang </a:t>
            </a:r>
            <a:r>
              <a:rPr lang="en-US" b="1" dirty="0" err="1" smtClean="0"/>
              <a:t>diperdagangkan</a:t>
            </a:r>
            <a:r>
              <a:rPr lang="en-US" b="1" dirty="0" smtClean="0"/>
              <a:t> di Indonesia :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r>
              <a:rPr lang="en-US" dirty="0" smtClean="0"/>
              <a:t> 1. </a:t>
            </a:r>
            <a:r>
              <a:rPr lang="en-US" dirty="0" err="1" smtClean="0"/>
              <a:t>Saham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2. </a:t>
            </a:r>
            <a:r>
              <a:rPr lang="en-US" dirty="0" err="1" smtClean="0"/>
              <a:t>Obligasi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3. </a:t>
            </a:r>
            <a:r>
              <a:rPr lang="en-US" dirty="0" err="1" smtClean="0"/>
              <a:t>Sukuk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4. </a:t>
            </a:r>
            <a:r>
              <a:rPr lang="en-US" dirty="0" err="1" smtClean="0"/>
              <a:t>Sertifikat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Right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5. </a:t>
            </a:r>
            <a:r>
              <a:rPr lang="en-US" dirty="0" err="1" smtClean="0"/>
              <a:t>Waran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7. Unit </a:t>
            </a:r>
            <a:r>
              <a:rPr lang="en-US" dirty="0" err="1" smtClean="0"/>
              <a:t>Penyertaan</a:t>
            </a:r>
            <a:r>
              <a:rPr lang="en-US" dirty="0" smtClean="0"/>
              <a:t> </a:t>
            </a:r>
            <a:r>
              <a:rPr lang="en-US" dirty="0" err="1" smtClean="0"/>
              <a:t>Reksa</a:t>
            </a:r>
            <a:r>
              <a:rPr lang="en-US" dirty="0" smtClean="0"/>
              <a:t> Dana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8.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Kolektif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Beragunan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9. Option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10.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Berjangka</a:t>
            </a:r>
            <a:r>
              <a:rPr lang="en-US" dirty="0" smtClean="0"/>
              <a:t> (</a:t>
            </a:r>
            <a:r>
              <a:rPr lang="en-US" dirty="0" err="1" smtClean="0"/>
              <a:t>Indeks</a:t>
            </a:r>
            <a:r>
              <a:rPr lang="en-US" dirty="0" smtClean="0"/>
              <a:t> Futures)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TRASAKSI EFEK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</a:t>
            </a:r>
            <a:r>
              <a:rPr lang="en-US" dirty="0" err="1" smtClean="0"/>
              <a:t>ditransaksikan</a:t>
            </a:r>
            <a:r>
              <a:rPr lang="en-US" dirty="0" smtClean="0"/>
              <a:t>/</a:t>
            </a:r>
            <a:r>
              <a:rPr lang="en-US" dirty="0" err="1" smtClean="0"/>
              <a:t>diperdagangkan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diluar</a:t>
            </a:r>
            <a:r>
              <a:rPr lang="en-US" dirty="0" smtClean="0"/>
              <a:t> Bursa </a:t>
            </a:r>
            <a:r>
              <a:rPr lang="en-US" dirty="0" err="1" smtClean="0"/>
              <a:t>pada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 smtClean="0"/>
              <a:t>    1.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Perdana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Sekunder</a:t>
            </a:r>
            <a:endParaRPr lang="en-US" dirty="0" smtClean="0"/>
          </a:p>
          <a:p>
            <a:pPr>
              <a:buFont typeface="Wingdings" charset="2"/>
              <a:buChar char="q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efek</a:t>
            </a:r>
            <a:r>
              <a:rPr lang="en-US" dirty="0" smtClean="0"/>
              <a:t> di Bursa 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1.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warkat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warkat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(</a:t>
            </a:r>
            <a:r>
              <a:rPr lang="en-US" dirty="0" err="1" smtClean="0"/>
              <a:t>scriptless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19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MEKANISME PENAWARAN UMUM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 DI PASAR MODAL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70858" y="1832429"/>
            <a:ext cx="3211286" cy="889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/>
                <a:cs typeface="Arial Black"/>
              </a:rPr>
              <a:t>PERSIAPAN SEBELUM PERNYATAAN PENDAFTARAN</a:t>
            </a:r>
            <a:endParaRPr lang="en-US" sz="1400" dirty="0">
              <a:latin typeface="Arial Black"/>
              <a:cs typeface="Arial Black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886857" y="2884714"/>
            <a:ext cx="1010775" cy="435429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870858" y="3519714"/>
            <a:ext cx="3211286" cy="889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PERNYATAAN </a:t>
            </a:r>
          </a:p>
          <a:p>
            <a:pPr algn="ctr"/>
            <a:r>
              <a:rPr lang="en-US" dirty="0" smtClean="0">
                <a:latin typeface="Arial Black"/>
                <a:cs typeface="Arial Black"/>
              </a:rPr>
              <a:t>PENDAFTARAN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013857" y="4608286"/>
            <a:ext cx="1035377" cy="453571"/>
          </a:xfrm>
          <a:prstGeom prst="downArrow">
            <a:avLst>
              <a:gd name="adj1" fmla="val 50000"/>
              <a:gd name="adj2" fmla="val 34615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70858" y="5225143"/>
            <a:ext cx="3211286" cy="9010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PERNYATAAN DINYATAKAN EFEKTIF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61857" y="1600200"/>
            <a:ext cx="3624943" cy="14187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dirty="0" smtClean="0"/>
              <a:t>Due Diligence (</a:t>
            </a:r>
            <a:r>
              <a:rPr lang="en-US" dirty="0" err="1"/>
              <a:t>A</a:t>
            </a:r>
            <a:r>
              <a:rPr lang="en-US" dirty="0" err="1" smtClean="0"/>
              <a:t>kuntan</a:t>
            </a:r>
            <a:r>
              <a:rPr lang="en-US" dirty="0" smtClean="0"/>
              <a:t>, </a:t>
            </a:r>
            <a:r>
              <a:rPr lang="en-US" dirty="0" err="1" smtClean="0"/>
              <a:t>Advocat</a:t>
            </a:r>
            <a:r>
              <a:rPr lang="en-US" dirty="0" smtClean="0"/>
              <a:t>, </a:t>
            </a:r>
            <a:r>
              <a:rPr lang="en-US" dirty="0" err="1" smtClean="0"/>
              <a:t>Penilai</a:t>
            </a:r>
            <a:r>
              <a:rPr lang="en-US" dirty="0" smtClean="0"/>
              <a:t>)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(</a:t>
            </a:r>
            <a:r>
              <a:rPr lang="en-US" dirty="0" err="1" smtClean="0"/>
              <a:t>Notaris</a:t>
            </a:r>
            <a:r>
              <a:rPr lang="en-US" dirty="0" smtClean="0"/>
              <a:t>)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Prospektus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Pelaksanaan</a:t>
            </a:r>
            <a:r>
              <a:rPr lang="en-US" dirty="0" smtClean="0"/>
              <a:t> RUPS (</a:t>
            </a:r>
            <a:r>
              <a:rPr lang="en-US" dirty="0" err="1" smtClean="0"/>
              <a:t>Emiten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4227287" y="2032001"/>
            <a:ext cx="635000" cy="5080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61856" y="3175001"/>
            <a:ext cx="3624943" cy="29511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Pendaftaran</a:t>
            </a:r>
            <a:endParaRPr lang="en-US" dirty="0" smtClean="0"/>
          </a:p>
          <a:p>
            <a:pPr marL="342900" indent="-342900" algn="just">
              <a:buAutoNum type="arabicPeriod"/>
            </a:pP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342900" indent="-342900" algn="just">
              <a:buAutoNum type="arabicPeriod"/>
            </a:pP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permintaan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342900" indent="-342900" algn="just">
              <a:buAutoNum type="arabicPeriod"/>
            </a:pPr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publikasi</a:t>
            </a:r>
            <a:r>
              <a:rPr lang="en-US" dirty="0" smtClean="0"/>
              <a:t> </a:t>
            </a:r>
            <a:r>
              <a:rPr lang="en-US" dirty="0" err="1" smtClean="0"/>
              <a:t>propektus</a:t>
            </a:r>
            <a:r>
              <a:rPr lang="en-US" dirty="0" smtClean="0"/>
              <a:t> </a:t>
            </a:r>
            <a:r>
              <a:rPr lang="en-US" dirty="0" err="1" smtClean="0"/>
              <a:t>ringkas</a:t>
            </a:r>
            <a:endParaRPr lang="en-US" dirty="0" smtClean="0"/>
          </a:p>
          <a:p>
            <a:pPr marL="342900" indent="-342900" algn="just">
              <a:buAutoNum type="arabicPeriod"/>
            </a:pPr>
            <a:r>
              <a:rPr lang="en-US" dirty="0" err="1" smtClean="0"/>
              <a:t>Pengumuman</a:t>
            </a:r>
            <a:r>
              <a:rPr lang="en-US" dirty="0" smtClean="0"/>
              <a:t> </a:t>
            </a:r>
            <a:r>
              <a:rPr lang="en-US" dirty="0" err="1" smtClean="0"/>
              <a:t>prospektus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endParaRPr lang="en-US" dirty="0" smtClean="0"/>
          </a:p>
          <a:p>
            <a:pPr marL="342900" indent="-342900" algn="just">
              <a:buAutoNum type="arabicPeriod"/>
            </a:pP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informsi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perdana</a:t>
            </a: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4227288" y="3701144"/>
            <a:ext cx="635000" cy="47171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8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UJI TUNTAS HUKUM (</a:t>
            </a:r>
            <a:r>
              <a:rPr lang="en-US" sz="2400" i="1" dirty="0" smtClean="0">
                <a:latin typeface="Arial Black"/>
                <a:cs typeface="Arial Black"/>
              </a:rPr>
              <a:t>LEGAL DUE DILIGENCE</a:t>
            </a:r>
            <a:r>
              <a:rPr lang="en-US" sz="2400" dirty="0" smtClean="0">
                <a:latin typeface="Arial Black"/>
                <a:cs typeface="Arial Black"/>
              </a:rPr>
              <a:t>)</a:t>
            </a:r>
            <a:br>
              <a:rPr lang="en-US" sz="2400" dirty="0" smtClean="0">
                <a:latin typeface="Arial Black"/>
                <a:cs typeface="Arial Black"/>
              </a:rPr>
            </a:br>
            <a:r>
              <a:rPr lang="en-US" sz="2400" dirty="0" err="1" smtClean="0">
                <a:latin typeface="Arial Black"/>
                <a:cs typeface="Arial Black"/>
              </a:rPr>
              <a:t>dan</a:t>
            </a:r>
            <a:r>
              <a:rPr lang="en-US" sz="2400" dirty="0" smtClean="0">
                <a:latin typeface="Arial Black"/>
                <a:cs typeface="Arial Black"/>
              </a:rPr>
              <a:t/>
            </a:r>
            <a:br>
              <a:rPr lang="en-US" sz="2400" dirty="0" smtClean="0">
                <a:latin typeface="Arial Black"/>
                <a:cs typeface="Arial Black"/>
              </a:rPr>
            </a:br>
            <a:r>
              <a:rPr lang="en-US" sz="2400" dirty="0" smtClean="0">
                <a:latin typeface="Arial Black"/>
                <a:cs typeface="Arial Black"/>
              </a:rPr>
              <a:t>PENDAPAT HUKUM (</a:t>
            </a:r>
            <a:r>
              <a:rPr lang="en-US" sz="2400" i="1" dirty="0" smtClean="0">
                <a:latin typeface="Arial Black"/>
                <a:cs typeface="Arial Black"/>
              </a:rPr>
              <a:t>LEGAL OPINION</a:t>
            </a:r>
            <a:r>
              <a:rPr lang="en-US" sz="2400" dirty="0" smtClean="0">
                <a:latin typeface="Arial Black"/>
                <a:cs typeface="Arial Black"/>
              </a:rPr>
              <a:t>)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sz="2800" dirty="0" smtClean="0">
                <a:latin typeface="Arial Black"/>
                <a:cs typeface="Arial Black"/>
              </a:rPr>
              <a:t> DASAR HUKUM LDD &amp; LO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Undang</a:t>
            </a:r>
            <a:r>
              <a:rPr lang="en-US" dirty="0" smtClean="0"/>
              <a:t> – </a:t>
            </a:r>
            <a:r>
              <a:rPr lang="en-US" dirty="0" err="1" smtClean="0"/>
              <a:t>Undang</a:t>
            </a:r>
            <a:r>
              <a:rPr lang="en-US" dirty="0" smtClean="0"/>
              <a:t> No. 18 </a:t>
            </a:r>
            <a:r>
              <a:rPr lang="en-US" dirty="0" err="1" smtClean="0"/>
              <a:t>Tahun</a:t>
            </a:r>
            <a:r>
              <a:rPr lang="en-US" dirty="0" smtClean="0"/>
              <a:t> 2003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Advokat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Lampiran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HKHPM No. Kep.01/HKHPM/2005 </a:t>
            </a:r>
            <a:r>
              <a:rPr lang="en-US" dirty="0" err="1" smtClean="0"/>
              <a:t>tanggal</a:t>
            </a:r>
            <a:r>
              <a:rPr lang="en-US" dirty="0" smtClean="0"/>
              <a:t> 18 </a:t>
            </a:r>
            <a:r>
              <a:rPr lang="en-US" dirty="0" err="1" smtClean="0"/>
              <a:t>Pebruari</a:t>
            </a:r>
            <a:r>
              <a:rPr lang="en-US" dirty="0" smtClean="0"/>
              <a:t> 2005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Konsultan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Modal </a:t>
            </a:r>
            <a:r>
              <a:rPr lang="en-US" dirty="0" err="1" smtClean="0"/>
              <a:t>juncto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HKHPM No. </a:t>
            </a:r>
            <a:r>
              <a:rPr lang="en-US" dirty="0" err="1" smtClean="0"/>
              <a:t>Kep</a:t>
            </a:r>
            <a:r>
              <a:rPr lang="en-US" dirty="0" smtClean="0"/>
              <a:t>. 04/HKHPM/XI/2012 </a:t>
            </a:r>
            <a:r>
              <a:rPr lang="en-US" dirty="0" err="1" smtClean="0"/>
              <a:t>tanggal</a:t>
            </a:r>
            <a:r>
              <a:rPr lang="en-US" dirty="0" smtClean="0"/>
              <a:t> 6 </a:t>
            </a:r>
            <a:r>
              <a:rPr lang="en-US" dirty="0" err="1" smtClean="0"/>
              <a:t>Desember</a:t>
            </a:r>
            <a:r>
              <a:rPr lang="en-US" dirty="0" smtClean="0"/>
              <a:t> 2012.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9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dirty="0" smtClean="0">
                <a:latin typeface="Arial Black"/>
                <a:cs typeface="Arial Black"/>
              </a:rPr>
              <a:t>SIAPA YANG BERWENANG </a:t>
            </a:r>
            <a:br>
              <a:rPr lang="en-US" sz="3600" dirty="0" smtClean="0">
                <a:latin typeface="Arial Black"/>
                <a:cs typeface="Arial Black"/>
              </a:rPr>
            </a:br>
            <a:r>
              <a:rPr lang="en-US" sz="3600" dirty="0" smtClean="0">
                <a:latin typeface="Arial Black"/>
                <a:cs typeface="Arial Black"/>
              </a:rPr>
              <a:t>MEMBUAT LDD DAN LO ?</a:t>
            </a:r>
            <a:endParaRPr lang="en-US" sz="36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ADVOKAT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Berdasarkan</a:t>
            </a:r>
            <a:r>
              <a:rPr lang="en-US" dirty="0" smtClean="0"/>
              <a:t> UU </a:t>
            </a:r>
            <a:r>
              <a:rPr lang="en-US" dirty="0" err="1" smtClean="0"/>
              <a:t>advokat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berwenang</a:t>
            </a:r>
            <a:r>
              <a:rPr lang="en-US" dirty="0" smtClean="0"/>
              <a:t> </a:t>
            </a:r>
            <a:r>
              <a:rPr lang="en-US" dirty="0" err="1" smtClean="0"/>
              <a:t>menandatangani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(Legal Opinion)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Advokat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Advokat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orang yang </a:t>
            </a:r>
            <a:r>
              <a:rPr lang="en-US" dirty="0" err="1" smtClean="0"/>
              <a:t>berprofesi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b="1" dirty="0" smtClean="0"/>
              <a:t>JASA HUKUM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di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Penagdilan</a:t>
            </a:r>
            <a:r>
              <a:rPr lang="en-US" dirty="0" smtClean="0"/>
              <a:t> yang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persyaratan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UU No. 18 </a:t>
            </a:r>
            <a:r>
              <a:rPr lang="en-US" dirty="0" err="1" smtClean="0"/>
              <a:t>Tahun</a:t>
            </a:r>
            <a:r>
              <a:rPr lang="en-US" dirty="0" smtClean="0"/>
              <a:t> 2003 (</a:t>
            </a:r>
            <a:r>
              <a:rPr lang="en-US" dirty="0" err="1" smtClean="0"/>
              <a:t>pasal</a:t>
            </a:r>
            <a:r>
              <a:rPr lang="en-US" dirty="0" smtClean="0"/>
              <a:t> 1 </a:t>
            </a:r>
            <a:r>
              <a:rPr lang="en-US" dirty="0" err="1" smtClean="0"/>
              <a:t>butir</a:t>
            </a:r>
            <a:r>
              <a:rPr lang="en-US" dirty="0" smtClean="0"/>
              <a:t> 1 UU </a:t>
            </a:r>
            <a:r>
              <a:rPr lang="en-US" dirty="0" err="1" smtClean="0"/>
              <a:t>Advokat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7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RUANG LINGKUP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 JASA HUKUM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JASA HUKUM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Konsultasi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Kuasa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Mewakili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Mendampingi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Membela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klien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2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MANFAAT LDD DAN LO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dirty="0" err="1" smtClean="0">
                <a:latin typeface="Arial Black"/>
                <a:cs typeface="Arial Black"/>
              </a:rPr>
              <a:t>Penggunaan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Uji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Tuntas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Hukum</a:t>
            </a:r>
            <a:r>
              <a:rPr lang="en-US" dirty="0" smtClean="0">
                <a:latin typeface="Arial Black"/>
                <a:cs typeface="Arial Black"/>
              </a:rPr>
              <a:t> (LDD) </a:t>
            </a:r>
            <a:r>
              <a:rPr lang="en-US" dirty="0" err="1" smtClean="0">
                <a:latin typeface="Arial Black"/>
                <a:cs typeface="Arial Black"/>
              </a:rPr>
              <a:t>dan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Pendapat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Hukum</a:t>
            </a:r>
            <a:r>
              <a:rPr lang="en-US" dirty="0" smtClean="0">
                <a:latin typeface="Arial Black"/>
                <a:cs typeface="Arial Black"/>
              </a:rPr>
              <a:t> (LO), </a:t>
            </a:r>
            <a:r>
              <a:rPr lang="en-US" dirty="0" err="1" smtClean="0">
                <a:latin typeface="Arial Black"/>
                <a:cs typeface="Arial Black"/>
              </a:rPr>
              <a:t>secara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umum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digunakan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untuk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kepentingan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penyelesaian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masalah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hukum</a:t>
            </a:r>
            <a:r>
              <a:rPr lang="en-US" dirty="0" smtClean="0">
                <a:latin typeface="Arial Black"/>
                <a:cs typeface="Arial Black"/>
              </a:rPr>
              <a:t> di </a:t>
            </a:r>
            <a:r>
              <a:rPr lang="en-US" dirty="0" err="1" smtClean="0">
                <a:latin typeface="Arial Black"/>
                <a:cs typeface="Arial Black"/>
              </a:rPr>
              <a:t>Pengadilan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atau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lembaga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administrasi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lainnya</a:t>
            </a:r>
            <a:r>
              <a:rPr lang="en-US" dirty="0" smtClean="0">
                <a:latin typeface="Arial Black"/>
                <a:cs typeface="Arial Black"/>
              </a:rPr>
              <a:t> (</a:t>
            </a:r>
            <a:r>
              <a:rPr lang="en-US" dirty="0" err="1" smtClean="0">
                <a:latin typeface="Arial Black"/>
                <a:cs typeface="Arial Black"/>
              </a:rPr>
              <a:t>Litigasi</a:t>
            </a:r>
            <a:r>
              <a:rPr lang="en-US" dirty="0" smtClean="0">
                <a:latin typeface="Arial Black"/>
                <a:cs typeface="Arial Black"/>
              </a:rPr>
              <a:t>) </a:t>
            </a:r>
            <a:r>
              <a:rPr lang="en-US" dirty="0" err="1" smtClean="0">
                <a:latin typeface="Arial Black"/>
                <a:cs typeface="Arial Black"/>
              </a:rPr>
              <a:t>serta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masalah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hukum</a:t>
            </a:r>
            <a:r>
              <a:rPr lang="en-US" dirty="0" smtClean="0">
                <a:latin typeface="Arial Black"/>
                <a:cs typeface="Arial Black"/>
              </a:rPr>
              <a:t> di </a:t>
            </a:r>
            <a:r>
              <a:rPr lang="en-US" dirty="0" err="1" smtClean="0">
                <a:latin typeface="Arial Black"/>
                <a:cs typeface="Arial Black"/>
              </a:rPr>
              <a:t>luar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r>
              <a:rPr lang="en-US" dirty="0" err="1" smtClean="0">
                <a:latin typeface="Arial Black"/>
                <a:cs typeface="Arial Black"/>
              </a:rPr>
              <a:t>Pengadilan</a:t>
            </a:r>
            <a:r>
              <a:rPr lang="en-US" dirty="0" smtClean="0">
                <a:latin typeface="Arial Black"/>
                <a:cs typeface="Arial Black"/>
              </a:rPr>
              <a:t> (</a:t>
            </a:r>
            <a:r>
              <a:rPr lang="en-US" dirty="0" err="1" smtClean="0">
                <a:latin typeface="Arial Black"/>
                <a:cs typeface="Arial Black"/>
              </a:rPr>
              <a:t>Korporasi</a:t>
            </a:r>
            <a:r>
              <a:rPr lang="en-US" dirty="0" smtClean="0">
                <a:latin typeface="Arial Black"/>
                <a:cs typeface="Arial Black"/>
              </a:rPr>
              <a:t>).</a:t>
            </a:r>
          </a:p>
          <a:p>
            <a:pPr algn="just"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87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b="1" dirty="0" smtClean="0"/>
              <a:t>PENGGUNAAN DALAM BIDANG LITIGASI :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PERDATA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</a:t>
            </a:r>
            <a:r>
              <a:rPr lang="en-US" sz="2000" dirty="0" smtClean="0"/>
              <a:t>-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menyiapkan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menghadapi</a:t>
            </a:r>
            <a:r>
              <a:rPr lang="en-US" sz="2000" dirty="0" smtClean="0"/>
              <a:t> </a:t>
            </a:r>
            <a:r>
              <a:rPr lang="en-US" sz="2000" dirty="0" err="1" smtClean="0"/>
              <a:t>gugatan</a:t>
            </a:r>
            <a:r>
              <a:rPr lang="en-US" sz="2000" dirty="0" smtClean="0"/>
              <a:t> </a:t>
            </a:r>
            <a:r>
              <a:rPr lang="en-US" sz="2000" dirty="0" err="1" smtClean="0"/>
              <a:t>perdata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-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menyiapkan</a:t>
            </a:r>
            <a:r>
              <a:rPr lang="en-US" sz="2000" dirty="0" smtClean="0"/>
              <a:t> </a:t>
            </a:r>
            <a:r>
              <a:rPr lang="en-US" sz="2000" dirty="0" err="1" smtClean="0"/>
              <a:t>uapaya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-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pelaksanaan</a:t>
            </a:r>
            <a:r>
              <a:rPr lang="en-US" sz="2000" dirty="0" smtClean="0"/>
              <a:t> </a:t>
            </a:r>
            <a:r>
              <a:rPr lang="en-US" sz="2000" dirty="0" err="1" smtClean="0"/>
              <a:t>putusan</a:t>
            </a:r>
            <a:r>
              <a:rPr lang="en-US" sz="2000" dirty="0" smtClean="0"/>
              <a:t> </a:t>
            </a:r>
            <a:r>
              <a:rPr lang="en-US" sz="2000" dirty="0" err="1" smtClean="0"/>
              <a:t>pengadilan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-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menyelesaikan</a:t>
            </a:r>
            <a:r>
              <a:rPr lang="en-US" sz="2000" dirty="0" smtClean="0"/>
              <a:t> </a:t>
            </a:r>
            <a:r>
              <a:rPr lang="en-US" sz="2000" dirty="0" err="1" smtClean="0"/>
              <a:t>sengketa</a:t>
            </a:r>
            <a:r>
              <a:rPr lang="en-US" sz="2000" dirty="0" smtClean="0"/>
              <a:t> di </a:t>
            </a:r>
            <a:r>
              <a:rPr lang="en-US" sz="2000" dirty="0" err="1" smtClean="0"/>
              <a:t>luar</a:t>
            </a:r>
            <a:r>
              <a:rPr lang="en-US" sz="2000" dirty="0" smtClean="0"/>
              <a:t> </a:t>
            </a:r>
            <a:r>
              <a:rPr lang="en-US" sz="2000" dirty="0" err="1" smtClean="0"/>
              <a:t>Pengadilan</a:t>
            </a:r>
            <a:r>
              <a:rPr lang="en-US" sz="2000" dirty="0" smtClean="0"/>
              <a:t>.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b="1" dirty="0" smtClean="0"/>
              <a:t>PIDANA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</a:t>
            </a:r>
            <a:r>
              <a:rPr lang="en-US" sz="2000" dirty="0" smtClean="0"/>
              <a:t>- </a:t>
            </a:r>
            <a:r>
              <a:rPr lang="en-US" sz="2000" dirty="0" err="1" smtClean="0"/>
              <a:t>Membantu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menyiapkan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/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menghadapi</a:t>
            </a:r>
            <a:r>
              <a:rPr lang="en-US" sz="2000" dirty="0" smtClean="0"/>
              <a:t> </a:t>
            </a:r>
            <a:r>
              <a:rPr lang="en-US" sz="2000" dirty="0" err="1" smtClean="0"/>
              <a:t>pendampingan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pembelaan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kasus</a:t>
            </a:r>
            <a:r>
              <a:rPr lang="en-US" sz="2000" dirty="0" smtClean="0"/>
              <a:t> </a:t>
            </a:r>
            <a:r>
              <a:rPr lang="en-US" sz="2000" dirty="0" err="1" smtClean="0"/>
              <a:t>pidana</a:t>
            </a:r>
            <a:r>
              <a:rPr lang="en-US" sz="2000" dirty="0" smtClean="0"/>
              <a:t> </a:t>
            </a:r>
            <a:r>
              <a:rPr lang="en-US" sz="2000" dirty="0" err="1" smtClean="0"/>
              <a:t>sejak</a:t>
            </a:r>
            <a:r>
              <a:rPr lang="en-US" sz="2000" dirty="0" smtClean="0"/>
              <a:t> </a:t>
            </a:r>
            <a:r>
              <a:rPr lang="en-US" sz="2000" dirty="0" err="1" smtClean="0"/>
              <a:t>tahap</a:t>
            </a:r>
            <a:r>
              <a:rPr lang="en-US" sz="2000" dirty="0" smtClean="0"/>
              <a:t> </a:t>
            </a:r>
            <a:r>
              <a:rPr lang="en-US" sz="2000" dirty="0" err="1" smtClean="0"/>
              <a:t>pemeriksaan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di </a:t>
            </a:r>
            <a:r>
              <a:rPr lang="en-US" sz="2000" dirty="0" err="1" smtClean="0"/>
              <a:t>polisi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pemeriksaan</a:t>
            </a:r>
            <a:r>
              <a:rPr lang="en-US" sz="2000" dirty="0" smtClean="0"/>
              <a:t> di </a:t>
            </a:r>
            <a:r>
              <a:rPr lang="en-US" sz="2000" dirty="0" err="1" smtClean="0"/>
              <a:t>Pengadilan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- </a:t>
            </a:r>
            <a:r>
              <a:rPr lang="en-US" sz="2000" dirty="0" err="1" smtClean="0"/>
              <a:t>Membatu</a:t>
            </a:r>
            <a:r>
              <a:rPr lang="en-US" sz="2000" dirty="0" smtClean="0"/>
              <a:t> </a:t>
            </a:r>
            <a:r>
              <a:rPr lang="en-US" sz="2000" dirty="0" err="1" smtClean="0"/>
              <a:t>klien</a:t>
            </a:r>
            <a:r>
              <a:rPr lang="en-US" sz="2000" dirty="0" smtClean="0"/>
              <a:t> </a:t>
            </a:r>
            <a:r>
              <a:rPr lang="en-US" sz="2000" dirty="0" err="1" smtClean="0"/>
              <a:t>menyiapkan</a:t>
            </a:r>
            <a:r>
              <a:rPr lang="en-US" sz="2000" dirty="0" smtClean="0"/>
              <a:t> </a:t>
            </a:r>
            <a:r>
              <a:rPr lang="en-US" sz="2000" dirty="0" err="1" smtClean="0"/>
              <a:t>upaya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pelaksanaan</a:t>
            </a:r>
            <a:r>
              <a:rPr lang="en-US" sz="2000" dirty="0" smtClean="0"/>
              <a:t> </a:t>
            </a:r>
            <a:r>
              <a:rPr lang="en-US" sz="2000" dirty="0" err="1" smtClean="0"/>
              <a:t>putusan</a:t>
            </a:r>
            <a:r>
              <a:rPr lang="en-US" sz="20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305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venir Black"/>
                <a:cs typeface="Avenir Black"/>
              </a:rPr>
              <a:t>MATERI </a:t>
            </a:r>
            <a:br>
              <a:rPr lang="en-US" sz="3200" dirty="0" smtClean="0">
                <a:latin typeface="Avenir Black"/>
                <a:cs typeface="Avenir Black"/>
              </a:rPr>
            </a:br>
            <a:r>
              <a:rPr lang="en-US" sz="3200" dirty="0" smtClean="0">
                <a:latin typeface="Avenir Black"/>
                <a:cs typeface="Avenir Black"/>
              </a:rPr>
              <a:t>PASAR MODAL</a:t>
            </a:r>
            <a:endParaRPr lang="en-US" sz="3200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Karakteristik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Pengertian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Komponen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Instrumen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Prinsip</a:t>
            </a:r>
            <a:r>
              <a:rPr lang="en-US" sz="2000" dirty="0" smtClean="0">
                <a:latin typeface="Avenir Black"/>
                <a:cs typeface="Avenir Black"/>
              </a:rPr>
              <a:t>-</a:t>
            </a:r>
            <a:r>
              <a:rPr lang="en-US" sz="2000" dirty="0" err="1" smtClean="0">
                <a:latin typeface="Avenir Black"/>
                <a:cs typeface="Avenir Black"/>
              </a:rPr>
              <a:t>Prinsip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Hukum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Mekanisme</a:t>
            </a:r>
            <a:r>
              <a:rPr lang="en-US" sz="2000" dirty="0" smtClean="0">
                <a:latin typeface="Avenir Black"/>
                <a:cs typeface="Avenir Black"/>
              </a:rPr>
              <a:t>  </a:t>
            </a:r>
            <a:r>
              <a:rPr lang="en-US" sz="2000" dirty="0" err="1" smtClean="0">
                <a:latin typeface="Avenir Black"/>
                <a:cs typeface="Avenir Black"/>
              </a:rPr>
              <a:t>Penawaran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Umum</a:t>
            </a:r>
            <a:r>
              <a:rPr lang="en-US" sz="2000" dirty="0" smtClean="0">
                <a:latin typeface="Avenir Black"/>
                <a:cs typeface="Avenir Black"/>
              </a:rPr>
              <a:t> di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 marL="0" indent="0">
              <a:buNone/>
            </a:pPr>
            <a:r>
              <a:rPr lang="en-US" sz="2000" dirty="0">
                <a:latin typeface="Avenir Black"/>
                <a:cs typeface="Avenir Black"/>
              </a:rPr>
              <a:t> </a:t>
            </a:r>
            <a:r>
              <a:rPr lang="en-US" sz="2000" dirty="0" smtClean="0">
                <a:latin typeface="Avenir Black"/>
                <a:cs typeface="Avenir Black"/>
              </a:rPr>
              <a:t>   1.</a:t>
            </a:r>
            <a:r>
              <a:rPr lang="en-US" sz="2000" i="1" dirty="0" smtClean="0">
                <a:latin typeface="Avenir Black"/>
                <a:cs typeface="Avenir Black"/>
              </a:rPr>
              <a:t> Legal Due Diligence</a:t>
            </a:r>
            <a:r>
              <a:rPr lang="en-US" sz="2000" dirty="0" smtClean="0">
                <a:latin typeface="Avenir Black"/>
                <a:cs typeface="Avenir Black"/>
              </a:rPr>
              <a:t> (</a:t>
            </a:r>
            <a:r>
              <a:rPr lang="en-US" sz="2000" dirty="0" err="1" smtClean="0">
                <a:latin typeface="Avenir Black"/>
                <a:cs typeface="Avenir Black"/>
              </a:rPr>
              <a:t>Uji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Tuntas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Hukum</a:t>
            </a:r>
            <a:r>
              <a:rPr lang="en-US" sz="2000" dirty="0" smtClean="0">
                <a:latin typeface="Avenir Black"/>
                <a:cs typeface="Avenir Black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Avenir Black"/>
                <a:cs typeface="Avenir Black"/>
              </a:rPr>
              <a:t> </a:t>
            </a:r>
            <a:r>
              <a:rPr lang="en-US" sz="2000" dirty="0" smtClean="0">
                <a:latin typeface="Avenir Black"/>
                <a:cs typeface="Avenir Black"/>
              </a:rPr>
              <a:t>   2. </a:t>
            </a:r>
            <a:r>
              <a:rPr lang="en-US" sz="2000" dirty="0" err="1" smtClean="0">
                <a:latin typeface="Avenir Black"/>
                <a:cs typeface="Avenir Black"/>
              </a:rPr>
              <a:t>Perjanjian</a:t>
            </a:r>
            <a:r>
              <a:rPr lang="en-US" sz="2000" dirty="0" smtClean="0">
                <a:latin typeface="Avenir Black"/>
                <a:cs typeface="Avenir Black"/>
              </a:rPr>
              <a:t> – </a:t>
            </a:r>
            <a:r>
              <a:rPr lang="en-US" sz="2000" dirty="0" err="1" smtClean="0">
                <a:latin typeface="Avenir Black"/>
                <a:cs typeface="Avenir Black"/>
              </a:rPr>
              <a:t>Perjanjian</a:t>
            </a:r>
            <a:r>
              <a:rPr lang="en-US" sz="2000" dirty="0" smtClean="0">
                <a:latin typeface="Avenir Black"/>
                <a:cs typeface="Avenir Black"/>
              </a:rPr>
              <a:t> di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 marL="0" indent="0">
              <a:buNone/>
            </a:pPr>
            <a:r>
              <a:rPr lang="en-US" sz="2000" dirty="0">
                <a:latin typeface="Avenir Black"/>
                <a:cs typeface="Avenir Black"/>
              </a:rPr>
              <a:t> </a:t>
            </a:r>
            <a:r>
              <a:rPr lang="en-US" sz="2000" dirty="0" smtClean="0">
                <a:latin typeface="Avenir Black"/>
                <a:cs typeface="Avenir Black"/>
              </a:rPr>
              <a:t>   3. </a:t>
            </a:r>
            <a:r>
              <a:rPr lang="en-US" sz="2000" dirty="0" err="1" smtClean="0">
                <a:latin typeface="Avenir Black"/>
                <a:cs typeface="Avenir Black"/>
              </a:rPr>
              <a:t>Prospektus</a:t>
            </a:r>
            <a:endParaRPr lang="en-US" sz="2000" dirty="0" smtClean="0">
              <a:latin typeface="Avenir Black"/>
              <a:cs typeface="Avenir Black"/>
            </a:endParaRPr>
          </a:p>
          <a:p>
            <a:pPr marL="0" indent="0">
              <a:buNone/>
            </a:pPr>
            <a:r>
              <a:rPr lang="en-US" sz="2000" dirty="0">
                <a:latin typeface="Avenir Black"/>
                <a:cs typeface="Avenir Black"/>
              </a:rPr>
              <a:t> </a:t>
            </a:r>
            <a:r>
              <a:rPr lang="en-US" sz="2000" dirty="0" smtClean="0">
                <a:latin typeface="Avenir Black"/>
                <a:cs typeface="Avenir Black"/>
              </a:rPr>
              <a:t>   4. </a:t>
            </a:r>
            <a:r>
              <a:rPr lang="en-US" sz="2000" dirty="0" err="1" smtClean="0">
                <a:latin typeface="Avenir Black"/>
                <a:cs typeface="Avenir Black"/>
              </a:rPr>
              <a:t>Penawaran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Umum</a:t>
            </a:r>
            <a:endParaRPr lang="en-US" sz="2000" dirty="0" smtClean="0">
              <a:latin typeface="Avenir Black"/>
              <a:cs typeface="Avenir Black"/>
            </a:endParaRPr>
          </a:p>
          <a:p>
            <a:pPr marL="0" indent="0">
              <a:buNone/>
            </a:pPr>
            <a:r>
              <a:rPr lang="en-US" sz="2000" dirty="0" smtClean="0">
                <a:latin typeface="Avenir Black"/>
                <a:cs typeface="Avenir Black"/>
              </a:rPr>
              <a:t>    5. </a:t>
            </a:r>
            <a:r>
              <a:rPr lang="en-US" sz="2000" dirty="0" err="1" smtClean="0">
                <a:latin typeface="Avenir Black"/>
                <a:cs typeface="Avenir Black"/>
              </a:rPr>
              <a:t>Pencatatan</a:t>
            </a:r>
            <a:r>
              <a:rPr lang="en-US" sz="2000" dirty="0" smtClean="0">
                <a:latin typeface="Avenir Black"/>
                <a:cs typeface="Avenir Black"/>
              </a:rPr>
              <a:t> di Bursa </a:t>
            </a:r>
            <a:r>
              <a:rPr lang="en-US" sz="2000" dirty="0" err="1" smtClean="0">
                <a:latin typeface="Avenir Black"/>
                <a:cs typeface="Avenir Black"/>
              </a:rPr>
              <a:t>Efek</a:t>
            </a:r>
            <a:endParaRPr lang="en-US" sz="2000" dirty="0" smtClean="0">
              <a:latin typeface="Avenir Black"/>
              <a:cs typeface="Avenir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Kejahatan</a:t>
            </a:r>
            <a:r>
              <a:rPr lang="en-US" sz="2000" dirty="0" smtClean="0">
                <a:latin typeface="Avenir Black"/>
                <a:cs typeface="Avenir Black"/>
              </a:rPr>
              <a:t> di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venir Black"/>
                <a:cs typeface="Avenir Black"/>
              </a:rPr>
              <a:t>Kode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Etik</a:t>
            </a:r>
            <a:r>
              <a:rPr lang="en-US" sz="2000" dirty="0" smtClean="0">
                <a:latin typeface="Avenir Black"/>
                <a:cs typeface="Avenir Black"/>
              </a:rPr>
              <a:t> </a:t>
            </a:r>
            <a:r>
              <a:rPr lang="en-US" sz="2000" dirty="0" err="1" smtClean="0">
                <a:latin typeface="Avenir Black"/>
                <a:cs typeface="Avenir Black"/>
              </a:rPr>
              <a:t>Pasar</a:t>
            </a:r>
            <a:r>
              <a:rPr lang="en-US" sz="2000" dirty="0" smtClean="0">
                <a:latin typeface="Avenir Black"/>
                <a:cs typeface="Avenir Black"/>
              </a:rPr>
              <a:t> Modal</a:t>
            </a:r>
            <a:endParaRPr lang="en-US" sz="20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98653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b="1" dirty="0" smtClean="0"/>
              <a:t>PENGUNAAN DALAM BIDANG KORPORASI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membuat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mereview</a:t>
            </a:r>
            <a:r>
              <a:rPr lang="en-US" sz="2400" dirty="0" smtClean="0"/>
              <a:t> draft </a:t>
            </a:r>
            <a:r>
              <a:rPr lang="en-US" sz="2400" dirty="0" err="1" smtClean="0"/>
              <a:t>perjanjian</a:t>
            </a:r>
            <a:r>
              <a:rPr lang="en-US" sz="2400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Pasar</a:t>
            </a:r>
            <a:r>
              <a:rPr lang="en-US" sz="2400" dirty="0" smtClean="0"/>
              <a:t> Modal;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pengamanan</a:t>
            </a:r>
            <a:r>
              <a:rPr lang="en-US" sz="2400" dirty="0" smtClean="0"/>
              <a:t>, </a:t>
            </a:r>
            <a:r>
              <a:rPr lang="en-US" sz="2400" dirty="0" err="1" smtClean="0"/>
              <a:t>perolehan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pengelolaan</a:t>
            </a:r>
            <a:r>
              <a:rPr lang="en-US" sz="2400" dirty="0" smtClean="0"/>
              <a:t> </a:t>
            </a:r>
            <a:r>
              <a:rPr lang="en-US" sz="2400" dirty="0" err="1" smtClean="0"/>
              <a:t>aset</a:t>
            </a:r>
            <a:r>
              <a:rPr lang="en-US" sz="24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restrukturisasi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hutang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Membenatu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rangka</a:t>
            </a:r>
            <a:r>
              <a:rPr lang="en-US" sz="2400" dirty="0" smtClean="0"/>
              <a:t> </a:t>
            </a:r>
            <a:r>
              <a:rPr lang="en-US" sz="2400" dirty="0" err="1" smtClean="0"/>
              <a:t>penanaman</a:t>
            </a:r>
            <a:r>
              <a:rPr lang="en-US" sz="2400" dirty="0" smtClean="0"/>
              <a:t> modal </a:t>
            </a:r>
            <a:r>
              <a:rPr lang="en-US" sz="2400" dirty="0" err="1" smtClean="0"/>
              <a:t>asing</a:t>
            </a:r>
            <a:r>
              <a:rPr lang="en-US" sz="2400" dirty="0" smtClean="0"/>
              <a:t>/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negeri</a:t>
            </a:r>
            <a:r>
              <a:rPr lang="en-US" sz="24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pemenuhan</a:t>
            </a:r>
            <a:r>
              <a:rPr lang="en-US" sz="2400" dirty="0" smtClean="0"/>
              <a:t> </a:t>
            </a:r>
            <a:r>
              <a:rPr lang="en-US" sz="2400" dirty="0" err="1" smtClean="0"/>
              <a:t>ketentuan</a:t>
            </a:r>
            <a:r>
              <a:rPr lang="en-US" sz="2400" dirty="0" smtClean="0"/>
              <a:t> </a:t>
            </a:r>
            <a:r>
              <a:rPr lang="en-US" sz="2400" dirty="0" err="1" smtClean="0"/>
              <a:t>perundangan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berlaku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11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APA LDD ?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b="1" dirty="0" smtClean="0"/>
              <a:t> UJI TUNTAS DARI SEGI HUKUM (LDD)</a:t>
            </a:r>
          </a:p>
          <a:p>
            <a:pPr marL="0" indent="0" algn="just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seksama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Advokat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materiil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obyek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04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APA LO ?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800" b="1" dirty="0" smtClean="0"/>
              <a:t>PENDAPAT DARI SEGI HUKUM (LEGAL OPINION)</a:t>
            </a:r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Advokat</a:t>
            </a:r>
            <a:r>
              <a:rPr lang="en-US" sz="2800" dirty="0" smtClean="0"/>
              <a:t> </a:t>
            </a:r>
            <a:r>
              <a:rPr lang="en-US" sz="2800" dirty="0" err="1" smtClean="0"/>
              <a:t>atas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berikut</a:t>
            </a:r>
            <a:r>
              <a:rPr lang="en-US" sz="2800" dirty="0" smtClean="0"/>
              <a:t> saran </a:t>
            </a:r>
            <a:r>
              <a:rPr lang="en-US" sz="2800" dirty="0" err="1" smtClean="0"/>
              <a:t>peneyelesaian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bahan</a:t>
            </a:r>
            <a:r>
              <a:rPr lang="en-US" sz="2800" dirty="0" smtClean="0"/>
              <a:t> </a:t>
            </a:r>
            <a:r>
              <a:rPr lang="en-US" sz="2800" dirty="0" err="1" smtClean="0"/>
              <a:t>pertimbangan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bagi</a:t>
            </a:r>
            <a:r>
              <a:rPr lang="en-US" sz="2800" dirty="0" smtClean="0"/>
              <a:t> </a:t>
            </a:r>
            <a:r>
              <a:rPr lang="en-US" sz="2800" dirty="0" err="1" smtClean="0"/>
              <a:t>klien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mengambil</a:t>
            </a:r>
            <a:r>
              <a:rPr lang="en-US" sz="2800" dirty="0" smtClean="0"/>
              <a:t> </a:t>
            </a:r>
            <a:r>
              <a:rPr lang="en-US" sz="2800" dirty="0" err="1" smtClean="0"/>
              <a:t>keputusan</a:t>
            </a:r>
            <a:r>
              <a:rPr lang="en-US" sz="2800" dirty="0" smtClean="0"/>
              <a:t> </a:t>
            </a:r>
            <a:r>
              <a:rPr lang="en-US" sz="2800" dirty="0" err="1" smtClean="0"/>
              <a:t>tertentu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:</a:t>
            </a:r>
          </a:p>
          <a:p>
            <a:pPr marL="514350" indent="-514350" algn="just">
              <a:buAutoNum type="arabicPeriod"/>
            </a:pPr>
            <a:r>
              <a:rPr lang="en-US" sz="2800" dirty="0" err="1" smtClean="0"/>
              <a:t>Tertulis</a:t>
            </a:r>
            <a:endParaRPr lang="en-US" sz="2800" dirty="0" smtClean="0"/>
          </a:p>
          <a:p>
            <a:pPr marL="514350" indent="-514350" algn="just">
              <a:buAutoNum type="arabicPeriod"/>
            </a:pPr>
            <a:r>
              <a:rPr lang="en-US" sz="2800" dirty="0" err="1" smtClean="0"/>
              <a:t>lisan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59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b="1" dirty="0" smtClean="0"/>
              <a:t>HUBUNGAN ANTARA UJI TUNTAS DAN PENDAPAT DARI SEGI HUKUM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Tuntas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proses </a:t>
            </a:r>
            <a:r>
              <a:rPr lang="en-US" dirty="0" err="1" smtClean="0"/>
              <a:t>awal</a:t>
            </a:r>
            <a:r>
              <a:rPr lang="en-US" dirty="0" smtClean="0"/>
              <a:t>/</a:t>
            </a:r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proses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Tuntas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intisari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Tuntas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PRINSIP-PRINSIP DALAM PELAKSANAAN LDD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US" b="1" dirty="0"/>
          </a:p>
          <a:p>
            <a:pPr marL="514350" indent="-514350" algn="just">
              <a:buAutoNum type="arabicPeriod"/>
            </a:pPr>
            <a:r>
              <a:rPr lang="en-US" sz="3300" b="1" dirty="0" smtClean="0">
                <a:solidFill>
                  <a:srgbClr val="FF0000"/>
                </a:solidFill>
              </a:rPr>
              <a:t>KETERBUKAAN (</a:t>
            </a:r>
            <a:r>
              <a:rPr lang="en-US" sz="3300" b="1" i="1" dirty="0" smtClean="0">
                <a:solidFill>
                  <a:srgbClr val="FF0000"/>
                </a:solidFill>
              </a:rPr>
              <a:t>DISCLOSURE</a:t>
            </a:r>
            <a:r>
              <a:rPr lang="en-US" sz="3300" b="1" dirty="0" smtClean="0">
                <a:solidFill>
                  <a:srgbClr val="FF0000"/>
                </a:solidFill>
              </a:rPr>
              <a:t>)</a:t>
            </a:r>
            <a:endParaRPr lang="en-US" sz="3300" b="1" dirty="0" smtClean="0">
              <a:solidFill>
                <a:schemeClr val="tx1"/>
              </a:solidFill>
            </a:endParaRPr>
          </a:p>
          <a:p>
            <a:pPr algn="just">
              <a:buFont typeface="Wingdings" charset="2"/>
              <a:buChar char="q"/>
            </a:pPr>
            <a:r>
              <a:rPr lang="en-US" sz="2800" b="1" dirty="0" err="1" smtClean="0">
                <a:solidFill>
                  <a:schemeClr val="tx1"/>
                </a:solidFill>
              </a:rPr>
              <a:t>U</a:t>
            </a:r>
            <a:r>
              <a:rPr lang="en-US" sz="2800" b="1" dirty="0" err="1" smtClean="0"/>
              <a:t>nkapkan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pelanggaran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ketentuan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lazim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fakta</a:t>
            </a:r>
            <a:r>
              <a:rPr lang="en-US" sz="2800" b="1" dirty="0" smtClean="0"/>
              <a:t> material yang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menimbulkan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resiko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. (</a:t>
            </a:r>
            <a:r>
              <a:rPr lang="en-US" sz="2800" b="1" dirty="0" err="1" smtClean="0"/>
              <a:t>tidak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beretentangan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prinsip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kerahasiaan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psl</a:t>
            </a:r>
            <a:r>
              <a:rPr lang="en-US" sz="2800" b="1" dirty="0" smtClean="0"/>
              <a:t> 19 </a:t>
            </a:r>
            <a:r>
              <a:rPr lang="en-US" sz="2800" b="1" dirty="0" err="1" smtClean="0"/>
              <a:t>ayat</a:t>
            </a:r>
            <a:r>
              <a:rPr lang="en-US" sz="2800" b="1" dirty="0" smtClean="0"/>
              <a:t> 1 UU </a:t>
            </a:r>
            <a:r>
              <a:rPr lang="en-US" sz="2800" b="1" dirty="0" err="1" smtClean="0"/>
              <a:t>Advokat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karena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meruakan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pengecualian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yaitu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ditentukan</a:t>
            </a:r>
            <a:r>
              <a:rPr lang="en-US" sz="2800" b="1" dirty="0" smtClean="0"/>
              <a:t> lain </a:t>
            </a:r>
            <a:r>
              <a:rPr lang="en-US" sz="2800" b="1" dirty="0" err="1" smtClean="0"/>
              <a:t>olhe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undang-undang</a:t>
            </a:r>
            <a:r>
              <a:rPr lang="en-US" sz="2800" b="1" dirty="0" smtClean="0"/>
              <a:t>, (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 UUPM)</a:t>
            </a:r>
          </a:p>
          <a:p>
            <a:pPr marL="0" indent="0" algn="just">
              <a:buNone/>
            </a:pPr>
            <a:endParaRPr lang="en-US" sz="2800" b="1" dirty="0" smtClean="0"/>
          </a:p>
          <a:p>
            <a:pPr marL="0" indent="0" algn="just">
              <a:buNone/>
            </a:pPr>
            <a:r>
              <a:rPr lang="en-US" sz="2800" b="1" dirty="0" smtClean="0"/>
              <a:t>2.</a:t>
            </a:r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MATERIALITAS</a:t>
            </a:r>
          </a:p>
          <a:p>
            <a:pPr algn="just">
              <a:buFont typeface="Wingdings" charset="2"/>
              <a:buChar char="q"/>
            </a:pPr>
            <a:r>
              <a:rPr lang="en-US" b="1" dirty="0" err="1" smtClean="0"/>
              <a:t>Ungkapkan</a:t>
            </a:r>
            <a:r>
              <a:rPr lang="en-US" b="1" dirty="0" smtClean="0"/>
              <a:t> </a:t>
            </a:r>
            <a:r>
              <a:rPr lang="en-US" b="1" dirty="0" err="1" smtClean="0"/>
              <a:t>fakta</a:t>
            </a:r>
            <a:r>
              <a:rPr lang="en-US" b="1" dirty="0" smtClean="0"/>
              <a:t> yang </a:t>
            </a:r>
            <a:r>
              <a:rPr lang="en-US" b="1" dirty="0" err="1" smtClean="0"/>
              <a:t>relevan</a:t>
            </a:r>
            <a:r>
              <a:rPr lang="en-US" b="1" dirty="0" smtClean="0"/>
              <a:t> yang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mempengaruhi</a:t>
            </a:r>
            <a:r>
              <a:rPr lang="en-US" b="1" dirty="0" smtClean="0"/>
              <a:t> </a:t>
            </a:r>
            <a:r>
              <a:rPr lang="en-US" b="1" dirty="0" err="1" smtClean="0"/>
              <a:t>harga</a:t>
            </a:r>
            <a:r>
              <a:rPr lang="en-US" b="1" dirty="0" smtClean="0"/>
              <a:t> </a:t>
            </a:r>
            <a:r>
              <a:rPr lang="en-US" b="1" dirty="0" err="1" smtClean="0"/>
              <a:t>efek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keputusan</a:t>
            </a:r>
            <a:r>
              <a:rPr lang="en-US" b="1" dirty="0" smtClean="0"/>
              <a:t> </a:t>
            </a:r>
            <a:r>
              <a:rPr lang="en-US" b="1" dirty="0" err="1" smtClean="0"/>
              <a:t>pemodal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178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200" b="1" dirty="0">
                <a:latin typeface="Arial Black"/>
                <a:cs typeface="Arial Black"/>
              </a:rPr>
              <a:t>METODE </a:t>
            </a:r>
            <a:r>
              <a:rPr lang="en-US" sz="3200" b="1" dirty="0" smtClean="0">
                <a:latin typeface="Arial Black"/>
                <a:cs typeface="Arial Black"/>
              </a:rPr>
              <a:t/>
            </a:r>
            <a:br>
              <a:rPr lang="en-US" sz="3200" b="1" dirty="0" smtClean="0">
                <a:latin typeface="Arial Black"/>
                <a:cs typeface="Arial Black"/>
              </a:rPr>
            </a:br>
            <a:r>
              <a:rPr lang="en-US" sz="3200" b="1" dirty="0" smtClean="0">
                <a:latin typeface="Arial Black"/>
                <a:cs typeface="Arial Black"/>
              </a:rPr>
              <a:t>PELAKSANAAN </a:t>
            </a:r>
            <a:r>
              <a:rPr lang="en-US" sz="3200" b="1" dirty="0">
                <a:latin typeface="Arial Black"/>
                <a:cs typeface="Arial Black"/>
              </a:rPr>
              <a:t>UJI TUNTAS</a:t>
            </a:r>
            <a:br>
              <a:rPr lang="en-US" sz="3200" b="1" dirty="0">
                <a:latin typeface="Arial Black"/>
                <a:cs typeface="Arial Black"/>
              </a:rPr>
            </a:b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/>
              <a:t>UJI TUNTAS PENUH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</a:t>
            </a:r>
            <a:r>
              <a:rPr lang="en-US" sz="2800" dirty="0" smtClean="0"/>
              <a:t>-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transaksi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kompleks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</a:t>
            </a:r>
            <a:r>
              <a:rPr lang="en-US" sz="2800" dirty="0" err="1" smtClean="0"/>
              <a:t>beresiko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(</a:t>
            </a:r>
            <a:r>
              <a:rPr lang="en-US" sz="2800" dirty="0" err="1" smtClean="0"/>
              <a:t>pasar</a:t>
            </a:r>
            <a:r>
              <a:rPr lang="en-US" sz="2800" dirty="0" smtClean="0"/>
              <a:t> modal, </a:t>
            </a:r>
            <a:r>
              <a:rPr lang="en-US" sz="2800" dirty="0" err="1" smtClean="0"/>
              <a:t>marger</a:t>
            </a:r>
            <a:r>
              <a:rPr lang="en-US" sz="2800" dirty="0" smtClean="0"/>
              <a:t>, </a:t>
            </a:r>
            <a:r>
              <a:rPr lang="en-US" sz="2800" dirty="0" err="1" smtClean="0"/>
              <a:t>akusisi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2. UJI TUNTAS TERBATAS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</a:t>
            </a:r>
            <a:r>
              <a:rPr lang="en-US" dirty="0" smtClean="0"/>
              <a:t>-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yang </a:t>
            </a:r>
            <a:r>
              <a:rPr lang="en-US" dirty="0" err="1" smtClean="0"/>
              <a:t>spesifik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32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ALUR PELAKSANAAN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UJI TUNTAS (LDD)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Arial Black"/>
              <a:cs typeface="Arial Black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09583" y="1756900"/>
            <a:ext cx="3148754" cy="7653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PROSES UJI TUNTAS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279522" y="2522284"/>
            <a:ext cx="626272" cy="365295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748636" y="3026739"/>
            <a:ext cx="3680433" cy="6610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KERTAS KERJA </a:t>
            </a:r>
          </a:p>
          <a:p>
            <a:pPr algn="ctr"/>
            <a:r>
              <a:rPr lang="en-US" dirty="0" smtClean="0"/>
              <a:t>(INTERNAL LAWFIRM)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009583" y="4226999"/>
            <a:ext cx="3148753" cy="5218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LAPORAN UJI TUNTAS</a:t>
            </a:r>
          </a:p>
          <a:p>
            <a:pPr algn="ctr"/>
            <a:r>
              <a:rPr lang="en-US" dirty="0" smtClean="0"/>
              <a:t>(KE PERUSAHAAN/OJK)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4001179" y="3861703"/>
            <a:ext cx="1061183" cy="17395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009583" y="5235912"/>
            <a:ext cx="3419486" cy="11654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PENDPAT HUKUM</a:t>
            </a:r>
          </a:p>
          <a:p>
            <a:pPr algn="ctr"/>
            <a:r>
              <a:rPr lang="en-US" dirty="0" smtClean="0"/>
              <a:t>(KE PERUSAHAAN, SALINAN KE OJK, DICANTUMKAN DALAM PROSPEKTUS)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4122955" y="4888010"/>
            <a:ext cx="919542" cy="208741"/>
          </a:xfrm>
          <a:prstGeom prst="downArrow">
            <a:avLst>
              <a:gd name="adj1" fmla="val 50000"/>
              <a:gd name="adj2" fmla="val 46411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9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PROSES UJI TUNTAS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Arial Black"/>
                <a:cs typeface="Arial Black"/>
              </a:rPr>
              <a:t>PEMERIKSAAN :</a:t>
            </a:r>
          </a:p>
          <a:p>
            <a:pPr marL="0" indent="0">
              <a:buNone/>
            </a:pP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IPO  (</a:t>
            </a:r>
            <a:r>
              <a:rPr lang="en-US" sz="2000" b="1" dirty="0" err="1" smtClean="0"/>
              <a:t>pemegang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saham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perusahaan</a:t>
            </a:r>
            <a:r>
              <a:rPr lang="en-US" sz="2000" b="1" dirty="0" smtClean="0"/>
              <a:t>)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HMETD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MARGER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AKUISISI SAHAM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PENGAMBILALIHAN ASET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TRANSAKSI BENTURAN KEPENTINGAN</a:t>
            </a:r>
          </a:p>
          <a:p>
            <a:pPr>
              <a:buFont typeface="Wingdings" charset="2"/>
              <a:buChar char="q"/>
            </a:pPr>
            <a:r>
              <a:rPr lang="en-US" sz="2000" b="1" dirty="0" smtClean="0"/>
              <a:t>OBJEK TRANSAKSI LAINNYA.</a:t>
            </a:r>
          </a:p>
          <a:p>
            <a:pPr>
              <a:buFont typeface="Wingdings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7401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BAGAIMANA CARA MENDAPATKAN DATA/INFORMASI (BAHAN LDD) ??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b="1" dirty="0" smtClean="0"/>
              <a:t>PEMERIKSAAN DOKUMEN (TERMASUK NERACA)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TANYA JAWAB 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DUE DILIGENCE MEETING 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SITE VISIT</a:t>
            </a:r>
          </a:p>
          <a:p>
            <a:pPr>
              <a:buFont typeface="Wingdings" charset="2"/>
              <a:buChar char="q"/>
            </a:pPr>
            <a:r>
              <a:rPr lang="en-US" b="1" dirty="0" smtClean="0"/>
              <a:t>CROSS CHEKING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606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OBJEK PEMERIKSAAN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(IPO)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000" dirty="0" err="1" smtClean="0"/>
              <a:t>Identitas</a:t>
            </a:r>
            <a:r>
              <a:rPr lang="en-US" sz="2000" dirty="0" smtClean="0"/>
              <a:t> </a:t>
            </a:r>
            <a:r>
              <a:rPr lang="en-US" sz="2000" dirty="0" err="1" smtClean="0"/>
              <a:t>Pemegang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 err="1" smtClean="0"/>
              <a:t>lihat</a:t>
            </a:r>
            <a:r>
              <a:rPr lang="en-US" sz="2000" dirty="0" smtClean="0"/>
              <a:t> </a:t>
            </a:r>
            <a:r>
              <a:rPr lang="en-US" sz="2000" dirty="0" err="1" smtClean="0"/>
              <a:t>peraturan</a:t>
            </a:r>
            <a:r>
              <a:rPr lang="en-US" sz="2000" dirty="0" smtClean="0"/>
              <a:t> </a:t>
            </a:r>
            <a:r>
              <a:rPr lang="en-US" sz="2000" dirty="0" err="1" smtClean="0"/>
              <a:t>bapepam</a:t>
            </a:r>
            <a:r>
              <a:rPr lang="en-US" sz="2000" dirty="0" smtClean="0"/>
              <a:t> No. IX.A.12)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Anggaran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Notulen</a:t>
            </a:r>
            <a:r>
              <a:rPr lang="en-US" sz="2000" dirty="0" smtClean="0"/>
              <a:t> </a:t>
            </a:r>
            <a:r>
              <a:rPr lang="en-US" sz="2000" dirty="0" err="1" smtClean="0"/>
              <a:t>Rapat</a:t>
            </a:r>
            <a:r>
              <a:rPr lang="en-US" sz="2000" dirty="0" smtClean="0"/>
              <a:t> (</a:t>
            </a:r>
            <a:r>
              <a:rPr lang="en-US" sz="2000" dirty="0" err="1" smtClean="0"/>
              <a:t>Direksi</a:t>
            </a:r>
            <a:r>
              <a:rPr lang="en-US" sz="2000" dirty="0" smtClean="0"/>
              <a:t>, </a:t>
            </a:r>
            <a:r>
              <a:rPr lang="en-US" sz="2000" dirty="0" err="1" smtClean="0"/>
              <a:t>Pemegang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komisaris</a:t>
            </a:r>
            <a:r>
              <a:rPr lang="en-US" sz="2000" dirty="0" smtClean="0"/>
              <a:t>)</a:t>
            </a:r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Saham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pemodalan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Direksi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Dewan</a:t>
            </a:r>
            <a:r>
              <a:rPr lang="en-US" sz="2000" dirty="0" smtClean="0"/>
              <a:t> </a:t>
            </a:r>
            <a:r>
              <a:rPr lang="en-US" sz="2000" dirty="0" err="1" smtClean="0"/>
              <a:t>Komisaris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Ijin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persetjuan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Aset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Asuransi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Ketenagakerjaan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Perjanjian-perjanjian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Perkara</a:t>
            </a:r>
            <a:endParaRPr lang="en-US" sz="2000" dirty="0" smtClean="0"/>
          </a:p>
          <a:p>
            <a:pPr>
              <a:buFont typeface="Wingdings" charset="2"/>
              <a:buChar char="q"/>
            </a:pPr>
            <a:r>
              <a:rPr lang="en-US" sz="2000" dirty="0" err="1" smtClean="0"/>
              <a:t>Laporan</a:t>
            </a:r>
            <a:r>
              <a:rPr lang="en-US" sz="2000" dirty="0" smtClean="0"/>
              <a:t> </a:t>
            </a:r>
            <a:r>
              <a:rPr lang="en-US" sz="2000" dirty="0" err="1"/>
              <a:t>K</a:t>
            </a:r>
            <a:r>
              <a:rPr lang="en-US" sz="2000" dirty="0" err="1" smtClean="0"/>
              <a:t>eungan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Management Letter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672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KARAKTERISTIK 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PASAR MODAL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000" dirty="0" smtClean="0">
                <a:latin typeface="Arial Black"/>
                <a:cs typeface="Arial Black"/>
              </a:rPr>
              <a:t>PENGERTIAN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Kegiatan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berhubungan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Umum</a:t>
            </a: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Perdagangan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, Perusahaan </a:t>
            </a:r>
            <a:r>
              <a:rPr lang="en-US" sz="2000" dirty="0" err="1" smtClean="0">
                <a:latin typeface="Arial Black"/>
                <a:cs typeface="Arial Black"/>
              </a:rPr>
              <a:t>Publik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berkaitan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diterbitkannya</a:t>
            </a:r>
            <a:r>
              <a:rPr lang="en-US" sz="2000" dirty="0" smtClean="0">
                <a:latin typeface="Arial Black"/>
                <a:cs typeface="Arial Black"/>
              </a:rPr>
              <a:t>, </a:t>
            </a:r>
            <a:r>
              <a:rPr lang="en-US" sz="2000" dirty="0" err="1" smtClean="0">
                <a:latin typeface="Arial Black"/>
                <a:cs typeface="Arial Black"/>
              </a:rPr>
              <a:t>serta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lembaga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profesi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berkaitan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. (</a:t>
            </a:r>
            <a:r>
              <a:rPr lang="en-US" sz="2000" dirty="0" err="1" smtClean="0">
                <a:latin typeface="Arial Black"/>
                <a:cs typeface="Arial Black"/>
              </a:rPr>
              <a:t>Psl</a:t>
            </a:r>
            <a:r>
              <a:rPr lang="en-US" sz="2000" dirty="0" smtClean="0">
                <a:latin typeface="Arial Black"/>
                <a:cs typeface="Arial Black"/>
              </a:rPr>
              <a:t> 1 </a:t>
            </a:r>
            <a:r>
              <a:rPr lang="en-US" sz="2000" dirty="0" err="1" smtClean="0">
                <a:latin typeface="Arial Black"/>
                <a:cs typeface="Arial Black"/>
              </a:rPr>
              <a:t>angka</a:t>
            </a:r>
            <a:r>
              <a:rPr lang="en-US" sz="2000" dirty="0" smtClean="0">
                <a:latin typeface="Arial Black"/>
                <a:cs typeface="Arial Black"/>
              </a:rPr>
              <a:t> 13 UUPM).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Unsur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:</a:t>
            </a: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1. Perusahaan </a:t>
            </a:r>
            <a:r>
              <a:rPr lang="en-US" sz="2000" dirty="0" err="1" smtClean="0">
                <a:latin typeface="Arial Black"/>
                <a:cs typeface="Arial Black"/>
              </a:rPr>
              <a:t>Publik</a:t>
            </a:r>
            <a:r>
              <a:rPr lang="en-US" sz="2000" dirty="0" smtClean="0">
                <a:latin typeface="Arial Black"/>
                <a:cs typeface="Arial Black"/>
              </a:rPr>
              <a:t>/</a:t>
            </a:r>
            <a:r>
              <a:rPr lang="en-US" sz="2000" dirty="0" err="1" smtClean="0">
                <a:latin typeface="Arial Black"/>
                <a:cs typeface="Arial Black"/>
              </a:rPr>
              <a:t>Emiten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2. </a:t>
            </a:r>
            <a:r>
              <a:rPr lang="en-US" sz="2000" dirty="0" err="1" smtClean="0">
                <a:latin typeface="Arial Black"/>
                <a:cs typeface="Arial Black"/>
              </a:rPr>
              <a:t>Perdagangan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3.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Umum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4. </a:t>
            </a:r>
            <a:r>
              <a:rPr lang="en-US" sz="2000" dirty="0" err="1" smtClean="0">
                <a:latin typeface="Arial Black"/>
                <a:cs typeface="Arial Black"/>
              </a:rPr>
              <a:t>Lembaga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Penunjang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5. </a:t>
            </a:r>
            <a:r>
              <a:rPr lang="en-US" sz="2000" dirty="0" err="1" smtClean="0">
                <a:latin typeface="Arial Black"/>
                <a:cs typeface="Arial Black"/>
              </a:rPr>
              <a:t>Profesi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Penunjang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 algn="just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</a:t>
            </a: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8154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7488"/>
            <a:ext cx="8229600" cy="12573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OBJEK PEMERIKSAAN 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(HMETD)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charset="2"/>
              <a:buChar char="q"/>
            </a:pPr>
            <a:endParaRPr lang="en-US" sz="2400" dirty="0" smtClean="0"/>
          </a:p>
          <a:p>
            <a:pPr>
              <a:buFont typeface="Wingdings" charset="2"/>
              <a:buChar char="q"/>
            </a:pPr>
            <a:r>
              <a:rPr lang="en-US" sz="3600" dirty="0" err="1" smtClean="0"/>
              <a:t>Sama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IPO, </a:t>
            </a:r>
            <a:r>
              <a:rPr lang="en-US" sz="3600" dirty="0" err="1" smtClean="0"/>
              <a:t>tetapi</a:t>
            </a:r>
            <a:r>
              <a:rPr lang="en-US" sz="3600" dirty="0" smtClean="0"/>
              <a:t> </a:t>
            </a:r>
            <a:r>
              <a:rPr lang="en-US" sz="3600" dirty="0" err="1" smtClean="0"/>
              <a:t>dibatasi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berlaku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saat</a:t>
            </a:r>
            <a:r>
              <a:rPr lang="en-US" sz="3600" dirty="0" smtClean="0"/>
              <a:t> HMETD.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69709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200" dirty="0">
                <a:latin typeface="Arial Black"/>
                <a:cs typeface="Arial Black"/>
              </a:rPr>
              <a:t>OBJEK PEMERIKSAAN </a:t>
            </a:r>
            <a:br>
              <a:rPr lang="en-US" sz="3200" dirty="0">
                <a:latin typeface="Arial Black"/>
                <a:cs typeface="Arial Black"/>
              </a:rPr>
            </a:br>
            <a:r>
              <a:rPr lang="en-US" sz="3200" dirty="0" smtClean="0">
                <a:latin typeface="Arial Black"/>
                <a:cs typeface="Arial Black"/>
              </a:rPr>
              <a:t>(PENGGABUNGAN DAN PELEBURAN)</a:t>
            </a: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b="1" dirty="0" err="1" smtClean="0"/>
              <a:t>Periksa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Peraturan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Bapepam</a:t>
            </a:r>
            <a:r>
              <a:rPr lang="en-US" sz="2800" b="1" dirty="0" smtClean="0"/>
              <a:t> No. IX.G.! :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 algn="just">
              <a:buNone/>
            </a:pPr>
            <a:r>
              <a:rPr lang="en-US" b="1" dirty="0" err="1" smtClean="0"/>
              <a:t>Hambatan</a:t>
            </a:r>
            <a:r>
              <a:rPr lang="en-US" b="1" dirty="0" smtClean="0"/>
              <a:t>, </a:t>
            </a: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, </a:t>
            </a:r>
            <a:r>
              <a:rPr lang="en-US" b="1" dirty="0" err="1" smtClean="0"/>
              <a:t>konversi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, </a:t>
            </a:r>
            <a:r>
              <a:rPr lang="en-US" b="1" dirty="0" err="1" smtClean="0"/>
              <a:t>strutur</a:t>
            </a:r>
            <a:r>
              <a:rPr lang="en-US" b="1" dirty="0" smtClean="0"/>
              <a:t> </a:t>
            </a:r>
            <a:r>
              <a:rPr lang="en-US" b="1" dirty="0" err="1" smtClean="0"/>
              <a:t>permodalan</a:t>
            </a:r>
            <a:r>
              <a:rPr lang="en-US" b="1" dirty="0" smtClean="0"/>
              <a:t>, </a:t>
            </a:r>
            <a:r>
              <a:rPr lang="en-US" b="1" dirty="0" err="1" smtClean="0"/>
              <a:t>aktiva</a:t>
            </a:r>
            <a:r>
              <a:rPr lang="en-US" b="1" dirty="0" smtClean="0"/>
              <a:t>/</a:t>
            </a:r>
            <a:r>
              <a:rPr lang="en-US" b="1" dirty="0" err="1" smtClean="0"/>
              <a:t>pasiva</a:t>
            </a:r>
            <a:r>
              <a:rPr lang="en-US" b="1" dirty="0" smtClean="0"/>
              <a:t>, </a:t>
            </a:r>
            <a:r>
              <a:rPr lang="en-US" b="1" dirty="0" err="1" smtClean="0"/>
              <a:t>perubahan</a:t>
            </a:r>
            <a:r>
              <a:rPr lang="en-US" b="1" dirty="0" smtClean="0"/>
              <a:t> </a:t>
            </a:r>
            <a:r>
              <a:rPr lang="en-US" b="1" dirty="0" err="1" smtClean="0"/>
              <a:t>anggaran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, </a:t>
            </a:r>
            <a:r>
              <a:rPr lang="en-US" b="1" dirty="0" err="1" smtClean="0"/>
              <a:t>tindakan</a:t>
            </a:r>
            <a:r>
              <a:rPr lang="en-US" b="1" dirty="0" smtClean="0"/>
              <a:t> </a:t>
            </a:r>
            <a:r>
              <a:rPr lang="en-US" b="1" dirty="0" err="1" smtClean="0"/>
              <a:t>korporasi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persetjuan</a:t>
            </a:r>
            <a:r>
              <a:rPr lang="en-US" b="1" dirty="0" smtClean="0"/>
              <a:t> yang </a:t>
            </a:r>
            <a:r>
              <a:rPr lang="en-US" b="1" dirty="0" err="1" smtClean="0"/>
              <a:t>diperlukan</a:t>
            </a:r>
            <a:r>
              <a:rPr lang="en-US" b="1" dirty="0" smtClean="0"/>
              <a:t>.</a:t>
            </a:r>
            <a:endParaRPr lang="en-US" b="1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43340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OBJEK PEMERIKSAAN 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(AKUISISI SAHAM) 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b="1" dirty="0" err="1" smtClean="0"/>
              <a:t>Periksan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Peraturan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Bapepam</a:t>
            </a:r>
            <a:r>
              <a:rPr lang="en-US" sz="2400" b="1" dirty="0" smtClean="0"/>
              <a:t> No. IX.G.1 :</a:t>
            </a:r>
          </a:p>
          <a:p>
            <a:pPr>
              <a:buFont typeface="Wingdings" charset="2"/>
              <a:buChar char="q"/>
            </a:pPr>
            <a:endParaRPr lang="en-US" sz="2400" dirty="0"/>
          </a:p>
          <a:p>
            <a:pPr marL="0" indent="0" algn="just">
              <a:buNone/>
            </a:pPr>
            <a:r>
              <a:rPr lang="en-US" b="1" dirty="0" err="1" smtClean="0"/>
              <a:t>Hambatan</a:t>
            </a:r>
            <a:r>
              <a:rPr lang="en-US" b="1" dirty="0" smtClean="0"/>
              <a:t>, </a:t>
            </a: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, </a:t>
            </a:r>
            <a:r>
              <a:rPr lang="en-US" b="1" dirty="0" err="1" smtClean="0"/>
              <a:t>struktur</a:t>
            </a:r>
            <a:r>
              <a:rPr lang="en-US" b="1" dirty="0" smtClean="0"/>
              <a:t> </a:t>
            </a:r>
            <a:r>
              <a:rPr lang="en-US" b="1" dirty="0" err="1" smtClean="0"/>
              <a:t>permodalan</a:t>
            </a:r>
            <a:r>
              <a:rPr lang="en-US" b="1" dirty="0" smtClean="0"/>
              <a:t>, </a:t>
            </a:r>
            <a:r>
              <a:rPr lang="en-US" b="1" dirty="0" err="1" smtClean="0"/>
              <a:t>aktiva</a:t>
            </a:r>
            <a:r>
              <a:rPr lang="en-US" b="1" dirty="0" smtClean="0"/>
              <a:t>/</a:t>
            </a:r>
            <a:r>
              <a:rPr lang="en-US" b="1" dirty="0" err="1" smtClean="0"/>
              <a:t>pasiva</a:t>
            </a:r>
            <a:r>
              <a:rPr lang="en-US" b="1" dirty="0" smtClean="0"/>
              <a:t>, target Coy, </a:t>
            </a:r>
            <a:r>
              <a:rPr lang="en-US" b="1" dirty="0" err="1" smtClean="0"/>
              <a:t>perubahan</a:t>
            </a:r>
            <a:r>
              <a:rPr lang="en-US" b="1" dirty="0" smtClean="0"/>
              <a:t> </a:t>
            </a:r>
            <a:r>
              <a:rPr lang="en-US" b="1" dirty="0" err="1" smtClean="0"/>
              <a:t>anggaran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target Coy, </a:t>
            </a:r>
            <a:r>
              <a:rPr lang="en-US" b="1" dirty="0" err="1" smtClean="0"/>
              <a:t>tindakan</a:t>
            </a:r>
            <a:r>
              <a:rPr lang="en-US" b="1" dirty="0" smtClean="0"/>
              <a:t> </a:t>
            </a:r>
            <a:r>
              <a:rPr lang="en-US" b="1" dirty="0" err="1" smtClean="0"/>
              <a:t>korporasi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persetjuan</a:t>
            </a:r>
            <a:r>
              <a:rPr lang="en-US" b="1" dirty="0" smtClean="0"/>
              <a:t> yang </a:t>
            </a:r>
            <a:r>
              <a:rPr lang="en-US" b="1" dirty="0" err="1" smtClean="0"/>
              <a:t>diperlukan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0583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OBJEK PEMERIKSAAN 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(PENGAMBILALIHAN ASET)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b="1" dirty="0" err="1"/>
              <a:t>P</a:t>
            </a:r>
            <a:r>
              <a:rPr lang="en-US" b="1" dirty="0" err="1" smtClean="0"/>
              <a:t>eriksa</a:t>
            </a:r>
            <a:r>
              <a:rPr lang="en-US" b="1" dirty="0" smtClean="0"/>
              <a:t> </a:t>
            </a:r>
            <a:r>
              <a:rPr lang="en-US" b="1" dirty="0" err="1" smtClean="0"/>
              <a:t>hambatan</a:t>
            </a:r>
            <a:r>
              <a:rPr lang="en-US" b="1" dirty="0" smtClean="0"/>
              <a:t>, </a:t>
            </a:r>
            <a:r>
              <a:rPr lang="en-US" b="1" dirty="0" err="1" smtClean="0"/>
              <a:t>batasan</a:t>
            </a:r>
            <a:r>
              <a:rPr lang="en-US" b="1" dirty="0" smtClean="0"/>
              <a:t>, </a:t>
            </a:r>
            <a:r>
              <a:rPr lang="en-US" b="1" dirty="0" err="1" smtClean="0"/>
              <a:t>akibat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, </a:t>
            </a:r>
            <a:r>
              <a:rPr lang="en-US" b="1" dirty="0" err="1" smtClean="0"/>
              <a:t>tindakan</a:t>
            </a:r>
            <a:r>
              <a:rPr lang="en-US" b="1" dirty="0" smtClean="0"/>
              <a:t> </a:t>
            </a:r>
            <a:r>
              <a:rPr lang="en-US" b="1" dirty="0" err="1" smtClean="0"/>
              <a:t>korporasi</a:t>
            </a:r>
            <a:r>
              <a:rPr lang="en-US" b="1" dirty="0" smtClean="0"/>
              <a:t> yang </a:t>
            </a:r>
            <a:r>
              <a:rPr lang="en-US" b="1" dirty="0" err="1" smtClean="0"/>
              <a:t>diperlukan</a:t>
            </a:r>
            <a:r>
              <a:rPr lang="en-US" b="1" dirty="0" smtClean="0"/>
              <a:t> (</a:t>
            </a:r>
            <a:r>
              <a:rPr lang="en-US" b="1" dirty="0" err="1" smtClean="0"/>
              <a:t>pasal</a:t>
            </a:r>
            <a:r>
              <a:rPr lang="en-US" b="1" dirty="0" smtClean="0"/>
              <a:t> 102 UUPT/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RUPS)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74221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OBJEK PEMERIKSAAN 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(TRANSAKSI BENTURAN KEPENTINGAN)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Bapepam</a:t>
            </a:r>
            <a:r>
              <a:rPr lang="en-US" dirty="0" smtClean="0"/>
              <a:t> No. IX.E.1 :</a:t>
            </a:r>
          </a:p>
          <a:p>
            <a:pPr marL="0" indent="0" algn="just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 err="1" smtClean="0"/>
              <a:t>Pihak-pihak</a:t>
            </a:r>
            <a:r>
              <a:rPr lang="en-US" b="1" dirty="0" smtClean="0"/>
              <a:t> yang </a:t>
            </a:r>
            <a:r>
              <a:rPr lang="en-US" b="1" dirty="0" err="1" smtClean="0"/>
              <a:t>mempunyai</a:t>
            </a:r>
            <a:r>
              <a:rPr lang="en-US" b="1" dirty="0" smtClean="0"/>
              <a:t> </a:t>
            </a:r>
            <a:r>
              <a:rPr lang="en-US" b="1" dirty="0" err="1" smtClean="0"/>
              <a:t>benturan</a:t>
            </a:r>
            <a:r>
              <a:rPr lang="en-US" b="1" dirty="0" smtClean="0"/>
              <a:t> </a:t>
            </a:r>
            <a:r>
              <a:rPr lang="en-US" b="1" dirty="0" err="1" smtClean="0"/>
              <a:t>kepentingan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analisa</a:t>
            </a:r>
            <a:r>
              <a:rPr lang="en-US" b="1" dirty="0" smtClean="0"/>
              <a:t> </a:t>
            </a:r>
            <a:r>
              <a:rPr lang="en-US" b="1" dirty="0" err="1" smtClean="0"/>
              <a:t>sifat</a:t>
            </a:r>
            <a:r>
              <a:rPr lang="en-US" b="1" dirty="0" smtClean="0"/>
              <a:t>  </a:t>
            </a:r>
            <a:r>
              <a:rPr lang="en-US" b="1" dirty="0" err="1" smtClean="0"/>
              <a:t>benturan</a:t>
            </a:r>
            <a:r>
              <a:rPr lang="en-US" b="1" dirty="0" smtClean="0"/>
              <a:t> </a:t>
            </a:r>
            <a:r>
              <a:rPr lang="en-US" b="1" dirty="0" err="1" smtClean="0"/>
              <a:t>kepentingan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01410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OBJEK PEMERIKSAAN 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(TRANSAKSI </a:t>
            </a:r>
            <a:r>
              <a:rPr lang="en-US" sz="2800" dirty="0" smtClean="0">
                <a:latin typeface="Arial Black"/>
                <a:cs typeface="Arial Black"/>
              </a:rPr>
              <a:t>LAINNYA)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b="1" dirty="0" err="1"/>
              <a:t>P</a:t>
            </a:r>
            <a:r>
              <a:rPr lang="en-US" b="1" dirty="0" err="1" smtClean="0"/>
              <a:t>eriksa</a:t>
            </a:r>
            <a:r>
              <a:rPr lang="en-US" b="1" dirty="0" smtClean="0"/>
              <a:t> </a:t>
            </a:r>
            <a:r>
              <a:rPr lang="en-US" b="1" dirty="0" err="1" smtClean="0"/>
              <a:t>dokumen-dokumen</a:t>
            </a:r>
            <a:r>
              <a:rPr lang="en-US" b="1" dirty="0" smtClean="0"/>
              <a:t> yang </a:t>
            </a:r>
            <a:r>
              <a:rPr lang="en-US" b="1" dirty="0" err="1" smtClean="0"/>
              <a:t>perlu</a:t>
            </a:r>
            <a:r>
              <a:rPr lang="en-US" b="1" dirty="0" smtClean="0"/>
              <a:t> </a:t>
            </a:r>
            <a:r>
              <a:rPr lang="en-US" b="1" dirty="0" err="1" smtClean="0"/>
              <a:t>dianalisa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b="1" dirty="0" err="1" smtClean="0"/>
              <a:t>Periksa</a:t>
            </a:r>
            <a:r>
              <a:rPr lang="en-US" b="1" dirty="0" smtClean="0"/>
              <a:t> </a:t>
            </a:r>
            <a:r>
              <a:rPr lang="en-US" b="1" dirty="0" err="1" smtClean="0"/>
              <a:t>peraturan</a:t>
            </a:r>
            <a:r>
              <a:rPr lang="en-US" b="1" dirty="0" smtClean="0"/>
              <a:t> </a:t>
            </a:r>
            <a:r>
              <a:rPr lang="en-US" b="1" dirty="0" err="1" smtClean="0"/>
              <a:t>perundang-undangan</a:t>
            </a:r>
            <a:r>
              <a:rPr lang="en-US" b="1" dirty="0" smtClean="0"/>
              <a:t> yang </a:t>
            </a:r>
            <a:r>
              <a:rPr lang="en-US" b="1" dirty="0" err="1" smtClean="0"/>
              <a:t>mengatur</a:t>
            </a:r>
            <a:r>
              <a:rPr lang="en-US" b="1" dirty="0" smtClean="0"/>
              <a:t> </a:t>
            </a:r>
            <a:r>
              <a:rPr lang="en-US" b="1" dirty="0" err="1" smtClean="0"/>
              <a:t>transaksi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b="1" dirty="0" err="1" smtClean="0"/>
              <a:t>Perhatikan</a:t>
            </a:r>
            <a:r>
              <a:rPr lang="en-US" b="1" dirty="0" smtClean="0"/>
              <a:t> </a:t>
            </a:r>
            <a:r>
              <a:rPr lang="en-US" b="1" dirty="0" err="1" smtClean="0"/>
              <a:t>kepentingan</a:t>
            </a:r>
            <a:r>
              <a:rPr lang="en-US" b="1" dirty="0" smtClean="0"/>
              <a:t> </a:t>
            </a:r>
            <a:r>
              <a:rPr lang="en-US" b="1" dirty="0" err="1" smtClean="0"/>
              <a:t>pemodal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318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UJI TUNTAS PADA SUBSIDIARI, AFILIASI, PENGENDALI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 &gt; 50 % 		: UJI TUNTAS MENYELURUH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&lt;50 %		: PEMERIKSAAN TERBATAS (SESUAI KEBUTUHAN)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&lt;50 % TETAPI MENGENDALIKAN : UJI TUNTAS MENYELURUH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935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BILA DALAM PEMERIKSAAN DITEMUKAN TERJADI PELANGGARAN</a:t>
            </a:r>
            <a:br>
              <a:rPr lang="en-US" sz="2400" dirty="0" smtClean="0">
                <a:latin typeface="Arial Black"/>
                <a:cs typeface="Arial Black"/>
              </a:rPr>
            </a:br>
            <a:r>
              <a:rPr lang="en-US" sz="2400" dirty="0" smtClean="0">
                <a:latin typeface="Arial Black"/>
                <a:cs typeface="Arial Black"/>
              </a:rPr>
              <a:t>(UU, ANGGARAN DASAR, PERIKATAN)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b="1" dirty="0" smtClean="0"/>
              <a:t>BERITAHU AGAR PERUSAHAAN DAPAT SEGERA MEMPERBAIKINYA.</a:t>
            </a:r>
          </a:p>
          <a:p>
            <a:pPr algn="just">
              <a:buFont typeface="Wingdings" charset="2"/>
              <a:buChar char="q"/>
            </a:pPr>
            <a:r>
              <a:rPr lang="en-US" b="1" dirty="0" smtClean="0"/>
              <a:t>JIKA TIDAK DIPERBAIKI ATAU TIDAK DAPAT DIPERBAIKI LAGI DENGAN AKIBAT YANG MATERIAL BAGI OPERASI DAN KEUANGAN PERUSAHAAN, KONSULTAN HUKUM WAJIB MENGINFORMASIKAN DAN MEMBERI PENDAPATNYA DALAM PENDAPAT HUKUM.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6128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LAPORAN UJI TUNTAS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b="1" dirty="0" err="1" smtClean="0"/>
              <a:t>Tujuan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Tuntas</a:t>
            </a:r>
            <a:endParaRPr lang="en-US" sz="2800" b="1" dirty="0" smtClean="0"/>
          </a:p>
          <a:p>
            <a:pPr>
              <a:buFont typeface="Wingdings" charset="2"/>
              <a:buChar char="q"/>
            </a:pPr>
            <a:r>
              <a:rPr lang="en-US" sz="2800" b="1" dirty="0" err="1" smtClean="0"/>
              <a:t>Asumsi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Kualifikasi</a:t>
            </a:r>
            <a:endParaRPr lang="en-US" sz="2800" b="1" dirty="0" smtClean="0"/>
          </a:p>
          <a:p>
            <a:pPr>
              <a:buFont typeface="Wingdings" charset="2"/>
              <a:buChar char="q"/>
            </a:pPr>
            <a:r>
              <a:rPr lang="en-US" sz="2800" b="1" dirty="0" smtClean="0"/>
              <a:t>Batas </a:t>
            </a:r>
            <a:r>
              <a:rPr lang="en-US" sz="2800" b="1" dirty="0" err="1" smtClean="0"/>
              <a:t>waktu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pelaksanaan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Tuntas</a:t>
            </a:r>
            <a:r>
              <a:rPr lang="en-US" sz="2800" b="1" dirty="0" smtClean="0"/>
              <a:t> ( 6 </a:t>
            </a:r>
            <a:r>
              <a:rPr lang="en-US" sz="2800" b="1" dirty="0" err="1" smtClean="0"/>
              <a:t>bulan</a:t>
            </a:r>
            <a:r>
              <a:rPr lang="en-US" sz="2800" b="1" dirty="0" smtClean="0"/>
              <a:t>)</a:t>
            </a:r>
          </a:p>
          <a:p>
            <a:pPr>
              <a:buFont typeface="Wingdings" charset="2"/>
              <a:buChar char="q"/>
            </a:pPr>
            <a:r>
              <a:rPr lang="en-US" sz="2800" b="1" dirty="0" err="1" smtClean="0"/>
              <a:t>Ringkasan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eksekutif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Tuntas</a:t>
            </a:r>
            <a:endParaRPr lang="en-US" sz="2800" b="1" dirty="0" smtClean="0"/>
          </a:p>
          <a:p>
            <a:pPr>
              <a:buFont typeface="Wingdings" charset="2"/>
              <a:buChar char="q"/>
            </a:pPr>
            <a:r>
              <a:rPr lang="en-US" sz="2800" b="1" dirty="0" err="1" smtClean="0"/>
              <a:t>Akibat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pelanggaran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mempunyai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akibat</a:t>
            </a:r>
            <a:r>
              <a:rPr lang="en-US" sz="2800" b="1" dirty="0" smtClean="0"/>
              <a:t> material </a:t>
            </a:r>
            <a:r>
              <a:rPr lang="en-US" sz="2800" b="1" dirty="0" err="1" smtClean="0"/>
              <a:t>bagi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operasi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hasil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keuangan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3931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LAPORAN </a:t>
            </a:r>
            <a:br>
              <a:rPr lang="en-US" dirty="0" smtClean="0"/>
            </a:br>
            <a:r>
              <a:rPr lang="en-US" dirty="0" smtClean="0"/>
              <a:t>PENDAPAT 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Identitas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konsultan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bersangkutan</a:t>
            </a:r>
            <a:r>
              <a:rPr lang="en-US" sz="2800" b="1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Pihak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menrima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endParaRPr lang="en-US" sz="2800" b="1" dirty="0" smtClean="0"/>
          </a:p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Dasar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penunjukannya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Konsultan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oleh</a:t>
            </a:r>
            <a:r>
              <a:rPr lang="en-US" sz="2800" b="1" dirty="0" smtClean="0"/>
              <a:t> Perusahaan</a:t>
            </a:r>
          </a:p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Tujuan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diterbitkannya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Hukum</a:t>
            </a:r>
            <a:endParaRPr lang="en-US" sz="2800" b="1" dirty="0" smtClean="0"/>
          </a:p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Pendapat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transaksi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tertentu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berdasarkan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Laporan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Uji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Tuntas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termasuk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Asumsi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kualifikasi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apabila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8789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venir Black"/>
                <a:cs typeface="Avenir Black"/>
              </a:rPr>
              <a:t>PERAN</a:t>
            </a:r>
            <a:br>
              <a:rPr lang="en-US" sz="3200" dirty="0" smtClean="0">
                <a:latin typeface="Avenir Black"/>
                <a:cs typeface="Avenir Black"/>
              </a:rPr>
            </a:br>
            <a:r>
              <a:rPr lang="en-US" sz="3200" dirty="0" smtClean="0">
                <a:latin typeface="Avenir Black"/>
                <a:cs typeface="Avenir Black"/>
              </a:rPr>
              <a:t>PASAR MODAL</a:t>
            </a:r>
            <a:endParaRPr lang="en-US" sz="3200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rminator 3"/>
          <p:cNvSpPr/>
          <p:nvPr/>
        </p:nvSpPr>
        <p:spPr>
          <a:xfrm>
            <a:off x="2348517" y="1417638"/>
            <a:ext cx="4749227" cy="617583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LIBERALISASI EKONOMI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737" y="2783210"/>
            <a:ext cx="713253" cy="28353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</a:t>
            </a:r>
          </a:p>
          <a:p>
            <a:pPr algn="ctr"/>
            <a:r>
              <a:rPr lang="en-US" dirty="0" smtClean="0"/>
              <a:t>E</a:t>
            </a:r>
          </a:p>
          <a:p>
            <a:pPr algn="ctr"/>
            <a:r>
              <a:rPr lang="en-US" dirty="0" smtClean="0"/>
              <a:t>R</a:t>
            </a:r>
          </a:p>
          <a:p>
            <a:pPr algn="ctr"/>
            <a:r>
              <a:rPr lang="en-US" dirty="0" smtClean="0"/>
              <a:t>B</a:t>
            </a:r>
          </a:p>
          <a:p>
            <a:pPr algn="ctr"/>
            <a:r>
              <a:rPr lang="en-US" dirty="0" smtClean="0"/>
              <a:t>A</a:t>
            </a:r>
          </a:p>
          <a:p>
            <a:pPr algn="ctr"/>
            <a:r>
              <a:rPr lang="en-US" dirty="0" smtClean="0"/>
              <a:t>N</a:t>
            </a:r>
          </a:p>
          <a:p>
            <a:pPr algn="ctr"/>
            <a:r>
              <a:rPr lang="en-US" dirty="0" smtClean="0"/>
              <a:t>K</a:t>
            </a:r>
          </a:p>
          <a:p>
            <a:pPr algn="ctr"/>
            <a:r>
              <a:rPr lang="en-US" dirty="0" smtClean="0"/>
              <a:t>A</a:t>
            </a:r>
          </a:p>
          <a:p>
            <a:pPr algn="ctr"/>
            <a:r>
              <a:rPr lang="en-US" dirty="0"/>
              <a:t>N</a:t>
            </a:r>
          </a:p>
        </p:txBody>
      </p:sp>
      <p:sp>
        <p:nvSpPr>
          <p:cNvPr id="6" name="Rectangle 5"/>
          <p:cNvSpPr/>
          <p:nvPr/>
        </p:nvSpPr>
        <p:spPr>
          <a:xfrm>
            <a:off x="4453487" y="2783211"/>
            <a:ext cx="765443" cy="28353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 Black"/>
                <a:cs typeface="Arial Black"/>
              </a:rPr>
              <a:t>P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A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S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A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R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M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O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D</a:t>
            </a:r>
          </a:p>
          <a:p>
            <a:pPr algn="ctr"/>
            <a:r>
              <a:rPr lang="en-US" b="1" dirty="0" smtClean="0">
                <a:latin typeface="Arial Black"/>
                <a:cs typeface="Arial Black"/>
              </a:rPr>
              <a:t>A</a:t>
            </a:r>
          </a:p>
          <a:p>
            <a:pPr algn="ctr"/>
            <a:r>
              <a:rPr lang="en-US" b="1" dirty="0">
                <a:latin typeface="Arial Black"/>
                <a:cs typeface="Arial Black"/>
              </a:rPr>
              <a:t>L</a:t>
            </a:r>
          </a:p>
        </p:txBody>
      </p:sp>
      <p:sp>
        <p:nvSpPr>
          <p:cNvPr id="7" name="Rectangle 6"/>
          <p:cNvSpPr/>
          <p:nvPr/>
        </p:nvSpPr>
        <p:spPr>
          <a:xfrm>
            <a:off x="5688634" y="2783211"/>
            <a:ext cx="730650" cy="28353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</a:p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 smtClean="0"/>
              <a:t>U</a:t>
            </a:r>
          </a:p>
          <a:p>
            <a:pPr algn="ctr"/>
            <a:r>
              <a:rPr lang="en-US" dirty="0" smtClean="0"/>
              <a:t>R</a:t>
            </a:r>
          </a:p>
          <a:p>
            <a:pPr algn="ctr"/>
            <a:r>
              <a:rPr lang="en-US" dirty="0" smtClean="0"/>
              <a:t>A</a:t>
            </a:r>
          </a:p>
          <a:p>
            <a:pPr algn="ctr"/>
            <a:r>
              <a:rPr lang="en-US" dirty="0" smtClean="0"/>
              <a:t>N</a:t>
            </a:r>
          </a:p>
          <a:p>
            <a:pPr algn="ctr"/>
            <a:r>
              <a:rPr lang="en-US" dirty="0" smtClean="0"/>
              <a:t>S</a:t>
            </a:r>
          </a:p>
          <a:p>
            <a:pPr algn="ctr"/>
            <a:r>
              <a:rPr lang="en-US" dirty="0"/>
              <a:t>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05206" y="5757764"/>
            <a:ext cx="3775024" cy="730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PILAR EKONOMI </a:t>
            </a:r>
          </a:p>
          <a:p>
            <a:pPr algn="ctr"/>
            <a:r>
              <a:rPr lang="en-US" dirty="0" smtClean="0">
                <a:latin typeface="Arial Black"/>
                <a:cs typeface="Arial Black"/>
              </a:rPr>
              <a:t>SUATU  NEGARA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10" name="Regular Pentagon 9"/>
          <p:cNvSpPr/>
          <p:nvPr/>
        </p:nvSpPr>
        <p:spPr>
          <a:xfrm>
            <a:off x="3044376" y="2035221"/>
            <a:ext cx="3635853" cy="521852"/>
          </a:xfrm>
          <a:prstGeom prst="pentag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9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KERANGKA DALAM LAPORAN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 UJI TUNTAS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dirty="0" smtClean="0">
                <a:latin typeface="Arial Black"/>
                <a:cs typeface="Arial Black"/>
              </a:rPr>
              <a:t>1.</a:t>
            </a:r>
            <a:r>
              <a:rPr lang="en-US" sz="1600" dirty="0" smtClean="0">
                <a:latin typeface="Arial Black"/>
                <a:cs typeface="Arial Black"/>
              </a:rPr>
              <a:t> PENDAHULUAN</a:t>
            </a:r>
          </a:p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   </a:t>
            </a:r>
            <a:r>
              <a:rPr lang="en-US" sz="1400" dirty="0" smtClean="0">
                <a:latin typeface="Arial Black"/>
                <a:cs typeface="Arial Black"/>
              </a:rPr>
              <a:t> 1.1.</a:t>
            </a:r>
            <a:r>
              <a:rPr lang="en-US" sz="1600" dirty="0" smtClean="0">
                <a:latin typeface="Arial Black"/>
                <a:cs typeface="Arial Black"/>
              </a:rPr>
              <a:t> </a:t>
            </a:r>
            <a:r>
              <a:rPr lang="en-US" sz="1400" dirty="0" err="1">
                <a:latin typeface="Arial Black"/>
                <a:cs typeface="Arial Black"/>
              </a:rPr>
              <a:t>P</a:t>
            </a:r>
            <a:r>
              <a:rPr lang="en-US" sz="1400" dirty="0" err="1" smtClean="0">
                <a:latin typeface="Arial Black"/>
                <a:cs typeface="Arial Black"/>
              </a:rPr>
              <a:t>enunjukan</a:t>
            </a:r>
            <a:r>
              <a:rPr lang="en-US" sz="1400" dirty="0" smtClean="0">
                <a:latin typeface="Arial Black"/>
                <a:cs typeface="Arial Black"/>
              </a:rPr>
              <a:t>/</a:t>
            </a:r>
            <a:r>
              <a:rPr lang="en-US" sz="1400" dirty="0" err="1" smtClean="0">
                <a:latin typeface="Arial Black"/>
                <a:cs typeface="Arial Black"/>
              </a:rPr>
              <a:t>penugasan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1.2. </a:t>
            </a:r>
            <a:r>
              <a:rPr lang="en-US" sz="1400" dirty="0" err="1" smtClean="0">
                <a:latin typeface="Arial Black"/>
                <a:cs typeface="Arial Black"/>
              </a:rPr>
              <a:t>Jenis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Transaksi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1.3. </a:t>
            </a:r>
            <a:r>
              <a:rPr lang="en-US" sz="1400" dirty="0" err="1" smtClean="0">
                <a:latin typeface="Arial Black"/>
                <a:cs typeface="Arial Black"/>
              </a:rPr>
              <a:t>Asumsi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Pembatasan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endParaRPr lang="en-US" sz="16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2. ANGGARAN DASAR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 </a:t>
            </a:r>
            <a:r>
              <a:rPr lang="en-US" sz="1400" dirty="0" smtClean="0">
                <a:latin typeface="Arial Black"/>
                <a:cs typeface="Arial Black"/>
              </a:rPr>
              <a:t>2.1.Anggaran </a:t>
            </a:r>
            <a:r>
              <a:rPr lang="en-US" sz="1400" dirty="0" err="1" smtClean="0">
                <a:latin typeface="Arial Black"/>
                <a:cs typeface="Arial Black"/>
              </a:rPr>
              <a:t>Dasar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Perubahan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2.2. </a:t>
            </a:r>
            <a:r>
              <a:rPr lang="en-US" sz="1400" dirty="0" err="1" smtClean="0">
                <a:latin typeface="Arial Black"/>
                <a:cs typeface="Arial Black"/>
              </a:rPr>
              <a:t>Kegiatan</a:t>
            </a:r>
            <a:r>
              <a:rPr lang="en-US" sz="1400" dirty="0" smtClean="0">
                <a:latin typeface="Arial Black"/>
                <a:cs typeface="Arial Black"/>
              </a:rPr>
              <a:t> Usaha Perseroan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2.3. </a:t>
            </a:r>
            <a:r>
              <a:rPr lang="en-US" sz="1400" dirty="0" err="1" smtClean="0">
                <a:latin typeface="Arial Black"/>
                <a:cs typeface="Arial Black"/>
              </a:rPr>
              <a:t>Struktur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Permodalan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Pemegang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Saham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2.4. </a:t>
            </a:r>
            <a:r>
              <a:rPr lang="en-US" sz="1400" dirty="0" err="1" smtClean="0">
                <a:latin typeface="Arial Black"/>
                <a:cs typeface="Arial Black"/>
              </a:rPr>
              <a:t>Susunan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Pengurus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      a. </a:t>
            </a:r>
            <a:r>
              <a:rPr lang="en-US" sz="1400" dirty="0" err="1" smtClean="0">
                <a:latin typeface="Arial Black"/>
                <a:cs typeface="Arial Black"/>
              </a:rPr>
              <a:t>Jati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Diri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Direktur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      b. </a:t>
            </a:r>
            <a:r>
              <a:rPr lang="en-US" sz="1400" dirty="0" err="1" smtClean="0">
                <a:latin typeface="Arial Black"/>
                <a:cs typeface="Arial Black"/>
              </a:rPr>
              <a:t>Jati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diri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Komisaris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 smtClean="0">
                <a:latin typeface="Arial Black"/>
                <a:cs typeface="Arial Black"/>
              </a:rPr>
              <a:t>    2.5. </a:t>
            </a:r>
            <a:r>
              <a:rPr lang="en-US" sz="1400" dirty="0" err="1" smtClean="0">
                <a:latin typeface="Arial Black"/>
                <a:cs typeface="Arial Black"/>
              </a:rPr>
              <a:t>Ketentuan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Mengenai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Pengurusan</a:t>
            </a:r>
            <a:r>
              <a:rPr lang="en-US" sz="1400" dirty="0" smtClean="0">
                <a:latin typeface="Arial Black"/>
                <a:cs typeface="Arial Black"/>
              </a:rPr>
              <a:t> Perseroan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2.6. </a:t>
            </a:r>
            <a:r>
              <a:rPr lang="en-US" sz="1400" dirty="0" err="1" smtClean="0">
                <a:latin typeface="Arial Black"/>
                <a:cs typeface="Arial Black"/>
              </a:rPr>
              <a:t>Rapat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Umum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Pemegang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Saham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2.7. </a:t>
            </a:r>
            <a:r>
              <a:rPr lang="en-US" sz="1400" dirty="0" err="1" smtClean="0">
                <a:latin typeface="Arial Black"/>
                <a:cs typeface="Arial Black"/>
              </a:rPr>
              <a:t>Notulen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Rapat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      a. </a:t>
            </a:r>
            <a:r>
              <a:rPr lang="en-US" sz="1400" dirty="0" err="1" smtClean="0">
                <a:latin typeface="Arial Black"/>
                <a:cs typeface="Arial Black"/>
              </a:rPr>
              <a:t>Notulen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Rapat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Direksi</a:t>
            </a:r>
            <a:r>
              <a:rPr lang="en-US" sz="1400" dirty="0" smtClean="0">
                <a:latin typeface="Arial Black"/>
                <a:cs typeface="Arial Black"/>
              </a:rPr>
              <a:t>/</a:t>
            </a:r>
            <a:r>
              <a:rPr lang="en-US" sz="1400" dirty="0" err="1" smtClean="0">
                <a:latin typeface="Arial Black"/>
                <a:cs typeface="Arial Black"/>
              </a:rPr>
              <a:t>Komisaris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 smtClean="0">
                <a:latin typeface="Arial Black"/>
                <a:cs typeface="Arial Black"/>
              </a:rPr>
              <a:t>           b. </a:t>
            </a:r>
            <a:r>
              <a:rPr lang="en-US" sz="1400" dirty="0" err="1" smtClean="0">
                <a:latin typeface="Arial Black"/>
                <a:cs typeface="Arial Black"/>
              </a:rPr>
              <a:t>Notulen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Rapat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Pemegang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>
                <a:latin typeface="Arial Black"/>
                <a:cs typeface="Arial Black"/>
              </a:rPr>
              <a:t>S</a:t>
            </a:r>
            <a:r>
              <a:rPr lang="en-US" sz="1400" dirty="0" err="1" smtClean="0">
                <a:latin typeface="Arial Black"/>
                <a:cs typeface="Arial Black"/>
              </a:rPr>
              <a:t>aham</a:t>
            </a:r>
            <a:endParaRPr lang="en-US" sz="1400" dirty="0" smtClean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5277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6593"/>
            <a:ext cx="8229600" cy="103909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KERANGKA DALAM LAPORAN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 UJI TUNTAS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3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  <a:r>
              <a:rPr lang="en-US" sz="1600" dirty="0" smtClean="0">
                <a:latin typeface="Arial Black"/>
                <a:cs typeface="Arial Black"/>
              </a:rPr>
              <a:t> KETERANGAN MENGENAI PEMEGANG SAHAM BERBENTUK BADAN 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  HUKUM.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  </a:t>
            </a:r>
            <a:r>
              <a:rPr lang="en-US" sz="1400" dirty="0" smtClean="0">
                <a:latin typeface="Arial Black"/>
                <a:cs typeface="Arial Black"/>
              </a:rPr>
              <a:t>3.1. </a:t>
            </a:r>
            <a:r>
              <a:rPr lang="en-US" sz="1400" dirty="0" err="1">
                <a:latin typeface="Arial Black"/>
                <a:cs typeface="Arial Black"/>
              </a:rPr>
              <a:t>A</a:t>
            </a:r>
            <a:r>
              <a:rPr lang="en-US" sz="1400" dirty="0" err="1" smtClean="0">
                <a:latin typeface="Arial Black"/>
                <a:cs typeface="Arial Black"/>
              </a:rPr>
              <a:t>nggaran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Dasar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 3.2. </a:t>
            </a:r>
            <a:r>
              <a:rPr lang="en-US" sz="1400" dirty="0" err="1" smtClean="0">
                <a:latin typeface="Arial Black"/>
                <a:cs typeface="Arial Black"/>
              </a:rPr>
              <a:t>Perubahan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Anggaran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Dasar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 3.3. </a:t>
            </a:r>
            <a:r>
              <a:rPr lang="en-US" sz="1400" dirty="0" err="1" smtClean="0">
                <a:latin typeface="Arial Black"/>
                <a:cs typeface="Arial Black"/>
              </a:rPr>
              <a:t>Susunan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Pengurus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endParaRPr lang="en-US" sz="1400" dirty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4. PERIJINAN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 </a:t>
            </a:r>
            <a:r>
              <a:rPr lang="en-US" sz="1400" dirty="0" smtClean="0">
                <a:latin typeface="Arial Black"/>
                <a:cs typeface="Arial Black"/>
              </a:rPr>
              <a:t>4.1. </a:t>
            </a:r>
            <a:r>
              <a:rPr lang="en-US" sz="1400" dirty="0" err="1" smtClean="0">
                <a:latin typeface="Arial Black"/>
                <a:cs typeface="Arial Black"/>
              </a:rPr>
              <a:t>Perijinan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Pokok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4.2. </a:t>
            </a:r>
            <a:r>
              <a:rPr lang="en-US" sz="1400" dirty="0" err="1" smtClean="0">
                <a:latin typeface="Arial Black"/>
                <a:cs typeface="Arial Black"/>
              </a:rPr>
              <a:t>Perijinan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Lainnya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endParaRPr lang="en-US" sz="1600" dirty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5. ASET PERSEROAN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 </a:t>
            </a:r>
            <a:r>
              <a:rPr lang="en-US" sz="1400" dirty="0" smtClean="0">
                <a:latin typeface="Arial Black"/>
                <a:cs typeface="Arial Black"/>
              </a:rPr>
              <a:t>5.1. </a:t>
            </a:r>
            <a:r>
              <a:rPr lang="en-US" sz="1400" dirty="0" err="1" smtClean="0">
                <a:latin typeface="Arial Black"/>
                <a:cs typeface="Arial Black"/>
              </a:rPr>
              <a:t>Penyertaan</a:t>
            </a:r>
            <a:r>
              <a:rPr lang="en-US" sz="1400" dirty="0" smtClean="0">
                <a:latin typeface="Arial Black"/>
                <a:cs typeface="Arial Black"/>
              </a:rPr>
              <a:t> di </a:t>
            </a:r>
            <a:r>
              <a:rPr lang="en-US" sz="1400" dirty="0" err="1" smtClean="0">
                <a:latin typeface="Arial Black"/>
                <a:cs typeface="Arial Black"/>
              </a:rPr>
              <a:t>Badan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Hukum</a:t>
            </a:r>
            <a:r>
              <a:rPr lang="en-US" sz="1400" dirty="0" smtClean="0">
                <a:latin typeface="Arial Black"/>
                <a:cs typeface="Arial Black"/>
              </a:rPr>
              <a:t>/</a:t>
            </a:r>
            <a:r>
              <a:rPr lang="en-US" sz="1400" dirty="0" err="1" smtClean="0">
                <a:latin typeface="Arial Black"/>
                <a:cs typeface="Arial Black"/>
              </a:rPr>
              <a:t>Anak</a:t>
            </a:r>
            <a:r>
              <a:rPr lang="en-US" sz="1400" dirty="0" smtClean="0">
                <a:latin typeface="Arial Black"/>
                <a:cs typeface="Arial Black"/>
              </a:rPr>
              <a:t> Perusahaan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5.2. </a:t>
            </a:r>
            <a:r>
              <a:rPr lang="en-US" sz="1400" dirty="0" err="1" smtClean="0">
                <a:latin typeface="Arial Black"/>
                <a:cs typeface="Arial Black"/>
              </a:rPr>
              <a:t>Barang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Tidak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Bergerak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5.3. </a:t>
            </a:r>
            <a:r>
              <a:rPr lang="en-US" sz="1400" dirty="0" err="1" smtClean="0">
                <a:latin typeface="Arial Black"/>
                <a:cs typeface="Arial Black"/>
              </a:rPr>
              <a:t>Barang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Bergerak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5.4. </a:t>
            </a:r>
            <a:r>
              <a:rPr lang="en-US" sz="1400" dirty="0" err="1" smtClean="0">
                <a:latin typeface="Arial Black"/>
                <a:cs typeface="Arial Black"/>
              </a:rPr>
              <a:t>Asuransi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  5.5. </a:t>
            </a:r>
            <a:r>
              <a:rPr lang="en-US" sz="1400" dirty="0" err="1" smtClean="0">
                <a:latin typeface="Arial Black"/>
                <a:cs typeface="Arial Black"/>
              </a:rPr>
              <a:t>Hak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Milik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Intelektual</a:t>
            </a:r>
            <a:endParaRPr lang="en-US" sz="16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7544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KERANGKA DALAM LAPORAN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 UJI TUNTAS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6. PERJANJIAN DENGAN PIHAK KETIGA</a:t>
            </a:r>
          </a:p>
          <a:p>
            <a:pPr marL="0" indent="0">
              <a:buNone/>
            </a:pPr>
            <a:r>
              <a:rPr lang="en-US" sz="1600" dirty="0">
                <a:latin typeface="Arial Black"/>
                <a:cs typeface="Arial Black"/>
              </a:rPr>
              <a:t> </a:t>
            </a:r>
            <a:r>
              <a:rPr lang="en-US" sz="1600" dirty="0" smtClean="0">
                <a:latin typeface="Arial Black"/>
                <a:cs typeface="Arial Black"/>
              </a:rPr>
              <a:t>  </a:t>
            </a:r>
            <a:r>
              <a:rPr lang="en-US" sz="1400" dirty="0" smtClean="0">
                <a:latin typeface="Arial Black"/>
                <a:cs typeface="Arial Black"/>
              </a:rPr>
              <a:t>6.1. </a:t>
            </a:r>
            <a:r>
              <a:rPr lang="en-US" sz="1400" dirty="0" err="1" smtClean="0">
                <a:latin typeface="Arial Black"/>
                <a:cs typeface="Arial Black"/>
              </a:rPr>
              <a:t>Perjanjian</a:t>
            </a:r>
            <a:r>
              <a:rPr lang="en-US" sz="1400" dirty="0" smtClean="0">
                <a:latin typeface="Arial Black"/>
                <a:cs typeface="Arial Black"/>
              </a:rPr>
              <a:t> yang </a:t>
            </a:r>
            <a:r>
              <a:rPr lang="en-US" sz="1400" dirty="0" err="1" smtClean="0">
                <a:latin typeface="Arial Black"/>
                <a:cs typeface="Arial Black"/>
              </a:rPr>
              <a:t>Terkait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dengan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Kegiatan</a:t>
            </a:r>
            <a:r>
              <a:rPr lang="en-US" sz="1400" dirty="0" smtClean="0">
                <a:latin typeface="Arial Black"/>
                <a:cs typeface="Arial Black"/>
              </a:rPr>
              <a:t> Usaha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6.2. </a:t>
            </a:r>
            <a:r>
              <a:rPr lang="en-US" sz="1400" dirty="0" err="1" smtClean="0">
                <a:latin typeface="Arial Black"/>
                <a:cs typeface="Arial Black"/>
              </a:rPr>
              <a:t>Perjanjian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Kredit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6.3. </a:t>
            </a:r>
            <a:r>
              <a:rPr lang="en-US" sz="1400" dirty="0" err="1" smtClean="0">
                <a:latin typeface="Arial Black"/>
                <a:cs typeface="Arial Black"/>
              </a:rPr>
              <a:t>Perjanjian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Lainnya</a:t>
            </a:r>
            <a:r>
              <a:rPr lang="en-US" sz="1400" dirty="0" smtClean="0">
                <a:latin typeface="Arial Black"/>
                <a:cs typeface="Arial Black"/>
              </a:rPr>
              <a:t>.</a:t>
            </a:r>
          </a:p>
          <a:p>
            <a:pPr marL="0" indent="0">
              <a:buNone/>
            </a:pPr>
            <a:endParaRPr lang="en-US" sz="1400" dirty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600" dirty="0" smtClean="0">
                <a:latin typeface="Arial Black"/>
                <a:cs typeface="Arial Black"/>
              </a:rPr>
              <a:t>7. PERKARA YANG SEDANG DIHADAPI PERSEROAN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7.1. </a:t>
            </a:r>
            <a:r>
              <a:rPr lang="en-US" sz="1400" dirty="0" err="1" smtClean="0">
                <a:latin typeface="Arial Black"/>
                <a:cs typeface="Arial Black"/>
              </a:rPr>
              <a:t>Perkara</a:t>
            </a:r>
            <a:r>
              <a:rPr lang="en-US" sz="1400" dirty="0" smtClean="0">
                <a:latin typeface="Arial Black"/>
                <a:cs typeface="Arial Black"/>
              </a:rPr>
              <a:t> yang </a:t>
            </a:r>
            <a:r>
              <a:rPr lang="en-US" sz="1400" dirty="0" err="1" smtClean="0">
                <a:latin typeface="Arial Black"/>
                <a:cs typeface="Arial Black"/>
              </a:rPr>
              <a:t>sedang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dihadapi</a:t>
            </a:r>
            <a:r>
              <a:rPr lang="en-US" sz="1400" dirty="0" smtClean="0">
                <a:latin typeface="Arial Black"/>
                <a:cs typeface="Arial Black"/>
              </a:rPr>
              <a:t> Perseroan</a:t>
            </a: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7.2. </a:t>
            </a:r>
            <a:r>
              <a:rPr lang="en-US" sz="1400" dirty="0" err="1" smtClean="0">
                <a:latin typeface="Arial Black"/>
                <a:cs typeface="Arial Black"/>
              </a:rPr>
              <a:t>Surat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Keterangan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dari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Penagdilan</a:t>
            </a:r>
            <a:r>
              <a:rPr lang="en-US" sz="1400" dirty="0" smtClean="0">
                <a:latin typeface="Arial Black"/>
                <a:cs typeface="Arial Black"/>
              </a:rPr>
              <a:t>/</a:t>
            </a:r>
            <a:r>
              <a:rPr lang="en-US" sz="1400" dirty="0" err="1" smtClean="0">
                <a:latin typeface="Arial Black"/>
                <a:cs typeface="Arial Black"/>
              </a:rPr>
              <a:t>Lembaga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Administratif</a:t>
            </a:r>
            <a:endParaRPr lang="en-US" sz="14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1400" dirty="0">
                <a:latin typeface="Arial Black"/>
                <a:cs typeface="Arial Black"/>
              </a:rPr>
              <a:t> </a:t>
            </a:r>
            <a:r>
              <a:rPr lang="en-US" sz="1400" dirty="0" smtClean="0">
                <a:latin typeface="Arial Black"/>
                <a:cs typeface="Arial Black"/>
              </a:rPr>
              <a:t>  7.3. </a:t>
            </a:r>
            <a:r>
              <a:rPr lang="en-US" sz="1400" dirty="0" err="1" smtClean="0">
                <a:latin typeface="Arial Black"/>
                <a:cs typeface="Arial Black"/>
              </a:rPr>
              <a:t>Surat</a:t>
            </a:r>
            <a:r>
              <a:rPr lang="en-US" sz="1400" dirty="0" smtClean="0">
                <a:latin typeface="Arial Black"/>
                <a:cs typeface="Arial Black"/>
              </a:rPr>
              <a:t> </a:t>
            </a:r>
            <a:r>
              <a:rPr lang="en-US" sz="1400" dirty="0" err="1" smtClean="0">
                <a:latin typeface="Arial Black"/>
                <a:cs typeface="Arial Black"/>
              </a:rPr>
              <a:t>Pernyataan</a:t>
            </a:r>
            <a:endParaRPr lang="en-US" sz="14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24490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KERANGKA DASAR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PENDAPAT DARI SEGI HUKUM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Pendahuluan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Pokok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permasalahan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Informsai</a:t>
            </a:r>
            <a:r>
              <a:rPr lang="en-US" sz="2000" dirty="0" smtClean="0">
                <a:latin typeface="Arial Black"/>
                <a:cs typeface="Arial Black"/>
              </a:rPr>
              <a:t> material yang </a:t>
            </a:r>
            <a:r>
              <a:rPr lang="en-US" sz="2000" dirty="0" err="1" smtClean="0">
                <a:latin typeface="Arial Black"/>
                <a:cs typeface="Arial Black"/>
              </a:rPr>
              <a:t>terkait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Uraian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Dokumen-Dokumen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Penting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relevan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Pembatasan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Asumsi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Dasar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Ketentuan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Uraian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Fakta-Fakta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Terkait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Analisa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Pertimbangan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Pendapat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endParaRPr lang="en-US" sz="2000" dirty="0" smtClean="0">
              <a:latin typeface="Arial Black"/>
              <a:cs typeface="Arial Black"/>
            </a:endParaRPr>
          </a:p>
          <a:p>
            <a:pPr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Kesimpulan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Saran/</a:t>
            </a:r>
            <a:r>
              <a:rPr lang="en-US" sz="2000" dirty="0" err="1" smtClean="0">
                <a:latin typeface="Arial Black"/>
                <a:cs typeface="Arial Black"/>
              </a:rPr>
              <a:t>Solusi</a:t>
            </a: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01836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/>
                <a:cs typeface="Arial Black"/>
              </a:rPr>
              <a:t>TANGGUNG JAWAB</a:t>
            </a: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400" dirty="0" err="1" smtClean="0"/>
              <a:t>Advokat</a:t>
            </a:r>
            <a:r>
              <a:rPr lang="en-US" sz="2400" dirty="0" smtClean="0"/>
              <a:t> </a:t>
            </a:r>
            <a:r>
              <a:rPr lang="en-US" sz="2400" dirty="0" err="1" smtClean="0"/>
              <a:t>bertanggung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penuh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isi</a:t>
            </a:r>
            <a:r>
              <a:rPr lang="en-US" sz="2400" dirty="0" smtClean="0"/>
              <a:t>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400" dirty="0" err="1" smtClean="0"/>
              <a:t>Pendapat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mengikat</a:t>
            </a:r>
            <a:r>
              <a:rPr lang="en-US" sz="2400" dirty="0" smtClean="0"/>
              <a:t> </a:t>
            </a:r>
            <a:r>
              <a:rPr lang="en-US" sz="2400" dirty="0" err="1" smtClean="0"/>
              <a:t>Klien</a:t>
            </a:r>
            <a:r>
              <a:rPr lang="en-US" sz="2400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400" dirty="0" err="1" smtClean="0"/>
              <a:t>Advokat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dimintakan</a:t>
            </a:r>
            <a:r>
              <a:rPr lang="en-US" sz="2400" dirty="0" smtClean="0"/>
              <a:t> </a:t>
            </a:r>
            <a:r>
              <a:rPr lang="en-US" sz="2400" dirty="0" err="1" smtClean="0"/>
              <a:t>tanggung</a:t>
            </a:r>
            <a:r>
              <a:rPr lang="en-US" sz="2400" dirty="0" smtClean="0"/>
              <a:t> </a:t>
            </a:r>
            <a:r>
              <a:rPr lang="en-US" sz="2400" dirty="0" err="1" smtClean="0"/>
              <a:t>jawab</a:t>
            </a:r>
            <a:r>
              <a:rPr lang="en-US" sz="2400" dirty="0" smtClean="0"/>
              <a:t> </a:t>
            </a:r>
            <a:r>
              <a:rPr lang="en-US" sz="2400" dirty="0" err="1" smtClean="0"/>
              <a:t>sehubungan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timbul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pelaksanaan</a:t>
            </a:r>
            <a:r>
              <a:rPr lang="en-US" sz="2400" dirty="0" smtClean="0"/>
              <a:t>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(</a:t>
            </a:r>
            <a:r>
              <a:rPr lang="en-US" sz="2400" dirty="0" err="1" smtClean="0"/>
              <a:t>kecuali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benarnya</a:t>
            </a:r>
            <a:r>
              <a:rPr lang="en-US" sz="2400" dirty="0" smtClean="0"/>
              <a:t> </a:t>
            </a:r>
            <a:r>
              <a:rPr lang="en-US" sz="2400" dirty="0" err="1" smtClean="0"/>
              <a:t>isi</a:t>
            </a:r>
            <a:r>
              <a:rPr lang="en-US" sz="2400" dirty="0" smtClean="0"/>
              <a:t>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)</a:t>
            </a:r>
          </a:p>
          <a:p>
            <a:pPr algn="just">
              <a:buFont typeface="Wingdings" charset="2"/>
              <a:buChar char="q"/>
            </a:pPr>
            <a:r>
              <a:rPr lang="en-US" sz="2400" dirty="0" err="1" smtClean="0"/>
              <a:t>Pengambilan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bertanggungjawab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resiko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/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kerugian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timbul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pelaksnaan</a:t>
            </a:r>
            <a:r>
              <a:rPr lang="en-US" sz="2400" dirty="0" smtClean="0"/>
              <a:t> </a:t>
            </a:r>
            <a:r>
              <a:rPr lang="en-US" sz="2400" dirty="0" err="1" smtClean="0"/>
              <a:t>pendapat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760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 Black"/>
                <a:cs typeface="Arial Black"/>
              </a:rPr>
              <a:t>PELANGGARAN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800" dirty="0" smtClean="0"/>
              <a:t> DIADILI OLEH DEWAN KEHORMATAN DENGAN KETENTUAN DAN PROSEDUR YANG DIATUR DALAM KODE ETIK HKHPM.</a:t>
            </a:r>
          </a:p>
          <a:p>
            <a:pPr>
              <a:buFont typeface="Wingdings" charset="2"/>
              <a:buChar char="q"/>
            </a:pPr>
            <a:r>
              <a:rPr lang="en-US" sz="2800" dirty="0" smtClean="0"/>
              <a:t>TUNUTAN PERDATA DAN PIDANA BAGI KONSULTAN HUKUM.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68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PERJANJIAN-PERJANJIAN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DI PASAR MODAL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q"/>
            </a:pPr>
            <a:r>
              <a:rPr lang="en-US" sz="2000" dirty="0" smtClean="0">
                <a:latin typeface="Arial Black"/>
                <a:cs typeface="Arial Black"/>
              </a:rPr>
              <a:t>PERJANJIAN DALAM PENAWARAN UMUM SAHAM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1.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Penjaminan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Emisi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Umum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Saham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Perdana</a:t>
            </a:r>
            <a:r>
              <a:rPr lang="en-US" sz="2000" dirty="0" smtClean="0">
                <a:latin typeface="Arial Black"/>
                <a:cs typeface="Arial Black"/>
              </a:rPr>
              <a:t> (</a:t>
            </a:r>
            <a:r>
              <a:rPr lang="en-US" sz="2000" dirty="0" err="1" smtClean="0">
                <a:latin typeface="Arial Black"/>
                <a:cs typeface="Arial Black"/>
              </a:rPr>
              <a:t>sifat</a:t>
            </a:r>
            <a:r>
              <a:rPr lang="en-US" sz="2000" dirty="0" smtClean="0">
                <a:latin typeface="Arial Black"/>
                <a:cs typeface="Arial Black"/>
              </a:rPr>
              <a:t>: full </a:t>
            </a:r>
            <a:r>
              <a:rPr lang="en-US" sz="2000" dirty="0" err="1" smtClean="0">
                <a:latin typeface="Arial Black"/>
                <a:cs typeface="Arial Black"/>
              </a:rPr>
              <a:t>comitmen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atau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sebagian</a:t>
            </a:r>
            <a:r>
              <a:rPr lang="en-US" sz="2000" dirty="0" smtClean="0">
                <a:latin typeface="Arial Black"/>
                <a:cs typeface="Arial Black"/>
              </a:rPr>
              <a:t>, 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harganya</a:t>
            </a:r>
            <a:r>
              <a:rPr lang="en-US" sz="2000" dirty="0" smtClean="0">
                <a:latin typeface="Arial Black"/>
                <a:cs typeface="Arial Black"/>
              </a:rPr>
              <a:t>, </a:t>
            </a:r>
            <a:r>
              <a:rPr lang="en-US" sz="2000" dirty="0" err="1" smtClean="0">
                <a:latin typeface="Arial Black"/>
                <a:cs typeface="Arial Black"/>
              </a:rPr>
              <a:t>penyelesaian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sengketanya</a:t>
            </a:r>
            <a:r>
              <a:rPr lang="en-US" sz="2000" dirty="0" smtClean="0">
                <a:latin typeface="Arial Black"/>
                <a:cs typeface="Arial Black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2.  </a:t>
            </a:r>
            <a:r>
              <a:rPr lang="en-US" sz="2000" dirty="0" err="1">
                <a:latin typeface="Arial Black"/>
                <a:cs typeface="Arial Black"/>
              </a:rPr>
              <a:t>P</a:t>
            </a:r>
            <a:r>
              <a:rPr lang="en-US" sz="2000" dirty="0" err="1" smtClean="0">
                <a:latin typeface="Arial Black"/>
                <a:cs typeface="Arial Black"/>
              </a:rPr>
              <a:t>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pengelolaan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Administrasi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Saham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3. </a:t>
            </a:r>
            <a:r>
              <a:rPr lang="en-US" sz="2000" dirty="0" err="1" smtClean="0">
                <a:latin typeface="Arial Black"/>
                <a:cs typeface="Arial Black"/>
              </a:rPr>
              <a:t>Perajnjian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Pendahuluan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Pencatatan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4.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Pendaftaran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Bersifat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Ekuitas</a:t>
            </a:r>
            <a:r>
              <a:rPr lang="en-US" sz="2000" dirty="0" smtClean="0">
                <a:latin typeface="Arial Black"/>
                <a:cs typeface="Arial Black"/>
              </a:rPr>
              <a:t> di KSEI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5.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terkait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efek</a:t>
            </a:r>
            <a:r>
              <a:rPr lang="en-US" sz="2000" dirty="0" smtClean="0">
                <a:latin typeface="Arial Black"/>
                <a:cs typeface="Arial Black"/>
              </a:rPr>
              <a:t> di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luar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negeri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6.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Pembelian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sisa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saham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umum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terbatas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7. </a:t>
            </a:r>
            <a:r>
              <a:rPr lang="en-US" sz="2000" dirty="0" err="1" smtClean="0">
                <a:latin typeface="Arial Black"/>
                <a:cs typeface="Arial Black"/>
              </a:rPr>
              <a:t>Perjanjian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Pengelolaan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Administrasi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Saham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agen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pelaksanaan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dalam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rangka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penawaran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umum</a:t>
            </a:r>
            <a:endParaRPr lang="en-US" sz="2000" dirty="0" smtClean="0">
              <a:latin typeface="Arial Black"/>
              <a:cs typeface="Arial Black"/>
            </a:endParaRPr>
          </a:p>
          <a:p>
            <a:pPr marL="0" indent="0">
              <a:buNone/>
            </a:pPr>
            <a:r>
              <a:rPr lang="en-US" sz="2000" dirty="0">
                <a:latin typeface="Arial Black"/>
                <a:cs typeface="Arial Black"/>
              </a:rPr>
              <a:t> </a:t>
            </a:r>
            <a:r>
              <a:rPr lang="en-US" sz="2000" dirty="0" smtClean="0">
                <a:latin typeface="Arial Black"/>
                <a:cs typeface="Arial Black"/>
              </a:rPr>
              <a:t>       </a:t>
            </a:r>
            <a:r>
              <a:rPr lang="en-US" sz="2000" dirty="0" err="1" smtClean="0">
                <a:latin typeface="Arial Black"/>
                <a:cs typeface="Arial Black"/>
              </a:rPr>
              <a:t>terbatas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72786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PERJANJIAN-PERJANJIAN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DI PASAR MODAL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b="1" dirty="0" smtClean="0"/>
              <a:t>PERJANJIAN DALAM PENAWARAN OBLIGASI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Pengakuan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Pendahuluan</a:t>
            </a:r>
            <a:r>
              <a:rPr lang="en-US" sz="2400" dirty="0" smtClean="0"/>
              <a:t> </a:t>
            </a:r>
            <a:r>
              <a:rPr lang="en-US" sz="2400" dirty="0" err="1" smtClean="0"/>
              <a:t>Pencatatann</a:t>
            </a:r>
            <a:r>
              <a:rPr lang="en-US" sz="2400" dirty="0" smtClean="0"/>
              <a:t> </a:t>
            </a:r>
            <a:r>
              <a:rPr lang="en-US" sz="2400" dirty="0" err="1" smtClean="0"/>
              <a:t>Efek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Penjaminan</a:t>
            </a:r>
            <a:r>
              <a:rPr lang="en-US" sz="2400" dirty="0" smtClean="0"/>
              <a:t> </a:t>
            </a:r>
            <a:r>
              <a:rPr lang="en-US" sz="2400" dirty="0" err="1" smtClean="0"/>
              <a:t>Emisi</a:t>
            </a:r>
            <a:r>
              <a:rPr lang="en-US" sz="2400" dirty="0" smtClean="0"/>
              <a:t> </a:t>
            </a:r>
            <a:r>
              <a:rPr lang="en-US" sz="2400" dirty="0" err="1" smtClean="0"/>
              <a:t>Obligasi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Perwalianamanatan</a:t>
            </a:r>
            <a:r>
              <a:rPr lang="en-US" sz="2400" dirty="0" smtClean="0"/>
              <a:t> </a:t>
            </a:r>
            <a:r>
              <a:rPr lang="en-US" sz="2400" dirty="0" err="1" smtClean="0"/>
              <a:t>Obligasi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Pendaftaran</a:t>
            </a:r>
            <a:r>
              <a:rPr lang="en-US" sz="2400" dirty="0" smtClean="0"/>
              <a:t> </a:t>
            </a:r>
            <a:r>
              <a:rPr lang="en-US" sz="2400" dirty="0" err="1" smtClean="0"/>
              <a:t>Obligasi</a:t>
            </a:r>
            <a:r>
              <a:rPr lang="en-US" sz="2400" dirty="0" smtClean="0"/>
              <a:t> di KSEI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Agen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Obligasi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Perjanjian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Pemberian</a:t>
            </a:r>
            <a:r>
              <a:rPr lang="en-US" sz="2400" dirty="0" smtClean="0"/>
              <a:t> </a:t>
            </a:r>
            <a:r>
              <a:rPr lang="en-US" sz="2400" dirty="0" err="1" smtClean="0"/>
              <a:t>Peringkat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612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latin typeface="Arial Black"/>
                <a:cs typeface="Arial Black"/>
              </a:rPr>
              <a:t>PROSPEKTUS</a:t>
            </a:r>
            <a:endParaRPr lang="en-US" sz="40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800" b="1" dirty="0" err="1" smtClean="0"/>
              <a:t>Prospektus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informsi</a:t>
            </a:r>
            <a:r>
              <a:rPr lang="en-US" sz="2800" dirty="0" smtClean="0"/>
              <a:t> </a:t>
            </a:r>
            <a:r>
              <a:rPr lang="en-US" sz="2800" dirty="0" err="1" smtClean="0"/>
              <a:t>tertulis</a:t>
            </a:r>
            <a:r>
              <a:rPr lang="en-US" sz="2800" dirty="0" smtClean="0"/>
              <a:t> </a:t>
            </a:r>
            <a:r>
              <a:rPr lang="en-US" sz="2800" dirty="0" err="1" smtClean="0"/>
              <a:t>sehubungan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Penawaran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agar </a:t>
            </a:r>
            <a:r>
              <a:rPr lang="en-US" sz="2800" dirty="0" err="1" smtClean="0"/>
              <a:t>pihak</a:t>
            </a:r>
            <a:r>
              <a:rPr lang="en-US" sz="2800" dirty="0" smtClean="0"/>
              <a:t> lain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</a:t>
            </a:r>
            <a:r>
              <a:rPr lang="en-US" sz="2800" dirty="0" err="1" smtClean="0"/>
              <a:t>Efek</a:t>
            </a:r>
            <a:r>
              <a:rPr lang="en-US" sz="2800" dirty="0" smtClean="0"/>
              <a:t>. (</a:t>
            </a:r>
            <a:r>
              <a:rPr lang="en-US" sz="2800" dirty="0" err="1" smtClean="0"/>
              <a:t>pasal</a:t>
            </a:r>
            <a:r>
              <a:rPr lang="en-US" sz="2800" dirty="0" smtClean="0"/>
              <a:t> 1 </a:t>
            </a:r>
            <a:r>
              <a:rPr lang="en-US" sz="2800" dirty="0" err="1" smtClean="0"/>
              <a:t>butir</a:t>
            </a:r>
            <a:r>
              <a:rPr lang="en-US" sz="2800" dirty="0" smtClean="0"/>
              <a:t> 26 UUPM).</a:t>
            </a:r>
          </a:p>
          <a:p>
            <a:pPr algn="just">
              <a:buFont typeface="Wingdings" charset="2"/>
              <a:buChar char="q"/>
            </a:pPr>
            <a:r>
              <a:rPr lang="en-US" sz="2800" b="1" dirty="0"/>
              <a:t> </a:t>
            </a:r>
            <a:r>
              <a:rPr lang="en-US" sz="2800" b="1" dirty="0" err="1"/>
              <a:t>U</a:t>
            </a:r>
            <a:r>
              <a:rPr lang="en-US" sz="2800" b="1" dirty="0" err="1" smtClean="0"/>
              <a:t>nsur</a:t>
            </a:r>
            <a:r>
              <a:rPr lang="en-US" sz="2800" b="1" dirty="0" smtClean="0"/>
              <a:t> –</a:t>
            </a:r>
            <a:r>
              <a:rPr lang="en-US" sz="2800" b="1" dirty="0" err="1" smtClean="0"/>
              <a:t>unsur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Prospektus</a:t>
            </a:r>
            <a:r>
              <a:rPr lang="en-US" sz="2800" b="1" dirty="0" smtClean="0"/>
              <a:t> </a:t>
            </a:r>
            <a:r>
              <a:rPr lang="en-US" sz="2800" dirty="0" smtClean="0"/>
              <a:t>:</a:t>
            </a:r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   1.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Tertulis</a:t>
            </a: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   2. </a:t>
            </a:r>
            <a:r>
              <a:rPr lang="en-US" sz="2800" dirty="0" err="1" smtClean="0"/>
              <a:t>Penawaran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/>
              <a:t> </a:t>
            </a:r>
            <a:r>
              <a:rPr lang="en-US" sz="2800" dirty="0" smtClean="0"/>
              <a:t>   3. </a:t>
            </a:r>
            <a:r>
              <a:rPr lang="en-US" sz="2800" dirty="0" err="1" smtClean="0"/>
              <a:t>Tujuan</a:t>
            </a:r>
            <a:r>
              <a:rPr lang="en-US" sz="2800" dirty="0" smtClean="0"/>
              <a:t> </a:t>
            </a:r>
            <a:r>
              <a:rPr lang="en-US" sz="2800" dirty="0" err="1" smtClean="0"/>
              <a:t>Pihak</a:t>
            </a:r>
            <a:r>
              <a:rPr lang="en-US" sz="2800" dirty="0" smtClean="0"/>
              <a:t> lain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</a:t>
            </a:r>
            <a:r>
              <a:rPr lang="en-US" sz="2800" dirty="0" err="1" smtClean="0"/>
              <a:t>efek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787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KAPAN DIPERLUKAN PROSPEKTUS 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1.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Perdana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Initial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Public  Offering (IPO).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 </a:t>
            </a:r>
            <a:r>
              <a:rPr lang="en-US" dirty="0" err="1" smtClean="0"/>
              <a:t>Penawaran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Rights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Issue.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8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/>
                <a:cs typeface="Arial Black"/>
              </a:rPr>
              <a:t>KARAKTERISTIK </a:t>
            </a:r>
            <a:br>
              <a:rPr lang="en-US" sz="3200" dirty="0" smtClean="0">
                <a:latin typeface="Arial Black"/>
                <a:cs typeface="Arial Black"/>
              </a:rPr>
            </a:br>
            <a:r>
              <a:rPr lang="en-US" sz="3200" dirty="0" smtClean="0">
                <a:latin typeface="Arial Black"/>
                <a:cs typeface="Arial Black"/>
              </a:rPr>
              <a:t>PASAR MODAL</a:t>
            </a: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600" dirty="0" err="1" smtClean="0">
                <a:latin typeface="Avenir Black"/>
                <a:cs typeface="Avenir Black"/>
              </a:rPr>
              <a:t>Pasar</a:t>
            </a:r>
            <a:r>
              <a:rPr lang="en-US" sz="2600" dirty="0" smtClean="0">
                <a:latin typeface="Avenir Black"/>
                <a:cs typeface="Avenir Black"/>
              </a:rPr>
              <a:t> Modal  </a:t>
            </a:r>
            <a:r>
              <a:rPr lang="en-US" sz="2600" dirty="0" err="1" smtClean="0">
                <a:latin typeface="Avenir Black"/>
                <a:cs typeface="Avenir Black"/>
              </a:rPr>
              <a:t>adalah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instrumen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ekonomi</a:t>
            </a:r>
            <a:r>
              <a:rPr lang="en-US" sz="2600" dirty="0" smtClean="0">
                <a:latin typeface="Avenir Black"/>
                <a:cs typeface="Avenir Black"/>
              </a:rPr>
              <a:t> yang </a:t>
            </a:r>
            <a:r>
              <a:rPr lang="en-US" sz="2600" dirty="0" err="1" smtClean="0">
                <a:latin typeface="Avenir Black"/>
                <a:cs typeface="Avenir Black"/>
              </a:rPr>
              <a:t>bersifat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likuid</a:t>
            </a:r>
            <a:r>
              <a:rPr lang="en-US" sz="2600" dirty="0" smtClean="0">
                <a:solidFill>
                  <a:srgbClr val="FF0000"/>
                </a:solidFill>
                <a:latin typeface="Avenir Black"/>
                <a:cs typeface="Avenir Black"/>
              </a:rPr>
              <a:t>,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transparan</a:t>
            </a:r>
            <a:r>
              <a:rPr lang="en-US" sz="2600" dirty="0" smtClean="0">
                <a:latin typeface="Avenir Black"/>
                <a:cs typeface="Avenir Black"/>
              </a:rPr>
              <a:t>, </a:t>
            </a:r>
            <a:r>
              <a:rPr lang="en-US" sz="2600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teratur</a:t>
            </a:r>
            <a:r>
              <a:rPr lang="en-US" sz="2600" dirty="0" smtClean="0">
                <a:solidFill>
                  <a:srgbClr val="FF0000"/>
                </a:solidFill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dan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Avenir Black"/>
                <a:cs typeface="Avenir Black"/>
              </a:rPr>
              <a:t>global</a:t>
            </a:r>
            <a:r>
              <a:rPr lang="en-US" sz="2600" dirty="0" smtClean="0">
                <a:latin typeface="Avenir Black"/>
                <a:cs typeface="Avenir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600" dirty="0" err="1" smtClean="0">
                <a:latin typeface="Avenir Black"/>
                <a:cs typeface="Avenir Black"/>
              </a:rPr>
              <a:t>Pasar</a:t>
            </a:r>
            <a:r>
              <a:rPr lang="en-US" sz="2600" dirty="0" smtClean="0">
                <a:latin typeface="Avenir Black"/>
                <a:cs typeface="Avenir Black"/>
              </a:rPr>
              <a:t> Modal </a:t>
            </a:r>
            <a:r>
              <a:rPr lang="en-US" sz="2600" dirty="0" err="1" smtClean="0">
                <a:latin typeface="Avenir Black"/>
                <a:cs typeface="Avenir Black"/>
              </a:rPr>
              <a:t>sebagai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sumber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pembiayaan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bagi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perusahaan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atau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entitas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lainnya</a:t>
            </a:r>
            <a:r>
              <a:rPr lang="en-US" sz="2600" dirty="0" smtClean="0">
                <a:latin typeface="Avenir Black"/>
                <a:cs typeface="Avenir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600" dirty="0" err="1" smtClean="0">
                <a:latin typeface="Avenir Black"/>
                <a:cs typeface="Avenir Black"/>
              </a:rPr>
              <a:t>Pasar</a:t>
            </a:r>
            <a:r>
              <a:rPr lang="en-US" sz="2600" dirty="0" smtClean="0">
                <a:latin typeface="Avenir Black"/>
                <a:cs typeface="Avenir Black"/>
              </a:rPr>
              <a:t> Modal </a:t>
            </a:r>
            <a:r>
              <a:rPr lang="en-US" sz="2600" dirty="0" err="1" smtClean="0">
                <a:latin typeface="Avenir Black"/>
                <a:cs typeface="Avenir Black"/>
              </a:rPr>
              <a:t>merupakan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alternatif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investasi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bagi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masyarakat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dengan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cara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membeli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instrumen</a:t>
            </a:r>
            <a:r>
              <a:rPr lang="en-US" sz="2600" dirty="0" smtClean="0">
                <a:latin typeface="Avenir Black"/>
                <a:cs typeface="Avenir Black"/>
              </a:rPr>
              <a:t> yang </a:t>
            </a:r>
            <a:r>
              <a:rPr lang="en-US" sz="2600" dirty="0" err="1" smtClean="0">
                <a:latin typeface="Avenir Black"/>
                <a:cs typeface="Avenir Black"/>
              </a:rPr>
              <a:t>ditawarkan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atau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diperdagangkan</a:t>
            </a:r>
            <a:r>
              <a:rPr lang="en-US" sz="2600" dirty="0" smtClean="0">
                <a:latin typeface="Avenir Black"/>
                <a:cs typeface="Avenir Black"/>
              </a:rPr>
              <a:t> di </a:t>
            </a:r>
            <a:r>
              <a:rPr lang="en-US" sz="2600" dirty="0" err="1" smtClean="0">
                <a:latin typeface="Avenir Black"/>
                <a:cs typeface="Avenir Black"/>
              </a:rPr>
              <a:t>pasar</a:t>
            </a:r>
            <a:r>
              <a:rPr lang="en-US" sz="2600" dirty="0" smtClean="0">
                <a:latin typeface="Avenir Black"/>
                <a:cs typeface="Avenir Black"/>
              </a:rPr>
              <a:t> modal.</a:t>
            </a:r>
          </a:p>
          <a:p>
            <a:pPr algn="just">
              <a:buFont typeface="Wingdings" charset="2"/>
              <a:buChar char="q"/>
            </a:pPr>
            <a:r>
              <a:rPr lang="en-US" sz="2600" dirty="0" err="1" smtClean="0">
                <a:latin typeface="Avenir Black"/>
                <a:cs typeface="Avenir Black"/>
              </a:rPr>
              <a:t>Pasar</a:t>
            </a:r>
            <a:r>
              <a:rPr lang="en-US" sz="2600" dirty="0" smtClean="0">
                <a:latin typeface="Avenir Black"/>
                <a:cs typeface="Avenir Black"/>
              </a:rPr>
              <a:t> modal  </a:t>
            </a:r>
            <a:r>
              <a:rPr lang="en-US" sz="2600" dirty="0" err="1" smtClean="0">
                <a:latin typeface="Avenir Black"/>
                <a:cs typeface="Avenir Black"/>
              </a:rPr>
              <a:t>bersifat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internasional</a:t>
            </a:r>
            <a:r>
              <a:rPr lang="en-US" sz="2600" dirty="0" smtClean="0">
                <a:latin typeface="Avenir Black"/>
                <a:cs typeface="Avenir Black"/>
              </a:rPr>
              <a:t> </a:t>
            </a:r>
            <a:r>
              <a:rPr lang="en-US" sz="2600" dirty="0" err="1" smtClean="0">
                <a:latin typeface="Avenir Black"/>
                <a:cs typeface="Avenir Black"/>
              </a:rPr>
              <a:t>dan</a:t>
            </a:r>
            <a:r>
              <a:rPr lang="en-US" sz="2600" dirty="0" smtClean="0">
                <a:latin typeface="Avenir Black"/>
                <a:cs typeface="Avenir Black"/>
              </a:rPr>
              <a:t> global.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83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TINDAK PIDANA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PASAR MODAL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sz="2800" dirty="0" smtClean="0">
                <a:latin typeface="Arial Black"/>
                <a:cs typeface="Arial Black"/>
              </a:rPr>
              <a:t>DASAR HUKUM TINDAK PIDANA PASAR MODAL.</a:t>
            </a:r>
          </a:p>
          <a:p>
            <a:pPr>
              <a:buFont typeface="Wingdings" charset="2"/>
              <a:buChar char="q"/>
            </a:pPr>
            <a:r>
              <a:rPr lang="en-US" sz="2800" dirty="0" smtClean="0">
                <a:latin typeface="Arial Black"/>
                <a:cs typeface="Arial Black"/>
              </a:rPr>
              <a:t>BENTUK-BENTUK TINDAK PIDANA PASAR MODAL.</a:t>
            </a:r>
          </a:p>
          <a:p>
            <a:pPr>
              <a:buFont typeface="Wingdings" charset="2"/>
              <a:buChar char="q"/>
            </a:pPr>
            <a:r>
              <a:rPr lang="en-US" sz="2800" dirty="0" smtClean="0">
                <a:latin typeface="Arial Black"/>
                <a:cs typeface="Arial Black"/>
              </a:rPr>
              <a:t>INDIKATOR TERJADINYA TINDAK PIDANA PASAR MODAL.</a:t>
            </a:r>
          </a:p>
          <a:p>
            <a:pPr>
              <a:buFont typeface="Wingdings" charset="2"/>
              <a:buChar char="q"/>
            </a:pPr>
            <a:r>
              <a:rPr lang="en-US" sz="2800" dirty="0" smtClean="0">
                <a:latin typeface="Arial Black"/>
                <a:cs typeface="Arial Black"/>
              </a:rPr>
              <a:t>PEMBUKTIAN TINDAK PIDANA PASAR MODAL.</a:t>
            </a:r>
          </a:p>
          <a:p>
            <a:pPr>
              <a:buFont typeface="Wingdings" charset="2"/>
              <a:buChar char="q"/>
            </a:pPr>
            <a:r>
              <a:rPr lang="en-US" sz="2800" dirty="0" smtClean="0">
                <a:latin typeface="Arial Black"/>
                <a:cs typeface="Arial Black"/>
              </a:rPr>
              <a:t>PENEGAKAN HUKUM TINDAK PIDANA PASAR MODAL.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33134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Arial Black"/>
                <a:cs typeface="Arial Black"/>
              </a:rPr>
              <a:t>DASAR HUKUM </a:t>
            </a:r>
            <a:br>
              <a:rPr lang="en-US" sz="3200" dirty="0" smtClean="0">
                <a:latin typeface="Arial Black"/>
                <a:cs typeface="Arial Black"/>
              </a:rPr>
            </a:br>
            <a:r>
              <a:rPr lang="en-US" sz="3200" dirty="0" smtClean="0">
                <a:latin typeface="Arial Black"/>
                <a:cs typeface="Arial Black"/>
              </a:rPr>
              <a:t>TINDAK PIDANA PASAR MODAL</a:t>
            </a:r>
            <a:endParaRPr lang="en-US" sz="32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sz="2800" dirty="0" smtClean="0">
                <a:latin typeface="Arial Black"/>
                <a:cs typeface="Arial Black"/>
              </a:rPr>
              <a:t>PASAL 90 S/D 110 UU RI NO. </a:t>
            </a:r>
            <a:r>
              <a:rPr lang="en-US" sz="2800" dirty="0">
                <a:latin typeface="Arial Black"/>
                <a:cs typeface="Arial Black"/>
              </a:rPr>
              <a:t>8</a:t>
            </a:r>
            <a:r>
              <a:rPr lang="en-US" sz="2800" dirty="0" smtClean="0">
                <a:latin typeface="Arial Black"/>
                <a:cs typeface="Arial Black"/>
              </a:rPr>
              <a:t> TAHUN 1995 TENTANG PASAR MODAL.</a:t>
            </a:r>
            <a:endParaRPr lang="en-US" sz="28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80571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BENTUK-BENTUK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TINDAK PIDANA PASAR MODAL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39874" y="1905245"/>
            <a:ext cx="3369190" cy="7056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Black"/>
                <a:cs typeface="Arial Black"/>
              </a:rPr>
              <a:t>BENTUK-BENTUK </a:t>
            </a:r>
          </a:p>
          <a:p>
            <a:pPr algn="ctr"/>
            <a:r>
              <a:rPr lang="en-US" sz="1400" dirty="0" smtClean="0">
                <a:latin typeface="Arial Black"/>
                <a:cs typeface="Arial Black"/>
              </a:rPr>
              <a:t>TINDAK PIDANA PASAR MODAL</a:t>
            </a:r>
            <a:endParaRPr lang="en-US" sz="1400" dirty="0">
              <a:latin typeface="Arial Black"/>
              <a:cs typeface="Arial Black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70309" y="3193050"/>
            <a:ext cx="2645961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PENIPUAN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16148" y="3193051"/>
            <a:ext cx="2557762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MANIPULASI PASAR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509064" y="3193052"/>
            <a:ext cx="217773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 Black"/>
                <a:cs typeface="Arial Black"/>
              </a:rPr>
              <a:t>INSIDER TRADING</a:t>
            </a:r>
            <a:endParaRPr lang="en-US" dirty="0">
              <a:latin typeface="Arial Black"/>
              <a:cs typeface="Arial Black"/>
            </a:endParaRPr>
          </a:p>
        </p:txBody>
      </p:sp>
      <p:cxnSp>
        <p:nvCxnSpPr>
          <p:cNvPr id="9" name="Straight Connector 8"/>
          <p:cNvCxnSpPr>
            <a:stCxn id="4" idx="2"/>
          </p:cNvCxnSpPr>
          <p:nvPr/>
        </p:nvCxnSpPr>
        <p:spPr>
          <a:xfrm>
            <a:off x="4824469" y="2610891"/>
            <a:ext cx="0" cy="282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05092" y="2893150"/>
            <a:ext cx="560943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05092" y="2893150"/>
            <a:ext cx="0" cy="299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24469" y="2893150"/>
            <a:ext cx="0" cy="299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14529" y="2893150"/>
            <a:ext cx="0" cy="2999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6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PENIPUAN </a:t>
            </a:r>
            <a:br>
              <a:rPr lang="en-US" sz="2400" dirty="0" smtClean="0">
                <a:latin typeface="Arial Black"/>
                <a:cs typeface="Arial Black"/>
              </a:rPr>
            </a:br>
            <a:r>
              <a:rPr lang="en-US" sz="2400" dirty="0" smtClean="0">
                <a:latin typeface="Arial Black"/>
                <a:cs typeface="Arial Black"/>
              </a:rPr>
              <a:t>DALAM TINDAK PIDANA PASAR MODAL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000" b="1" dirty="0" err="1" smtClean="0">
                <a:cs typeface="Arial Black"/>
              </a:rPr>
              <a:t>Penipuan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dalam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tindak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pidana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pasar</a:t>
            </a:r>
            <a:r>
              <a:rPr lang="en-US" sz="2000" dirty="0" smtClean="0">
                <a:cs typeface="Arial Black"/>
              </a:rPr>
              <a:t> modal </a:t>
            </a:r>
            <a:r>
              <a:rPr lang="en-US" sz="2000" dirty="0" err="1" smtClean="0">
                <a:cs typeface="Arial Black"/>
              </a:rPr>
              <a:t>diatur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dalam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Pasal</a:t>
            </a:r>
            <a:r>
              <a:rPr lang="en-US" sz="2000" dirty="0" smtClean="0">
                <a:cs typeface="Arial Black"/>
              </a:rPr>
              <a:t> 90 UU No. 8 </a:t>
            </a:r>
            <a:r>
              <a:rPr lang="en-US" sz="2000" dirty="0" err="1" smtClean="0">
                <a:cs typeface="Arial Black"/>
              </a:rPr>
              <a:t>Tahun</a:t>
            </a:r>
            <a:r>
              <a:rPr lang="en-US" sz="2000" dirty="0" smtClean="0">
                <a:cs typeface="Arial Black"/>
              </a:rPr>
              <a:t> 1995, yang </a:t>
            </a:r>
            <a:r>
              <a:rPr lang="en-US" sz="2000" dirty="0" err="1" smtClean="0">
                <a:cs typeface="Arial Black"/>
              </a:rPr>
              <a:t>menyatakan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bahwa</a:t>
            </a:r>
            <a:r>
              <a:rPr lang="en-US" sz="2000" dirty="0" smtClean="0">
                <a:cs typeface="Arial Black"/>
              </a:rPr>
              <a:t>: “</a:t>
            </a:r>
            <a:r>
              <a:rPr lang="en-US" sz="2000" dirty="0" err="1" smtClean="0">
                <a:cs typeface="Arial Black"/>
              </a:rPr>
              <a:t>dalam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kegiatan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perdagangan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efek</a:t>
            </a:r>
            <a:r>
              <a:rPr lang="en-US" sz="2000" dirty="0" smtClean="0">
                <a:cs typeface="Arial Black"/>
              </a:rPr>
              <a:t>, </a:t>
            </a:r>
            <a:r>
              <a:rPr lang="en-US" sz="2000" dirty="0" err="1" smtClean="0">
                <a:cs typeface="Arial Black"/>
              </a:rPr>
              <a:t>setiap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pihak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dilarang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secara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langsung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tidak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langsung</a:t>
            </a:r>
            <a:r>
              <a:rPr lang="en-US" sz="2000" dirty="0" smtClean="0">
                <a:cs typeface="Arial Black"/>
              </a:rPr>
              <a:t>:</a:t>
            </a:r>
          </a:p>
          <a:p>
            <a:pPr marL="0" indent="0" algn="just">
              <a:buNone/>
            </a:pPr>
            <a:endParaRPr lang="en-US" sz="2000" dirty="0" smtClean="0">
              <a:cs typeface="Arial Black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000" b="1" dirty="0" err="1" smtClean="0">
                <a:cs typeface="Arial Black"/>
              </a:rPr>
              <a:t>Menipu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mengelabui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pihak</a:t>
            </a:r>
            <a:r>
              <a:rPr lang="en-US" sz="2000" dirty="0" smtClean="0">
                <a:cs typeface="Arial Black"/>
              </a:rPr>
              <a:t> lain </a:t>
            </a:r>
            <a:r>
              <a:rPr lang="en-US" sz="2000" dirty="0" err="1" smtClean="0">
                <a:cs typeface="Arial Black"/>
              </a:rPr>
              <a:t>dengan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menggunakan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sarana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cara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apapun</a:t>
            </a:r>
            <a:r>
              <a:rPr lang="en-US" sz="2000" dirty="0" smtClean="0">
                <a:cs typeface="Arial Black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b="1" dirty="0" err="1" smtClean="0">
                <a:cs typeface="Arial Black"/>
              </a:rPr>
              <a:t>Turut</a:t>
            </a:r>
            <a:r>
              <a:rPr lang="en-US" sz="2000" b="1" dirty="0" smtClean="0">
                <a:cs typeface="Arial Black"/>
              </a:rPr>
              <a:t> </a:t>
            </a:r>
            <a:r>
              <a:rPr lang="en-US" sz="2000" b="1" dirty="0" err="1" smtClean="0">
                <a:cs typeface="Arial Black"/>
              </a:rPr>
              <a:t>serta</a:t>
            </a:r>
            <a:r>
              <a:rPr lang="en-US" sz="2000" b="1" dirty="0" smtClean="0">
                <a:cs typeface="Arial Black"/>
              </a:rPr>
              <a:t> </a:t>
            </a:r>
            <a:r>
              <a:rPr lang="en-US" sz="2000" b="1" dirty="0" err="1" smtClean="0">
                <a:cs typeface="Arial Black"/>
              </a:rPr>
              <a:t>menipu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mengelabui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pihak</a:t>
            </a:r>
            <a:r>
              <a:rPr lang="en-US" sz="2000" dirty="0" smtClean="0">
                <a:cs typeface="Arial Black"/>
              </a:rPr>
              <a:t> lain; </a:t>
            </a:r>
            <a:r>
              <a:rPr lang="en-US" sz="2000" dirty="0" err="1" smtClean="0">
                <a:cs typeface="Arial Black"/>
              </a:rPr>
              <a:t>dan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membuat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pernyataan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tidak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benar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mengenai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fakta</a:t>
            </a:r>
            <a:r>
              <a:rPr lang="en-US" sz="2000" dirty="0" smtClean="0">
                <a:cs typeface="Arial Black"/>
              </a:rPr>
              <a:t> yang material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tidak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mengungkapkan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fakta</a:t>
            </a:r>
            <a:r>
              <a:rPr lang="en-US" sz="2000" dirty="0" smtClean="0">
                <a:cs typeface="Arial Black"/>
              </a:rPr>
              <a:t> yang material agar </a:t>
            </a:r>
            <a:r>
              <a:rPr lang="en-US" sz="2000" dirty="0" err="1" smtClean="0">
                <a:cs typeface="Arial Black"/>
              </a:rPr>
              <a:t>pernyataan</a:t>
            </a:r>
            <a:r>
              <a:rPr lang="en-US" sz="2000" dirty="0" smtClean="0">
                <a:cs typeface="Arial Black"/>
              </a:rPr>
              <a:t> yang </a:t>
            </a:r>
            <a:r>
              <a:rPr lang="en-US" sz="2000" dirty="0" err="1" smtClean="0">
                <a:cs typeface="Arial Black"/>
              </a:rPr>
              <a:t>dibuat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tidak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menyesatkan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mengenai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keadaan</a:t>
            </a:r>
            <a:r>
              <a:rPr lang="en-US" sz="2000" dirty="0" smtClean="0">
                <a:cs typeface="Arial Black"/>
              </a:rPr>
              <a:t> yang </a:t>
            </a:r>
            <a:r>
              <a:rPr lang="en-US" sz="2000" dirty="0" err="1" smtClean="0">
                <a:cs typeface="Arial Black"/>
              </a:rPr>
              <a:t>terjadi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pada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saat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pernyataan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dibuat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dengan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maksud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untuk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menguntungkan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menghindarkan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kerugian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untuk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diri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sendiri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pihak</a:t>
            </a:r>
            <a:r>
              <a:rPr lang="en-US" sz="2000" dirty="0" smtClean="0">
                <a:cs typeface="Arial Black"/>
              </a:rPr>
              <a:t> lain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dengan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tujuan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mempengaruhi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pihak</a:t>
            </a:r>
            <a:r>
              <a:rPr lang="en-US" sz="2000" dirty="0" smtClean="0">
                <a:cs typeface="Arial Black"/>
              </a:rPr>
              <a:t> lain </a:t>
            </a:r>
            <a:r>
              <a:rPr lang="en-US" sz="2000" dirty="0" err="1" smtClean="0">
                <a:cs typeface="Arial Black"/>
              </a:rPr>
              <a:t>untuk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membeli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atau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menjual</a:t>
            </a:r>
            <a:r>
              <a:rPr lang="en-US" sz="2000" dirty="0" smtClean="0">
                <a:cs typeface="Arial Black"/>
              </a:rPr>
              <a:t> </a:t>
            </a:r>
            <a:r>
              <a:rPr lang="en-US" sz="2000" dirty="0" err="1" smtClean="0">
                <a:cs typeface="Arial Black"/>
              </a:rPr>
              <a:t>efek</a:t>
            </a:r>
            <a:r>
              <a:rPr lang="en-US" sz="2000" dirty="0" smtClean="0">
                <a:cs typeface="Arial Black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537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MANIPULASI PASAR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DALAM TINDAK PIDANA PASAR MODAL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sz="2000" b="1" dirty="0" err="1" smtClean="0"/>
              <a:t>Manipulasi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pasar</a:t>
            </a:r>
            <a:r>
              <a:rPr lang="en-US" sz="2000" dirty="0" smtClean="0"/>
              <a:t> :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tindak</a:t>
            </a:r>
            <a:r>
              <a:rPr lang="en-US" sz="2000" dirty="0" smtClean="0"/>
              <a:t> </a:t>
            </a:r>
            <a:r>
              <a:rPr lang="en-US" sz="2000" dirty="0" err="1" smtClean="0"/>
              <a:t>pidana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modal </a:t>
            </a:r>
            <a:r>
              <a:rPr lang="en-US" sz="2000" dirty="0" err="1" smtClean="0"/>
              <a:t>diatur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91, 92 </a:t>
            </a:r>
            <a:r>
              <a:rPr lang="en-US" sz="2000" dirty="0" err="1" smtClean="0"/>
              <a:t>dan</a:t>
            </a:r>
            <a:r>
              <a:rPr lang="en-US" sz="2000" dirty="0" smtClean="0"/>
              <a:t> 93 UU No. 8 </a:t>
            </a:r>
            <a:r>
              <a:rPr lang="en-US" sz="2000" dirty="0" err="1" smtClean="0"/>
              <a:t>Tahun</a:t>
            </a:r>
            <a:r>
              <a:rPr lang="en-US" sz="2000" dirty="0" smtClean="0"/>
              <a:t> 1995,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/>
              <a:t>Menciptakan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gambaran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semu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menyesatkan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kegiatan</a:t>
            </a:r>
            <a:r>
              <a:rPr lang="en-US" sz="2000" dirty="0" smtClean="0"/>
              <a:t> </a:t>
            </a:r>
            <a:r>
              <a:rPr lang="en-US" sz="2000" dirty="0" err="1" smtClean="0"/>
              <a:t>perdagangan</a:t>
            </a:r>
            <a:r>
              <a:rPr lang="en-US" sz="2000" dirty="0" smtClean="0"/>
              <a:t>, </a:t>
            </a:r>
            <a:r>
              <a:rPr lang="en-US" sz="2000" dirty="0" err="1" smtClean="0"/>
              <a:t>keadaan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(</a:t>
            </a:r>
            <a:r>
              <a:rPr lang="en-US" sz="2000" dirty="0" err="1" smtClean="0"/>
              <a:t>pasal</a:t>
            </a:r>
            <a:r>
              <a:rPr lang="en-US" sz="2000" dirty="0" smtClean="0"/>
              <a:t> 91).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b="1" dirty="0" err="1" smtClean="0"/>
              <a:t>Rekayasa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harga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efek</a:t>
            </a:r>
            <a:r>
              <a:rPr lang="en-US" sz="2000" dirty="0" smtClean="0"/>
              <a:t> di bursa,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apabila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,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sendiri-sendiri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bersama-sama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lain,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2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r>
              <a:rPr lang="en-US" sz="2000" dirty="0" smtClean="0"/>
              <a:t>,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langsung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langsung</a:t>
            </a:r>
            <a:r>
              <a:rPr lang="en-US" sz="2000" dirty="0" smtClean="0"/>
              <a:t>,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di bursa </a:t>
            </a:r>
            <a:r>
              <a:rPr lang="en-US" sz="2000" dirty="0" err="1" smtClean="0"/>
              <a:t>efek</a:t>
            </a:r>
            <a:r>
              <a:rPr lang="en-US" sz="2000" dirty="0" smtClean="0"/>
              <a:t> </a:t>
            </a:r>
            <a:r>
              <a:rPr lang="en-US" sz="2000" dirty="0" err="1" smtClean="0"/>
              <a:t>tetap</a:t>
            </a:r>
            <a:r>
              <a:rPr lang="en-US" sz="2000" dirty="0" smtClean="0"/>
              <a:t>, </a:t>
            </a:r>
            <a:r>
              <a:rPr lang="en-US" sz="2000" dirty="0" err="1" smtClean="0"/>
              <a:t>naik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turun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, </a:t>
            </a:r>
            <a:r>
              <a:rPr lang="en-US" sz="2000" dirty="0" err="1" smtClean="0"/>
              <a:t>menjual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menahan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. (</a:t>
            </a:r>
            <a:r>
              <a:rPr lang="en-US" sz="2000" dirty="0" err="1" smtClean="0"/>
              <a:t>pasal</a:t>
            </a:r>
            <a:r>
              <a:rPr lang="en-US" sz="2000" dirty="0" smtClean="0"/>
              <a:t> 92)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pernyataan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keterangan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benar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menyesatkan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di bursa </a:t>
            </a:r>
            <a:r>
              <a:rPr lang="en-US" sz="2000" dirty="0" err="1" smtClean="0"/>
              <a:t>terpengaruh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</a:t>
            </a:r>
            <a:r>
              <a:rPr lang="en-US" sz="2000" dirty="0" err="1" smtClean="0"/>
              <a:t>dilarang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apapun</a:t>
            </a:r>
            <a:r>
              <a:rPr lang="en-US" sz="2000" dirty="0" smtClean="0"/>
              <a:t>,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</a:t>
            </a:r>
            <a:r>
              <a:rPr lang="en-US" sz="2000" dirty="0" err="1" smtClean="0"/>
              <a:t>pernyataan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keterangan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menyesatkan</a:t>
            </a:r>
            <a:r>
              <a:rPr lang="en-US" sz="2000" dirty="0" smtClean="0"/>
              <a:t> (</a:t>
            </a:r>
            <a:r>
              <a:rPr lang="en-US" sz="2000" dirty="0" err="1" smtClean="0"/>
              <a:t>pasal</a:t>
            </a:r>
            <a:r>
              <a:rPr lang="en-US" sz="2000" dirty="0" smtClean="0"/>
              <a:t> 93)</a:t>
            </a:r>
          </a:p>
          <a:p>
            <a:pPr marL="457200" indent="-457200">
              <a:buFont typeface="+mj-lt"/>
              <a:buAutoNum type="alphaL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4718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Manipulasi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dirty="0" smtClean="0"/>
              <a:t>Marking the close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Painting the tape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merger,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akusisi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Cornering the market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Pools </a:t>
            </a:r>
            <a:r>
              <a:rPr lang="en-US" dirty="0" err="1" smtClean="0"/>
              <a:t>atau</a:t>
            </a:r>
            <a:r>
              <a:rPr lang="en-US" dirty="0" smtClean="0"/>
              <a:t> pump-</a:t>
            </a:r>
            <a:r>
              <a:rPr lang="en-US" dirty="0" err="1" smtClean="0"/>
              <a:t>pumpmanipulation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Wash sales;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Matching order;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Free </a:t>
            </a:r>
            <a:r>
              <a:rPr lang="en-US" dirty="0" err="1" smtClean="0"/>
              <a:t>diding</a:t>
            </a:r>
            <a:r>
              <a:rPr lang="en-US" dirty="0" smtClean="0"/>
              <a:t>;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Spescial</a:t>
            </a:r>
            <a:r>
              <a:rPr lang="en-US" dirty="0" smtClean="0"/>
              <a:t> allotments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Churning. </a:t>
            </a:r>
          </a:p>
          <a:p>
            <a:pPr marL="514350" indent="-514350">
              <a:buFont typeface="+mj-lt"/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1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INSIDER TRADING</a:t>
            </a:r>
            <a:br>
              <a:rPr lang="en-US" sz="2400" dirty="0" smtClean="0">
                <a:latin typeface="Arial Black"/>
                <a:cs typeface="Arial Black"/>
              </a:rPr>
            </a:br>
            <a:r>
              <a:rPr lang="en-US" sz="2400" dirty="0" smtClean="0">
                <a:latin typeface="Arial Black"/>
                <a:cs typeface="Arial Black"/>
              </a:rPr>
              <a:t>DALAM TINDAK PIDANA PASAR MODAL</a:t>
            </a:r>
            <a:endParaRPr lang="en-US" sz="24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charset="2"/>
              <a:buChar char="q"/>
            </a:pPr>
            <a:r>
              <a:rPr lang="en-US" sz="2000" b="1" dirty="0" smtClean="0"/>
              <a:t>Insider </a:t>
            </a:r>
            <a:r>
              <a:rPr lang="en-US" sz="2000" b="1" dirty="0" err="1" smtClean="0"/>
              <a:t>tradiing</a:t>
            </a:r>
            <a:r>
              <a:rPr lang="en-US" sz="2000" b="1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perdagangan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/>
              <a:t> </a:t>
            </a:r>
            <a:r>
              <a:rPr lang="en-US" sz="2000" dirty="0" smtClean="0"/>
              <a:t>(IOD). (</a:t>
            </a:r>
            <a:r>
              <a:rPr lang="en-US" sz="2000" dirty="0" err="1" smtClean="0"/>
              <a:t>diatur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95 s/d 98 UU No. 8/1995)</a:t>
            </a:r>
            <a:endParaRPr lang="en-US" sz="2000" dirty="0"/>
          </a:p>
          <a:p>
            <a:pPr algn="just">
              <a:buFont typeface="Wingdings" charset="2"/>
              <a:buChar char="q"/>
            </a:pPr>
            <a:r>
              <a:rPr lang="en-US" sz="2000" b="1" dirty="0" smtClean="0"/>
              <a:t>IOD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material yang </a:t>
            </a:r>
            <a:r>
              <a:rPr lang="en-US" sz="2000" dirty="0" err="1" smtClean="0"/>
              <a:t>dimiliki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belum</a:t>
            </a:r>
            <a:r>
              <a:rPr lang="en-US" sz="2000" dirty="0" smtClean="0"/>
              <a:t> </a:t>
            </a:r>
            <a:r>
              <a:rPr lang="en-US" sz="2000" dirty="0" err="1" smtClean="0"/>
              <a:t>tersedia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b="1" dirty="0" err="1" smtClean="0"/>
              <a:t>fakta</a:t>
            </a:r>
            <a:r>
              <a:rPr lang="en-US" sz="2000" b="1" dirty="0" smtClean="0"/>
              <a:t> material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fakta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relevan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mengenai</a:t>
            </a:r>
            <a:r>
              <a:rPr lang="en-US" sz="2000" dirty="0" smtClean="0"/>
              <a:t> </a:t>
            </a:r>
            <a:r>
              <a:rPr lang="en-US" sz="2000" dirty="0" err="1" smtClean="0"/>
              <a:t>peristiwa</a:t>
            </a:r>
            <a:r>
              <a:rPr lang="en-US" sz="2000" dirty="0" smtClean="0"/>
              <a:t>,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fakta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mempengaruhi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harga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bursa </a:t>
            </a:r>
            <a:r>
              <a:rPr lang="en-US" sz="2000" dirty="0" err="1" smtClean="0"/>
              <a:t>efek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keputusan</a:t>
            </a:r>
            <a:r>
              <a:rPr lang="en-US" sz="2000" dirty="0" smtClean="0"/>
              <a:t> </a:t>
            </a:r>
            <a:r>
              <a:rPr lang="en-US" sz="2000" dirty="0" err="1" smtClean="0"/>
              <a:t>pemodal</a:t>
            </a:r>
            <a:r>
              <a:rPr lang="en-US" sz="2000" dirty="0" smtClean="0"/>
              <a:t>, </a:t>
            </a:r>
            <a:r>
              <a:rPr lang="en-US" sz="2000" dirty="0" err="1" smtClean="0"/>
              <a:t>calon</a:t>
            </a:r>
            <a:r>
              <a:rPr lang="en-US" sz="2000" dirty="0" smtClean="0"/>
              <a:t> </a:t>
            </a:r>
            <a:r>
              <a:rPr lang="en-US" sz="2000" dirty="0" err="1" smtClean="0"/>
              <a:t>pemodal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berkepentingan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fakta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smtClean="0"/>
              <a:t>Yang </a:t>
            </a:r>
            <a:r>
              <a:rPr lang="en-US" sz="2000" dirty="0" err="1" smtClean="0"/>
              <a:t>dimasksud</a:t>
            </a:r>
            <a:r>
              <a:rPr lang="en-US" sz="2000" dirty="0" smtClean="0"/>
              <a:t> “</a:t>
            </a:r>
            <a:r>
              <a:rPr lang="en-US" sz="2000" b="1" dirty="0" smtClean="0"/>
              <a:t>Orang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”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/>
              <a:t>Komisaris</a:t>
            </a:r>
            <a:r>
              <a:rPr lang="en-US" sz="2000" dirty="0" smtClean="0"/>
              <a:t>, </a:t>
            </a:r>
            <a:r>
              <a:rPr lang="en-US" sz="2000" dirty="0" err="1" smtClean="0"/>
              <a:t>direktur</a:t>
            </a:r>
            <a:r>
              <a:rPr lang="en-US" sz="2000" dirty="0" smtClean="0"/>
              <a:t>,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 </a:t>
            </a:r>
            <a:r>
              <a:rPr lang="en-US" sz="2000" dirty="0" err="1" smtClean="0"/>
              <a:t>emiten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/>
              <a:t>Pemegang</a:t>
            </a:r>
            <a:r>
              <a:rPr lang="en-US" sz="2000" dirty="0" smtClean="0"/>
              <a:t> </a:t>
            </a:r>
            <a:r>
              <a:rPr lang="en-US" sz="2000" dirty="0" err="1" smtClean="0"/>
              <a:t>saham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 </a:t>
            </a:r>
            <a:r>
              <a:rPr lang="en-US" sz="2000" dirty="0" err="1" smtClean="0"/>
              <a:t>emiten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smtClean="0"/>
              <a:t>Orang </a:t>
            </a:r>
            <a:r>
              <a:rPr lang="en-US" sz="2000" dirty="0" err="1" smtClean="0"/>
              <a:t>perseorangan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kedudukan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profesinya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usahanya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emiten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</a:t>
            </a:r>
            <a:r>
              <a:rPr lang="en-US" sz="2000" dirty="0" err="1" smtClean="0"/>
              <a:t>memungkinkan</a:t>
            </a:r>
            <a:r>
              <a:rPr lang="en-US" sz="2000" dirty="0" smtClean="0"/>
              <a:t> orang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memperoleh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. 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algn="just">
              <a:buFont typeface="Wingdings" charset="2"/>
              <a:buChar char="q"/>
            </a:pPr>
            <a:endParaRPr lang="en-US" sz="2000" dirty="0" smtClean="0"/>
          </a:p>
          <a:p>
            <a:pPr>
              <a:buFont typeface="Wingdings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635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>
                <a:latin typeface="Arial Black"/>
                <a:cs typeface="Arial Black"/>
              </a:rPr>
              <a:t>INSIDER TRADING</a:t>
            </a:r>
            <a:br>
              <a:rPr lang="en-US" sz="2800" dirty="0">
                <a:latin typeface="Arial Black"/>
                <a:cs typeface="Arial Black"/>
              </a:rPr>
            </a:br>
            <a:r>
              <a:rPr lang="en-US" sz="2800" dirty="0">
                <a:latin typeface="Arial Black"/>
                <a:cs typeface="Arial Black"/>
              </a:rPr>
              <a:t>DALAM TINDAK PIDANA PASAR MODAL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charset="2"/>
              <a:buChar char="q"/>
            </a:pP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96 UUUPM l,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sebagaimana</a:t>
            </a:r>
            <a:r>
              <a:rPr lang="en-US" sz="2000" dirty="0" smtClean="0"/>
              <a:t>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paal</a:t>
            </a:r>
            <a:r>
              <a:rPr lang="en-US" sz="2000" dirty="0" smtClean="0"/>
              <a:t> 95 UUPM </a:t>
            </a:r>
            <a:r>
              <a:rPr lang="en-US" sz="2000" dirty="0" err="1" smtClean="0"/>
              <a:t>dilarang</a:t>
            </a:r>
            <a:r>
              <a:rPr lang="en-US" sz="2000" dirty="0" smtClean="0"/>
              <a:t> 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/>
              <a:t>Mempengaruhi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melaksanakan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pembelian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; </a:t>
            </a:r>
            <a:r>
              <a:rPr lang="en-US" sz="2000" dirty="0" err="1" smtClean="0"/>
              <a:t>atau</a:t>
            </a:r>
            <a:endParaRPr lang="en-US" sz="2000" dirty="0" smtClean="0"/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</a:t>
            </a:r>
            <a:r>
              <a:rPr lang="en-US" sz="2000" dirty="0" err="1" smtClean="0"/>
              <a:t>manapun</a:t>
            </a:r>
            <a:r>
              <a:rPr lang="en-US" sz="2000" dirty="0" smtClean="0"/>
              <a:t> yang </a:t>
            </a:r>
            <a:r>
              <a:rPr lang="en-US" sz="2000" dirty="0" err="1" smtClean="0"/>
              <a:t>patut</a:t>
            </a:r>
            <a:r>
              <a:rPr lang="en-US" sz="2000" dirty="0" smtClean="0"/>
              <a:t> </a:t>
            </a:r>
            <a:r>
              <a:rPr lang="en-US" sz="2000" dirty="0" err="1" smtClean="0"/>
              <a:t>diduganya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pembelian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penjualan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.</a:t>
            </a:r>
          </a:p>
          <a:p>
            <a:pPr marL="457200" indent="-457200" algn="just">
              <a:buFont typeface="+mj-lt"/>
              <a:buAutoNum type="alphaLcPeriod"/>
            </a:pPr>
            <a:endParaRPr lang="en-US" sz="2000" dirty="0" smtClean="0"/>
          </a:p>
          <a:p>
            <a:pPr algn="just">
              <a:buFont typeface="Wingdings" charset="2"/>
              <a:buChar char="q"/>
            </a:pP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lain yang </a:t>
            </a:r>
            <a:r>
              <a:rPr lang="en-US" sz="2000" dirty="0" err="1" smtClean="0"/>
              <a:t>dilarang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insider trading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mereka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memperoleh</a:t>
            </a:r>
            <a:r>
              <a:rPr lang="en-US" sz="2000" dirty="0" smtClean="0"/>
              <a:t> IOD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mealwan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.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</a:t>
            </a:r>
            <a:r>
              <a:rPr lang="en-US" sz="2000" dirty="0" smtClean="0"/>
              <a:t> </a:t>
            </a:r>
            <a:r>
              <a:rPr lang="en-US" sz="2000" dirty="0" err="1" smtClean="0"/>
              <a:t>ketentuan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97 UUPM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pihak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berusaha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informasi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melawan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memperolehnya</a:t>
            </a:r>
            <a:r>
              <a:rPr lang="en-US" sz="2000" dirty="0" smtClean="0"/>
              <a:t> </a:t>
            </a:r>
            <a:r>
              <a:rPr lang="en-US" sz="2000" dirty="0" err="1" smtClean="0"/>
              <a:t>dikenakan</a:t>
            </a:r>
            <a:r>
              <a:rPr lang="en-US" sz="2000" dirty="0" smtClean="0"/>
              <a:t> </a:t>
            </a:r>
            <a:r>
              <a:rPr lang="en-US" sz="2000" dirty="0" err="1" smtClean="0"/>
              <a:t>larangan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larangan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berlaku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orang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sebagaimana</a:t>
            </a:r>
            <a:r>
              <a:rPr lang="en-US" sz="2000" dirty="0" smtClean="0"/>
              <a:t>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95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pasal</a:t>
            </a:r>
            <a:r>
              <a:rPr lang="en-US" sz="2000" dirty="0" smtClean="0"/>
              <a:t> 96 UUPM.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berlaku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perusahaan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, </a:t>
            </a:r>
            <a:r>
              <a:rPr lang="en-US" sz="2000" dirty="0" err="1" smtClean="0"/>
              <a:t>pegawai</a:t>
            </a:r>
            <a:r>
              <a:rPr lang="en-US" sz="2000" dirty="0" smtClean="0"/>
              <a:t> OJK yang </a:t>
            </a:r>
            <a:r>
              <a:rPr lang="en-US" sz="2000" dirty="0" err="1" smtClean="0"/>
              <a:t>bertugas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pemeriksaan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emiten</a:t>
            </a:r>
            <a:r>
              <a:rPr lang="en-US" sz="2000" dirty="0" smtClean="0"/>
              <a:t>.</a:t>
            </a:r>
            <a:endParaRPr lang="en-US" sz="2000" dirty="0"/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2241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latin typeface="Arial Black"/>
                <a:cs typeface="Arial Black"/>
              </a:rPr>
              <a:t>KARAKTERISTIK </a:t>
            </a:r>
            <a:br>
              <a:rPr lang="en-US" sz="2800" dirty="0" smtClean="0">
                <a:latin typeface="Arial Black"/>
                <a:cs typeface="Arial Black"/>
              </a:rPr>
            </a:br>
            <a:r>
              <a:rPr lang="en-US" sz="2800" dirty="0" smtClean="0">
                <a:latin typeface="Arial Black"/>
                <a:cs typeface="Arial Black"/>
              </a:rPr>
              <a:t>HUKUM PASAR MODAL</a:t>
            </a:r>
            <a:endParaRPr lang="en-US" sz="2800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</a:t>
            </a:r>
            <a:r>
              <a:rPr lang="en-US" sz="2000" dirty="0" err="1" smtClean="0">
                <a:latin typeface="Arial Black"/>
                <a:cs typeface="Arial Black"/>
              </a:rPr>
              <a:t>tergolong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sebagai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ekonomi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</a:t>
            </a:r>
            <a:r>
              <a:rPr lang="en-US" sz="2000" dirty="0" err="1" smtClean="0">
                <a:latin typeface="Arial Black"/>
                <a:cs typeface="Arial Black"/>
              </a:rPr>
              <a:t>adalah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pranata</a:t>
            </a:r>
            <a:r>
              <a:rPr lang="en-US" sz="200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dibuat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untuk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melindungi</a:t>
            </a:r>
            <a:r>
              <a:rPr lang="en-US" sz="2000" dirty="0" smtClean="0">
                <a:latin typeface="Arial Black"/>
                <a:cs typeface="Arial Black"/>
              </a:rPr>
              <a:t> investor </a:t>
            </a:r>
            <a:r>
              <a:rPr lang="en-US" sz="2000" dirty="0" err="1" smtClean="0">
                <a:latin typeface="Arial Black"/>
                <a:cs typeface="Arial Black"/>
              </a:rPr>
              <a:t>dari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praktek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merugikan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</a:t>
            </a:r>
            <a:r>
              <a:rPr lang="en-US" sz="2000" dirty="0" err="1" smtClean="0">
                <a:latin typeface="Arial Black"/>
                <a:cs typeface="Arial Black"/>
              </a:rPr>
              <a:t>bersifat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transaksional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menyesuaikan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perkembangan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Hukum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</a:t>
            </a:r>
            <a:r>
              <a:rPr lang="en-US" sz="2000" dirty="0" err="1" smtClean="0">
                <a:latin typeface="Arial Black"/>
                <a:cs typeface="Arial Black"/>
              </a:rPr>
              <a:t>berkembang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sejalan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dengan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praktek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dan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perkembangan</a:t>
            </a:r>
            <a:r>
              <a:rPr lang="en-US" sz="2000" dirty="0" smtClean="0">
                <a:latin typeface="Arial Black"/>
                <a:cs typeface="Arial Black"/>
              </a:rPr>
              <a:t> global </a:t>
            </a:r>
            <a:r>
              <a:rPr lang="en-US" sz="2000" dirty="0" err="1" smtClean="0">
                <a:latin typeface="Arial Black"/>
                <a:cs typeface="Arial Black"/>
              </a:rPr>
              <a:t>atau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praktek</a:t>
            </a:r>
            <a:r>
              <a:rPr lang="en-US" sz="2000" dirty="0" smtClean="0">
                <a:latin typeface="Arial Black"/>
                <a:cs typeface="Arial Black"/>
              </a:rPr>
              <a:t> yang </a:t>
            </a:r>
            <a:r>
              <a:rPr lang="en-US" sz="2000" dirty="0" err="1" smtClean="0">
                <a:latin typeface="Arial Black"/>
                <a:cs typeface="Arial Black"/>
              </a:rPr>
              <a:t>terbaik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r>
              <a:rPr lang="en-US" sz="2000" dirty="0" err="1" smtClean="0">
                <a:latin typeface="Arial Black"/>
                <a:cs typeface="Arial Black"/>
              </a:rPr>
              <a:t>Manfaat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pasar</a:t>
            </a:r>
            <a:r>
              <a:rPr lang="en-US" sz="2000" dirty="0" smtClean="0">
                <a:latin typeface="Arial Black"/>
                <a:cs typeface="Arial Black"/>
              </a:rPr>
              <a:t> modal </a:t>
            </a:r>
            <a:r>
              <a:rPr lang="en-US" sz="2000" dirty="0" err="1" smtClean="0">
                <a:latin typeface="Arial Black"/>
                <a:cs typeface="Arial Black"/>
              </a:rPr>
              <a:t>bagi</a:t>
            </a:r>
            <a:r>
              <a:rPr lang="en-US" sz="2000" dirty="0" smtClean="0">
                <a:latin typeface="Arial Black"/>
                <a:cs typeface="Arial Black"/>
              </a:rPr>
              <a:t> </a:t>
            </a:r>
            <a:r>
              <a:rPr lang="en-US" sz="2000" dirty="0" err="1" smtClean="0">
                <a:latin typeface="Arial Black"/>
                <a:cs typeface="Arial Black"/>
              </a:rPr>
              <a:t>masyarakat</a:t>
            </a:r>
            <a:r>
              <a:rPr lang="en-US" sz="2000" dirty="0" smtClean="0">
                <a:latin typeface="Arial Black"/>
                <a:cs typeface="Arial Black"/>
              </a:rPr>
              <a:t>, </a:t>
            </a:r>
            <a:r>
              <a:rPr lang="en-US" sz="2000" dirty="0" err="1" smtClean="0">
                <a:latin typeface="Arial Black"/>
                <a:cs typeface="Arial Black"/>
              </a:rPr>
              <a:t>perusahaan</a:t>
            </a:r>
            <a:r>
              <a:rPr lang="en-US" sz="2000" dirty="0" smtClean="0">
                <a:latin typeface="Arial Black"/>
                <a:cs typeface="Arial Black"/>
              </a:rPr>
              <a:t>, investor, </a:t>
            </a:r>
            <a:r>
              <a:rPr lang="en-US" sz="2000" dirty="0" err="1" smtClean="0">
                <a:latin typeface="Arial Black"/>
                <a:cs typeface="Arial Black"/>
              </a:rPr>
              <a:t>negara</a:t>
            </a:r>
            <a:r>
              <a:rPr lang="en-US" sz="2000" dirty="0" smtClean="0">
                <a:latin typeface="Arial Black"/>
                <a:cs typeface="Arial Black"/>
              </a:rPr>
              <a:t>.</a:t>
            </a:r>
          </a:p>
          <a:p>
            <a:pPr algn="just">
              <a:buFont typeface="Wingdings" charset="2"/>
              <a:buChar char="q"/>
            </a:pPr>
            <a:endParaRPr lang="en-US" sz="2000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063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4623"/>
            <a:ext cx="8229600" cy="138303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MANFAAT 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PASAR MODAL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b="1" dirty="0" smtClean="0"/>
              <a:t>PEMODAL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</a:t>
            </a:r>
            <a:r>
              <a:rPr lang="en-US" dirty="0" smtClean="0"/>
              <a:t>1.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2. </a:t>
            </a:r>
            <a:r>
              <a:rPr lang="en-US" dirty="0" err="1" smtClean="0"/>
              <a:t>Diversifikasi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 smtClean="0"/>
          </a:p>
          <a:p>
            <a:pPr>
              <a:buFont typeface="Wingdings" charset="2"/>
              <a:buChar char="q"/>
            </a:pPr>
            <a:r>
              <a:rPr lang="en-US" dirty="0"/>
              <a:t> </a:t>
            </a:r>
            <a:r>
              <a:rPr lang="en-US" b="1" dirty="0" smtClean="0"/>
              <a:t>DUNIA USAHA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r>
              <a:rPr lang="en-US" dirty="0" smtClean="0"/>
              <a:t>1.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 </a:t>
            </a:r>
            <a:r>
              <a:rPr lang="en-US" dirty="0" err="1" smtClean="0"/>
              <a:t>Peningkatan</a:t>
            </a:r>
            <a:r>
              <a:rPr lang="en-US" dirty="0" smtClean="0"/>
              <a:t> performance </a:t>
            </a:r>
            <a:r>
              <a:rPr lang="en-US" dirty="0" err="1" smtClean="0"/>
              <a:t>perusahaan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3.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2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 Black"/>
                <a:cs typeface="Arial Black"/>
              </a:rPr>
              <a:t>PRINSIP-PRINSIP</a:t>
            </a:r>
            <a:br>
              <a:rPr lang="en-US" dirty="0" smtClean="0">
                <a:latin typeface="Arial Black"/>
                <a:cs typeface="Arial Black"/>
              </a:rPr>
            </a:br>
            <a:r>
              <a:rPr lang="en-US" dirty="0" smtClean="0">
                <a:latin typeface="Arial Black"/>
                <a:cs typeface="Arial Black"/>
              </a:rPr>
              <a:t>PASAR MODAL</a:t>
            </a:r>
            <a:endParaRPr lang="en-US" dirty="0"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Arial Black"/>
                <a:cs typeface="Arial Black"/>
              </a:rPr>
              <a:t>PRINSIP KETERBUKAAN </a:t>
            </a:r>
          </a:p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PRINSIP KEWAJARAN</a:t>
            </a:r>
          </a:p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PRINSIP INDEPENDENSI</a:t>
            </a:r>
          </a:p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PRINSIP KESAMAAN INFORMASI</a:t>
            </a:r>
          </a:p>
          <a:p>
            <a:pPr>
              <a:buFont typeface="Wingdings" charset="2"/>
              <a:buChar char="q"/>
            </a:pPr>
            <a:r>
              <a:rPr lang="en-US" dirty="0" smtClean="0">
                <a:latin typeface="Arial Black"/>
                <a:cs typeface="Arial Black"/>
              </a:rPr>
              <a:t>PRINSIP HUKUM PIDANA DI BIDANG PASAR MODAL</a:t>
            </a:r>
            <a:endParaRPr lang="en-US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43951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3256</Words>
  <Application>Microsoft Office PowerPoint</Application>
  <PresentationFormat>On-screen Show (4:3)</PresentationFormat>
  <Paragraphs>511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Arial</vt:lpstr>
      <vt:lpstr>Arial Black</vt:lpstr>
      <vt:lpstr>Avenir Black</vt:lpstr>
      <vt:lpstr>Calibri</vt:lpstr>
      <vt:lpstr>Wingdings</vt:lpstr>
      <vt:lpstr>Office Theme</vt:lpstr>
      <vt:lpstr>HUKUM PASAR MODAL Oleh : Dita Febrianto, S.H., M.Hum  </vt:lpstr>
      <vt:lpstr>BENTUK PASAR</vt:lpstr>
      <vt:lpstr>MATERI  PASAR MODAL</vt:lpstr>
      <vt:lpstr>KARAKTERISTIK  PASAR MODAL</vt:lpstr>
      <vt:lpstr>PERAN PASAR MODAL</vt:lpstr>
      <vt:lpstr>KARAKTERISTIK  PASAR MODAL</vt:lpstr>
      <vt:lpstr>KARAKTERISTIK  HUKUM PASAR MODAL</vt:lpstr>
      <vt:lpstr>MANFAAT  PASAR MODAL</vt:lpstr>
      <vt:lpstr>PRINSIP-PRINSIP PASAR MODAL</vt:lpstr>
      <vt:lpstr>PRINSIP KETERBUKAAN</vt:lpstr>
      <vt:lpstr>REGULASI  PASAR MODAL</vt:lpstr>
      <vt:lpstr>KOMPONEN  PASAR MODAL</vt:lpstr>
      <vt:lpstr>STRUKTUR PASAR MODAL  INDONESIA</vt:lpstr>
      <vt:lpstr>STRUKTUR PASAR MODAL  INDONESIA</vt:lpstr>
      <vt:lpstr>STRUKTUR PASAR MODAL  INDONESIA</vt:lpstr>
      <vt:lpstr>STRUKTUR PASAR MODAL  INDONESIA</vt:lpstr>
      <vt:lpstr>STRUKTUR PASAR MODAL  INDONESIA</vt:lpstr>
      <vt:lpstr>EMITEN</vt:lpstr>
      <vt:lpstr>PENAWARAN UMUM</vt:lpstr>
      <vt:lpstr>PENAWARAN UMUM</vt:lpstr>
      <vt:lpstr>EFEK</vt:lpstr>
      <vt:lpstr>EFEK</vt:lpstr>
      <vt:lpstr>TRASAKSI EFEK</vt:lpstr>
      <vt:lpstr>MEKANISME PENAWARAN UMUM  DI PASAR MODAL</vt:lpstr>
      <vt:lpstr>UJI TUNTAS HUKUM (LEGAL DUE DILIGENCE) dan PENDAPAT HUKUM (LEGAL OPINION)</vt:lpstr>
      <vt:lpstr>SIAPA YANG BERWENANG  MEMBUAT LDD DAN LO ?</vt:lpstr>
      <vt:lpstr>RUANG LINGKUP  JASA HUKUM</vt:lpstr>
      <vt:lpstr>MANFAAT LDD DAN LO</vt:lpstr>
      <vt:lpstr>PowerPoint Presentation</vt:lpstr>
      <vt:lpstr>PowerPoint Presentation</vt:lpstr>
      <vt:lpstr>APA LDD ?</vt:lpstr>
      <vt:lpstr>APA LO ? </vt:lpstr>
      <vt:lpstr>PowerPoint Presentation</vt:lpstr>
      <vt:lpstr>PRINSIP-PRINSIP DALAM PELAKSANAAN LDD</vt:lpstr>
      <vt:lpstr>METODE  PELAKSANAAN UJI TUNTAS </vt:lpstr>
      <vt:lpstr>ALUR PELAKSANAAN  UJI TUNTAS (LDD)</vt:lpstr>
      <vt:lpstr>PROSES UJI TUNTAS</vt:lpstr>
      <vt:lpstr>BAGAIMANA CARA MENDAPATKAN DATA/INFORMASI (BAHAN LDD) ??</vt:lpstr>
      <vt:lpstr>OBJEK PEMERIKSAAN  (IPO)</vt:lpstr>
      <vt:lpstr>OBJEK PEMERIKSAAN  (HMETD)</vt:lpstr>
      <vt:lpstr>OBJEK PEMERIKSAAN  (PENGGABUNGAN DAN PELEBURAN)</vt:lpstr>
      <vt:lpstr>OBJEK PEMERIKSAAN  (AKUISISI SAHAM) </vt:lpstr>
      <vt:lpstr>OBJEK PEMERIKSAAN  (PENGAMBILALIHAN ASET)</vt:lpstr>
      <vt:lpstr>OBJEK PEMERIKSAAN  (TRANSAKSI BENTURAN KEPENTINGAN)</vt:lpstr>
      <vt:lpstr>OBJEK PEMERIKSAAN  (TRANSAKSI LAINNYA)</vt:lpstr>
      <vt:lpstr>UJI TUNTAS PADA SUBSIDIARI, AFILIASI, PENGENDALI</vt:lpstr>
      <vt:lpstr>BILA DALAM PEMERIKSAAN DITEMUKAN TERJADI PELANGGARAN (UU, ANGGARAN DASAR, PERIKATAN)</vt:lpstr>
      <vt:lpstr>LAPORAN UJI TUNTAS</vt:lpstr>
      <vt:lpstr>LAPORAN  PENDAPAT HUKUM</vt:lpstr>
      <vt:lpstr>KERANGKA DALAM LAPORAN  UJI TUNTAS</vt:lpstr>
      <vt:lpstr>KERANGKA DALAM LAPORAN  UJI TUNTAS</vt:lpstr>
      <vt:lpstr>KERANGKA DALAM LAPORAN  UJI TUNTAS</vt:lpstr>
      <vt:lpstr>KERANGKA DASAR PENDAPAT DARI SEGI HUKUM</vt:lpstr>
      <vt:lpstr>TANGGUNG JAWAB</vt:lpstr>
      <vt:lpstr>PELANGGARAN</vt:lpstr>
      <vt:lpstr>PERJANJIAN-PERJANJIAN DI PASAR MODAL</vt:lpstr>
      <vt:lpstr>PERJANJIAN-PERJANJIAN DI PASAR MODAL</vt:lpstr>
      <vt:lpstr>PROSPEKTUS</vt:lpstr>
      <vt:lpstr>KAPAN DIPERLUKAN PROSPEKTUS ? </vt:lpstr>
      <vt:lpstr>TINDAK PIDANA  PASAR MODAL</vt:lpstr>
      <vt:lpstr>DASAR HUKUM  TINDAK PIDANA PASAR MODAL</vt:lpstr>
      <vt:lpstr>BENTUK-BENTUK TINDAK PIDANA PASAR MODAL</vt:lpstr>
      <vt:lpstr>PENIPUAN  DALAM TINDAK PIDANA PASAR MODAL</vt:lpstr>
      <vt:lpstr>MANIPULASI PASAR DALAM TINDAK PIDANA PASAR MODAL</vt:lpstr>
      <vt:lpstr>Contoh Manipulasi Pasar</vt:lpstr>
      <vt:lpstr>INSIDER TRADING DALAM TINDAK PIDANA PASAR MODAL</vt:lpstr>
      <vt:lpstr>INSIDER TRADING DALAM TINDAK PIDANA PASAR MODAL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PASAR MODAL  YLT &amp;  PARTNERS</dc:title>
  <dc:creator>Yulianto</dc:creator>
  <cp:lastModifiedBy>Asus Computer</cp:lastModifiedBy>
  <cp:revision>89</cp:revision>
  <dcterms:created xsi:type="dcterms:W3CDTF">2017-01-02T03:23:41Z</dcterms:created>
  <dcterms:modified xsi:type="dcterms:W3CDTF">2021-12-01T04:21:21Z</dcterms:modified>
</cp:coreProperties>
</file>