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306" r:id="rId3"/>
    <p:sldId id="297" r:id="rId4"/>
    <p:sldId id="280" r:id="rId5"/>
    <p:sldId id="303" r:id="rId6"/>
    <p:sldId id="359" r:id="rId7"/>
    <p:sldId id="367" r:id="rId8"/>
    <p:sldId id="368" r:id="rId9"/>
    <p:sldId id="369" r:id="rId10"/>
    <p:sldId id="298" r:id="rId11"/>
    <p:sldId id="370" r:id="rId12"/>
    <p:sldId id="371" r:id="rId13"/>
    <p:sldId id="372" r:id="rId14"/>
    <p:sldId id="373" r:id="rId15"/>
    <p:sldId id="362" r:id="rId16"/>
    <p:sldId id="3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7" autoAdjust="0"/>
    <p:restoredTop sz="94660"/>
  </p:normalViewPr>
  <p:slideViewPr>
    <p:cSldViewPr snapToGrid="0">
      <p:cViewPr varScale="1">
        <p:scale>
          <a:sx n="72" d="100"/>
          <a:sy n="72" d="100"/>
        </p:scale>
        <p:origin x="660"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363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906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30952600-8863-4BB4-B313-9925C6C0FBEC}"/>
              </a:ext>
            </a:extLst>
          </p:cNvPr>
          <p:cNvSpPr>
            <a:spLocks noGrp="1"/>
          </p:cNvSpPr>
          <p:nvPr>
            <p:ph type="pic" sz="quarter" idx="10"/>
          </p:nvPr>
        </p:nvSpPr>
        <p:spPr>
          <a:xfrm>
            <a:off x="5276850" y="0"/>
            <a:ext cx="6915150" cy="6858000"/>
          </a:xfrm>
          <a:custGeom>
            <a:avLst/>
            <a:gdLst>
              <a:gd name="connsiteX0" fmla="*/ 3429000 w 6915150"/>
              <a:gd name="connsiteY0" fmla="*/ 0 h 6858000"/>
              <a:gd name="connsiteX1" fmla="*/ 6915150 w 6915150"/>
              <a:gd name="connsiteY1" fmla="*/ 0 h 6858000"/>
              <a:gd name="connsiteX2" fmla="*/ 6915150 w 6915150"/>
              <a:gd name="connsiteY2" fmla="*/ 6858000 h 6858000"/>
              <a:gd name="connsiteX3" fmla="*/ 0 w 6915150"/>
              <a:gd name="connsiteY3" fmla="*/ 6858000 h 6858000"/>
              <a:gd name="connsiteX4" fmla="*/ 5238750 w 6915150"/>
              <a:gd name="connsiteY4" fmla="*/ 29337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5150" h="6858000">
                <a:moveTo>
                  <a:pt x="3429000" y="0"/>
                </a:moveTo>
                <a:lnTo>
                  <a:pt x="6915150" y="0"/>
                </a:lnTo>
                <a:lnTo>
                  <a:pt x="6915150" y="6858000"/>
                </a:lnTo>
                <a:lnTo>
                  <a:pt x="0" y="6858000"/>
                </a:lnTo>
                <a:lnTo>
                  <a:pt x="5238750" y="2933700"/>
                </a:lnTo>
                <a:close/>
              </a:path>
            </a:pathLst>
          </a:custGeom>
        </p:spPr>
        <p:txBody>
          <a:bodyPr wrap="square">
            <a:noAutofit/>
          </a:bodyPr>
          <a:lstStyle/>
          <a:p>
            <a:endParaRPr lang="en-US"/>
          </a:p>
        </p:txBody>
      </p:sp>
    </p:spTree>
    <p:extLst>
      <p:ext uri="{BB962C8B-B14F-4D97-AF65-F5344CB8AC3E}">
        <p14:creationId xmlns:p14="http://schemas.microsoft.com/office/powerpoint/2010/main" val="2092053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662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565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5286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854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22A59BEA-ABB6-41B6-BE02-25482717FC62}"/>
              </a:ext>
            </a:extLst>
          </p:cNvPr>
          <p:cNvSpPr>
            <a:spLocks noGrp="1"/>
          </p:cNvSpPr>
          <p:nvPr>
            <p:ph type="pic" sz="quarter" idx="10"/>
          </p:nvPr>
        </p:nvSpPr>
        <p:spPr>
          <a:xfrm>
            <a:off x="6212298" y="0"/>
            <a:ext cx="4056222" cy="6858000"/>
          </a:xfrm>
          <a:custGeom>
            <a:avLst/>
            <a:gdLst>
              <a:gd name="connsiteX0" fmla="*/ 8528 w 4056222"/>
              <a:gd name="connsiteY0" fmla="*/ 5638800 h 6858000"/>
              <a:gd name="connsiteX1" fmla="*/ 4050536 w 4056222"/>
              <a:gd name="connsiteY1" fmla="*/ 5638800 h 6858000"/>
              <a:gd name="connsiteX2" fmla="*/ 4056222 w 4056222"/>
              <a:gd name="connsiteY2" fmla="*/ 5640162 h 6858000"/>
              <a:gd name="connsiteX3" fmla="*/ 4053380 w 4056222"/>
              <a:gd name="connsiteY3" fmla="*/ 6856639 h 6858000"/>
              <a:gd name="connsiteX4" fmla="*/ 4047694 w 4056222"/>
              <a:gd name="connsiteY4" fmla="*/ 6858000 h 6858000"/>
              <a:gd name="connsiteX5" fmla="*/ 5685 w 4056222"/>
              <a:gd name="connsiteY5" fmla="*/ 6858000 h 6858000"/>
              <a:gd name="connsiteX6" fmla="*/ 0 w 4056222"/>
              <a:gd name="connsiteY6" fmla="*/ 6856639 h 6858000"/>
              <a:gd name="connsiteX7" fmla="*/ 2843 w 4056222"/>
              <a:gd name="connsiteY7" fmla="*/ 5640162 h 6858000"/>
              <a:gd name="connsiteX8" fmla="*/ 8528 w 4056222"/>
              <a:gd name="connsiteY8" fmla="*/ 5638800 h 6858000"/>
              <a:gd name="connsiteX9" fmla="*/ 8528 w 4056222"/>
              <a:gd name="connsiteY9" fmla="*/ 0 h 6858000"/>
              <a:gd name="connsiteX10" fmla="*/ 4050536 w 4056222"/>
              <a:gd name="connsiteY10" fmla="*/ 0 h 6858000"/>
              <a:gd name="connsiteX11" fmla="*/ 4056222 w 4056222"/>
              <a:gd name="connsiteY11" fmla="*/ 5678 h 6858000"/>
              <a:gd name="connsiteX12" fmla="*/ 4053380 w 4056222"/>
              <a:gd name="connsiteY12" fmla="*/ 5079238 h 6858000"/>
              <a:gd name="connsiteX13" fmla="*/ 4047694 w 4056222"/>
              <a:gd name="connsiteY13" fmla="*/ 5084916 h 6858000"/>
              <a:gd name="connsiteX14" fmla="*/ 5685 w 4056222"/>
              <a:gd name="connsiteY14" fmla="*/ 5084916 h 6858000"/>
              <a:gd name="connsiteX15" fmla="*/ 0 w 4056222"/>
              <a:gd name="connsiteY15" fmla="*/ 5079238 h 6858000"/>
              <a:gd name="connsiteX16" fmla="*/ 2843 w 4056222"/>
              <a:gd name="connsiteY16" fmla="*/ 5678 h 6858000"/>
              <a:gd name="connsiteX17" fmla="*/ 8528 w 4056222"/>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56222" h="6858000">
                <a:moveTo>
                  <a:pt x="8528" y="5638800"/>
                </a:moveTo>
                <a:cubicBezTo>
                  <a:pt x="4050536" y="5638800"/>
                  <a:pt x="4050536" y="5638800"/>
                  <a:pt x="4050536" y="5638800"/>
                </a:cubicBezTo>
                <a:cubicBezTo>
                  <a:pt x="4053380" y="5638800"/>
                  <a:pt x="4056222" y="5639481"/>
                  <a:pt x="4056222" y="5640162"/>
                </a:cubicBezTo>
                <a:lnTo>
                  <a:pt x="4053380" y="6856639"/>
                </a:lnTo>
                <a:cubicBezTo>
                  <a:pt x="4053380" y="6857319"/>
                  <a:pt x="4050536" y="6858000"/>
                  <a:pt x="4047694" y="6858000"/>
                </a:cubicBezTo>
                <a:cubicBezTo>
                  <a:pt x="5685" y="6858000"/>
                  <a:pt x="5685" y="6858000"/>
                  <a:pt x="5685" y="6858000"/>
                </a:cubicBezTo>
                <a:cubicBezTo>
                  <a:pt x="2843" y="6858000"/>
                  <a:pt x="0" y="6857319"/>
                  <a:pt x="0" y="6856639"/>
                </a:cubicBezTo>
                <a:cubicBezTo>
                  <a:pt x="2843" y="5640162"/>
                  <a:pt x="2843" y="5640162"/>
                  <a:pt x="2843" y="5640162"/>
                </a:cubicBezTo>
                <a:cubicBezTo>
                  <a:pt x="2843" y="5639481"/>
                  <a:pt x="5685" y="5638800"/>
                  <a:pt x="8528" y="5638800"/>
                </a:cubicBezTo>
                <a:close/>
                <a:moveTo>
                  <a:pt x="8528" y="0"/>
                </a:moveTo>
                <a:cubicBezTo>
                  <a:pt x="4050536" y="0"/>
                  <a:pt x="4050536" y="0"/>
                  <a:pt x="4050536" y="0"/>
                </a:cubicBezTo>
                <a:cubicBezTo>
                  <a:pt x="4053380" y="0"/>
                  <a:pt x="4056222" y="2840"/>
                  <a:pt x="4056222" y="5678"/>
                </a:cubicBezTo>
                <a:lnTo>
                  <a:pt x="4053380" y="5079238"/>
                </a:lnTo>
                <a:cubicBezTo>
                  <a:pt x="4053380" y="5082077"/>
                  <a:pt x="4050536" y="5084916"/>
                  <a:pt x="4047694" y="5084916"/>
                </a:cubicBezTo>
                <a:cubicBezTo>
                  <a:pt x="5685" y="5084916"/>
                  <a:pt x="5685" y="5084916"/>
                  <a:pt x="5685" y="5084916"/>
                </a:cubicBezTo>
                <a:cubicBezTo>
                  <a:pt x="2843" y="5084916"/>
                  <a:pt x="0" y="5082077"/>
                  <a:pt x="0" y="5079238"/>
                </a:cubicBezTo>
                <a:cubicBezTo>
                  <a:pt x="2843" y="5678"/>
                  <a:pt x="2843" y="5678"/>
                  <a:pt x="2843" y="5678"/>
                </a:cubicBezTo>
                <a:cubicBezTo>
                  <a:pt x="2843" y="2840"/>
                  <a:pt x="5685" y="0"/>
                  <a:pt x="8528" y="0"/>
                </a:cubicBezTo>
                <a:close/>
              </a:path>
            </a:pathLst>
          </a:custGeom>
        </p:spPr>
        <p:txBody>
          <a:bodyPr wrap="square" rtlCol="0">
            <a:noAutofit/>
          </a:bodyPr>
          <a:lstStyle/>
          <a:p>
            <a:pPr lvl="0"/>
            <a:endParaRPr lang="en-US" noProof="0" dirty="0"/>
          </a:p>
        </p:txBody>
      </p:sp>
    </p:spTree>
    <p:extLst>
      <p:ext uri="{BB962C8B-B14F-4D97-AF65-F5344CB8AC3E}">
        <p14:creationId xmlns:p14="http://schemas.microsoft.com/office/powerpoint/2010/main" val="3314906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5276B1A-E5AE-4E88-B57E-CF7975320FC5}"/>
              </a:ext>
            </a:extLst>
          </p:cNvPr>
          <p:cNvSpPr>
            <a:spLocks noGrp="1"/>
          </p:cNvSpPr>
          <p:nvPr>
            <p:ph type="pic" sz="quarter" idx="10"/>
          </p:nvPr>
        </p:nvSpPr>
        <p:spPr>
          <a:xfrm>
            <a:off x="0" y="4591050"/>
            <a:ext cx="8115300" cy="1981200"/>
          </a:xfrm>
          <a:custGeom>
            <a:avLst/>
            <a:gdLst>
              <a:gd name="connsiteX0" fmla="*/ 3543300 w 8115300"/>
              <a:gd name="connsiteY0" fmla="*/ 0 h 1981200"/>
              <a:gd name="connsiteX1" fmla="*/ 8115300 w 8115300"/>
              <a:gd name="connsiteY1" fmla="*/ 0 h 1981200"/>
              <a:gd name="connsiteX2" fmla="*/ 8115300 w 8115300"/>
              <a:gd name="connsiteY2" fmla="*/ 1981200 h 1981200"/>
              <a:gd name="connsiteX3" fmla="*/ 3543300 w 8115300"/>
              <a:gd name="connsiteY3" fmla="*/ 1981200 h 1981200"/>
              <a:gd name="connsiteX4" fmla="*/ 0 w 8115300"/>
              <a:gd name="connsiteY4" fmla="*/ 0 h 1981200"/>
              <a:gd name="connsiteX5" fmla="*/ 3390900 w 8115300"/>
              <a:gd name="connsiteY5" fmla="*/ 0 h 1981200"/>
              <a:gd name="connsiteX6" fmla="*/ 3390900 w 8115300"/>
              <a:gd name="connsiteY6" fmla="*/ 1981200 h 1981200"/>
              <a:gd name="connsiteX7" fmla="*/ 0 w 8115300"/>
              <a:gd name="connsiteY7"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5300" h="1981200">
                <a:moveTo>
                  <a:pt x="3543300" y="0"/>
                </a:moveTo>
                <a:lnTo>
                  <a:pt x="8115300" y="0"/>
                </a:lnTo>
                <a:lnTo>
                  <a:pt x="8115300" y="1981200"/>
                </a:lnTo>
                <a:lnTo>
                  <a:pt x="3543300" y="1981200"/>
                </a:lnTo>
                <a:close/>
                <a:moveTo>
                  <a:pt x="0" y="0"/>
                </a:moveTo>
                <a:lnTo>
                  <a:pt x="3390900" y="0"/>
                </a:lnTo>
                <a:lnTo>
                  <a:pt x="3390900" y="1981200"/>
                </a:lnTo>
                <a:lnTo>
                  <a:pt x="0" y="1981200"/>
                </a:lnTo>
                <a:close/>
              </a:path>
            </a:pathLst>
          </a:custGeom>
        </p:spPr>
        <p:txBody>
          <a:bodyPr wrap="square">
            <a:noAutofit/>
          </a:bodyPr>
          <a:lstStyle/>
          <a:p>
            <a:endParaRPr lang="en-US"/>
          </a:p>
        </p:txBody>
      </p:sp>
      <p:sp>
        <p:nvSpPr>
          <p:cNvPr id="4" name="Picture Placeholder 9">
            <a:extLst>
              <a:ext uri="{FF2B5EF4-FFF2-40B4-BE49-F238E27FC236}">
                <a16:creationId xmlns:a16="http://schemas.microsoft.com/office/drawing/2014/main" id="{D2B34D31-03FF-44D9-8927-69255E77D71D}"/>
              </a:ext>
            </a:extLst>
          </p:cNvPr>
          <p:cNvSpPr>
            <a:spLocks noGrp="1"/>
          </p:cNvSpPr>
          <p:nvPr>
            <p:ph type="pic" sz="quarter" idx="14"/>
          </p:nvPr>
        </p:nvSpPr>
        <p:spPr>
          <a:xfrm>
            <a:off x="3543300" y="2476500"/>
            <a:ext cx="8648700" cy="1981200"/>
          </a:xfrm>
          <a:custGeom>
            <a:avLst/>
            <a:gdLst>
              <a:gd name="connsiteX0" fmla="*/ 4724400 w 8648700"/>
              <a:gd name="connsiteY0" fmla="*/ 0 h 1981200"/>
              <a:gd name="connsiteX1" fmla="*/ 8648700 w 8648700"/>
              <a:gd name="connsiteY1" fmla="*/ 0 h 1981200"/>
              <a:gd name="connsiteX2" fmla="*/ 8648700 w 8648700"/>
              <a:gd name="connsiteY2" fmla="*/ 1981200 h 1981200"/>
              <a:gd name="connsiteX3" fmla="*/ 4724400 w 8648700"/>
              <a:gd name="connsiteY3" fmla="*/ 1981200 h 1981200"/>
              <a:gd name="connsiteX4" fmla="*/ 0 w 8648700"/>
              <a:gd name="connsiteY4" fmla="*/ 0 h 1981200"/>
              <a:gd name="connsiteX5" fmla="*/ 4572000 w 8648700"/>
              <a:gd name="connsiteY5" fmla="*/ 0 h 1981200"/>
              <a:gd name="connsiteX6" fmla="*/ 4572000 w 8648700"/>
              <a:gd name="connsiteY6" fmla="*/ 1981200 h 1981200"/>
              <a:gd name="connsiteX7" fmla="*/ 0 w 8648700"/>
              <a:gd name="connsiteY7"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48700" h="1981200">
                <a:moveTo>
                  <a:pt x="4724400" y="0"/>
                </a:moveTo>
                <a:lnTo>
                  <a:pt x="8648700" y="0"/>
                </a:lnTo>
                <a:lnTo>
                  <a:pt x="8648700" y="1981200"/>
                </a:lnTo>
                <a:lnTo>
                  <a:pt x="4724400" y="1981200"/>
                </a:lnTo>
                <a:close/>
                <a:moveTo>
                  <a:pt x="0" y="0"/>
                </a:moveTo>
                <a:lnTo>
                  <a:pt x="4572000" y="0"/>
                </a:lnTo>
                <a:lnTo>
                  <a:pt x="4572000" y="1981200"/>
                </a:lnTo>
                <a:lnTo>
                  <a:pt x="0" y="1981200"/>
                </a:lnTo>
                <a:close/>
              </a:path>
            </a:pathLst>
          </a:custGeom>
        </p:spPr>
        <p:txBody>
          <a:bodyPr wrap="square">
            <a:noAutofit/>
          </a:bodyPr>
          <a:lstStyle/>
          <a:p>
            <a:endParaRPr lang="en-US"/>
          </a:p>
        </p:txBody>
      </p:sp>
    </p:spTree>
    <p:extLst>
      <p:ext uri="{BB962C8B-B14F-4D97-AF65-F5344CB8AC3E}">
        <p14:creationId xmlns:p14="http://schemas.microsoft.com/office/powerpoint/2010/main" val="2030047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1005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60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39056693-A2AC-434E-BD68-0C67E2FDEF82}"/>
              </a:ext>
            </a:extLst>
          </p:cNvPr>
          <p:cNvSpPr>
            <a:spLocks noGrp="1"/>
          </p:cNvSpPr>
          <p:nvPr>
            <p:ph type="pic" sz="quarter" idx="22"/>
          </p:nvPr>
        </p:nvSpPr>
        <p:spPr>
          <a:xfrm>
            <a:off x="7341086" y="3187793"/>
            <a:ext cx="2908549" cy="1847088"/>
          </a:xfrm>
          <a:prstGeom prst="rect">
            <a:avLst/>
          </a:prstGeom>
          <a:noFill/>
        </p:spPr>
      </p:sp>
      <p:sp>
        <p:nvSpPr>
          <p:cNvPr id="4" name="Picture Placeholder 1">
            <a:extLst>
              <a:ext uri="{FF2B5EF4-FFF2-40B4-BE49-F238E27FC236}">
                <a16:creationId xmlns:a16="http://schemas.microsoft.com/office/drawing/2014/main" id="{AB4BDE68-5016-43C0-BFAC-26112B4BB5A1}"/>
              </a:ext>
            </a:extLst>
          </p:cNvPr>
          <p:cNvSpPr>
            <a:spLocks noGrp="1"/>
          </p:cNvSpPr>
          <p:nvPr>
            <p:ph type="pic" sz="quarter" idx="24"/>
          </p:nvPr>
        </p:nvSpPr>
        <p:spPr>
          <a:xfrm>
            <a:off x="1930377" y="3187793"/>
            <a:ext cx="2908549" cy="1847088"/>
          </a:xfrm>
          <a:prstGeom prst="rect">
            <a:avLst/>
          </a:prstGeom>
          <a:noFill/>
        </p:spPr>
      </p:sp>
      <p:sp>
        <p:nvSpPr>
          <p:cNvPr id="5" name="Picture Placeholder 2">
            <a:extLst>
              <a:ext uri="{FF2B5EF4-FFF2-40B4-BE49-F238E27FC236}">
                <a16:creationId xmlns:a16="http://schemas.microsoft.com/office/drawing/2014/main" id="{20D83DD0-CE28-458C-B0DF-696B55A0AA67}"/>
              </a:ext>
            </a:extLst>
          </p:cNvPr>
          <p:cNvSpPr>
            <a:spLocks noGrp="1"/>
          </p:cNvSpPr>
          <p:nvPr>
            <p:ph type="pic" sz="quarter" idx="23"/>
          </p:nvPr>
        </p:nvSpPr>
        <p:spPr>
          <a:xfrm>
            <a:off x="4452513" y="3544622"/>
            <a:ext cx="3281748" cy="2071116"/>
          </a:xfrm>
          <a:prstGeom prst="rect">
            <a:avLst/>
          </a:prstGeom>
          <a:noFill/>
        </p:spPr>
      </p:sp>
    </p:spTree>
    <p:extLst>
      <p:ext uri="{BB962C8B-B14F-4D97-AF65-F5344CB8AC3E}">
        <p14:creationId xmlns:p14="http://schemas.microsoft.com/office/powerpoint/2010/main" val="779109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079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857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C88D02F4-62D6-4228-BD82-C8896F35E185}"/>
              </a:ext>
            </a:extLst>
          </p:cNvPr>
          <p:cNvSpPr>
            <a:spLocks noGrp="1"/>
          </p:cNvSpPr>
          <p:nvPr>
            <p:ph type="pic" sz="quarter" idx="10"/>
          </p:nvPr>
        </p:nvSpPr>
        <p:spPr>
          <a:xfrm>
            <a:off x="3523019" y="644370"/>
            <a:ext cx="5145962" cy="5569260"/>
          </a:xfrm>
          <a:custGeom>
            <a:avLst/>
            <a:gdLst>
              <a:gd name="connsiteX0" fmla="*/ 2117012 w 4234023"/>
              <a:gd name="connsiteY0" fmla="*/ 0 h 4582306"/>
              <a:gd name="connsiteX1" fmla="*/ 2589615 w 4234023"/>
              <a:gd name="connsiteY1" fmla="*/ 112881 h 4582306"/>
              <a:gd name="connsiteX2" fmla="*/ 3761224 w 4234023"/>
              <a:gd name="connsiteY2" fmla="*/ 791462 h 4582306"/>
              <a:gd name="connsiteX3" fmla="*/ 4234023 w 4234023"/>
              <a:gd name="connsiteY3" fmla="*/ 1611279 h 4582306"/>
              <a:gd name="connsiteX4" fmla="*/ 4234023 w 4234023"/>
              <a:gd name="connsiteY4" fmla="*/ 2971028 h 4582306"/>
              <a:gd name="connsiteX5" fmla="*/ 3761224 w 4234023"/>
              <a:gd name="connsiteY5" fmla="*/ 3790845 h 4582306"/>
              <a:gd name="connsiteX6" fmla="*/ 2589615 w 4234023"/>
              <a:gd name="connsiteY6" fmla="*/ 4469425 h 4582306"/>
              <a:gd name="connsiteX7" fmla="*/ 1644408 w 4234023"/>
              <a:gd name="connsiteY7" fmla="*/ 4469425 h 4582306"/>
              <a:gd name="connsiteX8" fmla="*/ 472799 w 4234023"/>
              <a:gd name="connsiteY8" fmla="*/ 3790845 h 4582306"/>
              <a:gd name="connsiteX9" fmla="*/ 0 w 4234023"/>
              <a:gd name="connsiteY9" fmla="*/ 2971028 h 4582306"/>
              <a:gd name="connsiteX10" fmla="*/ 0 w 4234023"/>
              <a:gd name="connsiteY10" fmla="*/ 1611279 h 4582306"/>
              <a:gd name="connsiteX11" fmla="*/ 472799 w 4234023"/>
              <a:gd name="connsiteY11" fmla="*/ 791462 h 4582306"/>
              <a:gd name="connsiteX12" fmla="*/ 1644408 w 4234023"/>
              <a:gd name="connsiteY12" fmla="*/ 112881 h 4582306"/>
              <a:gd name="connsiteX13" fmla="*/ 2117012 w 4234023"/>
              <a:gd name="connsiteY13" fmla="*/ 0 h 458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34023" h="4582306">
                <a:moveTo>
                  <a:pt x="2117012" y="0"/>
                </a:moveTo>
                <a:cubicBezTo>
                  <a:pt x="2288333" y="0"/>
                  <a:pt x="2459654" y="37627"/>
                  <a:pt x="2589615" y="112881"/>
                </a:cubicBezTo>
                <a:lnTo>
                  <a:pt x="3761224" y="791462"/>
                </a:lnTo>
                <a:cubicBezTo>
                  <a:pt x="4021342" y="941970"/>
                  <a:pt x="4234023" y="1310909"/>
                  <a:pt x="4234023" y="1611279"/>
                </a:cubicBezTo>
                <a:lnTo>
                  <a:pt x="4234023" y="2971028"/>
                </a:lnTo>
                <a:cubicBezTo>
                  <a:pt x="4234023" y="3271397"/>
                  <a:pt x="4021342" y="3640336"/>
                  <a:pt x="3761224" y="3790845"/>
                </a:cubicBezTo>
                <a:lnTo>
                  <a:pt x="2589615" y="4469425"/>
                </a:lnTo>
                <a:cubicBezTo>
                  <a:pt x="2329693" y="4619933"/>
                  <a:pt x="1904330" y="4619933"/>
                  <a:pt x="1644408" y="4469425"/>
                </a:cubicBezTo>
                <a:lnTo>
                  <a:pt x="472799" y="3790845"/>
                </a:lnTo>
                <a:cubicBezTo>
                  <a:pt x="212681" y="3640336"/>
                  <a:pt x="0" y="3271397"/>
                  <a:pt x="0" y="2971028"/>
                </a:cubicBezTo>
                <a:lnTo>
                  <a:pt x="0" y="1611279"/>
                </a:lnTo>
                <a:cubicBezTo>
                  <a:pt x="0" y="1310909"/>
                  <a:pt x="212681" y="941970"/>
                  <a:pt x="472799" y="791462"/>
                </a:cubicBezTo>
                <a:lnTo>
                  <a:pt x="1644408" y="112881"/>
                </a:lnTo>
                <a:cubicBezTo>
                  <a:pt x="1774369" y="37627"/>
                  <a:pt x="1945691" y="0"/>
                  <a:pt x="2117012"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5594185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8745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CC4C3B3F-1638-491E-BA17-CE97DE171AAE}"/>
              </a:ext>
            </a:extLst>
          </p:cNvPr>
          <p:cNvSpPr>
            <a:spLocks noGrp="1"/>
          </p:cNvSpPr>
          <p:nvPr>
            <p:ph type="pic" sz="quarter" idx="16" hasCustomPrompt="1"/>
          </p:nvPr>
        </p:nvSpPr>
        <p:spPr>
          <a:xfrm>
            <a:off x="1790700" y="1"/>
            <a:ext cx="4305300" cy="2372496"/>
          </a:xfrm>
          <a:prstGeom prst="rect">
            <a:avLst/>
          </a:prstGeom>
          <a:noFill/>
        </p:spPr>
        <p:txBody>
          <a:bodyPr wrap="square" anchor="ctr">
            <a:noAutofit/>
          </a:bodyPr>
          <a:lstStyle>
            <a:lvl1pPr algn="ctr">
              <a:defRPr sz="1600" b="0" i="0">
                <a:latin typeface="Titillium" charset="0"/>
                <a:ea typeface="Titillium" charset="0"/>
                <a:cs typeface="Titillium" charset="0"/>
              </a:defRPr>
            </a:lvl1pPr>
          </a:lstStyle>
          <a:p>
            <a:r>
              <a:rPr lang="en-US"/>
              <a:t>Insert Image</a:t>
            </a:r>
          </a:p>
        </p:txBody>
      </p:sp>
      <p:sp>
        <p:nvSpPr>
          <p:cNvPr id="4" name="Picture Placeholder 4">
            <a:extLst>
              <a:ext uri="{FF2B5EF4-FFF2-40B4-BE49-F238E27FC236}">
                <a16:creationId xmlns:a16="http://schemas.microsoft.com/office/drawing/2014/main" id="{3F92C9BC-AB6F-4786-86F1-A73367A47099}"/>
              </a:ext>
            </a:extLst>
          </p:cNvPr>
          <p:cNvSpPr>
            <a:spLocks noGrp="1"/>
          </p:cNvSpPr>
          <p:nvPr>
            <p:ph type="pic" sz="quarter" idx="17" hasCustomPrompt="1"/>
          </p:nvPr>
        </p:nvSpPr>
        <p:spPr>
          <a:xfrm>
            <a:off x="1790700" y="4485504"/>
            <a:ext cx="4305300" cy="2372496"/>
          </a:xfrm>
          <a:prstGeom prst="rect">
            <a:avLst/>
          </a:prstGeom>
          <a:noFill/>
        </p:spPr>
        <p:txBody>
          <a:bodyPr wrap="square" anchor="ctr">
            <a:noAutofit/>
          </a:bodyPr>
          <a:lstStyle>
            <a:lvl1pPr algn="ctr">
              <a:defRPr sz="1600" b="0" i="0">
                <a:latin typeface="Titillium" charset="0"/>
                <a:ea typeface="Titillium" charset="0"/>
                <a:cs typeface="Titillium" charset="0"/>
              </a:defRPr>
            </a:lvl1pPr>
          </a:lstStyle>
          <a:p>
            <a:r>
              <a:rPr lang="en-US"/>
              <a:t>Insert Image</a:t>
            </a:r>
          </a:p>
        </p:txBody>
      </p:sp>
    </p:spTree>
    <p:extLst>
      <p:ext uri="{BB962C8B-B14F-4D97-AF65-F5344CB8AC3E}">
        <p14:creationId xmlns:p14="http://schemas.microsoft.com/office/powerpoint/2010/main" val="2822989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388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1662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3_Title Slide">
    <p:spTree>
      <p:nvGrpSpPr>
        <p:cNvPr id="1" name=""/>
        <p:cNvGrpSpPr/>
        <p:nvPr/>
      </p:nvGrpSpPr>
      <p:grpSpPr>
        <a:xfrm>
          <a:off x="0" y="0"/>
          <a:ext cx="0" cy="0"/>
          <a:chOff x="0" y="0"/>
          <a:chExt cx="0" cy="0"/>
        </a:xfrm>
      </p:grpSpPr>
      <p:sp>
        <p:nvSpPr>
          <p:cNvPr id="4" name="Picture Placeholder 3"/>
          <p:cNvSpPr>
            <a:spLocks noGrp="1"/>
          </p:cNvSpPr>
          <p:nvPr>
            <p:ph type="pic" sz="quarter" idx="16" hasCustomPrompt="1"/>
          </p:nvPr>
        </p:nvSpPr>
        <p:spPr>
          <a:xfrm>
            <a:off x="4703805" y="0"/>
            <a:ext cx="2784390" cy="6857999"/>
          </a:xfrm>
          <a:prstGeom prst="rect">
            <a:avLst/>
          </a:pr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a:t>Insert Image</a:t>
            </a:r>
          </a:p>
        </p:txBody>
      </p:sp>
    </p:spTree>
    <p:extLst>
      <p:ext uri="{BB962C8B-B14F-4D97-AF65-F5344CB8AC3E}">
        <p14:creationId xmlns:p14="http://schemas.microsoft.com/office/powerpoint/2010/main" val="3359886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4664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999F21-AE9C-4FCA-9D57-B332FA52A0F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479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Picture Placeholder 13">
            <a:extLst>
              <a:ext uri="{FF2B5EF4-FFF2-40B4-BE49-F238E27FC236}">
                <a16:creationId xmlns:a16="http://schemas.microsoft.com/office/drawing/2014/main" id="{8AE568CA-4B2D-4315-A304-223DBEF4E6BD}"/>
              </a:ext>
            </a:extLst>
          </p:cNvPr>
          <p:cNvSpPr>
            <a:spLocks noGrp="1"/>
          </p:cNvSpPr>
          <p:nvPr>
            <p:ph type="pic" sz="quarter" idx="10"/>
          </p:nvPr>
        </p:nvSpPr>
        <p:spPr>
          <a:xfrm>
            <a:off x="5135314" y="1317883"/>
            <a:ext cx="2004522" cy="2060272"/>
          </a:xfrm>
          <a:custGeom>
            <a:avLst/>
            <a:gdLst>
              <a:gd name="connsiteX0" fmla="*/ 0 w 2004522"/>
              <a:gd name="connsiteY0" fmla="*/ 0 h 2060272"/>
              <a:gd name="connsiteX1" fmla="*/ 2004522 w 2004522"/>
              <a:gd name="connsiteY1" fmla="*/ 0 h 2060272"/>
              <a:gd name="connsiteX2" fmla="*/ 2004522 w 2004522"/>
              <a:gd name="connsiteY2" fmla="*/ 2060272 h 2060272"/>
              <a:gd name="connsiteX3" fmla="*/ 0 w 2004522"/>
              <a:gd name="connsiteY3" fmla="*/ 2060272 h 2060272"/>
            </a:gdLst>
            <a:ahLst/>
            <a:cxnLst>
              <a:cxn ang="0">
                <a:pos x="connsiteX0" y="connsiteY0"/>
              </a:cxn>
              <a:cxn ang="0">
                <a:pos x="connsiteX1" y="connsiteY1"/>
              </a:cxn>
              <a:cxn ang="0">
                <a:pos x="connsiteX2" y="connsiteY2"/>
              </a:cxn>
              <a:cxn ang="0">
                <a:pos x="connsiteX3" y="connsiteY3"/>
              </a:cxn>
            </a:cxnLst>
            <a:rect l="l" t="t" r="r" b="b"/>
            <a:pathLst>
              <a:path w="2004522" h="2060272">
                <a:moveTo>
                  <a:pt x="0" y="0"/>
                </a:moveTo>
                <a:lnTo>
                  <a:pt x="2004522" y="0"/>
                </a:lnTo>
                <a:lnTo>
                  <a:pt x="2004522" y="2060272"/>
                </a:lnTo>
                <a:lnTo>
                  <a:pt x="0" y="2060272"/>
                </a:lnTo>
                <a:close/>
              </a:path>
            </a:pathLst>
          </a:custGeom>
        </p:spPr>
        <p:txBody>
          <a:bodyPr wrap="square">
            <a:noAutofit/>
          </a:bodyPr>
          <a:lstStyle/>
          <a:p>
            <a:endParaRPr lang="en-US"/>
          </a:p>
        </p:txBody>
      </p:sp>
      <p:sp>
        <p:nvSpPr>
          <p:cNvPr id="4" name="Picture Placeholder 16">
            <a:extLst>
              <a:ext uri="{FF2B5EF4-FFF2-40B4-BE49-F238E27FC236}">
                <a16:creationId xmlns:a16="http://schemas.microsoft.com/office/drawing/2014/main" id="{A822D44E-68B7-4D76-B153-D83CD4BE6585}"/>
              </a:ext>
            </a:extLst>
          </p:cNvPr>
          <p:cNvSpPr>
            <a:spLocks noGrp="1"/>
          </p:cNvSpPr>
          <p:nvPr>
            <p:ph type="pic" sz="quarter" idx="11"/>
          </p:nvPr>
        </p:nvSpPr>
        <p:spPr>
          <a:xfrm>
            <a:off x="7252212" y="1317883"/>
            <a:ext cx="2004522" cy="2060272"/>
          </a:xfrm>
          <a:custGeom>
            <a:avLst/>
            <a:gdLst>
              <a:gd name="connsiteX0" fmla="*/ 0 w 2004522"/>
              <a:gd name="connsiteY0" fmla="*/ 0 h 2060272"/>
              <a:gd name="connsiteX1" fmla="*/ 2004522 w 2004522"/>
              <a:gd name="connsiteY1" fmla="*/ 0 h 2060272"/>
              <a:gd name="connsiteX2" fmla="*/ 2004522 w 2004522"/>
              <a:gd name="connsiteY2" fmla="*/ 2060272 h 2060272"/>
              <a:gd name="connsiteX3" fmla="*/ 0 w 2004522"/>
              <a:gd name="connsiteY3" fmla="*/ 2060272 h 2060272"/>
            </a:gdLst>
            <a:ahLst/>
            <a:cxnLst>
              <a:cxn ang="0">
                <a:pos x="connsiteX0" y="connsiteY0"/>
              </a:cxn>
              <a:cxn ang="0">
                <a:pos x="connsiteX1" y="connsiteY1"/>
              </a:cxn>
              <a:cxn ang="0">
                <a:pos x="connsiteX2" y="connsiteY2"/>
              </a:cxn>
              <a:cxn ang="0">
                <a:pos x="connsiteX3" y="connsiteY3"/>
              </a:cxn>
            </a:cxnLst>
            <a:rect l="l" t="t" r="r" b="b"/>
            <a:pathLst>
              <a:path w="2004522" h="2060272">
                <a:moveTo>
                  <a:pt x="0" y="0"/>
                </a:moveTo>
                <a:lnTo>
                  <a:pt x="2004522" y="0"/>
                </a:lnTo>
                <a:lnTo>
                  <a:pt x="2004522" y="2060272"/>
                </a:lnTo>
                <a:lnTo>
                  <a:pt x="0" y="2060272"/>
                </a:lnTo>
                <a:close/>
              </a:path>
            </a:pathLst>
          </a:custGeom>
        </p:spPr>
        <p:txBody>
          <a:bodyPr wrap="square">
            <a:noAutofit/>
          </a:bodyPr>
          <a:lstStyle/>
          <a:p>
            <a:endParaRPr lang="en-US"/>
          </a:p>
        </p:txBody>
      </p:sp>
      <p:sp>
        <p:nvSpPr>
          <p:cNvPr id="5" name="Picture Placeholder 19">
            <a:extLst>
              <a:ext uri="{FF2B5EF4-FFF2-40B4-BE49-F238E27FC236}">
                <a16:creationId xmlns:a16="http://schemas.microsoft.com/office/drawing/2014/main" id="{7E21C9C3-001C-4CB7-8777-42ADAA77121F}"/>
              </a:ext>
            </a:extLst>
          </p:cNvPr>
          <p:cNvSpPr>
            <a:spLocks noGrp="1"/>
          </p:cNvSpPr>
          <p:nvPr>
            <p:ph type="pic" sz="quarter" idx="12"/>
          </p:nvPr>
        </p:nvSpPr>
        <p:spPr>
          <a:xfrm>
            <a:off x="9369111" y="1317883"/>
            <a:ext cx="2004522" cy="2060272"/>
          </a:xfrm>
          <a:custGeom>
            <a:avLst/>
            <a:gdLst>
              <a:gd name="connsiteX0" fmla="*/ 0 w 2004522"/>
              <a:gd name="connsiteY0" fmla="*/ 0 h 2060272"/>
              <a:gd name="connsiteX1" fmla="*/ 2004522 w 2004522"/>
              <a:gd name="connsiteY1" fmla="*/ 0 h 2060272"/>
              <a:gd name="connsiteX2" fmla="*/ 2004522 w 2004522"/>
              <a:gd name="connsiteY2" fmla="*/ 2060272 h 2060272"/>
              <a:gd name="connsiteX3" fmla="*/ 0 w 2004522"/>
              <a:gd name="connsiteY3" fmla="*/ 2060272 h 2060272"/>
            </a:gdLst>
            <a:ahLst/>
            <a:cxnLst>
              <a:cxn ang="0">
                <a:pos x="connsiteX0" y="connsiteY0"/>
              </a:cxn>
              <a:cxn ang="0">
                <a:pos x="connsiteX1" y="connsiteY1"/>
              </a:cxn>
              <a:cxn ang="0">
                <a:pos x="connsiteX2" y="connsiteY2"/>
              </a:cxn>
              <a:cxn ang="0">
                <a:pos x="connsiteX3" y="connsiteY3"/>
              </a:cxn>
            </a:cxnLst>
            <a:rect l="l" t="t" r="r" b="b"/>
            <a:pathLst>
              <a:path w="2004522" h="2060272">
                <a:moveTo>
                  <a:pt x="0" y="0"/>
                </a:moveTo>
                <a:lnTo>
                  <a:pt x="2004522" y="0"/>
                </a:lnTo>
                <a:lnTo>
                  <a:pt x="2004522" y="2060272"/>
                </a:lnTo>
                <a:lnTo>
                  <a:pt x="0" y="2060272"/>
                </a:lnTo>
                <a:close/>
              </a:path>
            </a:pathLst>
          </a:custGeom>
        </p:spPr>
        <p:txBody>
          <a:bodyPr wrap="square">
            <a:noAutofit/>
          </a:bodyPr>
          <a:lstStyle/>
          <a:p>
            <a:endParaRPr lang="en-US"/>
          </a:p>
        </p:txBody>
      </p:sp>
      <p:sp>
        <p:nvSpPr>
          <p:cNvPr id="6" name="Picture Placeholder 20">
            <a:extLst>
              <a:ext uri="{FF2B5EF4-FFF2-40B4-BE49-F238E27FC236}">
                <a16:creationId xmlns:a16="http://schemas.microsoft.com/office/drawing/2014/main" id="{AD6737C7-4CEE-438E-AF47-03A679BD477A}"/>
              </a:ext>
            </a:extLst>
          </p:cNvPr>
          <p:cNvSpPr>
            <a:spLocks noGrp="1"/>
          </p:cNvSpPr>
          <p:nvPr>
            <p:ph type="pic" sz="quarter" idx="13"/>
          </p:nvPr>
        </p:nvSpPr>
        <p:spPr>
          <a:xfrm>
            <a:off x="5135314" y="3546733"/>
            <a:ext cx="2004522" cy="2060272"/>
          </a:xfrm>
          <a:custGeom>
            <a:avLst/>
            <a:gdLst>
              <a:gd name="connsiteX0" fmla="*/ 0 w 2004522"/>
              <a:gd name="connsiteY0" fmla="*/ 0 h 2060272"/>
              <a:gd name="connsiteX1" fmla="*/ 2004522 w 2004522"/>
              <a:gd name="connsiteY1" fmla="*/ 0 h 2060272"/>
              <a:gd name="connsiteX2" fmla="*/ 2004522 w 2004522"/>
              <a:gd name="connsiteY2" fmla="*/ 2060272 h 2060272"/>
              <a:gd name="connsiteX3" fmla="*/ 0 w 2004522"/>
              <a:gd name="connsiteY3" fmla="*/ 2060272 h 2060272"/>
            </a:gdLst>
            <a:ahLst/>
            <a:cxnLst>
              <a:cxn ang="0">
                <a:pos x="connsiteX0" y="connsiteY0"/>
              </a:cxn>
              <a:cxn ang="0">
                <a:pos x="connsiteX1" y="connsiteY1"/>
              </a:cxn>
              <a:cxn ang="0">
                <a:pos x="connsiteX2" y="connsiteY2"/>
              </a:cxn>
              <a:cxn ang="0">
                <a:pos x="connsiteX3" y="connsiteY3"/>
              </a:cxn>
            </a:cxnLst>
            <a:rect l="l" t="t" r="r" b="b"/>
            <a:pathLst>
              <a:path w="2004522" h="2060272">
                <a:moveTo>
                  <a:pt x="0" y="0"/>
                </a:moveTo>
                <a:lnTo>
                  <a:pt x="2004522" y="0"/>
                </a:lnTo>
                <a:lnTo>
                  <a:pt x="2004522" y="2060272"/>
                </a:lnTo>
                <a:lnTo>
                  <a:pt x="0" y="2060272"/>
                </a:lnTo>
                <a:close/>
              </a:path>
            </a:pathLst>
          </a:custGeom>
        </p:spPr>
        <p:txBody>
          <a:bodyPr wrap="square">
            <a:noAutofit/>
          </a:bodyPr>
          <a:lstStyle/>
          <a:p>
            <a:endParaRPr lang="en-US"/>
          </a:p>
        </p:txBody>
      </p:sp>
      <p:sp>
        <p:nvSpPr>
          <p:cNvPr id="7" name="Picture Placeholder 21">
            <a:extLst>
              <a:ext uri="{FF2B5EF4-FFF2-40B4-BE49-F238E27FC236}">
                <a16:creationId xmlns:a16="http://schemas.microsoft.com/office/drawing/2014/main" id="{74260481-8A59-478B-AA44-CF0D1EC36F82}"/>
              </a:ext>
            </a:extLst>
          </p:cNvPr>
          <p:cNvSpPr>
            <a:spLocks noGrp="1"/>
          </p:cNvSpPr>
          <p:nvPr>
            <p:ph type="pic" sz="quarter" idx="14"/>
          </p:nvPr>
        </p:nvSpPr>
        <p:spPr>
          <a:xfrm>
            <a:off x="7252212" y="3546733"/>
            <a:ext cx="2004522" cy="2060272"/>
          </a:xfrm>
          <a:custGeom>
            <a:avLst/>
            <a:gdLst>
              <a:gd name="connsiteX0" fmla="*/ 0 w 2004522"/>
              <a:gd name="connsiteY0" fmla="*/ 0 h 2060272"/>
              <a:gd name="connsiteX1" fmla="*/ 2004522 w 2004522"/>
              <a:gd name="connsiteY1" fmla="*/ 0 h 2060272"/>
              <a:gd name="connsiteX2" fmla="*/ 2004522 w 2004522"/>
              <a:gd name="connsiteY2" fmla="*/ 2060272 h 2060272"/>
              <a:gd name="connsiteX3" fmla="*/ 0 w 2004522"/>
              <a:gd name="connsiteY3" fmla="*/ 2060272 h 2060272"/>
            </a:gdLst>
            <a:ahLst/>
            <a:cxnLst>
              <a:cxn ang="0">
                <a:pos x="connsiteX0" y="connsiteY0"/>
              </a:cxn>
              <a:cxn ang="0">
                <a:pos x="connsiteX1" y="connsiteY1"/>
              </a:cxn>
              <a:cxn ang="0">
                <a:pos x="connsiteX2" y="connsiteY2"/>
              </a:cxn>
              <a:cxn ang="0">
                <a:pos x="connsiteX3" y="connsiteY3"/>
              </a:cxn>
            </a:cxnLst>
            <a:rect l="l" t="t" r="r" b="b"/>
            <a:pathLst>
              <a:path w="2004522" h="2060272">
                <a:moveTo>
                  <a:pt x="0" y="0"/>
                </a:moveTo>
                <a:lnTo>
                  <a:pt x="2004522" y="0"/>
                </a:lnTo>
                <a:lnTo>
                  <a:pt x="2004522" y="2060272"/>
                </a:lnTo>
                <a:lnTo>
                  <a:pt x="0" y="2060272"/>
                </a:lnTo>
                <a:close/>
              </a:path>
            </a:pathLst>
          </a:custGeom>
        </p:spPr>
        <p:txBody>
          <a:bodyPr wrap="square">
            <a:noAutofit/>
          </a:bodyPr>
          <a:lstStyle/>
          <a:p>
            <a:endParaRPr lang="en-US"/>
          </a:p>
        </p:txBody>
      </p:sp>
      <p:sp>
        <p:nvSpPr>
          <p:cNvPr id="8" name="Picture Placeholder 22">
            <a:extLst>
              <a:ext uri="{FF2B5EF4-FFF2-40B4-BE49-F238E27FC236}">
                <a16:creationId xmlns:a16="http://schemas.microsoft.com/office/drawing/2014/main" id="{61A8BBD3-ECD9-493C-A700-91E818D9903B}"/>
              </a:ext>
            </a:extLst>
          </p:cNvPr>
          <p:cNvSpPr>
            <a:spLocks noGrp="1"/>
          </p:cNvSpPr>
          <p:nvPr>
            <p:ph type="pic" sz="quarter" idx="15"/>
          </p:nvPr>
        </p:nvSpPr>
        <p:spPr>
          <a:xfrm>
            <a:off x="9369111" y="3546733"/>
            <a:ext cx="2004522" cy="2060272"/>
          </a:xfrm>
          <a:custGeom>
            <a:avLst/>
            <a:gdLst>
              <a:gd name="connsiteX0" fmla="*/ 0 w 2004522"/>
              <a:gd name="connsiteY0" fmla="*/ 0 h 2060272"/>
              <a:gd name="connsiteX1" fmla="*/ 2004522 w 2004522"/>
              <a:gd name="connsiteY1" fmla="*/ 0 h 2060272"/>
              <a:gd name="connsiteX2" fmla="*/ 2004522 w 2004522"/>
              <a:gd name="connsiteY2" fmla="*/ 2060272 h 2060272"/>
              <a:gd name="connsiteX3" fmla="*/ 0 w 2004522"/>
              <a:gd name="connsiteY3" fmla="*/ 2060272 h 2060272"/>
            </a:gdLst>
            <a:ahLst/>
            <a:cxnLst>
              <a:cxn ang="0">
                <a:pos x="connsiteX0" y="connsiteY0"/>
              </a:cxn>
              <a:cxn ang="0">
                <a:pos x="connsiteX1" y="connsiteY1"/>
              </a:cxn>
              <a:cxn ang="0">
                <a:pos x="connsiteX2" y="connsiteY2"/>
              </a:cxn>
              <a:cxn ang="0">
                <a:pos x="connsiteX3" y="connsiteY3"/>
              </a:cxn>
            </a:cxnLst>
            <a:rect l="l" t="t" r="r" b="b"/>
            <a:pathLst>
              <a:path w="2004522" h="2060272">
                <a:moveTo>
                  <a:pt x="0" y="0"/>
                </a:moveTo>
                <a:lnTo>
                  <a:pt x="2004522" y="0"/>
                </a:lnTo>
                <a:lnTo>
                  <a:pt x="2004522" y="2060272"/>
                </a:lnTo>
                <a:lnTo>
                  <a:pt x="0" y="2060272"/>
                </a:lnTo>
                <a:close/>
              </a:path>
            </a:pathLst>
          </a:custGeom>
        </p:spPr>
        <p:txBody>
          <a:bodyPr wrap="square">
            <a:noAutofit/>
          </a:bodyPr>
          <a:lstStyle/>
          <a:p>
            <a:endParaRPr lang="en-US"/>
          </a:p>
        </p:txBody>
      </p:sp>
    </p:spTree>
    <p:extLst>
      <p:ext uri="{BB962C8B-B14F-4D97-AF65-F5344CB8AC3E}">
        <p14:creationId xmlns:p14="http://schemas.microsoft.com/office/powerpoint/2010/main" val="3854412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336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859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33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B1C3608-BBBA-43ED-9405-245B7D8482C4}"/>
              </a:ext>
            </a:extLst>
          </p:cNvPr>
          <p:cNvSpPr>
            <a:spLocks noGrp="1"/>
          </p:cNvSpPr>
          <p:nvPr>
            <p:ph type="pic" sz="quarter" idx="10" hasCustomPrompt="1"/>
          </p:nvPr>
        </p:nvSpPr>
        <p:spPr>
          <a:xfrm>
            <a:off x="0" y="0"/>
            <a:ext cx="12192000" cy="6858000"/>
          </a:xfrm>
          <a:prstGeom prst="rect">
            <a:avLst/>
          </a:prstGeom>
          <a:no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Drop picture</a:t>
            </a:r>
          </a:p>
        </p:txBody>
      </p:sp>
    </p:spTree>
    <p:extLst>
      <p:ext uri="{BB962C8B-B14F-4D97-AF65-F5344CB8AC3E}">
        <p14:creationId xmlns:p14="http://schemas.microsoft.com/office/powerpoint/2010/main" val="34416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70DA21-8870-41C3-BF1F-0541276A16C8}"/>
              </a:ext>
            </a:extLst>
          </p:cNvPr>
          <p:cNvSpPr>
            <a:spLocks noGrp="1"/>
          </p:cNvSpPr>
          <p:nvPr>
            <p:ph type="pic" sz="quarter" idx="12" hasCustomPrompt="1"/>
          </p:nvPr>
        </p:nvSpPr>
        <p:spPr>
          <a:xfrm>
            <a:off x="5896306" y="0"/>
            <a:ext cx="3147847" cy="2285999"/>
          </a:xfrm>
          <a:prstGeom prst="rect">
            <a:avLst/>
          </a:prstGeom>
          <a:no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
        <p:nvSpPr>
          <p:cNvPr id="4" name="Picture Placeholder 2">
            <a:extLst>
              <a:ext uri="{FF2B5EF4-FFF2-40B4-BE49-F238E27FC236}">
                <a16:creationId xmlns:a16="http://schemas.microsoft.com/office/drawing/2014/main" id="{1AF234CA-7255-4058-A27D-EFA01F00E340}"/>
              </a:ext>
            </a:extLst>
          </p:cNvPr>
          <p:cNvSpPr>
            <a:spLocks noGrp="1"/>
          </p:cNvSpPr>
          <p:nvPr>
            <p:ph type="pic" sz="quarter" idx="13" hasCustomPrompt="1"/>
          </p:nvPr>
        </p:nvSpPr>
        <p:spPr>
          <a:xfrm>
            <a:off x="9044153" y="2285999"/>
            <a:ext cx="3147847" cy="2285999"/>
          </a:xfrm>
          <a:prstGeom prst="rect">
            <a:avLst/>
          </a:prstGeom>
          <a:no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
        <p:nvSpPr>
          <p:cNvPr id="5" name="Picture Placeholder 2">
            <a:extLst>
              <a:ext uri="{FF2B5EF4-FFF2-40B4-BE49-F238E27FC236}">
                <a16:creationId xmlns:a16="http://schemas.microsoft.com/office/drawing/2014/main" id="{4AF6C123-A1F8-40A5-A280-0D76C405006E}"/>
              </a:ext>
            </a:extLst>
          </p:cNvPr>
          <p:cNvSpPr>
            <a:spLocks noGrp="1"/>
          </p:cNvSpPr>
          <p:nvPr>
            <p:ph type="pic" sz="quarter" idx="14" hasCustomPrompt="1"/>
          </p:nvPr>
        </p:nvSpPr>
        <p:spPr>
          <a:xfrm>
            <a:off x="5896306" y="4572001"/>
            <a:ext cx="3147847" cy="2285999"/>
          </a:xfrm>
          <a:prstGeom prst="rect">
            <a:avLst/>
          </a:prstGeom>
          <a:no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Tree>
    <p:extLst>
      <p:ext uri="{BB962C8B-B14F-4D97-AF65-F5344CB8AC3E}">
        <p14:creationId xmlns:p14="http://schemas.microsoft.com/office/powerpoint/2010/main" val="3211041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3685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3440614"/>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679" r:id="rId3"/>
    <p:sldLayoutId id="2147483678" r:id="rId4"/>
    <p:sldLayoutId id="2147483677" r:id="rId5"/>
    <p:sldLayoutId id="2147483676" r:id="rId6"/>
    <p:sldLayoutId id="2147483675" r:id="rId7"/>
    <p:sldLayoutId id="2147483674" r:id="rId8"/>
    <p:sldLayoutId id="2147483673" r:id="rId9"/>
    <p:sldLayoutId id="2147483672" r:id="rId10"/>
    <p:sldLayoutId id="2147483671" r:id="rId11"/>
    <p:sldLayoutId id="2147483670" r:id="rId12"/>
    <p:sldLayoutId id="2147483669" r:id="rId13"/>
    <p:sldLayoutId id="2147483668" r:id="rId14"/>
    <p:sldLayoutId id="2147483667" r:id="rId15"/>
    <p:sldLayoutId id="2147483665" r:id="rId16"/>
    <p:sldLayoutId id="2147483666" r:id="rId17"/>
    <p:sldLayoutId id="2147483664" r:id="rId18"/>
    <p:sldLayoutId id="2147483663" r:id="rId19"/>
    <p:sldLayoutId id="2147483662" r:id="rId20"/>
    <p:sldLayoutId id="2147483661" r:id="rId21"/>
    <p:sldLayoutId id="2147483660" r:id="rId22"/>
    <p:sldLayoutId id="2147483659" r:id="rId23"/>
    <p:sldLayoutId id="2147483657" r:id="rId24"/>
    <p:sldLayoutId id="2147483655" r:id="rId25"/>
    <p:sldLayoutId id="2147483652" r:id="rId26"/>
    <p:sldLayoutId id="2147483658" r:id="rId27"/>
    <p:sldLayoutId id="2147483684" r:id="rId28"/>
    <p:sldLayoutId id="214748368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7.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2A796E65-E3C1-4A97-A090-907AC9036C9A}"/>
              </a:ext>
            </a:extLst>
          </p:cNvPr>
          <p:cNvSpPr txBox="1">
            <a:spLocks/>
          </p:cNvSpPr>
          <p:nvPr/>
        </p:nvSpPr>
        <p:spPr>
          <a:xfrm>
            <a:off x="5686013" y="2632593"/>
            <a:ext cx="3731647" cy="20346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0000"/>
              </a:lnSpc>
            </a:pPr>
            <a:r>
              <a:rPr lang="id-ID" sz="7200" b="1" dirty="0">
                <a:solidFill>
                  <a:schemeClr val="tx1">
                    <a:lumMod val="75000"/>
                    <a:lumOff val="25000"/>
                  </a:schemeClr>
                </a:solidFill>
                <a:latin typeface="Tahoma" pitchFamily="34" charset="0"/>
                <a:ea typeface="Tahoma" pitchFamily="34" charset="0"/>
                <a:cs typeface="Tahoma" pitchFamily="34" charset="0"/>
              </a:rPr>
              <a:t>Rocks</a:t>
            </a:r>
          </a:p>
          <a:p>
            <a:pPr algn="r">
              <a:lnSpc>
                <a:spcPct val="70000"/>
              </a:lnSpc>
            </a:pPr>
            <a:endParaRPr lang="id-ID" sz="3600" b="1" dirty="0">
              <a:solidFill>
                <a:schemeClr val="tx1">
                  <a:lumMod val="75000"/>
                  <a:lumOff val="25000"/>
                </a:schemeClr>
              </a:solidFill>
              <a:latin typeface="Dotum" pitchFamily="34" charset="-127"/>
              <a:ea typeface="Dotum" pitchFamily="34" charset="-127"/>
              <a:cs typeface="Times New Roman" panose="02020603050405020304" pitchFamily="18" charset="0"/>
            </a:endParaRPr>
          </a:p>
          <a:p>
            <a:pPr algn="r">
              <a:lnSpc>
                <a:spcPct val="70000"/>
              </a:lnSpc>
            </a:pPr>
            <a:endParaRPr lang="id-ID" sz="3600" b="1" dirty="0">
              <a:solidFill>
                <a:schemeClr val="tx1">
                  <a:lumMod val="75000"/>
                  <a:lumOff val="25000"/>
                </a:schemeClr>
              </a:solidFill>
              <a:latin typeface="Tahoma" pitchFamily="34" charset="0"/>
              <a:ea typeface="Tahoma" pitchFamily="34" charset="0"/>
              <a:cs typeface="Tahoma" pitchFamily="34" charset="0"/>
            </a:endParaRPr>
          </a:p>
          <a:p>
            <a:pPr>
              <a:lnSpc>
                <a:spcPct val="70000"/>
              </a:lnSpc>
            </a:pPr>
            <a:r>
              <a:rPr lang="id-ID" sz="3600" b="1" dirty="0">
                <a:solidFill>
                  <a:schemeClr val="tx1">
                    <a:lumMod val="75000"/>
                    <a:lumOff val="25000"/>
                  </a:schemeClr>
                </a:solidFill>
                <a:latin typeface="Tahoma" pitchFamily="34" charset="0"/>
                <a:ea typeface="Tahoma" pitchFamily="34" charset="0"/>
                <a:cs typeface="Tahoma" pitchFamily="34" charset="0"/>
              </a:rPr>
              <a:t>Kelompok 12</a:t>
            </a:r>
            <a:endParaRPr lang="en-US" sz="7200" b="1" dirty="0">
              <a:solidFill>
                <a:schemeClr val="tx1">
                  <a:lumMod val="75000"/>
                  <a:lumOff val="25000"/>
                </a:schemeClr>
              </a:solidFill>
              <a:latin typeface="Tahoma" pitchFamily="34" charset="0"/>
              <a:ea typeface="Tahoma" pitchFamily="34" charset="0"/>
              <a:cs typeface="Tahoma" pitchFamily="34" charset="0"/>
            </a:endParaRPr>
          </a:p>
        </p:txBody>
      </p:sp>
      <p:cxnSp>
        <p:nvCxnSpPr>
          <p:cNvPr id="9" name="Straight Connector 8">
            <a:extLst>
              <a:ext uri="{FF2B5EF4-FFF2-40B4-BE49-F238E27FC236}">
                <a16:creationId xmlns:a16="http://schemas.microsoft.com/office/drawing/2014/main" id="{5FC74271-FBEA-42C6-82A0-C58765F59540}"/>
              </a:ext>
            </a:extLst>
          </p:cNvPr>
          <p:cNvCxnSpPr/>
          <p:nvPr/>
        </p:nvCxnSpPr>
        <p:spPr>
          <a:xfrm>
            <a:off x="5847787" y="4628704"/>
            <a:ext cx="2264635" cy="26798"/>
          </a:xfrm>
          <a:prstGeom prst="line">
            <a:avLst/>
          </a:prstGeom>
          <a:ln w="381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7445" y="-172870"/>
            <a:ext cx="3024554" cy="2130769"/>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650" y="2632593"/>
            <a:ext cx="2270524" cy="2497316"/>
          </a:xfrm>
          <a:prstGeom prst="rect">
            <a:avLst/>
          </a:prstGeom>
        </p:spPr>
      </p:pic>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b="19123"/>
          <a:stretch/>
        </p:blipFill>
        <p:spPr>
          <a:xfrm>
            <a:off x="8991600" y="4655502"/>
            <a:ext cx="3200400" cy="2202497"/>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23539" y="3812410"/>
            <a:ext cx="3886879" cy="2204304"/>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026" y="364600"/>
            <a:ext cx="4207575" cy="2143838"/>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15961" y="512594"/>
            <a:ext cx="2801816" cy="1847850"/>
          </a:xfrm>
          <a:prstGeom prst="rect">
            <a:avLst/>
          </a:prstGeom>
        </p:spPr>
      </p:pic>
      <p:pic>
        <p:nvPicPr>
          <p:cNvPr id="23" name="Picture 22"/>
          <p:cNvPicPr>
            <a:picLocks noChangeAspect="1"/>
          </p:cNvPicPr>
          <p:nvPr/>
        </p:nvPicPr>
        <p:blipFill rotWithShape="1">
          <a:blip r:embed="rId8">
            <a:extLst>
              <a:ext uri="{28A0092B-C50C-407E-A947-70E740481C1C}">
                <a14:useLocalDpi xmlns:a14="http://schemas.microsoft.com/office/drawing/2010/main" val="0"/>
              </a:ext>
            </a:extLst>
          </a:blip>
          <a:srcRect t="1" r="1072" b="23962"/>
          <a:stretch/>
        </p:blipFill>
        <p:spPr>
          <a:xfrm rot="10800000">
            <a:off x="3687758" y="5288775"/>
            <a:ext cx="3996510" cy="1569227"/>
          </a:xfrm>
          <a:prstGeom prst="rect">
            <a:avLst/>
          </a:prstGeom>
        </p:spPr>
      </p:pic>
      <p:sp>
        <p:nvSpPr>
          <p:cNvPr id="24" name="Freeform 40">
            <a:extLst>
              <a:ext uri="{FF2B5EF4-FFF2-40B4-BE49-F238E27FC236}">
                <a16:creationId xmlns:a16="http://schemas.microsoft.com/office/drawing/2014/main" id="{BFFE61E4-DAF3-441C-9B0F-095C05DFBE6D}"/>
              </a:ext>
            </a:extLst>
          </p:cNvPr>
          <p:cNvSpPr/>
          <p:nvPr/>
        </p:nvSpPr>
        <p:spPr>
          <a:xfrm rot="10800000" flipV="1">
            <a:off x="-1" y="0"/>
            <a:ext cx="8231828" cy="4591050"/>
          </a:xfrm>
          <a:custGeom>
            <a:avLst/>
            <a:gdLst>
              <a:gd name="connsiteX0" fmla="*/ 7271228 w 8231828"/>
              <a:gd name="connsiteY0" fmla="*/ 0 h 4591050"/>
              <a:gd name="connsiteX1" fmla="*/ 7592044 w 8231828"/>
              <a:gd name="connsiteY1" fmla="*/ 0 h 4591050"/>
              <a:gd name="connsiteX2" fmla="*/ 7592044 w 8231828"/>
              <a:gd name="connsiteY2" fmla="*/ 1545818 h 4591050"/>
              <a:gd name="connsiteX3" fmla="*/ 8231828 w 8231828"/>
              <a:gd name="connsiteY3" fmla="*/ 1545818 h 4591050"/>
              <a:gd name="connsiteX4" fmla="*/ 8231828 w 8231828"/>
              <a:gd name="connsiteY4" fmla="*/ 1828800 h 4591050"/>
              <a:gd name="connsiteX5" fmla="*/ 8230348 w 8231828"/>
              <a:gd name="connsiteY5" fmla="*/ 1828800 h 4591050"/>
              <a:gd name="connsiteX6" fmla="*/ 8230348 w 8231828"/>
              <a:gd name="connsiteY6" fmla="*/ 4591050 h 4591050"/>
              <a:gd name="connsiteX7" fmla="*/ 7909532 w 8231828"/>
              <a:gd name="connsiteY7" fmla="*/ 4591050 h 4591050"/>
              <a:gd name="connsiteX8" fmla="*/ 7909532 w 8231828"/>
              <a:gd name="connsiteY8" fmla="*/ 1828800 h 4591050"/>
              <a:gd name="connsiteX9" fmla="*/ 7592044 w 8231828"/>
              <a:gd name="connsiteY9" fmla="*/ 1828800 h 4591050"/>
              <a:gd name="connsiteX10" fmla="*/ 7533662 w 8231828"/>
              <a:gd name="connsiteY10" fmla="*/ 1828800 h 4591050"/>
              <a:gd name="connsiteX11" fmla="*/ 7271228 w 8231828"/>
              <a:gd name="connsiteY11" fmla="*/ 1828800 h 4591050"/>
              <a:gd name="connsiteX12" fmla="*/ 7271228 w 8231828"/>
              <a:gd name="connsiteY12" fmla="*/ 283021 h 4591050"/>
              <a:gd name="connsiteX13" fmla="*/ 0 w 8231828"/>
              <a:gd name="connsiteY13" fmla="*/ 283021 h 4591050"/>
              <a:gd name="connsiteX14" fmla="*/ 0 w 8231828"/>
              <a:gd name="connsiteY14" fmla="*/ 39 h 4591050"/>
              <a:gd name="connsiteX15" fmla="*/ 7271228 w 8231828"/>
              <a:gd name="connsiteY15" fmla="*/ 39 h 459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31828" h="4591050">
                <a:moveTo>
                  <a:pt x="7271228" y="0"/>
                </a:moveTo>
                <a:lnTo>
                  <a:pt x="7592044" y="0"/>
                </a:lnTo>
                <a:lnTo>
                  <a:pt x="7592044" y="1545818"/>
                </a:lnTo>
                <a:lnTo>
                  <a:pt x="8231828" y="1545818"/>
                </a:lnTo>
                <a:lnTo>
                  <a:pt x="8231828" y="1828800"/>
                </a:lnTo>
                <a:lnTo>
                  <a:pt x="8230348" y="1828800"/>
                </a:lnTo>
                <a:lnTo>
                  <a:pt x="8230348" y="4591050"/>
                </a:lnTo>
                <a:lnTo>
                  <a:pt x="7909532" y="4591050"/>
                </a:lnTo>
                <a:lnTo>
                  <a:pt x="7909532" y="1828800"/>
                </a:lnTo>
                <a:lnTo>
                  <a:pt x="7592044" y="1828800"/>
                </a:lnTo>
                <a:lnTo>
                  <a:pt x="7533662" y="1828800"/>
                </a:lnTo>
                <a:lnTo>
                  <a:pt x="7271228" y="1828800"/>
                </a:lnTo>
                <a:lnTo>
                  <a:pt x="7271228" y="283021"/>
                </a:lnTo>
                <a:lnTo>
                  <a:pt x="0" y="283021"/>
                </a:lnTo>
                <a:lnTo>
                  <a:pt x="0" y="39"/>
                </a:lnTo>
                <a:lnTo>
                  <a:pt x="7271228" y="39"/>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17660" y="2508438"/>
            <a:ext cx="2524125" cy="2231480"/>
          </a:xfrm>
          <a:prstGeom prst="rect">
            <a:avLst/>
          </a:prstGeom>
        </p:spPr>
      </p:pic>
    </p:spTree>
    <p:extLst>
      <p:ext uri="{BB962C8B-B14F-4D97-AF65-F5344CB8AC3E}">
        <p14:creationId xmlns:p14="http://schemas.microsoft.com/office/powerpoint/2010/main" val="1537466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4FF2FF-8A33-4F4E-A211-D86C1114F6EF}"/>
              </a:ext>
            </a:extLst>
          </p:cNvPr>
          <p:cNvSpPr/>
          <p:nvPr/>
        </p:nvSpPr>
        <p:spPr>
          <a:xfrm>
            <a:off x="-2" y="495300"/>
            <a:ext cx="3390899" cy="1981200"/>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3419F07-F890-40E0-B270-2884246C6D5C}"/>
              </a:ext>
            </a:extLst>
          </p:cNvPr>
          <p:cNvSpPr/>
          <p:nvPr/>
        </p:nvSpPr>
        <p:spPr bwMode="auto">
          <a:xfrm>
            <a:off x="188684" y="812084"/>
            <a:ext cx="3089088" cy="1323439"/>
          </a:xfrm>
          <a:prstGeom prst="rect">
            <a:avLst/>
          </a:prstGeom>
        </p:spPr>
        <p:txBody>
          <a:bodyPr wrap="square">
            <a:spAutoFit/>
          </a:bodyPr>
          <a:lstStyle/>
          <a:p>
            <a:pPr algn="r"/>
            <a:r>
              <a:rPr lang="id-ID" sz="4000" dirty="0"/>
              <a:t>Sedimentary Rock Types</a:t>
            </a:r>
          </a:p>
        </p:txBody>
      </p:sp>
      <p:sp>
        <p:nvSpPr>
          <p:cNvPr id="11" name="TextBox 10">
            <a:extLst>
              <a:ext uri="{FF2B5EF4-FFF2-40B4-BE49-F238E27FC236}">
                <a16:creationId xmlns:a16="http://schemas.microsoft.com/office/drawing/2014/main" id="{ABC841D4-7F9F-46EC-B104-B9415A6F3FE2}"/>
              </a:ext>
            </a:extLst>
          </p:cNvPr>
          <p:cNvSpPr txBox="1"/>
          <p:nvPr/>
        </p:nvSpPr>
        <p:spPr>
          <a:xfrm>
            <a:off x="0" y="2691355"/>
            <a:ext cx="3390897" cy="553998"/>
          </a:xfrm>
          <a:prstGeom prst="rect">
            <a:avLst/>
          </a:prstGeom>
          <a:noFill/>
        </p:spPr>
        <p:txBody>
          <a:bodyPr wrap="square" lIns="0" tIns="0" rIns="91440" bIns="0" rtlCol="0">
            <a:spAutoFit/>
          </a:bodyPr>
          <a:lstStyle/>
          <a:p>
            <a:pPr algn="r"/>
            <a:r>
              <a:rPr lang="id-ID" dirty="0">
                <a:latin typeface="Tahoma" pitchFamily="34" charset="0"/>
                <a:ea typeface="Tahoma" pitchFamily="34" charset="0"/>
                <a:cs typeface="Tahoma" pitchFamily="34" charset="0"/>
              </a:rPr>
              <a:t>Several types of sedimentary rock, including:</a:t>
            </a:r>
          </a:p>
        </p:txBody>
      </p:sp>
      <p:sp>
        <p:nvSpPr>
          <p:cNvPr id="22" name="Rectangle 21">
            <a:extLst>
              <a:ext uri="{FF2B5EF4-FFF2-40B4-BE49-F238E27FC236}">
                <a16:creationId xmlns:a16="http://schemas.microsoft.com/office/drawing/2014/main" id="{0EA8820F-A478-4AE0-B36C-9FB983DA5C9D}"/>
              </a:ext>
            </a:extLst>
          </p:cNvPr>
          <p:cNvSpPr/>
          <p:nvPr/>
        </p:nvSpPr>
        <p:spPr>
          <a:xfrm>
            <a:off x="5228511" y="2677287"/>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Konglomerat</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3" name="Rectangle 22">
            <a:extLst>
              <a:ext uri="{FF2B5EF4-FFF2-40B4-BE49-F238E27FC236}">
                <a16:creationId xmlns:a16="http://schemas.microsoft.com/office/drawing/2014/main" id="{0EA8820F-A478-4AE0-B36C-9FB983DA5C9D}"/>
              </a:ext>
            </a:extLst>
          </p:cNvPr>
          <p:cNvSpPr/>
          <p:nvPr/>
        </p:nvSpPr>
        <p:spPr>
          <a:xfrm>
            <a:off x="10252476" y="198454"/>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Sandstone </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4" name="Rectangle 23">
            <a:extLst>
              <a:ext uri="{FF2B5EF4-FFF2-40B4-BE49-F238E27FC236}">
                <a16:creationId xmlns:a16="http://schemas.microsoft.com/office/drawing/2014/main" id="{0EA8820F-A478-4AE0-B36C-9FB983DA5C9D}"/>
              </a:ext>
            </a:extLst>
          </p:cNvPr>
          <p:cNvSpPr/>
          <p:nvPr/>
        </p:nvSpPr>
        <p:spPr>
          <a:xfrm>
            <a:off x="5132378" y="6565226"/>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limestone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5" name="Rectangle 24">
            <a:extLst>
              <a:ext uri="{FF2B5EF4-FFF2-40B4-BE49-F238E27FC236}">
                <a16:creationId xmlns:a16="http://schemas.microsoft.com/office/drawing/2014/main" id="{0EA8820F-A478-4AE0-B36C-9FB983DA5C9D}"/>
              </a:ext>
            </a:extLst>
          </p:cNvPr>
          <p:cNvSpPr/>
          <p:nvPr/>
        </p:nvSpPr>
        <p:spPr>
          <a:xfrm>
            <a:off x="9603622" y="3529827"/>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Breksi 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6" name="Rectangle 25">
            <a:extLst>
              <a:ext uri="{FF2B5EF4-FFF2-40B4-BE49-F238E27FC236}">
                <a16:creationId xmlns:a16="http://schemas.microsoft.com/office/drawing/2014/main" id="{0EA8820F-A478-4AE0-B36C-9FB983DA5C9D}"/>
              </a:ext>
            </a:extLst>
          </p:cNvPr>
          <p:cNvSpPr/>
          <p:nvPr/>
        </p:nvSpPr>
        <p:spPr>
          <a:xfrm>
            <a:off x="633954" y="3873328"/>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Shale 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6950" y="57420"/>
            <a:ext cx="3493156" cy="2619867"/>
          </a:xfrm>
          <a:prstGeom prst="rect">
            <a:avLst/>
          </a:prstGeom>
        </p:spPr>
      </p:pic>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055" y="543040"/>
            <a:ext cx="3439983" cy="2579988"/>
          </a:xfrm>
          <a:prstGeom prst="rect">
            <a:avLst/>
          </a:prstGeom>
        </p:spPr>
      </p:pic>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4284204"/>
            <a:ext cx="3420884" cy="2565663"/>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6950" y="3377842"/>
            <a:ext cx="3763838" cy="2822879"/>
          </a:xfrm>
          <a:prstGeom prst="rect">
            <a:avLst/>
          </a:prstGeom>
        </p:spPr>
      </p:pic>
      <p:pic>
        <p:nvPicPr>
          <p:cNvPr id="31" name="Picture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64172" y="3977320"/>
            <a:ext cx="3427828" cy="2864903"/>
          </a:xfrm>
          <a:prstGeom prst="rect">
            <a:avLst/>
          </a:prstGeom>
        </p:spPr>
      </p:pic>
    </p:spTree>
    <p:extLst>
      <p:ext uri="{BB962C8B-B14F-4D97-AF65-F5344CB8AC3E}">
        <p14:creationId xmlns:p14="http://schemas.microsoft.com/office/powerpoint/2010/main" val="1035773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mond 4">
            <a:extLst>
              <a:ext uri="{FF2B5EF4-FFF2-40B4-BE49-F238E27FC236}">
                <a16:creationId xmlns:a16="http://schemas.microsoft.com/office/drawing/2014/main" id="{83328D1B-5856-4DCB-AD89-2C82531DBC75}"/>
              </a:ext>
            </a:extLst>
          </p:cNvPr>
          <p:cNvSpPr/>
          <p:nvPr/>
        </p:nvSpPr>
        <p:spPr>
          <a:xfrm>
            <a:off x="4223654" y="1556657"/>
            <a:ext cx="3744686" cy="3744686"/>
          </a:xfrm>
          <a:prstGeom prst="diamond">
            <a:avLst/>
          </a:prstGeom>
          <a:solidFill>
            <a:srgbClr val="FFC6B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Source Sans Pro" panose="020B0503030403020204" pitchFamily="34" charset="0"/>
            </a:endParaRPr>
          </a:p>
        </p:txBody>
      </p:sp>
      <p:cxnSp>
        <p:nvCxnSpPr>
          <p:cNvPr id="7" name="Straight Connector 6">
            <a:extLst>
              <a:ext uri="{FF2B5EF4-FFF2-40B4-BE49-F238E27FC236}">
                <a16:creationId xmlns:a16="http://schemas.microsoft.com/office/drawing/2014/main" id="{F22FACD6-8AC4-42D1-993E-3767ACA15DDA}"/>
              </a:ext>
            </a:extLst>
          </p:cNvPr>
          <p:cNvCxnSpPr>
            <a:cxnSpLocks/>
          </p:cNvCxnSpPr>
          <p:nvPr/>
        </p:nvCxnSpPr>
        <p:spPr>
          <a:xfrm>
            <a:off x="0" y="3429000"/>
            <a:ext cx="4315621" cy="0"/>
          </a:xfrm>
          <a:prstGeom prst="line">
            <a:avLst/>
          </a:prstGeom>
          <a:ln w="19050">
            <a:solidFill>
              <a:srgbClr val="FFC6B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D019084-730D-4AF7-B9D4-0CA9CB4675F1}"/>
              </a:ext>
            </a:extLst>
          </p:cNvPr>
          <p:cNvSpPr txBox="1"/>
          <p:nvPr/>
        </p:nvSpPr>
        <p:spPr>
          <a:xfrm>
            <a:off x="4329395" y="3044279"/>
            <a:ext cx="3560751" cy="1446550"/>
          </a:xfrm>
          <a:prstGeom prst="rect">
            <a:avLst/>
          </a:prstGeom>
          <a:noFill/>
        </p:spPr>
        <p:txBody>
          <a:bodyPr wrap="square" rtlCol="0">
            <a:spAutoFit/>
          </a:bodyPr>
          <a:lstStyle/>
          <a:p>
            <a:pPr algn="ctr"/>
            <a:r>
              <a:rPr lang="id-ID" sz="4400" dirty="0">
                <a:solidFill>
                  <a:schemeClr val="tx1">
                    <a:lumMod val="75000"/>
                    <a:lumOff val="25000"/>
                  </a:schemeClr>
                </a:solidFill>
                <a:latin typeface="Times New Roman" panose="02020603050405020304" pitchFamily="18" charset="0"/>
                <a:ea typeface="Lato" panose="020F0502020204030203" pitchFamily="34" charset="0"/>
                <a:cs typeface="Times New Roman" panose="02020603050405020304" pitchFamily="18" charset="0"/>
              </a:rPr>
              <a:t>Metamorphic</a:t>
            </a:r>
          </a:p>
          <a:p>
            <a:pPr algn="ctr"/>
            <a:r>
              <a:rPr lang="id-ID" sz="4400" dirty="0">
                <a:solidFill>
                  <a:schemeClr val="tx1">
                    <a:lumMod val="75000"/>
                    <a:lumOff val="25000"/>
                  </a:schemeClr>
                </a:solidFill>
                <a:latin typeface="Times New Roman" panose="02020603050405020304" pitchFamily="18" charset="0"/>
                <a:ea typeface="Lato" panose="020F0502020204030203" pitchFamily="34" charset="0"/>
                <a:cs typeface="Times New Roman" panose="02020603050405020304" pitchFamily="18" charset="0"/>
              </a:rPr>
              <a:t>Rocks</a:t>
            </a:r>
            <a:endParaRPr lang="en-US" sz="4400" dirty="0">
              <a:solidFill>
                <a:schemeClr val="tx1">
                  <a:lumMod val="75000"/>
                  <a:lumOff val="25000"/>
                </a:schemeClr>
              </a:solidFill>
              <a:latin typeface="Times New Roman" panose="02020603050405020304" pitchFamily="18" charset="0"/>
              <a:ea typeface="Lato" panose="020F0502020204030203" pitchFamily="34" charset="0"/>
              <a:cs typeface="Times New Roman" panose="02020603050405020304" pitchFamily="18" charset="0"/>
            </a:endParaRPr>
          </a:p>
        </p:txBody>
      </p:sp>
    </p:spTree>
    <p:extLst>
      <p:ext uri="{BB962C8B-B14F-4D97-AF65-F5344CB8AC3E}">
        <p14:creationId xmlns:p14="http://schemas.microsoft.com/office/powerpoint/2010/main" val="4191840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0">
            <a:extLst>
              <a:ext uri="{FF2B5EF4-FFF2-40B4-BE49-F238E27FC236}">
                <a16:creationId xmlns:a16="http://schemas.microsoft.com/office/drawing/2014/main" id="{BFFE61E4-DAF3-441C-9B0F-095C05DFBE6D}"/>
              </a:ext>
            </a:extLst>
          </p:cNvPr>
          <p:cNvSpPr/>
          <p:nvPr/>
        </p:nvSpPr>
        <p:spPr>
          <a:xfrm flipV="1">
            <a:off x="3967089" y="644825"/>
            <a:ext cx="7831541" cy="5910720"/>
          </a:xfrm>
          <a:custGeom>
            <a:avLst/>
            <a:gdLst>
              <a:gd name="connsiteX0" fmla="*/ 7271228 w 8231828"/>
              <a:gd name="connsiteY0" fmla="*/ 0 h 4591050"/>
              <a:gd name="connsiteX1" fmla="*/ 7592044 w 8231828"/>
              <a:gd name="connsiteY1" fmla="*/ 0 h 4591050"/>
              <a:gd name="connsiteX2" fmla="*/ 7592044 w 8231828"/>
              <a:gd name="connsiteY2" fmla="*/ 1545818 h 4591050"/>
              <a:gd name="connsiteX3" fmla="*/ 8231828 w 8231828"/>
              <a:gd name="connsiteY3" fmla="*/ 1545818 h 4591050"/>
              <a:gd name="connsiteX4" fmla="*/ 8231828 w 8231828"/>
              <a:gd name="connsiteY4" fmla="*/ 1828800 h 4591050"/>
              <a:gd name="connsiteX5" fmla="*/ 8230348 w 8231828"/>
              <a:gd name="connsiteY5" fmla="*/ 1828800 h 4591050"/>
              <a:gd name="connsiteX6" fmla="*/ 8230348 w 8231828"/>
              <a:gd name="connsiteY6" fmla="*/ 4591050 h 4591050"/>
              <a:gd name="connsiteX7" fmla="*/ 7909532 w 8231828"/>
              <a:gd name="connsiteY7" fmla="*/ 4591050 h 4591050"/>
              <a:gd name="connsiteX8" fmla="*/ 7909532 w 8231828"/>
              <a:gd name="connsiteY8" fmla="*/ 1828800 h 4591050"/>
              <a:gd name="connsiteX9" fmla="*/ 7592044 w 8231828"/>
              <a:gd name="connsiteY9" fmla="*/ 1828800 h 4591050"/>
              <a:gd name="connsiteX10" fmla="*/ 7533662 w 8231828"/>
              <a:gd name="connsiteY10" fmla="*/ 1828800 h 4591050"/>
              <a:gd name="connsiteX11" fmla="*/ 7271228 w 8231828"/>
              <a:gd name="connsiteY11" fmla="*/ 1828800 h 4591050"/>
              <a:gd name="connsiteX12" fmla="*/ 7271228 w 8231828"/>
              <a:gd name="connsiteY12" fmla="*/ 283021 h 4591050"/>
              <a:gd name="connsiteX13" fmla="*/ 0 w 8231828"/>
              <a:gd name="connsiteY13" fmla="*/ 283021 h 4591050"/>
              <a:gd name="connsiteX14" fmla="*/ 0 w 8231828"/>
              <a:gd name="connsiteY14" fmla="*/ 39 h 4591050"/>
              <a:gd name="connsiteX15" fmla="*/ 7271228 w 8231828"/>
              <a:gd name="connsiteY15" fmla="*/ 39 h 459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31828" h="4591050">
                <a:moveTo>
                  <a:pt x="7271228" y="0"/>
                </a:moveTo>
                <a:lnTo>
                  <a:pt x="7592044" y="0"/>
                </a:lnTo>
                <a:lnTo>
                  <a:pt x="7592044" y="1545818"/>
                </a:lnTo>
                <a:lnTo>
                  <a:pt x="8231828" y="1545818"/>
                </a:lnTo>
                <a:lnTo>
                  <a:pt x="8231828" y="1828800"/>
                </a:lnTo>
                <a:lnTo>
                  <a:pt x="8230348" y="1828800"/>
                </a:lnTo>
                <a:lnTo>
                  <a:pt x="8230348" y="4591050"/>
                </a:lnTo>
                <a:lnTo>
                  <a:pt x="7909532" y="4591050"/>
                </a:lnTo>
                <a:lnTo>
                  <a:pt x="7909532" y="1828800"/>
                </a:lnTo>
                <a:lnTo>
                  <a:pt x="7592044" y="1828800"/>
                </a:lnTo>
                <a:lnTo>
                  <a:pt x="7533662" y="1828800"/>
                </a:lnTo>
                <a:lnTo>
                  <a:pt x="7271228" y="1828800"/>
                </a:lnTo>
                <a:lnTo>
                  <a:pt x="7271228" y="283021"/>
                </a:lnTo>
                <a:lnTo>
                  <a:pt x="0" y="283021"/>
                </a:lnTo>
                <a:lnTo>
                  <a:pt x="0" y="39"/>
                </a:lnTo>
                <a:lnTo>
                  <a:pt x="7271228" y="39"/>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94370E1-3990-45EE-9254-DD0E5DD53DFB}"/>
              </a:ext>
            </a:extLst>
          </p:cNvPr>
          <p:cNvSpPr/>
          <p:nvPr/>
        </p:nvSpPr>
        <p:spPr>
          <a:xfrm>
            <a:off x="5230554" y="960141"/>
            <a:ext cx="5624500" cy="2246769"/>
          </a:xfrm>
          <a:prstGeom prst="rect">
            <a:avLst/>
          </a:prstGeom>
        </p:spPr>
        <p:txBody>
          <a:bodyPr wrap="square">
            <a:spAutoFit/>
          </a:bodyPr>
          <a:lstStyle/>
          <a:p>
            <a:pPr algn="r"/>
            <a:r>
              <a:rPr lang="en-US" sz="2800" dirty="0">
                <a:latin typeface="DaunPenh" pitchFamily="2" charset="0"/>
                <a:cs typeface="DaunPenh" pitchFamily="2" charset="0"/>
              </a:rPr>
              <a:t>Metamorphic rocks or what are also called </a:t>
            </a:r>
            <a:r>
              <a:rPr lang="en-US" sz="2800" dirty="0" err="1">
                <a:latin typeface="DaunPenh" pitchFamily="2" charset="0"/>
                <a:cs typeface="DaunPenh" pitchFamily="2" charset="0"/>
              </a:rPr>
              <a:t>malihan</a:t>
            </a:r>
            <a:r>
              <a:rPr lang="en-US" sz="2800" dirty="0">
                <a:latin typeface="DaunPenh" pitchFamily="2" charset="0"/>
                <a:cs typeface="DaunPenh" pitchFamily="2" charset="0"/>
              </a:rPr>
              <a:t> rocks are a group of rocks which are the result of a change or transformation of a pre-existing rock type (</a:t>
            </a:r>
            <a:r>
              <a:rPr lang="en-US" sz="2800" dirty="0" err="1">
                <a:latin typeface="DaunPenh" pitchFamily="2" charset="0"/>
                <a:cs typeface="DaunPenh" pitchFamily="2" charset="0"/>
              </a:rPr>
              <a:t>protolith</a:t>
            </a:r>
            <a:r>
              <a:rPr lang="en-US" sz="2800" dirty="0">
                <a:latin typeface="DaunPenh" pitchFamily="2" charset="0"/>
                <a:cs typeface="DaunPenh" pitchFamily="2" charset="0"/>
              </a:rPr>
              <a:t>) by a process called metamorphosis or change in shape.</a:t>
            </a:r>
            <a:endParaRPr lang="id-ID" sz="2800" dirty="0">
              <a:latin typeface="DaunPenh" pitchFamily="2" charset="0"/>
              <a:ea typeface="Dotum" pitchFamily="34" charset="-127"/>
              <a:cs typeface="DaunPenh" pitchFamily="2" charset="0"/>
            </a:endParaRPr>
          </a:p>
        </p:txBody>
      </p:sp>
      <p:sp>
        <p:nvSpPr>
          <p:cNvPr id="11" name="Rectangle 10">
            <a:extLst>
              <a:ext uri="{FF2B5EF4-FFF2-40B4-BE49-F238E27FC236}">
                <a16:creationId xmlns:a16="http://schemas.microsoft.com/office/drawing/2014/main" id="{38CD7261-77E2-4922-ACD9-D98B895338AC}"/>
              </a:ext>
            </a:extLst>
          </p:cNvPr>
          <p:cNvSpPr/>
          <p:nvPr/>
        </p:nvSpPr>
        <p:spPr>
          <a:xfrm>
            <a:off x="1402080" y="960141"/>
            <a:ext cx="2384505" cy="5084827"/>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402081" y="2616157"/>
            <a:ext cx="2384504" cy="886397"/>
          </a:xfrm>
          <a:prstGeom prst="rect">
            <a:avLst/>
          </a:prstGeom>
          <a:noFill/>
        </p:spPr>
        <p:txBody>
          <a:bodyPr wrap="square" lIns="0" tIns="0" rIns="0" bIns="0" rtlCol="0">
            <a:spAutoFit/>
          </a:bodyPr>
          <a:lstStyle/>
          <a:p>
            <a:pPr algn="ctr">
              <a:lnSpc>
                <a:spcPct val="80000"/>
              </a:lnSpc>
            </a:pPr>
            <a:r>
              <a:rPr lang="id-ID" sz="2400" dirty="0">
                <a:latin typeface="Dotum" pitchFamily="34" charset="-127"/>
                <a:ea typeface="Dotum" pitchFamily="34" charset="-127"/>
              </a:rPr>
              <a:t>Origin of metamorphic Rocks</a:t>
            </a:r>
            <a:endParaRPr lang="en-US" sz="2400" b="1" spc="200" dirty="0">
              <a:latin typeface="Dotum" pitchFamily="34" charset="-127"/>
              <a:ea typeface="Dotum" pitchFamily="34" charset="-127"/>
              <a:cs typeface="Titillium" charset="0"/>
            </a:endParaRPr>
          </a:p>
        </p:txBody>
      </p:sp>
      <p:sp>
        <p:nvSpPr>
          <p:cNvPr id="13" name="Shape 3624"/>
          <p:cNvSpPr/>
          <p:nvPr/>
        </p:nvSpPr>
        <p:spPr>
          <a:xfrm>
            <a:off x="2543080" y="2092857"/>
            <a:ext cx="339502" cy="339502"/>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a:solidFill>
                <a:prstClr val="black"/>
              </a:solidFill>
              <a:latin typeface="Source Sans Pro" panose="020B0503030403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7089" y="3313914"/>
            <a:ext cx="6887965" cy="2731055"/>
          </a:xfrm>
          <a:prstGeom prst="rect">
            <a:avLst/>
          </a:prstGeom>
        </p:spPr>
      </p:pic>
    </p:spTree>
    <p:extLst>
      <p:ext uri="{BB962C8B-B14F-4D97-AF65-F5344CB8AC3E}">
        <p14:creationId xmlns:p14="http://schemas.microsoft.com/office/powerpoint/2010/main" val="3440433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EC20EFB-5872-4A32-A333-3C438E403109}"/>
              </a:ext>
            </a:extLst>
          </p:cNvPr>
          <p:cNvSpPr/>
          <p:nvPr/>
        </p:nvSpPr>
        <p:spPr>
          <a:xfrm rot="444318">
            <a:off x="8598336" y="-16857"/>
            <a:ext cx="2612793" cy="3348996"/>
          </a:xfrm>
          <a:custGeom>
            <a:avLst/>
            <a:gdLst>
              <a:gd name="connsiteX0" fmla="*/ 0 w 2612793"/>
              <a:gd name="connsiteY0" fmla="*/ 0 h 3429001"/>
              <a:gd name="connsiteX1" fmla="*/ 602315 w 2612793"/>
              <a:gd name="connsiteY1" fmla="*/ 0 h 3429001"/>
              <a:gd name="connsiteX2" fmla="*/ 2612793 w 2612793"/>
              <a:gd name="connsiteY2" fmla="*/ 3156069 h 3429001"/>
              <a:gd name="connsiteX3" fmla="*/ 2184341 w 2612793"/>
              <a:gd name="connsiteY3" fmla="*/ 3429001 h 3429001"/>
            </a:gdLst>
            <a:ahLst/>
            <a:cxnLst>
              <a:cxn ang="0">
                <a:pos x="connsiteX0" y="connsiteY0"/>
              </a:cxn>
              <a:cxn ang="0">
                <a:pos x="connsiteX1" y="connsiteY1"/>
              </a:cxn>
              <a:cxn ang="0">
                <a:pos x="connsiteX2" y="connsiteY2"/>
              </a:cxn>
              <a:cxn ang="0">
                <a:pos x="connsiteX3" y="connsiteY3"/>
              </a:cxn>
            </a:cxnLst>
            <a:rect l="l" t="t" r="r" b="b"/>
            <a:pathLst>
              <a:path w="2612793" h="3429001">
                <a:moveTo>
                  <a:pt x="0" y="0"/>
                </a:moveTo>
                <a:lnTo>
                  <a:pt x="602315" y="0"/>
                </a:lnTo>
                <a:lnTo>
                  <a:pt x="2612793" y="3156069"/>
                </a:lnTo>
                <a:lnTo>
                  <a:pt x="2184341" y="3429001"/>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5">
            <a:extLst>
              <a:ext uri="{FF2B5EF4-FFF2-40B4-BE49-F238E27FC236}">
                <a16:creationId xmlns:a16="http://schemas.microsoft.com/office/drawing/2014/main" id="{02100526-BDAA-431C-99F3-44339A5318AC}"/>
              </a:ext>
            </a:extLst>
          </p:cNvPr>
          <p:cNvSpPr/>
          <p:nvPr/>
        </p:nvSpPr>
        <p:spPr>
          <a:xfrm>
            <a:off x="0" y="431019"/>
            <a:ext cx="5355031" cy="508000"/>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087" r="19918"/>
          <a:stretch/>
        </p:blipFill>
        <p:spPr>
          <a:xfrm>
            <a:off x="6259794" y="1"/>
            <a:ext cx="6063504" cy="6858000"/>
          </a:xfrm>
        </p:spPr>
      </p:pic>
      <p:sp>
        <p:nvSpPr>
          <p:cNvPr id="4" name="Title 7">
            <a:extLst>
              <a:ext uri="{FF2B5EF4-FFF2-40B4-BE49-F238E27FC236}">
                <a16:creationId xmlns:a16="http://schemas.microsoft.com/office/drawing/2014/main" id="{04087F88-0C7E-4A09-9166-6743086CBE08}"/>
              </a:ext>
            </a:extLst>
          </p:cNvPr>
          <p:cNvSpPr txBox="1">
            <a:spLocks/>
          </p:cNvSpPr>
          <p:nvPr/>
        </p:nvSpPr>
        <p:spPr>
          <a:xfrm>
            <a:off x="384586" y="292910"/>
            <a:ext cx="5720791" cy="10268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How to Form Metamorphic Rocks</a:t>
            </a:r>
            <a:endParaRPr lang="id-ID" sz="3200" dirty="0"/>
          </a:p>
        </p:txBody>
      </p:sp>
      <p:sp>
        <p:nvSpPr>
          <p:cNvPr id="5" name="TextBox 4">
            <a:extLst>
              <a:ext uri="{FF2B5EF4-FFF2-40B4-BE49-F238E27FC236}">
                <a16:creationId xmlns:a16="http://schemas.microsoft.com/office/drawing/2014/main" id="{DA9D7BEB-2008-4EEC-931B-EAF04FDEE482}"/>
              </a:ext>
            </a:extLst>
          </p:cNvPr>
          <p:cNvSpPr txBox="1"/>
          <p:nvPr/>
        </p:nvSpPr>
        <p:spPr>
          <a:xfrm>
            <a:off x="229842" y="1665145"/>
            <a:ext cx="8646872" cy="3877985"/>
          </a:xfrm>
          <a:prstGeom prst="rect">
            <a:avLst/>
          </a:prstGeom>
          <a:noFill/>
        </p:spPr>
        <p:txBody>
          <a:bodyPr wrap="square" lIns="0" tIns="0" rIns="91440" bIns="0" rtlCol="0">
            <a:spAutoFit/>
          </a:bodyPr>
          <a:lstStyle/>
          <a:p>
            <a:r>
              <a:rPr lang="en-US" sz="2800" dirty="0">
                <a:latin typeface="DaunPenh" pitchFamily="2" charset="0"/>
                <a:cs typeface="DaunPenh" pitchFamily="2" charset="0"/>
              </a:rPr>
              <a:t>The process that occurs when metamorphic rock formation is caused by several factors. Such as changes in pressure, chemical activity, and temperature of the parent stone.</a:t>
            </a:r>
            <a:endParaRPr lang="id-ID" sz="2800" dirty="0">
              <a:latin typeface="DaunPenh" pitchFamily="2" charset="0"/>
              <a:cs typeface="DaunPenh" pitchFamily="2" charset="0"/>
            </a:endParaRPr>
          </a:p>
          <a:p>
            <a:endParaRPr lang="id-ID" sz="2800" dirty="0">
              <a:solidFill>
                <a:schemeClr val="tx1">
                  <a:alpha val="70000"/>
                </a:schemeClr>
              </a:solidFill>
              <a:latin typeface="DaunPenh" pitchFamily="2" charset="0"/>
              <a:ea typeface="Dotum" pitchFamily="34" charset="-127"/>
              <a:cs typeface="DaunPenh" pitchFamily="2" charset="0"/>
            </a:endParaRPr>
          </a:p>
          <a:p>
            <a:r>
              <a:rPr lang="en-US" sz="2800" b="1" dirty="0">
                <a:latin typeface="DaunPenh" pitchFamily="2" charset="0"/>
                <a:cs typeface="DaunPenh" pitchFamily="2" charset="0"/>
              </a:rPr>
              <a:t>1. Pressure Change</a:t>
            </a:r>
            <a:endParaRPr lang="id-ID" sz="2800" dirty="0">
              <a:latin typeface="DaunPenh" pitchFamily="2" charset="0"/>
              <a:cs typeface="DaunPenh" pitchFamily="2" charset="0"/>
            </a:endParaRPr>
          </a:p>
          <a:p>
            <a:r>
              <a:rPr lang="en-US" sz="2800" dirty="0">
                <a:latin typeface="DaunPenh" pitchFamily="2" charset="0"/>
                <a:cs typeface="DaunPenh" pitchFamily="2" charset="0"/>
              </a:rPr>
              <a:t>Pressure (pressure) is a factor that functions to control the process of forming this rock. The higher the pressure change can cause recrystallization (recrystallization) of minerals in the previous host rock content. The pressure that occurs is approximately between 1 - 10,000 bar (Jackson).</a:t>
            </a:r>
            <a:endParaRPr lang="id-ID" sz="2800" dirty="0">
              <a:latin typeface="DaunPenh" pitchFamily="2" charset="0"/>
              <a:cs typeface="DaunPenh" pitchFamily="2" charset="0"/>
            </a:endParaRPr>
          </a:p>
        </p:txBody>
      </p:sp>
    </p:spTree>
    <p:extLst>
      <p:ext uri="{BB962C8B-B14F-4D97-AF65-F5344CB8AC3E}">
        <p14:creationId xmlns:p14="http://schemas.microsoft.com/office/powerpoint/2010/main" val="1148328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EC20EFB-5872-4A32-A333-3C438E403109}"/>
              </a:ext>
            </a:extLst>
          </p:cNvPr>
          <p:cNvSpPr/>
          <p:nvPr/>
        </p:nvSpPr>
        <p:spPr>
          <a:xfrm rot="444318">
            <a:off x="8598336" y="-16857"/>
            <a:ext cx="2612793" cy="3348996"/>
          </a:xfrm>
          <a:custGeom>
            <a:avLst/>
            <a:gdLst>
              <a:gd name="connsiteX0" fmla="*/ 0 w 2612793"/>
              <a:gd name="connsiteY0" fmla="*/ 0 h 3429001"/>
              <a:gd name="connsiteX1" fmla="*/ 602315 w 2612793"/>
              <a:gd name="connsiteY1" fmla="*/ 0 h 3429001"/>
              <a:gd name="connsiteX2" fmla="*/ 2612793 w 2612793"/>
              <a:gd name="connsiteY2" fmla="*/ 3156069 h 3429001"/>
              <a:gd name="connsiteX3" fmla="*/ 2184341 w 2612793"/>
              <a:gd name="connsiteY3" fmla="*/ 3429001 h 3429001"/>
            </a:gdLst>
            <a:ahLst/>
            <a:cxnLst>
              <a:cxn ang="0">
                <a:pos x="connsiteX0" y="connsiteY0"/>
              </a:cxn>
              <a:cxn ang="0">
                <a:pos x="connsiteX1" y="connsiteY1"/>
              </a:cxn>
              <a:cxn ang="0">
                <a:pos x="connsiteX2" y="connsiteY2"/>
              </a:cxn>
              <a:cxn ang="0">
                <a:pos x="connsiteX3" y="connsiteY3"/>
              </a:cxn>
            </a:cxnLst>
            <a:rect l="l" t="t" r="r" b="b"/>
            <a:pathLst>
              <a:path w="2612793" h="3429001">
                <a:moveTo>
                  <a:pt x="0" y="0"/>
                </a:moveTo>
                <a:lnTo>
                  <a:pt x="602315" y="0"/>
                </a:lnTo>
                <a:lnTo>
                  <a:pt x="2612793" y="3156069"/>
                </a:lnTo>
                <a:lnTo>
                  <a:pt x="2184341" y="3429001"/>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087" r="19918"/>
          <a:stretch/>
        </p:blipFill>
        <p:spPr>
          <a:xfrm>
            <a:off x="6259794" y="1"/>
            <a:ext cx="6063504" cy="6858000"/>
          </a:xfrm>
        </p:spPr>
      </p:pic>
      <p:sp>
        <p:nvSpPr>
          <p:cNvPr id="5" name="TextBox 4">
            <a:extLst>
              <a:ext uri="{FF2B5EF4-FFF2-40B4-BE49-F238E27FC236}">
                <a16:creationId xmlns:a16="http://schemas.microsoft.com/office/drawing/2014/main" id="{DA9D7BEB-2008-4EEC-931B-EAF04FDEE482}"/>
              </a:ext>
            </a:extLst>
          </p:cNvPr>
          <p:cNvSpPr txBox="1"/>
          <p:nvPr/>
        </p:nvSpPr>
        <p:spPr>
          <a:xfrm>
            <a:off x="229842" y="485729"/>
            <a:ext cx="8646872" cy="6001643"/>
          </a:xfrm>
          <a:prstGeom prst="rect">
            <a:avLst/>
          </a:prstGeom>
          <a:noFill/>
        </p:spPr>
        <p:txBody>
          <a:bodyPr wrap="square" lIns="0" tIns="0" rIns="91440" bIns="0" rtlCol="0">
            <a:spAutoFit/>
          </a:bodyPr>
          <a:lstStyle/>
          <a:p>
            <a:r>
              <a:rPr lang="id-ID" sz="2600" b="1" dirty="0">
                <a:latin typeface="DaunPenh" pitchFamily="2" charset="0"/>
                <a:cs typeface="DaunPenh" pitchFamily="2" charset="0"/>
              </a:rPr>
              <a:t>2. </a:t>
            </a:r>
            <a:r>
              <a:rPr lang="en-US" sz="2600" b="1" dirty="0">
                <a:latin typeface="DaunPenh" pitchFamily="2" charset="0"/>
                <a:cs typeface="DaunPenh" pitchFamily="2" charset="0"/>
              </a:rPr>
              <a:t>Chemical Activity</a:t>
            </a:r>
            <a:endParaRPr lang="id-ID" sz="2600" dirty="0">
              <a:latin typeface="DaunPenh" pitchFamily="2" charset="0"/>
              <a:cs typeface="DaunPenh" pitchFamily="2" charset="0"/>
            </a:endParaRPr>
          </a:p>
          <a:p>
            <a:r>
              <a:rPr lang="en-US" sz="2600" dirty="0">
                <a:latin typeface="DaunPenh" pitchFamily="2" charset="0"/>
                <a:cs typeface="DaunPenh" pitchFamily="2" charset="0"/>
              </a:rPr>
              <a:t>Chemical activity influences the </a:t>
            </a:r>
            <a:r>
              <a:rPr lang="en-US" sz="2600" dirty="0" err="1">
                <a:latin typeface="DaunPenh" pitchFamily="2" charset="0"/>
                <a:cs typeface="DaunPenh" pitchFamily="2" charset="0"/>
              </a:rPr>
              <a:t>formation</a:t>
            </a:r>
            <a:r>
              <a:rPr lang="en-US" sz="2600" i="1" dirty="0" err="1">
                <a:latin typeface="DaunPenh" pitchFamily="2" charset="0"/>
                <a:cs typeface="DaunPenh" pitchFamily="2" charset="0"/>
              </a:rPr>
              <a:t>malihan</a:t>
            </a:r>
            <a:r>
              <a:rPr lang="en-US" sz="2600" i="1" dirty="0">
                <a:latin typeface="DaunPenh" pitchFamily="2" charset="0"/>
                <a:cs typeface="DaunPenh" pitchFamily="2" charset="0"/>
              </a:rPr>
              <a:t> rock</a:t>
            </a:r>
            <a:r>
              <a:rPr lang="en-US" sz="2600" dirty="0">
                <a:latin typeface="DaunPenh" pitchFamily="2" charset="0"/>
                <a:cs typeface="DaunPenh" pitchFamily="2" charset="0"/>
              </a:rPr>
              <a:t>, namely changing and recrystallizing the previous host rock that does not need to pass through the liquid phase. Combat during chemical activity lasts around 350 degrees Celsius to 1200 degrees Celsius. While the pressure formed is between 1 - 10000 bar (Jackson).</a:t>
            </a:r>
            <a:endParaRPr lang="id-ID" sz="2600" dirty="0">
              <a:latin typeface="DaunPenh" pitchFamily="2" charset="0"/>
              <a:cs typeface="DaunPenh" pitchFamily="2" charset="0"/>
            </a:endParaRPr>
          </a:p>
          <a:p>
            <a:r>
              <a:rPr lang="en-US" sz="2600" dirty="0">
                <a:latin typeface="DaunPenh" pitchFamily="2" charset="0"/>
                <a:cs typeface="DaunPenh" pitchFamily="2" charset="0"/>
              </a:rPr>
              <a:t> </a:t>
            </a:r>
            <a:endParaRPr lang="id-ID" sz="2600" dirty="0">
              <a:latin typeface="DaunPenh" pitchFamily="2" charset="0"/>
              <a:cs typeface="DaunPenh" pitchFamily="2" charset="0"/>
            </a:endParaRPr>
          </a:p>
          <a:p>
            <a:r>
              <a:rPr lang="en-US" sz="2600" b="1" dirty="0">
                <a:latin typeface="DaunPenh" pitchFamily="2" charset="0"/>
                <a:cs typeface="DaunPenh" pitchFamily="2" charset="0"/>
              </a:rPr>
              <a:t>3. Changes in Temperature</a:t>
            </a:r>
            <a:endParaRPr lang="id-ID" sz="2600" dirty="0">
              <a:latin typeface="DaunPenh" pitchFamily="2" charset="0"/>
              <a:cs typeface="DaunPenh" pitchFamily="2" charset="0"/>
            </a:endParaRPr>
          </a:p>
          <a:p>
            <a:r>
              <a:rPr lang="en-US" sz="2600" dirty="0">
                <a:latin typeface="DaunPenh" pitchFamily="2" charset="0"/>
                <a:cs typeface="DaunPenh" pitchFamily="2" charset="0"/>
              </a:rPr>
              <a:t>Changing temperatures can be caused by </a:t>
            </a:r>
            <a:r>
              <a:rPr lang="en-US" sz="2600" dirty="0" err="1">
                <a:latin typeface="DaunPenh" pitchFamily="2" charset="0"/>
                <a:cs typeface="DaunPenh" pitchFamily="2" charset="0"/>
              </a:rPr>
              <a:t>changes</a:t>
            </a:r>
            <a:r>
              <a:rPr lang="en-US" sz="2600" i="1" dirty="0" err="1">
                <a:latin typeface="DaunPenh" pitchFamily="2" charset="0"/>
                <a:cs typeface="DaunPenh" pitchFamily="2" charset="0"/>
              </a:rPr>
              <a:t>geothermal</a:t>
            </a:r>
            <a:r>
              <a:rPr lang="en-US" sz="2600" i="1" dirty="0">
                <a:latin typeface="DaunPenh" pitchFamily="2" charset="0"/>
                <a:cs typeface="DaunPenh" pitchFamily="2" charset="0"/>
              </a:rPr>
              <a:t> gradient</a:t>
            </a:r>
            <a:r>
              <a:rPr lang="en-US" sz="2600" dirty="0">
                <a:latin typeface="DaunPenh" pitchFamily="2" charset="0"/>
                <a:cs typeface="DaunPenh" pitchFamily="2" charset="0"/>
              </a:rPr>
              <a:t> or can be called </a:t>
            </a:r>
            <a:r>
              <a:rPr lang="en-US" sz="2600" i="1" dirty="0">
                <a:latin typeface="DaunPenh" pitchFamily="2" charset="0"/>
                <a:cs typeface="DaunPenh" pitchFamily="2" charset="0"/>
              </a:rPr>
              <a:t>magma intrusion</a:t>
            </a:r>
            <a:r>
              <a:rPr lang="en-US" sz="2600" dirty="0">
                <a:latin typeface="DaunPenh" pitchFamily="2" charset="0"/>
                <a:cs typeface="DaunPenh" pitchFamily="2" charset="0"/>
              </a:rPr>
              <a:t>. Apart from this, the friction between the rock masses causes the temperature to change easily and will culminate in the metamorphism process.</a:t>
            </a:r>
            <a:endParaRPr lang="id-ID" sz="2600" dirty="0">
              <a:latin typeface="DaunPenh" pitchFamily="2" charset="0"/>
              <a:cs typeface="DaunPenh" pitchFamily="2" charset="0"/>
            </a:endParaRPr>
          </a:p>
          <a:p>
            <a:r>
              <a:rPr lang="en-US" sz="2600" dirty="0">
                <a:latin typeface="DaunPenh" pitchFamily="2" charset="0"/>
                <a:cs typeface="DaunPenh" pitchFamily="2" charset="0"/>
              </a:rPr>
              <a:t> </a:t>
            </a:r>
            <a:endParaRPr lang="id-ID" sz="2600" dirty="0">
              <a:latin typeface="DaunPenh" pitchFamily="2" charset="0"/>
              <a:cs typeface="DaunPenh" pitchFamily="2" charset="0"/>
            </a:endParaRPr>
          </a:p>
          <a:p>
            <a:r>
              <a:rPr lang="en-US" sz="2600" dirty="0">
                <a:latin typeface="DaunPenh" pitchFamily="2" charset="0"/>
                <a:cs typeface="DaunPenh" pitchFamily="2" charset="0"/>
              </a:rPr>
              <a:t>Temperature changes can occur in temperatures around 350 to 1200 degrees Celsius. Temperature or temperature functions as a controller when the rock formation process takes place so as not to enter the liquid phase first. So that the metamorphism process runs smoothly and produces perfect rocks.</a:t>
            </a:r>
            <a:endParaRPr lang="id-ID" sz="2600" dirty="0">
              <a:latin typeface="DaunPenh" pitchFamily="2" charset="0"/>
              <a:cs typeface="DaunPenh" pitchFamily="2" charset="0"/>
            </a:endParaRPr>
          </a:p>
        </p:txBody>
      </p:sp>
    </p:spTree>
    <p:extLst>
      <p:ext uri="{BB962C8B-B14F-4D97-AF65-F5344CB8AC3E}">
        <p14:creationId xmlns:p14="http://schemas.microsoft.com/office/powerpoint/2010/main" val="4013773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2600C172-9F98-4D06-B638-D03B841BA617}"/>
              </a:ext>
            </a:extLst>
          </p:cNvPr>
          <p:cNvSpPr/>
          <p:nvPr/>
        </p:nvSpPr>
        <p:spPr>
          <a:xfrm>
            <a:off x="1" y="5577302"/>
            <a:ext cx="12191999" cy="1280697"/>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C865599-036E-43F3-AA40-211306F3F6D0}"/>
              </a:ext>
            </a:extLst>
          </p:cNvPr>
          <p:cNvGrpSpPr/>
          <p:nvPr/>
        </p:nvGrpSpPr>
        <p:grpSpPr>
          <a:xfrm>
            <a:off x="6841828" y="3055360"/>
            <a:ext cx="3873558" cy="2229808"/>
            <a:chOff x="5898415" y="1976415"/>
            <a:chExt cx="5654530" cy="3255020"/>
          </a:xfrm>
        </p:grpSpPr>
        <p:sp>
          <p:nvSpPr>
            <p:cNvPr id="6" name="Freeform 45">
              <a:extLst>
                <a:ext uri="{FF2B5EF4-FFF2-40B4-BE49-F238E27FC236}">
                  <a16:creationId xmlns:a16="http://schemas.microsoft.com/office/drawing/2014/main" id="{977D6F01-DD36-4EF3-8F2C-3A4D3712DCDB}"/>
                </a:ext>
              </a:extLst>
            </p:cNvPr>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7" name="Freeform 46">
              <a:extLst>
                <a:ext uri="{FF2B5EF4-FFF2-40B4-BE49-F238E27FC236}">
                  <a16:creationId xmlns:a16="http://schemas.microsoft.com/office/drawing/2014/main" id="{FC73E598-0767-4CE3-9629-C791049C3973}"/>
                </a:ext>
              </a:extLst>
            </p:cNvPr>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8" name="Freeform 47">
              <a:extLst>
                <a:ext uri="{FF2B5EF4-FFF2-40B4-BE49-F238E27FC236}">
                  <a16:creationId xmlns:a16="http://schemas.microsoft.com/office/drawing/2014/main" id="{7A376E1B-46D3-4255-90C4-1D67568D7D38}"/>
                </a:ext>
              </a:extLst>
            </p:cNvPr>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9" name="Freeform 48">
              <a:extLst>
                <a:ext uri="{FF2B5EF4-FFF2-40B4-BE49-F238E27FC236}">
                  <a16:creationId xmlns:a16="http://schemas.microsoft.com/office/drawing/2014/main" id="{F136FA15-3842-4168-B743-D4904238CDCD}"/>
                </a:ext>
              </a:extLst>
            </p:cNvPr>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0" name="Rectangle 50">
              <a:extLst>
                <a:ext uri="{FF2B5EF4-FFF2-40B4-BE49-F238E27FC236}">
                  <a16:creationId xmlns:a16="http://schemas.microsoft.com/office/drawing/2014/main" id="{51B27214-E8D5-4EC7-9952-038AE7247EAE}"/>
                </a:ext>
              </a:extLst>
            </p:cNvPr>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1" name="Freeform 51">
              <a:extLst>
                <a:ext uri="{FF2B5EF4-FFF2-40B4-BE49-F238E27FC236}">
                  <a16:creationId xmlns:a16="http://schemas.microsoft.com/office/drawing/2014/main" id="{A06899B2-EB3F-47D0-B1A7-71D85E10369D}"/>
                </a:ext>
              </a:extLst>
            </p:cNvPr>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2" name="Rectangle 52">
              <a:extLst>
                <a:ext uri="{FF2B5EF4-FFF2-40B4-BE49-F238E27FC236}">
                  <a16:creationId xmlns:a16="http://schemas.microsoft.com/office/drawing/2014/main" id="{A3CCAF06-9073-4EB7-8747-B2C6A311A3AA}"/>
                </a:ext>
              </a:extLst>
            </p:cNvPr>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3" name="Oval 54">
              <a:extLst>
                <a:ext uri="{FF2B5EF4-FFF2-40B4-BE49-F238E27FC236}">
                  <a16:creationId xmlns:a16="http://schemas.microsoft.com/office/drawing/2014/main" id="{B776ED07-605E-4B77-8A07-8DE505DE2030}"/>
                </a:ext>
              </a:extLst>
            </p:cNvPr>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4" name="Oval 55">
              <a:extLst>
                <a:ext uri="{FF2B5EF4-FFF2-40B4-BE49-F238E27FC236}">
                  <a16:creationId xmlns:a16="http://schemas.microsoft.com/office/drawing/2014/main" id="{E1648EFB-C6D3-4C11-8834-0F511F21B6BA}"/>
                </a:ext>
              </a:extLst>
            </p:cNvPr>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5" name="Oval 56">
              <a:extLst>
                <a:ext uri="{FF2B5EF4-FFF2-40B4-BE49-F238E27FC236}">
                  <a16:creationId xmlns:a16="http://schemas.microsoft.com/office/drawing/2014/main" id="{CC6AF250-1C76-4625-8F03-1119A0112F14}"/>
                </a:ext>
              </a:extLst>
            </p:cNvPr>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6" name="Oval 57">
              <a:extLst>
                <a:ext uri="{FF2B5EF4-FFF2-40B4-BE49-F238E27FC236}">
                  <a16:creationId xmlns:a16="http://schemas.microsoft.com/office/drawing/2014/main" id="{5B794B80-11AE-4110-8317-7235D2AD3D58}"/>
                </a:ext>
              </a:extLst>
            </p:cNvPr>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17" name="Freeform 58">
              <a:extLst>
                <a:ext uri="{FF2B5EF4-FFF2-40B4-BE49-F238E27FC236}">
                  <a16:creationId xmlns:a16="http://schemas.microsoft.com/office/drawing/2014/main" id="{35462615-16F8-4B46-A7B6-FDCB9C109F24}"/>
                </a:ext>
              </a:extLst>
            </p:cNvPr>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grpSp>
      <p:grpSp>
        <p:nvGrpSpPr>
          <p:cNvPr id="18" name="Group 17">
            <a:extLst>
              <a:ext uri="{FF2B5EF4-FFF2-40B4-BE49-F238E27FC236}">
                <a16:creationId xmlns:a16="http://schemas.microsoft.com/office/drawing/2014/main" id="{1BE42448-9B82-466E-A166-6CF805509AF9}"/>
              </a:ext>
            </a:extLst>
          </p:cNvPr>
          <p:cNvGrpSpPr/>
          <p:nvPr/>
        </p:nvGrpSpPr>
        <p:grpSpPr>
          <a:xfrm>
            <a:off x="1428944" y="3055360"/>
            <a:ext cx="3873558" cy="2229808"/>
            <a:chOff x="5898415" y="1976415"/>
            <a:chExt cx="5654530" cy="3255020"/>
          </a:xfrm>
        </p:grpSpPr>
        <p:sp>
          <p:nvSpPr>
            <p:cNvPr id="19" name="Freeform 45">
              <a:extLst>
                <a:ext uri="{FF2B5EF4-FFF2-40B4-BE49-F238E27FC236}">
                  <a16:creationId xmlns:a16="http://schemas.microsoft.com/office/drawing/2014/main" id="{0A9EC067-6CDE-4E02-BD6B-45401170E68A}"/>
                </a:ext>
              </a:extLst>
            </p:cNvPr>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0" name="Freeform 46">
              <a:extLst>
                <a:ext uri="{FF2B5EF4-FFF2-40B4-BE49-F238E27FC236}">
                  <a16:creationId xmlns:a16="http://schemas.microsoft.com/office/drawing/2014/main" id="{F0529B65-17A5-4A3F-B258-99371E792C7C}"/>
                </a:ext>
              </a:extLst>
            </p:cNvPr>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1" name="Freeform 47">
              <a:extLst>
                <a:ext uri="{FF2B5EF4-FFF2-40B4-BE49-F238E27FC236}">
                  <a16:creationId xmlns:a16="http://schemas.microsoft.com/office/drawing/2014/main" id="{BD1888A9-2147-49B3-B62B-6AC8B5DC12BE}"/>
                </a:ext>
              </a:extLst>
            </p:cNvPr>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2" name="Freeform 48">
              <a:extLst>
                <a:ext uri="{FF2B5EF4-FFF2-40B4-BE49-F238E27FC236}">
                  <a16:creationId xmlns:a16="http://schemas.microsoft.com/office/drawing/2014/main" id="{CC3B6C74-BD6E-481F-AAF2-736F0DB62D36}"/>
                </a:ext>
              </a:extLst>
            </p:cNvPr>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3" name="Rectangle 22">
              <a:extLst>
                <a:ext uri="{FF2B5EF4-FFF2-40B4-BE49-F238E27FC236}">
                  <a16:creationId xmlns:a16="http://schemas.microsoft.com/office/drawing/2014/main" id="{A1FC1315-CAF8-484B-86C1-8C8D271DE292}"/>
                </a:ext>
              </a:extLst>
            </p:cNvPr>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4" name="Freeform 51">
              <a:extLst>
                <a:ext uri="{FF2B5EF4-FFF2-40B4-BE49-F238E27FC236}">
                  <a16:creationId xmlns:a16="http://schemas.microsoft.com/office/drawing/2014/main" id="{FE3B70F8-7E64-45EF-890D-211BF5FD5748}"/>
                </a:ext>
              </a:extLst>
            </p:cNvPr>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5" name="Rectangle 24">
              <a:extLst>
                <a:ext uri="{FF2B5EF4-FFF2-40B4-BE49-F238E27FC236}">
                  <a16:creationId xmlns:a16="http://schemas.microsoft.com/office/drawing/2014/main" id="{D8D18614-7E08-4D62-9D17-00A900465023}"/>
                </a:ext>
              </a:extLst>
            </p:cNvPr>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6" name="Oval 54">
              <a:extLst>
                <a:ext uri="{FF2B5EF4-FFF2-40B4-BE49-F238E27FC236}">
                  <a16:creationId xmlns:a16="http://schemas.microsoft.com/office/drawing/2014/main" id="{FD26E804-D895-4F7F-A9A0-E2D93C201299}"/>
                </a:ext>
              </a:extLst>
            </p:cNvPr>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7" name="Oval 55">
              <a:extLst>
                <a:ext uri="{FF2B5EF4-FFF2-40B4-BE49-F238E27FC236}">
                  <a16:creationId xmlns:a16="http://schemas.microsoft.com/office/drawing/2014/main" id="{D869759A-42BD-40F9-995D-D72AD906B58B}"/>
                </a:ext>
              </a:extLst>
            </p:cNvPr>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8" name="Oval 56">
              <a:extLst>
                <a:ext uri="{FF2B5EF4-FFF2-40B4-BE49-F238E27FC236}">
                  <a16:creationId xmlns:a16="http://schemas.microsoft.com/office/drawing/2014/main" id="{F62564E6-0E8A-4339-BFB1-4549961B178E}"/>
                </a:ext>
              </a:extLst>
            </p:cNvPr>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29" name="Oval 57">
              <a:extLst>
                <a:ext uri="{FF2B5EF4-FFF2-40B4-BE49-F238E27FC236}">
                  <a16:creationId xmlns:a16="http://schemas.microsoft.com/office/drawing/2014/main" id="{F1C29682-2DC6-4B81-96D8-702CA0EB6F79}"/>
                </a:ext>
              </a:extLst>
            </p:cNvPr>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0" name="Freeform 58">
              <a:extLst>
                <a:ext uri="{FF2B5EF4-FFF2-40B4-BE49-F238E27FC236}">
                  <a16:creationId xmlns:a16="http://schemas.microsoft.com/office/drawing/2014/main" id="{24F8CC55-E8DC-4FB9-B2C0-1769979BDF36}"/>
                </a:ext>
              </a:extLst>
            </p:cNvPr>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grpSp>
      <p:pic>
        <p:nvPicPr>
          <p:cNvPr id="50" name="Picture Placeholder 49"/>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t="16196" b="16196"/>
          <a:stretch>
            <a:fillRect/>
          </a:stretch>
        </p:blipFill>
        <p:spPr/>
      </p:pic>
      <p:pic>
        <p:nvPicPr>
          <p:cNvPr id="46" name="Picture Placeholder 45"/>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t="765" b="765"/>
          <a:stretch>
            <a:fillRect/>
          </a:stretch>
        </p:blipFill>
        <p:spPr/>
      </p:pic>
      <p:grpSp>
        <p:nvGrpSpPr>
          <p:cNvPr id="31" name="Group 30">
            <a:extLst>
              <a:ext uri="{FF2B5EF4-FFF2-40B4-BE49-F238E27FC236}">
                <a16:creationId xmlns:a16="http://schemas.microsoft.com/office/drawing/2014/main" id="{5768ADC7-1A3C-45BA-9900-5B1D172C1FEF}"/>
              </a:ext>
            </a:extLst>
          </p:cNvPr>
          <p:cNvGrpSpPr/>
          <p:nvPr/>
        </p:nvGrpSpPr>
        <p:grpSpPr>
          <a:xfrm>
            <a:off x="3894740" y="3385447"/>
            <a:ext cx="4363738" cy="2511978"/>
            <a:chOff x="5898415" y="1976415"/>
            <a:chExt cx="5654530" cy="3255020"/>
          </a:xfrm>
        </p:grpSpPr>
        <p:sp>
          <p:nvSpPr>
            <p:cNvPr id="32" name="Freeform 45">
              <a:extLst>
                <a:ext uri="{FF2B5EF4-FFF2-40B4-BE49-F238E27FC236}">
                  <a16:creationId xmlns:a16="http://schemas.microsoft.com/office/drawing/2014/main" id="{A949F8DF-6FC1-42F5-B294-EF6F0396DB1C}"/>
                </a:ext>
              </a:extLst>
            </p:cNvPr>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3" name="Freeform 46">
              <a:extLst>
                <a:ext uri="{FF2B5EF4-FFF2-40B4-BE49-F238E27FC236}">
                  <a16:creationId xmlns:a16="http://schemas.microsoft.com/office/drawing/2014/main" id="{8145EFBD-1250-4AB7-8021-8A271627E695}"/>
                </a:ext>
              </a:extLst>
            </p:cNvPr>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4" name="Freeform 47">
              <a:extLst>
                <a:ext uri="{FF2B5EF4-FFF2-40B4-BE49-F238E27FC236}">
                  <a16:creationId xmlns:a16="http://schemas.microsoft.com/office/drawing/2014/main" id="{DF25902E-05BA-41AD-AD43-F0D9A0FF4097}"/>
                </a:ext>
              </a:extLst>
            </p:cNvPr>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5" name="Freeform 48">
              <a:extLst>
                <a:ext uri="{FF2B5EF4-FFF2-40B4-BE49-F238E27FC236}">
                  <a16:creationId xmlns:a16="http://schemas.microsoft.com/office/drawing/2014/main" id="{E00536E4-E44B-43C6-9642-D5E532CAA385}"/>
                </a:ext>
              </a:extLst>
            </p:cNvPr>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6" name="Rectangle 50">
              <a:extLst>
                <a:ext uri="{FF2B5EF4-FFF2-40B4-BE49-F238E27FC236}">
                  <a16:creationId xmlns:a16="http://schemas.microsoft.com/office/drawing/2014/main" id="{542766F4-2705-464E-A56C-D1763A73BA39}"/>
                </a:ext>
              </a:extLst>
            </p:cNvPr>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7" name="Freeform 51">
              <a:extLst>
                <a:ext uri="{FF2B5EF4-FFF2-40B4-BE49-F238E27FC236}">
                  <a16:creationId xmlns:a16="http://schemas.microsoft.com/office/drawing/2014/main" id="{31D2206B-F68A-472E-BE60-39D78D34E15C}"/>
                </a:ext>
              </a:extLst>
            </p:cNvPr>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8" name="Rectangle 52">
              <a:extLst>
                <a:ext uri="{FF2B5EF4-FFF2-40B4-BE49-F238E27FC236}">
                  <a16:creationId xmlns:a16="http://schemas.microsoft.com/office/drawing/2014/main" id="{DD5F0112-DFD0-4757-B4A4-7665DF2D0256}"/>
                </a:ext>
              </a:extLst>
            </p:cNvPr>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39" name="Oval 54">
              <a:extLst>
                <a:ext uri="{FF2B5EF4-FFF2-40B4-BE49-F238E27FC236}">
                  <a16:creationId xmlns:a16="http://schemas.microsoft.com/office/drawing/2014/main" id="{6C82BF4B-CCA7-463A-91D5-8260B12ABBBB}"/>
                </a:ext>
              </a:extLst>
            </p:cNvPr>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40" name="Oval 55">
              <a:extLst>
                <a:ext uri="{FF2B5EF4-FFF2-40B4-BE49-F238E27FC236}">
                  <a16:creationId xmlns:a16="http://schemas.microsoft.com/office/drawing/2014/main" id="{DEF79445-05A8-45C9-88AE-2821390A617B}"/>
                </a:ext>
              </a:extLst>
            </p:cNvPr>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41" name="Oval 56">
              <a:extLst>
                <a:ext uri="{FF2B5EF4-FFF2-40B4-BE49-F238E27FC236}">
                  <a16:creationId xmlns:a16="http://schemas.microsoft.com/office/drawing/2014/main" id="{6245F3C8-AA27-48E9-BB65-1F6ABB5D9CA2}"/>
                </a:ext>
              </a:extLst>
            </p:cNvPr>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42" name="Oval 57">
              <a:extLst>
                <a:ext uri="{FF2B5EF4-FFF2-40B4-BE49-F238E27FC236}">
                  <a16:creationId xmlns:a16="http://schemas.microsoft.com/office/drawing/2014/main" id="{DB13992E-EAAC-4FE5-BB27-B650B73C858B}"/>
                </a:ext>
              </a:extLst>
            </p:cNvPr>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sp>
          <p:nvSpPr>
            <p:cNvPr id="43" name="Freeform 58">
              <a:extLst>
                <a:ext uri="{FF2B5EF4-FFF2-40B4-BE49-F238E27FC236}">
                  <a16:creationId xmlns:a16="http://schemas.microsoft.com/office/drawing/2014/main" id="{0039D5F9-2FF9-48B7-AC28-2B5526BD4B38}"/>
                </a:ext>
              </a:extLst>
            </p:cNvPr>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a:latin typeface="Lato Light" charset="0"/>
              </a:endParaRPr>
            </a:p>
          </p:txBody>
        </p:sp>
      </p:grpSp>
      <p:pic>
        <p:nvPicPr>
          <p:cNvPr id="49" name="Picture Placeholder 48"/>
          <p:cNvPicPr>
            <a:picLocks noGrp="1" noChangeAspect="1"/>
          </p:cNvPicPr>
          <p:nvPr>
            <p:ph type="pic" sz="quarter" idx="23"/>
          </p:nvPr>
        </p:nvPicPr>
        <p:blipFill>
          <a:blip r:embed="rId4">
            <a:extLst>
              <a:ext uri="{28A0092B-C50C-407E-A947-70E740481C1C}">
                <a14:useLocalDpi xmlns:a14="http://schemas.microsoft.com/office/drawing/2010/main" val="0"/>
              </a:ext>
            </a:extLst>
          </a:blip>
          <a:srcRect t="27227" b="27227"/>
          <a:stretch>
            <a:fillRect/>
          </a:stretch>
        </p:blipFill>
        <p:spPr/>
      </p:pic>
      <p:sp>
        <p:nvSpPr>
          <p:cNvPr id="44" name="Title 1">
            <a:extLst>
              <a:ext uri="{FF2B5EF4-FFF2-40B4-BE49-F238E27FC236}">
                <a16:creationId xmlns:a16="http://schemas.microsoft.com/office/drawing/2014/main" id="{83CA6296-4440-4BC6-804A-008117F6BD21}"/>
              </a:ext>
            </a:extLst>
          </p:cNvPr>
          <p:cNvSpPr txBox="1">
            <a:spLocks/>
          </p:cNvSpPr>
          <p:nvPr/>
        </p:nvSpPr>
        <p:spPr>
          <a:xfrm>
            <a:off x="838200" y="644552"/>
            <a:ext cx="10515600" cy="623414"/>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defRPr/>
            </a:pPr>
            <a:r>
              <a:rPr lang="en-US" sz="4800" dirty="0">
                <a:latin typeface="DaunPenh" pitchFamily="2" charset="0"/>
                <a:cs typeface="DaunPenh" pitchFamily="2" charset="0"/>
              </a:rPr>
              <a:t>Metamorphic Rock Types</a:t>
            </a:r>
            <a:endParaRPr lang="id-ID" sz="4800" dirty="0">
              <a:latin typeface="DaunPenh" pitchFamily="2" charset="0"/>
              <a:cs typeface="DaunPenh" pitchFamily="2" charset="0"/>
            </a:endParaRPr>
          </a:p>
        </p:txBody>
      </p:sp>
      <p:sp>
        <p:nvSpPr>
          <p:cNvPr id="47" name="TextBox 46">
            <a:extLst>
              <a:ext uri="{FF2B5EF4-FFF2-40B4-BE49-F238E27FC236}">
                <a16:creationId xmlns:a16="http://schemas.microsoft.com/office/drawing/2014/main" id="{1291B7FF-02EC-40C8-A601-3A91A95A8B2E}"/>
              </a:ext>
            </a:extLst>
          </p:cNvPr>
          <p:cNvSpPr txBox="1"/>
          <p:nvPr/>
        </p:nvSpPr>
        <p:spPr>
          <a:xfrm>
            <a:off x="2656981" y="1267966"/>
            <a:ext cx="7294480" cy="461665"/>
          </a:xfrm>
          <a:prstGeom prst="rect">
            <a:avLst/>
          </a:prstGeom>
          <a:noFill/>
        </p:spPr>
        <p:txBody>
          <a:bodyPr wrap="square" rtlCol="0">
            <a:spAutoFit/>
          </a:bodyPr>
          <a:lstStyle/>
          <a:p>
            <a:pPr algn="ctr"/>
            <a:r>
              <a:rPr lang="en-US" sz="2400" dirty="0">
                <a:latin typeface="DaunPenh" pitchFamily="2" charset="0"/>
                <a:cs typeface="DaunPenh" pitchFamily="2" charset="0"/>
              </a:rPr>
              <a:t>Metamorphic rock types include the following:</a:t>
            </a:r>
            <a:endParaRPr lang="id-ID" sz="2400" dirty="0">
              <a:latin typeface="DaunPenh" pitchFamily="2" charset="0"/>
              <a:cs typeface="DaunPenh" pitchFamily="2" charset="0"/>
            </a:endParaRPr>
          </a:p>
        </p:txBody>
      </p:sp>
      <p:sp>
        <p:nvSpPr>
          <p:cNvPr id="51" name="TextBox 50"/>
          <p:cNvSpPr txBox="1"/>
          <p:nvPr/>
        </p:nvSpPr>
        <p:spPr>
          <a:xfrm>
            <a:off x="2056751" y="2409029"/>
            <a:ext cx="2589249" cy="646331"/>
          </a:xfrm>
          <a:prstGeom prst="rect">
            <a:avLst/>
          </a:prstGeom>
          <a:noFill/>
        </p:spPr>
        <p:txBody>
          <a:bodyPr wrap="square" rtlCol="0">
            <a:spAutoFit/>
          </a:bodyPr>
          <a:lstStyle/>
          <a:p>
            <a:pPr algn="ctr"/>
            <a:r>
              <a:rPr lang="en-US" b="1" dirty="0"/>
              <a:t>Contact or Thermal Metamorphism</a:t>
            </a:r>
            <a:endParaRPr lang="id-ID" dirty="0"/>
          </a:p>
        </p:txBody>
      </p:sp>
      <p:sp>
        <p:nvSpPr>
          <p:cNvPr id="52" name="TextBox 51"/>
          <p:cNvSpPr txBox="1"/>
          <p:nvPr/>
        </p:nvSpPr>
        <p:spPr>
          <a:xfrm>
            <a:off x="4841272" y="5897425"/>
            <a:ext cx="2589249" cy="646331"/>
          </a:xfrm>
          <a:prstGeom prst="rect">
            <a:avLst/>
          </a:prstGeom>
          <a:noFill/>
        </p:spPr>
        <p:txBody>
          <a:bodyPr wrap="square" rtlCol="0">
            <a:spAutoFit/>
          </a:bodyPr>
          <a:lstStyle/>
          <a:p>
            <a:pPr lvl="0" algn="ctr"/>
            <a:r>
              <a:rPr lang="en-US" b="1" dirty="0" err="1"/>
              <a:t>Dinamo</a:t>
            </a:r>
            <a:r>
              <a:rPr lang="en-US" b="1" dirty="0"/>
              <a:t> Metamorphic Rocks</a:t>
            </a:r>
            <a:endParaRPr lang="id-ID" dirty="0"/>
          </a:p>
        </p:txBody>
      </p:sp>
      <p:sp>
        <p:nvSpPr>
          <p:cNvPr id="55" name="TextBox 54"/>
          <p:cNvSpPr txBox="1"/>
          <p:nvPr/>
        </p:nvSpPr>
        <p:spPr>
          <a:xfrm>
            <a:off x="7483982" y="2409028"/>
            <a:ext cx="2589249" cy="646331"/>
          </a:xfrm>
          <a:prstGeom prst="rect">
            <a:avLst/>
          </a:prstGeom>
          <a:noFill/>
        </p:spPr>
        <p:txBody>
          <a:bodyPr wrap="square" rtlCol="0">
            <a:spAutoFit/>
          </a:bodyPr>
          <a:lstStyle/>
          <a:p>
            <a:pPr lvl="0" algn="ctr"/>
            <a:r>
              <a:rPr lang="en-US" b="1" dirty="0"/>
              <a:t>Contact Metamorphic Rocks </a:t>
            </a:r>
            <a:r>
              <a:rPr lang="en-US" b="1" dirty="0" err="1"/>
              <a:t>Pneumatolistic</a:t>
            </a:r>
            <a:endParaRPr lang="id-ID" dirty="0"/>
          </a:p>
        </p:txBody>
      </p:sp>
    </p:spTree>
    <p:extLst>
      <p:ext uri="{BB962C8B-B14F-4D97-AF65-F5344CB8AC3E}">
        <p14:creationId xmlns:p14="http://schemas.microsoft.com/office/powerpoint/2010/main" val="1821304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8BE5F691-7402-4EB3-BF07-BD556ABA5E48}"/>
              </a:ext>
            </a:extLst>
          </p:cNvPr>
          <p:cNvSpPr/>
          <p:nvPr/>
        </p:nvSpPr>
        <p:spPr>
          <a:xfrm>
            <a:off x="259954" y="1237390"/>
            <a:ext cx="11694017" cy="4089913"/>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273516" y="2682181"/>
            <a:ext cx="7666892" cy="1200329"/>
          </a:xfrm>
          <a:prstGeom prst="rect">
            <a:avLst/>
          </a:prstGeom>
          <a:noFill/>
        </p:spPr>
        <p:txBody>
          <a:bodyPr wrap="square" rtlCol="0">
            <a:spAutoFit/>
          </a:bodyPr>
          <a:lstStyle/>
          <a:p>
            <a:pPr algn="ctr"/>
            <a:r>
              <a:rPr lang="id-ID" sz="7200" dirty="0">
                <a:latin typeface="04b" pitchFamily="2" charset="0"/>
                <a:cs typeface="DaunPenh" pitchFamily="2" charset="0"/>
              </a:rPr>
              <a:t>Thank You</a:t>
            </a:r>
          </a:p>
        </p:txBody>
      </p:sp>
    </p:spTree>
    <p:extLst>
      <p:ext uri="{BB962C8B-B14F-4D97-AF65-F5344CB8AC3E}">
        <p14:creationId xmlns:p14="http://schemas.microsoft.com/office/powerpoint/2010/main" val="1757765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11" b="711"/>
          <a:stretch>
            <a:fillRect/>
          </a:stretch>
        </p:blipFill>
        <p:spPr/>
      </p:pic>
      <p:pic>
        <p:nvPicPr>
          <p:cNvPr id="20" name="Picture Placeholder 19"/>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588" b="1588"/>
          <a:stretch>
            <a:fillRect/>
          </a:stretch>
        </p:blipFill>
        <p:spPr/>
      </p:pic>
      <p:pic>
        <p:nvPicPr>
          <p:cNvPr id="21" name="Picture Placeholder 20"/>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4386" b="4386"/>
          <a:stretch>
            <a:fillRect/>
          </a:stretch>
        </p:blipFill>
        <p:spPr/>
      </p:pic>
      <p:sp>
        <p:nvSpPr>
          <p:cNvPr id="5" name="Rectangle 4">
            <a:extLst>
              <a:ext uri="{FF2B5EF4-FFF2-40B4-BE49-F238E27FC236}">
                <a16:creationId xmlns:a16="http://schemas.microsoft.com/office/drawing/2014/main" id="{E9497A5F-7CB6-4405-A4F3-DD8B027821BD}"/>
              </a:ext>
            </a:extLst>
          </p:cNvPr>
          <p:cNvSpPr/>
          <p:nvPr/>
        </p:nvSpPr>
        <p:spPr>
          <a:xfrm>
            <a:off x="5896305" y="2285998"/>
            <a:ext cx="3147847"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Light" panose="00000400000000000000" pitchFamily="50" charset="0"/>
            </a:endParaRPr>
          </a:p>
        </p:txBody>
      </p:sp>
      <p:sp>
        <p:nvSpPr>
          <p:cNvPr id="6" name="Rectangle 5">
            <a:extLst>
              <a:ext uri="{FF2B5EF4-FFF2-40B4-BE49-F238E27FC236}">
                <a16:creationId xmlns:a16="http://schemas.microsoft.com/office/drawing/2014/main" id="{5F2A1662-A7A1-4F3E-B17F-E2C4FDE840BB}"/>
              </a:ext>
            </a:extLst>
          </p:cNvPr>
          <p:cNvSpPr/>
          <p:nvPr/>
        </p:nvSpPr>
        <p:spPr>
          <a:xfrm>
            <a:off x="9044153" y="-3"/>
            <a:ext cx="3147847" cy="2285999"/>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Light" panose="00000400000000000000" pitchFamily="50" charset="0"/>
            </a:endParaRPr>
          </a:p>
        </p:txBody>
      </p:sp>
      <p:sp>
        <p:nvSpPr>
          <p:cNvPr id="7" name="Rectangle 6">
            <a:extLst>
              <a:ext uri="{FF2B5EF4-FFF2-40B4-BE49-F238E27FC236}">
                <a16:creationId xmlns:a16="http://schemas.microsoft.com/office/drawing/2014/main" id="{68457E7A-1BC6-4FF0-A83F-C15F45295196}"/>
              </a:ext>
            </a:extLst>
          </p:cNvPr>
          <p:cNvSpPr/>
          <p:nvPr/>
        </p:nvSpPr>
        <p:spPr>
          <a:xfrm>
            <a:off x="9044151" y="4571997"/>
            <a:ext cx="3147847" cy="2285999"/>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Light" panose="00000400000000000000" pitchFamily="50" charset="0"/>
            </a:endParaRPr>
          </a:p>
        </p:txBody>
      </p:sp>
      <p:sp>
        <p:nvSpPr>
          <p:cNvPr id="9" name="TextBox 8">
            <a:extLst>
              <a:ext uri="{FF2B5EF4-FFF2-40B4-BE49-F238E27FC236}">
                <a16:creationId xmlns:a16="http://schemas.microsoft.com/office/drawing/2014/main" id="{0B0930BD-811D-4C0C-AB2B-869CE138DA5F}"/>
              </a:ext>
            </a:extLst>
          </p:cNvPr>
          <p:cNvSpPr txBox="1"/>
          <p:nvPr/>
        </p:nvSpPr>
        <p:spPr>
          <a:xfrm>
            <a:off x="6296538" y="2804621"/>
            <a:ext cx="2347383" cy="480131"/>
          </a:xfrm>
          <a:prstGeom prst="rect">
            <a:avLst/>
          </a:prstGeom>
          <a:noFill/>
        </p:spPr>
        <p:txBody>
          <a:bodyPr wrap="square" rtlCol="0">
            <a:spAutoFit/>
          </a:bodyPr>
          <a:lstStyle/>
          <a:p>
            <a:pPr algn="ctr">
              <a:lnSpc>
                <a:spcPct val="90000"/>
              </a:lnSpc>
            </a:pPr>
            <a:r>
              <a:rPr lang="id-ID" sz="1400" spc="300" dirty="0">
                <a:solidFill>
                  <a:schemeClr val="bg1"/>
                </a:solidFill>
                <a:latin typeface="Source Sans Pro" panose="020B0503030403020204" pitchFamily="34" charset="0"/>
                <a:ea typeface="Montserrat" charset="0"/>
                <a:cs typeface="Montserrat" charset="0"/>
              </a:rPr>
              <a:t>Sedimentary </a:t>
            </a:r>
          </a:p>
          <a:p>
            <a:pPr algn="ctr">
              <a:lnSpc>
                <a:spcPct val="90000"/>
              </a:lnSpc>
            </a:pPr>
            <a:r>
              <a:rPr lang="id-ID" sz="1400" spc="300" dirty="0">
                <a:solidFill>
                  <a:schemeClr val="bg1"/>
                </a:solidFill>
                <a:latin typeface="Source Sans Pro" panose="020B0503030403020204" pitchFamily="34" charset="0"/>
                <a:ea typeface="Montserrat" charset="0"/>
                <a:cs typeface="Montserrat" charset="0"/>
              </a:rPr>
              <a:t>Rocks</a:t>
            </a:r>
            <a:endParaRPr lang="en-US" sz="1400" spc="300" dirty="0">
              <a:solidFill>
                <a:schemeClr val="bg1"/>
              </a:solidFill>
              <a:latin typeface="Source Sans Pro" panose="020B0503030403020204" pitchFamily="34" charset="0"/>
              <a:ea typeface="Montserrat" charset="0"/>
              <a:cs typeface="Montserrat" charset="0"/>
            </a:endParaRPr>
          </a:p>
        </p:txBody>
      </p:sp>
      <p:sp>
        <p:nvSpPr>
          <p:cNvPr id="12" name="TextBox 11">
            <a:extLst>
              <a:ext uri="{FF2B5EF4-FFF2-40B4-BE49-F238E27FC236}">
                <a16:creationId xmlns:a16="http://schemas.microsoft.com/office/drawing/2014/main" id="{F121B627-2D53-4AFC-A16A-F4297251FF89}"/>
              </a:ext>
            </a:extLst>
          </p:cNvPr>
          <p:cNvSpPr txBox="1"/>
          <p:nvPr/>
        </p:nvSpPr>
        <p:spPr>
          <a:xfrm>
            <a:off x="9444384" y="707306"/>
            <a:ext cx="2347383" cy="286232"/>
          </a:xfrm>
          <a:prstGeom prst="rect">
            <a:avLst/>
          </a:prstGeom>
          <a:noFill/>
        </p:spPr>
        <p:txBody>
          <a:bodyPr wrap="square" rtlCol="0">
            <a:spAutoFit/>
          </a:bodyPr>
          <a:lstStyle/>
          <a:p>
            <a:pPr>
              <a:lnSpc>
                <a:spcPct val="90000"/>
              </a:lnSpc>
            </a:pPr>
            <a:r>
              <a:rPr lang="id-ID" sz="1400" spc="300" dirty="0">
                <a:solidFill>
                  <a:schemeClr val="bg1"/>
                </a:solidFill>
                <a:latin typeface="Source Sans Pro" panose="020B0503030403020204" pitchFamily="34" charset="0"/>
                <a:ea typeface="Montserrat" charset="0"/>
                <a:cs typeface="Montserrat" charset="0"/>
              </a:rPr>
              <a:t>Igneous Rocks </a:t>
            </a:r>
            <a:endParaRPr lang="en-US" sz="1400" spc="300" dirty="0">
              <a:solidFill>
                <a:schemeClr val="bg1"/>
              </a:solidFill>
              <a:latin typeface="Source Sans Pro" panose="020B0503030403020204" pitchFamily="34" charset="0"/>
              <a:ea typeface="Montserrat" charset="0"/>
              <a:cs typeface="Montserrat" charset="0"/>
            </a:endParaRPr>
          </a:p>
        </p:txBody>
      </p:sp>
      <p:sp>
        <p:nvSpPr>
          <p:cNvPr id="15" name="TextBox 14">
            <a:extLst>
              <a:ext uri="{FF2B5EF4-FFF2-40B4-BE49-F238E27FC236}">
                <a16:creationId xmlns:a16="http://schemas.microsoft.com/office/drawing/2014/main" id="{DF326303-1F33-426D-BC7F-9215C4006CED}"/>
              </a:ext>
            </a:extLst>
          </p:cNvPr>
          <p:cNvSpPr txBox="1"/>
          <p:nvPr/>
        </p:nvSpPr>
        <p:spPr>
          <a:xfrm>
            <a:off x="9444384" y="5132199"/>
            <a:ext cx="2347383" cy="480131"/>
          </a:xfrm>
          <a:prstGeom prst="rect">
            <a:avLst/>
          </a:prstGeom>
          <a:noFill/>
        </p:spPr>
        <p:txBody>
          <a:bodyPr wrap="square" rtlCol="0">
            <a:spAutoFit/>
          </a:bodyPr>
          <a:lstStyle/>
          <a:p>
            <a:pPr algn="ctr">
              <a:lnSpc>
                <a:spcPct val="90000"/>
              </a:lnSpc>
            </a:pPr>
            <a:r>
              <a:rPr lang="id-ID" sz="1400" spc="300" dirty="0">
                <a:solidFill>
                  <a:schemeClr val="bg1"/>
                </a:solidFill>
                <a:latin typeface="Source Sans Pro" panose="020B0503030403020204" pitchFamily="34" charset="0"/>
                <a:ea typeface="Montserrat" charset="0"/>
                <a:cs typeface="Montserrat" charset="0"/>
              </a:rPr>
              <a:t>Metamorphic Rocks</a:t>
            </a:r>
            <a:endParaRPr lang="en-US" sz="1400" spc="300" dirty="0">
              <a:solidFill>
                <a:schemeClr val="bg1"/>
              </a:solidFill>
              <a:latin typeface="Source Sans Pro" panose="020B0503030403020204" pitchFamily="34" charset="0"/>
              <a:ea typeface="Montserrat" charset="0"/>
              <a:cs typeface="Montserrat" charset="0"/>
            </a:endParaRPr>
          </a:p>
        </p:txBody>
      </p:sp>
      <p:sp>
        <p:nvSpPr>
          <p:cNvPr id="17" name="TextBox 16">
            <a:extLst>
              <a:ext uri="{FF2B5EF4-FFF2-40B4-BE49-F238E27FC236}">
                <a16:creationId xmlns:a16="http://schemas.microsoft.com/office/drawing/2014/main" id="{1683DAFF-3C60-4466-822C-23695D8EBD63}"/>
              </a:ext>
            </a:extLst>
          </p:cNvPr>
          <p:cNvSpPr txBox="1"/>
          <p:nvPr/>
        </p:nvSpPr>
        <p:spPr>
          <a:xfrm>
            <a:off x="957808" y="1887036"/>
            <a:ext cx="3262500" cy="3083921"/>
          </a:xfrm>
          <a:prstGeom prst="rect">
            <a:avLst/>
          </a:prstGeom>
          <a:noFill/>
        </p:spPr>
        <p:txBody>
          <a:bodyPr wrap="square" rtlCol="0">
            <a:spAutoFit/>
          </a:bodyPr>
          <a:lstStyle/>
          <a:p>
            <a:pPr algn="ctr">
              <a:lnSpc>
                <a:spcPct val="90000"/>
              </a:lnSpc>
            </a:pPr>
            <a:r>
              <a:rPr lang="id-ID" sz="7200" i="1" dirty="0">
                <a:solidFill>
                  <a:schemeClr val="tx1">
                    <a:lumMod val="75000"/>
                    <a:lumOff val="25000"/>
                  </a:schemeClr>
                </a:solidFill>
                <a:latin typeface="Source Sans Pro"/>
                <a:ea typeface="Montserrat" charset="0"/>
                <a:cs typeface="Times New Roman" panose="02020603050405020304" pitchFamily="18" charset="0"/>
              </a:rPr>
              <a:t>Table </a:t>
            </a:r>
          </a:p>
          <a:p>
            <a:pPr algn="ctr">
              <a:lnSpc>
                <a:spcPct val="90000"/>
              </a:lnSpc>
            </a:pPr>
            <a:r>
              <a:rPr lang="id-ID" sz="7200" i="1" dirty="0">
                <a:solidFill>
                  <a:schemeClr val="tx1">
                    <a:lumMod val="75000"/>
                    <a:lumOff val="25000"/>
                  </a:schemeClr>
                </a:solidFill>
                <a:latin typeface="Source Sans Pro"/>
                <a:ea typeface="Montserrat" charset="0"/>
                <a:cs typeface="Times New Roman" panose="02020603050405020304" pitchFamily="18" charset="0"/>
              </a:rPr>
              <a:t>of </a:t>
            </a:r>
          </a:p>
          <a:p>
            <a:pPr algn="ctr">
              <a:lnSpc>
                <a:spcPct val="90000"/>
              </a:lnSpc>
            </a:pPr>
            <a:r>
              <a:rPr lang="id-ID" sz="7200" i="1" dirty="0">
                <a:solidFill>
                  <a:schemeClr val="tx1">
                    <a:lumMod val="75000"/>
                    <a:lumOff val="25000"/>
                  </a:schemeClr>
                </a:solidFill>
                <a:latin typeface="Source Sans Pro"/>
                <a:ea typeface="Montserrat" charset="0"/>
                <a:cs typeface="Times New Roman" panose="02020603050405020304" pitchFamily="18" charset="0"/>
              </a:rPr>
              <a:t>content</a:t>
            </a:r>
            <a:endParaRPr lang="en-US" sz="7200" i="1" dirty="0">
              <a:solidFill>
                <a:schemeClr val="tx1">
                  <a:lumMod val="75000"/>
                  <a:lumOff val="25000"/>
                </a:schemeClr>
              </a:solidFill>
              <a:latin typeface="Source Sans Pro"/>
              <a:ea typeface="Montserrat" charset="0"/>
              <a:cs typeface="Times New Roman" panose="02020603050405020304" pitchFamily="18" charset="0"/>
            </a:endParaRPr>
          </a:p>
        </p:txBody>
      </p:sp>
    </p:spTree>
    <p:extLst>
      <p:ext uri="{BB962C8B-B14F-4D97-AF65-F5344CB8AC3E}">
        <p14:creationId xmlns:p14="http://schemas.microsoft.com/office/powerpoint/2010/main" val="3786613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5FAB70-9E13-42F5-ADD8-D842A5AB25FB}"/>
              </a:ext>
            </a:extLst>
          </p:cNvPr>
          <p:cNvSpPr/>
          <p:nvPr/>
        </p:nvSpPr>
        <p:spPr bwMode="auto">
          <a:xfrm>
            <a:off x="1164347" y="1949311"/>
            <a:ext cx="3733473" cy="815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fontAlgn="auto" hangingPunct="1">
              <a:spcBef>
                <a:spcPts val="0"/>
              </a:spcBef>
              <a:spcAft>
                <a:spcPts val="0"/>
              </a:spcAft>
              <a:defRPr/>
            </a:pPr>
            <a:r>
              <a:rPr lang="id-ID" sz="4000" b="1" spc="0" dirty="0">
                <a:solidFill>
                  <a:schemeClr val="tx1">
                    <a:lumMod val="75000"/>
                    <a:lumOff val="25000"/>
                  </a:schemeClr>
                </a:solidFill>
                <a:latin typeface="Times New Roman" panose="02020603050405020304" pitchFamily="18" charset="0"/>
                <a:ea typeface="Tahoma" panose="020B0604030504040204" pitchFamily="34" charset="0"/>
                <a:cs typeface="Times New Roman" panose="02020603050405020304" pitchFamily="18" charset="0"/>
              </a:rPr>
              <a:t>Igneous rocks</a:t>
            </a:r>
          </a:p>
        </p:txBody>
      </p:sp>
      <p:sp>
        <p:nvSpPr>
          <p:cNvPr id="6" name="Rectangle 5">
            <a:extLst>
              <a:ext uri="{FF2B5EF4-FFF2-40B4-BE49-F238E27FC236}">
                <a16:creationId xmlns:a16="http://schemas.microsoft.com/office/drawing/2014/main" id="{22E7AF36-EFD7-48A2-B852-543A19C6EDF0}"/>
              </a:ext>
            </a:extLst>
          </p:cNvPr>
          <p:cNvSpPr/>
          <p:nvPr/>
        </p:nvSpPr>
        <p:spPr>
          <a:xfrm>
            <a:off x="5448300" y="1464991"/>
            <a:ext cx="6743700" cy="1783734"/>
          </a:xfrm>
          <a:prstGeom prst="rect">
            <a:avLst/>
          </a:prstGeom>
          <a:solidFill>
            <a:srgbClr val="FFC6B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Placeholder 9"/>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8579" t="-3212" r="28579" b="-3212"/>
          <a:stretch/>
        </p:blipFill>
        <p:spPr>
          <a:xfrm>
            <a:off x="6177131" y="-2"/>
            <a:ext cx="4176000" cy="7060516"/>
          </a:xfrm>
        </p:spPr>
      </p:pic>
    </p:spTree>
    <p:extLst>
      <p:ext uri="{BB962C8B-B14F-4D97-AF65-F5344CB8AC3E}">
        <p14:creationId xmlns:p14="http://schemas.microsoft.com/office/powerpoint/2010/main" val="2850940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8CD7261-77E2-4922-ACD9-D98B895338AC}"/>
              </a:ext>
            </a:extLst>
          </p:cNvPr>
          <p:cNvSpPr/>
          <p:nvPr/>
        </p:nvSpPr>
        <p:spPr>
          <a:xfrm>
            <a:off x="319166" y="2265076"/>
            <a:ext cx="2384505" cy="2353772"/>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747B171-967C-44CF-8AED-0155DB9B55B1}"/>
              </a:ext>
            </a:extLst>
          </p:cNvPr>
          <p:cNvSpPr/>
          <p:nvPr/>
        </p:nvSpPr>
        <p:spPr>
          <a:xfrm>
            <a:off x="2853684" y="189379"/>
            <a:ext cx="4137959" cy="6586025"/>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19167" y="3186927"/>
            <a:ext cx="2384504" cy="590931"/>
          </a:xfrm>
          <a:prstGeom prst="rect">
            <a:avLst/>
          </a:prstGeom>
          <a:noFill/>
        </p:spPr>
        <p:txBody>
          <a:bodyPr wrap="square" lIns="0" tIns="0" rIns="0" bIns="0" rtlCol="0">
            <a:spAutoFit/>
          </a:bodyPr>
          <a:lstStyle/>
          <a:p>
            <a:pPr algn="ctr">
              <a:lnSpc>
                <a:spcPct val="80000"/>
              </a:lnSpc>
            </a:pPr>
            <a:r>
              <a:rPr lang="id-ID" sz="2400" dirty="0">
                <a:latin typeface="Dotum" pitchFamily="34" charset="-127"/>
                <a:ea typeface="Dotum" pitchFamily="34" charset="-127"/>
              </a:rPr>
              <a:t>Origin of Igneous Rocks</a:t>
            </a:r>
            <a:endParaRPr lang="en-US" sz="2400" b="1" spc="200" dirty="0">
              <a:latin typeface="Dotum" pitchFamily="34" charset="-127"/>
              <a:ea typeface="Dotum" pitchFamily="34" charset="-127"/>
              <a:cs typeface="Titillium" charset="0"/>
            </a:endParaRPr>
          </a:p>
        </p:txBody>
      </p:sp>
      <p:sp>
        <p:nvSpPr>
          <p:cNvPr id="15" name="Shape 3624"/>
          <p:cNvSpPr/>
          <p:nvPr/>
        </p:nvSpPr>
        <p:spPr>
          <a:xfrm>
            <a:off x="1354877" y="2564412"/>
            <a:ext cx="339502" cy="339502"/>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a:solidFill>
                <a:prstClr val="black"/>
              </a:solidFill>
              <a:latin typeface="Source Sans Pro" panose="020B0503030403020204" pitchFamily="34" charset="0"/>
            </a:endParaRPr>
          </a:p>
        </p:txBody>
      </p:sp>
      <p:sp>
        <p:nvSpPr>
          <p:cNvPr id="20" name="TextBox 19"/>
          <p:cNvSpPr txBox="1"/>
          <p:nvPr/>
        </p:nvSpPr>
        <p:spPr>
          <a:xfrm>
            <a:off x="3116350" y="404624"/>
            <a:ext cx="3612626" cy="6155531"/>
          </a:xfrm>
          <a:prstGeom prst="rect">
            <a:avLst/>
          </a:prstGeom>
          <a:noFill/>
        </p:spPr>
        <p:txBody>
          <a:bodyPr wrap="square" lIns="0" tIns="0" rIns="91440" bIns="0" rtlCol="0">
            <a:spAutoFit/>
          </a:bodyPr>
          <a:lstStyle/>
          <a:p>
            <a:pPr algn="ctr"/>
            <a:r>
              <a:rPr lang="id-ID" sz="2000" dirty="0">
                <a:latin typeface="Dotum" pitchFamily="34" charset="-127"/>
                <a:ea typeface="Dotum" pitchFamily="34" charset="-127"/>
              </a:rPr>
              <a:t>All rock originates from magma. </a:t>
            </a:r>
          </a:p>
          <a:p>
            <a:pPr algn="ctr"/>
            <a:r>
              <a:rPr lang="id-ID" sz="2000" dirty="0">
                <a:latin typeface="Dotum" pitchFamily="34" charset="-127"/>
                <a:ea typeface="Dotum" pitchFamily="34" charset="-127"/>
              </a:rPr>
              <a:t>Magma is an incandescent hot liquid that has a temperature above 1000</a:t>
            </a:r>
            <a:r>
              <a:rPr lang="id-ID" sz="2000" baseline="30000" dirty="0">
                <a:latin typeface="Dotum" pitchFamily="34" charset="-127"/>
                <a:ea typeface="Dotum" pitchFamily="34" charset="-127"/>
              </a:rPr>
              <a:t>o</a:t>
            </a:r>
            <a:r>
              <a:rPr lang="id-ID" sz="2000" dirty="0">
                <a:latin typeface="Dotum" pitchFamily="34" charset="-127"/>
                <a:ea typeface="Dotum" pitchFamily="34" charset="-127"/>
              </a:rPr>
              <a:t>C. Magma comes out on the surface of the earth, among others, through volcanic peaks. Volcanoes are on land and some are in the oceans. </a:t>
            </a:r>
          </a:p>
          <a:p>
            <a:pPr algn="ctr"/>
            <a:r>
              <a:rPr lang="id-ID" sz="2000" dirty="0">
                <a:latin typeface="Dotum" pitchFamily="34" charset="-127"/>
                <a:ea typeface="Dotum" pitchFamily="34" charset="-127"/>
              </a:rPr>
              <a:t>Magma that has reached the surface of the earth will freeze. Magma which then becomes igneous rock. Igneous rocks on the face of the earth for thousands of years can decompose when exposed to heat, rain, and plant and animal activities.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8590" y="1569184"/>
            <a:ext cx="4670469" cy="3826413"/>
          </a:xfrm>
          <a:prstGeom prst="rect">
            <a:avLst/>
          </a:prstGeom>
        </p:spPr>
      </p:pic>
      <p:sp>
        <p:nvSpPr>
          <p:cNvPr id="24" name="Rectangle 23">
            <a:extLst>
              <a:ext uri="{FF2B5EF4-FFF2-40B4-BE49-F238E27FC236}">
                <a16:creationId xmlns:a16="http://schemas.microsoft.com/office/drawing/2014/main" id="{02100526-BDAA-431C-99F3-44339A5318AC}"/>
              </a:ext>
            </a:extLst>
          </p:cNvPr>
          <p:cNvSpPr/>
          <p:nvPr/>
        </p:nvSpPr>
        <p:spPr>
          <a:xfrm flipV="1">
            <a:off x="7188590" y="5461159"/>
            <a:ext cx="4670473" cy="45719"/>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2100526-BDAA-431C-99F3-44339A5318AC}"/>
              </a:ext>
            </a:extLst>
          </p:cNvPr>
          <p:cNvSpPr/>
          <p:nvPr/>
        </p:nvSpPr>
        <p:spPr>
          <a:xfrm flipV="1">
            <a:off x="7188587" y="1469179"/>
            <a:ext cx="4670473" cy="45719"/>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633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EC20EFB-5872-4A32-A333-3C438E403109}"/>
              </a:ext>
            </a:extLst>
          </p:cNvPr>
          <p:cNvSpPr/>
          <p:nvPr/>
        </p:nvSpPr>
        <p:spPr>
          <a:xfrm>
            <a:off x="8354702" y="1"/>
            <a:ext cx="2612793" cy="3429001"/>
          </a:xfrm>
          <a:custGeom>
            <a:avLst/>
            <a:gdLst>
              <a:gd name="connsiteX0" fmla="*/ 0 w 2612793"/>
              <a:gd name="connsiteY0" fmla="*/ 0 h 3429001"/>
              <a:gd name="connsiteX1" fmla="*/ 602315 w 2612793"/>
              <a:gd name="connsiteY1" fmla="*/ 0 h 3429001"/>
              <a:gd name="connsiteX2" fmla="*/ 2612793 w 2612793"/>
              <a:gd name="connsiteY2" fmla="*/ 3156069 h 3429001"/>
              <a:gd name="connsiteX3" fmla="*/ 2184341 w 2612793"/>
              <a:gd name="connsiteY3" fmla="*/ 3429001 h 3429001"/>
            </a:gdLst>
            <a:ahLst/>
            <a:cxnLst>
              <a:cxn ang="0">
                <a:pos x="connsiteX0" y="connsiteY0"/>
              </a:cxn>
              <a:cxn ang="0">
                <a:pos x="connsiteX1" y="connsiteY1"/>
              </a:cxn>
              <a:cxn ang="0">
                <a:pos x="connsiteX2" y="connsiteY2"/>
              </a:cxn>
              <a:cxn ang="0">
                <a:pos x="connsiteX3" y="connsiteY3"/>
              </a:cxn>
            </a:cxnLst>
            <a:rect l="l" t="t" r="r" b="b"/>
            <a:pathLst>
              <a:path w="2612793" h="3429001">
                <a:moveTo>
                  <a:pt x="0" y="0"/>
                </a:moveTo>
                <a:lnTo>
                  <a:pt x="602315" y="0"/>
                </a:lnTo>
                <a:lnTo>
                  <a:pt x="2612793" y="3156069"/>
                </a:lnTo>
                <a:lnTo>
                  <a:pt x="2184341" y="3429001"/>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5">
            <a:extLst>
              <a:ext uri="{FF2B5EF4-FFF2-40B4-BE49-F238E27FC236}">
                <a16:creationId xmlns:a16="http://schemas.microsoft.com/office/drawing/2014/main" id="{02100526-BDAA-431C-99F3-44339A5318AC}"/>
              </a:ext>
            </a:extLst>
          </p:cNvPr>
          <p:cNvSpPr/>
          <p:nvPr/>
        </p:nvSpPr>
        <p:spPr>
          <a:xfrm>
            <a:off x="0" y="695600"/>
            <a:ext cx="3048000" cy="508000"/>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Placeholder 6"/>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087" r="10087"/>
          <a:stretch>
            <a:fillRect/>
          </a:stretch>
        </p:blipFill>
        <p:spPr/>
      </p:pic>
      <p:sp>
        <p:nvSpPr>
          <p:cNvPr id="4" name="Title 7">
            <a:extLst>
              <a:ext uri="{FF2B5EF4-FFF2-40B4-BE49-F238E27FC236}">
                <a16:creationId xmlns:a16="http://schemas.microsoft.com/office/drawing/2014/main" id="{04087F88-0C7E-4A09-9166-6743086CBE08}"/>
              </a:ext>
            </a:extLst>
          </p:cNvPr>
          <p:cNvSpPr txBox="1">
            <a:spLocks/>
          </p:cNvSpPr>
          <p:nvPr/>
        </p:nvSpPr>
        <p:spPr>
          <a:xfrm>
            <a:off x="180678" y="436156"/>
            <a:ext cx="4651575" cy="10268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How </a:t>
            </a:r>
            <a:r>
              <a:rPr lang="id-ID" sz="3200" dirty="0"/>
              <a:t>Igneous </a:t>
            </a:r>
            <a:r>
              <a:rPr lang="en-US" sz="3200" dirty="0"/>
              <a:t>Rocks Form :</a:t>
            </a:r>
            <a:endParaRPr lang="id-ID" sz="3200" dirty="0"/>
          </a:p>
        </p:txBody>
      </p:sp>
      <p:sp>
        <p:nvSpPr>
          <p:cNvPr id="2" name="Rectangle 1"/>
          <p:cNvSpPr/>
          <p:nvPr/>
        </p:nvSpPr>
        <p:spPr>
          <a:xfrm>
            <a:off x="180678" y="1305343"/>
            <a:ext cx="7444011" cy="5355312"/>
          </a:xfrm>
          <a:prstGeom prst="rect">
            <a:avLst/>
          </a:prstGeom>
        </p:spPr>
        <p:txBody>
          <a:bodyPr wrap="square">
            <a:spAutoFit/>
          </a:bodyPr>
          <a:lstStyle/>
          <a:p>
            <a:r>
              <a:rPr lang="id-ID" dirty="0">
                <a:latin typeface="Dotum" pitchFamily="34" charset="-127"/>
                <a:ea typeface="Dotum" pitchFamily="34" charset="-127"/>
                <a:cs typeface="Tahoma" pitchFamily="34" charset="0"/>
              </a:rPr>
              <a:t>Several types of igneous rock and their formation processes include:</a:t>
            </a:r>
          </a:p>
          <a:p>
            <a:endParaRPr lang="id-ID" dirty="0">
              <a:latin typeface="Dotum" pitchFamily="34" charset="-127"/>
              <a:ea typeface="Dotum" pitchFamily="34" charset="-127"/>
              <a:cs typeface="Tahoma" pitchFamily="34" charset="0"/>
            </a:endParaRPr>
          </a:p>
          <a:p>
            <a:pPr marL="457200" indent="-457200">
              <a:buAutoNum type="arabicPeriod"/>
            </a:pPr>
            <a:r>
              <a:rPr lang="id-ID" dirty="0">
                <a:latin typeface="Dotum" pitchFamily="34" charset="-127"/>
                <a:ea typeface="Dotum" pitchFamily="34" charset="-127"/>
                <a:cs typeface="Tahoma" pitchFamily="34" charset="0"/>
              </a:rPr>
              <a:t>Igneous rocks in or plutonic rocks are formed due to freezing that occurs in the magma chamber slowly so that the rock body consists of large crystals. Examples of these rocks are granite, peridotime, and gabbro.</a:t>
            </a:r>
          </a:p>
          <a:p>
            <a:pPr marL="457200" indent="-457200">
              <a:buFont typeface="+mj-lt"/>
              <a:buAutoNum type="arabicPeriod"/>
            </a:pPr>
            <a:endParaRPr lang="id-ID" dirty="0">
              <a:latin typeface="Dotum" pitchFamily="34" charset="-127"/>
              <a:ea typeface="Dotum" pitchFamily="34" charset="-127"/>
              <a:cs typeface="Tahoma" pitchFamily="34" charset="0"/>
            </a:endParaRPr>
          </a:p>
          <a:p>
            <a:pPr marL="457200" indent="-457200">
              <a:buFont typeface="+mj-lt"/>
              <a:buAutoNum type="arabicPeriod"/>
            </a:pPr>
            <a:r>
              <a:rPr lang="id-ID" dirty="0">
                <a:latin typeface="Dotum" pitchFamily="34" charset="-127"/>
                <a:ea typeface="Dotum" pitchFamily="34" charset="-127"/>
                <a:cs typeface="Tahoma" pitchFamily="34" charset="0"/>
              </a:rPr>
              <a:t>Igneous rock alley or korok, the process of this rock occurs in the gaps between layers in the earth's crust. This freezing process runs faster so that in addition to large crystals there are also many small crystals. Examples of this type of rock include porphy granite</a:t>
            </a:r>
          </a:p>
          <a:p>
            <a:pPr marL="457200" indent="-457200">
              <a:buFont typeface="+mj-lt"/>
              <a:buAutoNum type="arabicPeriod"/>
            </a:pPr>
            <a:endParaRPr lang="id-ID" dirty="0">
              <a:latin typeface="Dotum" pitchFamily="34" charset="-127"/>
              <a:ea typeface="Dotum" pitchFamily="34" charset="-127"/>
              <a:cs typeface="Tahoma" pitchFamily="34" charset="0"/>
            </a:endParaRPr>
          </a:p>
          <a:p>
            <a:pPr marL="457200" indent="-457200">
              <a:buFont typeface="+mj-lt"/>
              <a:buAutoNum type="arabicPeriod"/>
            </a:pPr>
            <a:r>
              <a:rPr lang="id-ID" dirty="0">
                <a:latin typeface="Dotum" pitchFamily="34" charset="-127"/>
                <a:ea typeface="Dotum" pitchFamily="34" charset="-127"/>
                <a:cs typeface="Tahoma" pitchFamily="34" charset="0"/>
              </a:rPr>
              <a:t>External igneous or molten rock, the process of forming this rock is when a volcano ejects molten lava. This freezing occurs not only around the volcanic crater, but also in the air. This freezing process is brief and contains almost no crystals (armorph</a:t>
            </a:r>
            <a:r>
              <a:rPr lang="id-ID" sz="1400" dirty="0">
                <a:latin typeface="Tahoma" pitchFamily="34" charset="0"/>
                <a:ea typeface="Tahoma" pitchFamily="34" charset="0"/>
                <a:cs typeface="Tahoma" pitchFamily="34" charset="0"/>
              </a:rPr>
              <a:t>).</a:t>
            </a:r>
          </a:p>
        </p:txBody>
      </p:sp>
    </p:spTree>
    <p:extLst>
      <p:ext uri="{BB962C8B-B14F-4D97-AF65-F5344CB8AC3E}">
        <p14:creationId xmlns:p14="http://schemas.microsoft.com/office/powerpoint/2010/main" val="2079131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337" r="10337"/>
          <a:stretch>
            <a:fillRect/>
          </a:stretch>
        </p:blipFill>
        <p:spPr>
          <a:xfrm>
            <a:off x="5135314" y="1170768"/>
            <a:ext cx="2004522" cy="2207387"/>
          </a:xfrm>
        </p:spPr>
      </p:pic>
      <p:pic>
        <p:nvPicPr>
          <p:cNvPr id="10" name="Picture Placeholder 9"/>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348" r="1348"/>
          <a:stretch>
            <a:fillRect/>
          </a:stretch>
        </p:blipFill>
        <p:spPr>
          <a:xfrm>
            <a:off x="7252212" y="1170768"/>
            <a:ext cx="2004522" cy="2207387"/>
          </a:xfrm>
        </p:spPr>
      </p:pic>
      <p:pic>
        <p:nvPicPr>
          <p:cNvPr id="18" name="Picture Placeholder 17"/>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3637" r="13637"/>
          <a:stretch>
            <a:fillRect/>
          </a:stretch>
        </p:blipFill>
        <p:spPr>
          <a:xfrm>
            <a:off x="9369111" y="1170768"/>
            <a:ext cx="2004522" cy="2207387"/>
          </a:xfrm>
        </p:spPr>
      </p:pic>
      <p:pic>
        <p:nvPicPr>
          <p:cNvPr id="19" name="Picture Placeholder 18"/>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3554" r="13554"/>
          <a:stretch>
            <a:fillRect/>
          </a:stretch>
        </p:blipFill>
        <p:spPr>
          <a:xfrm>
            <a:off x="5135314" y="3546732"/>
            <a:ext cx="2004522" cy="2387087"/>
          </a:xfrm>
        </p:spPr>
      </p:pic>
      <p:pic>
        <p:nvPicPr>
          <p:cNvPr id="20" name="Picture Placeholder 19"/>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l="12149" r="12149"/>
          <a:stretch>
            <a:fillRect/>
          </a:stretch>
        </p:blipFill>
        <p:spPr>
          <a:xfrm>
            <a:off x="7252212" y="3546733"/>
            <a:ext cx="2004522" cy="2388460"/>
          </a:xfrm>
        </p:spPr>
      </p:pic>
      <p:sp>
        <p:nvSpPr>
          <p:cNvPr id="8" name="Rectangle 7">
            <a:extLst>
              <a:ext uri="{FF2B5EF4-FFF2-40B4-BE49-F238E27FC236}">
                <a16:creationId xmlns:a16="http://schemas.microsoft.com/office/drawing/2014/main" id="{6EC0B4F5-5129-496B-A773-492A70343373}"/>
              </a:ext>
            </a:extLst>
          </p:cNvPr>
          <p:cNvSpPr/>
          <p:nvPr/>
        </p:nvSpPr>
        <p:spPr>
          <a:xfrm>
            <a:off x="363225" y="501041"/>
            <a:ext cx="4616737" cy="5887234"/>
          </a:xfrm>
          <a:prstGeom prst="rect">
            <a:avLst/>
          </a:prstGeom>
          <a:solidFill>
            <a:srgbClr val="FFC6B2">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dirty="0">
              <a:latin typeface="Tahoma" pitchFamily="34" charset="0"/>
              <a:ea typeface="Tahoma" pitchFamily="34" charset="0"/>
              <a:cs typeface="Tahoma" pitchFamily="34" charset="0"/>
            </a:endParaRPr>
          </a:p>
          <a:p>
            <a:pPr algn="r"/>
            <a:endParaRPr lang="id-ID" dirty="0">
              <a:latin typeface="Tahoma" pitchFamily="34" charset="0"/>
              <a:ea typeface="Tahoma" pitchFamily="34" charset="0"/>
              <a:cs typeface="Tahoma" pitchFamily="34" charset="0"/>
            </a:endParaRPr>
          </a:p>
          <a:p>
            <a:pPr algn="r"/>
            <a:r>
              <a:rPr lang="id-ID">
                <a:latin typeface="Tahoma" pitchFamily="34" charset="0"/>
                <a:ea typeface="Tahoma" pitchFamily="34" charset="0"/>
                <a:cs typeface="Tahoma" pitchFamily="34" charset="0"/>
              </a:rPr>
              <a:t>Several </a:t>
            </a:r>
            <a:r>
              <a:rPr lang="id-ID" dirty="0">
                <a:latin typeface="Tahoma" pitchFamily="34" charset="0"/>
                <a:ea typeface="Tahoma" pitchFamily="34" charset="0"/>
                <a:cs typeface="Tahoma" pitchFamily="34" charset="0"/>
              </a:rPr>
              <a:t>types of igneous rock, including:</a:t>
            </a:r>
          </a:p>
        </p:txBody>
      </p:sp>
      <p:sp>
        <p:nvSpPr>
          <p:cNvPr id="13" name="TextBox 12">
            <a:extLst>
              <a:ext uri="{FF2B5EF4-FFF2-40B4-BE49-F238E27FC236}">
                <a16:creationId xmlns:a16="http://schemas.microsoft.com/office/drawing/2014/main" id="{765B0759-90E0-48A9-A468-976BD7D08D4C}"/>
              </a:ext>
            </a:extLst>
          </p:cNvPr>
          <p:cNvSpPr txBox="1"/>
          <p:nvPr/>
        </p:nvSpPr>
        <p:spPr>
          <a:xfrm>
            <a:off x="594732" y="1309267"/>
            <a:ext cx="4153724" cy="1754326"/>
          </a:xfrm>
          <a:prstGeom prst="rect">
            <a:avLst/>
          </a:prstGeom>
          <a:noFill/>
        </p:spPr>
        <p:txBody>
          <a:bodyPr wrap="square">
            <a:spAutoFit/>
          </a:bodyPr>
          <a:lstStyle/>
          <a:p>
            <a:pPr algn="r">
              <a:defRPr/>
            </a:pPr>
            <a:r>
              <a:rPr lang="id-ID" sz="5400" dirty="0">
                <a:latin typeface="Dotum" pitchFamily="34" charset="-127"/>
                <a:ea typeface="Dotum" pitchFamily="34" charset="-127"/>
              </a:rPr>
              <a:t>Igneous Rock Types</a:t>
            </a:r>
          </a:p>
        </p:txBody>
      </p:sp>
      <p:sp>
        <p:nvSpPr>
          <p:cNvPr id="21" name="Rectangle 20">
            <a:extLst>
              <a:ext uri="{FF2B5EF4-FFF2-40B4-BE49-F238E27FC236}">
                <a16:creationId xmlns:a16="http://schemas.microsoft.com/office/drawing/2014/main" id="{0EA8820F-A478-4AE0-B36C-9FB983DA5C9D}"/>
              </a:ext>
            </a:extLst>
          </p:cNvPr>
          <p:cNvSpPr/>
          <p:nvPr/>
        </p:nvSpPr>
        <p:spPr>
          <a:xfrm>
            <a:off x="5345466" y="755271"/>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Apung</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2" name="Rectangle 21">
            <a:extLst>
              <a:ext uri="{FF2B5EF4-FFF2-40B4-BE49-F238E27FC236}">
                <a16:creationId xmlns:a16="http://schemas.microsoft.com/office/drawing/2014/main" id="{0EA8820F-A478-4AE0-B36C-9FB983DA5C9D}"/>
              </a:ext>
            </a:extLst>
          </p:cNvPr>
          <p:cNvSpPr/>
          <p:nvPr/>
        </p:nvSpPr>
        <p:spPr>
          <a:xfrm>
            <a:off x="7469689" y="1032269"/>
            <a:ext cx="1630033" cy="276998"/>
          </a:xfrm>
          <a:prstGeom prst="rect">
            <a:avLst/>
          </a:prstGeom>
        </p:spPr>
        <p:txBody>
          <a:bodyPr wrap="square">
            <a:spAutoFit/>
          </a:bodyPr>
          <a:lstStyle/>
          <a:p>
            <a:pPr algn="ct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3" name="Rectangle 22">
            <a:extLst>
              <a:ext uri="{FF2B5EF4-FFF2-40B4-BE49-F238E27FC236}">
                <a16:creationId xmlns:a16="http://schemas.microsoft.com/office/drawing/2014/main" id="{0EA8820F-A478-4AE0-B36C-9FB983DA5C9D}"/>
              </a:ext>
            </a:extLst>
          </p:cNvPr>
          <p:cNvSpPr/>
          <p:nvPr/>
        </p:nvSpPr>
        <p:spPr>
          <a:xfrm>
            <a:off x="9619700" y="755271"/>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Granitestone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4" name="Rectangle 23">
            <a:extLst>
              <a:ext uri="{FF2B5EF4-FFF2-40B4-BE49-F238E27FC236}">
                <a16:creationId xmlns:a16="http://schemas.microsoft.com/office/drawing/2014/main" id="{0EA8820F-A478-4AE0-B36C-9FB983DA5C9D}"/>
              </a:ext>
            </a:extLst>
          </p:cNvPr>
          <p:cNvSpPr/>
          <p:nvPr/>
        </p:nvSpPr>
        <p:spPr>
          <a:xfrm>
            <a:off x="5345465" y="5935193"/>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Basaltstone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5" name="Rectangle 24">
            <a:extLst>
              <a:ext uri="{FF2B5EF4-FFF2-40B4-BE49-F238E27FC236}">
                <a16:creationId xmlns:a16="http://schemas.microsoft.com/office/drawing/2014/main" id="{0EA8820F-A478-4AE0-B36C-9FB983DA5C9D}"/>
              </a:ext>
            </a:extLst>
          </p:cNvPr>
          <p:cNvSpPr/>
          <p:nvPr/>
        </p:nvSpPr>
        <p:spPr>
          <a:xfrm>
            <a:off x="7469688" y="5933820"/>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Diroit 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
        <p:nvSpPr>
          <p:cNvPr id="26" name="Rectangle 25">
            <a:extLst>
              <a:ext uri="{FF2B5EF4-FFF2-40B4-BE49-F238E27FC236}">
                <a16:creationId xmlns:a16="http://schemas.microsoft.com/office/drawing/2014/main" id="{0EA8820F-A478-4AE0-B36C-9FB983DA5C9D}"/>
              </a:ext>
            </a:extLst>
          </p:cNvPr>
          <p:cNvSpPr/>
          <p:nvPr/>
        </p:nvSpPr>
        <p:spPr>
          <a:xfrm>
            <a:off x="7469686" y="755271"/>
            <a:ext cx="1630033" cy="276998"/>
          </a:xfrm>
          <a:prstGeom prst="rect">
            <a:avLst/>
          </a:prstGeom>
        </p:spPr>
        <p:txBody>
          <a:bodyPr wrap="square">
            <a:spAutoFit/>
          </a:bodyPr>
          <a:lstStyle/>
          <a:p>
            <a:pPr algn="ctr"/>
            <a:r>
              <a:rPr lang="id-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rPr>
              <a:t>Obsidian Stone</a:t>
            </a:r>
            <a:endParaRPr lang="en-ID" sz="1200" dirty="0">
              <a:solidFill>
                <a:schemeClr val="tx1">
                  <a:lumMod val="75000"/>
                  <a:lumOff val="25000"/>
                </a:schemeClr>
              </a:solidFill>
              <a:latin typeface="Source Sans Pro" panose="020B0503030403020204"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925633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mond 4">
            <a:extLst>
              <a:ext uri="{FF2B5EF4-FFF2-40B4-BE49-F238E27FC236}">
                <a16:creationId xmlns:a16="http://schemas.microsoft.com/office/drawing/2014/main" id="{83328D1B-5856-4DCB-AD89-2C82531DBC75}"/>
              </a:ext>
            </a:extLst>
          </p:cNvPr>
          <p:cNvSpPr/>
          <p:nvPr/>
        </p:nvSpPr>
        <p:spPr>
          <a:xfrm>
            <a:off x="4223654" y="1556657"/>
            <a:ext cx="3744686" cy="3744686"/>
          </a:xfrm>
          <a:prstGeom prst="diamond">
            <a:avLst/>
          </a:prstGeom>
          <a:solidFill>
            <a:srgbClr val="FFC6B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Source Sans Pro" panose="020B0503030403020204" pitchFamily="34" charset="0"/>
            </a:endParaRPr>
          </a:p>
        </p:txBody>
      </p:sp>
      <p:cxnSp>
        <p:nvCxnSpPr>
          <p:cNvPr id="7" name="Straight Connector 6">
            <a:extLst>
              <a:ext uri="{FF2B5EF4-FFF2-40B4-BE49-F238E27FC236}">
                <a16:creationId xmlns:a16="http://schemas.microsoft.com/office/drawing/2014/main" id="{F22FACD6-8AC4-42D1-993E-3767ACA15DDA}"/>
              </a:ext>
            </a:extLst>
          </p:cNvPr>
          <p:cNvCxnSpPr>
            <a:cxnSpLocks/>
          </p:cNvCxnSpPr>
          <p:nvPr/>
        </p:nvCxnSpPr>
        <p:spPr>
          <a:xfrm>
            <a:off x="0" y="3429000"/>
            <a:ext cx="4315621" cy="0"/>
          </a:xfrm>
          <a:prstGeom prst="line">
            <a:avLst/>
          </a:prstGeom>
          <a:ln w="19050">
            <a:solidFill>
              <a:srgbClr val="FFC6B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D019084-730D-4AF7-B9D4-0CA9CB4675F1}"/>
              </a:ext>
            </a:extLst>
          </p:cNvPr>
          <p:cNvSpPr txBox="1"/>
          <p:nvPr/>
        </p:nvSpPr>
        <p:spPr>
          <a:xfrm>
            <a:off x="4329395" y="3044279"/>
            <a:ext cx="3560751" cy="1446550"/>
          </a:xfrm>
          <a:prstGeom prst="rect">
            <a:avLst/>
          </a:prstGeom>
          <a:noFill/>
        </p:spPr>
        <p:txBody>
          <a:bodyPr wrap="square" rtlCol="0">
            <a:spAutoFit/>
          </a:bodyPr>
          <a:lstStyle/>
          <a:p>
            <a:pPr algn="ctr"/>
            <a:r>
              <a:rPr lang="id-ID" sz="4400" dirty="0">
                <a:solidFill>
                  <a:schemeClr val="tx1">
                    <a:lumMod val="75000"/>
                    <a:lumOff val="25000"/>
                  </a:schemeClr>
                </a:solidFill>
                <a:latin typeface="Times New Roman" panose="02020603050405020304" pitchFamily="18" charset="0"/>
                <a:ea typeface="Lato" panose="020F0502020204030203" pitchFamily="34" charset="0"/>
                <a:cs typeface="Times New Roman" panose="02020603050405020304" pitchFamily="18" charset="0"/>
              </a:rPr>
              <a:t>Sedimentary</a:t>
            </a:r>
          </a:p>
          <a:p>
            <a:pPr algn="ctr"/>
            <a:r>
              <a:rPr lang="id-ID" sz="4400" dirty="0">
                <a:solidFill>
                  <a:schemeClr val="tx1">
                    <a:lumMod val="75000"/>
                    <a:lumOff val="25000"/>
                  </a:schemeClr>
                </a:solidFill>
                <a:latin typeface="Times New Roman" panose="02020603050405020304" pitchFamily="18" charset="0"/>
                <a:ea typeface="Lato" panose="020F0502020204030203" pitchFamily="34" charset="0"/>
                <a:cs typeface="Times New Roman" panose="02020603050405020304" pitchFamily="18" charset="0"/>
              </a:rPr>
              <a:t>Rocks</a:t>
            </a:r>
            <a:endParaRPr lang="en-US" sz="4400" dirty="0">
              <a:solidFill>
                <a:schemeClr val="tx1">
                  <a:lumMod val="75000"/>
                  <a:lumOff val="25000"/>
                </a:schemeClr>
              </a:solidFill>
              <a:latin typeface="Times New Roman" panose="02020603050405020304" pitchFamily="18" charset="0"/>
              <a:ea typeface="Lato" panose="020F0502020204030203" pitchFamily="34" charset="0"/>
              <a:cs typeface="Times New Roman" panose="02020603050405020304" pitchFamily="18" charset="0"/>
            </a:endParaRPr>
          </a:p>
        </p:txBody>
      </p:sp>
    </p:spTree>
    <p:extLst>
      <p:ext uri="{BB962C8B-B14F-4D97-AF65-F5344CB8AC3E}">
        <p14:creationId xmlns:p14="http://schemas.microsoft.com/office/powerpoint/2010/main" val="1717139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0">
            <a:extLst>
              <a:ext uri="{FF2B5EF4-FFF2-40B4-BE49-F238E27FC236}">
                <a16:creationId xmlns:a16="http://schemas.microsoft.com/office/drawing/2014/main" id="{BFFE61E4-DAF3-441C-9B0F-095C05DFBE6D}"/>
              </a:ext>
            </a:extLst>
          </p:cNvPr>
          <p:cNvSpPr/>
          <p:nvPr/>
        </p:nvSpPr>
        <p:spPr>
          <a:xfrm flipV="1">
            <a:off x="4759054" y="644825"/>
            <a:ext cx="7039576" cy="5228436"/>
          </a:xfrm>
          <a:custGeom>
            <a:avLst/>
            <a:gdLst>
              <a:gd name="connsiteX0" fmla="*/ 7271228 w 8231828"/>
              <a:gd name="connsiteY0" fmla="*/ 0 h 4591050"/>
              <a:gd name="connsiteX1" fmla="*/ 7592044 w 8231828"/>
              <a:gd name="connsiteY1" fmla="*/ 0 h 4591050"/>
              <a:gd name="connsiteX2" fmla="*/ 7592044 w 8231828"/>
              <a:gd name="connsiteY2" fmla="*/ 1545818 h 4591050"/>
              <a:gd name="connsiteX3" fmla="*/ 8231828 w 8231828"/>
              <a:gd name="connsiteY3" fmla="*/ 1545818 h 4591050"/>
              <a:gd name="connsiteX4" fmla="*/ 8231828 w 8231828"/>
              <a:gd name="connsiteY4" fmla="*/ 1828800 h 4591050"/>
              <a:gd name="connsiteX5" fmla="*/ 8230348 w 8231828"/>
              <a:gd name="connsiteY5" fmla="*/ 1828800 h 4591050"/>
              <a:gd name="connsiteX6" fmla="*/ 8230348 w 8231828"/>
              <a:gd name="connsiteY6" fmla="*/ 4591050 h 4591050"/>
              <a:gd name="connsiteX7" fmla="*/ 7909532 w 8231828"/>
              <a:gd name="connsiteY7" fmla="*/ 4591050 h 4591050"/>
              <a:gd name="connsiteX8" fmla="*/ 7909532 w 8231828"/>
              <a:gd name="connsiteY8" fmla="*/ 1828800 h 4591050"/>
              <a:gd name="connsiteX9" fmla="*/ 7592044 w 8231828"/>
              <a:gd name="connsiteY9" fmla="*/ 1828800 h 4591050"/>
              <a:gd name="connsiteX10" fmla="*/ 7533662 w 8231828"/>
              <a:gd name="connsiteY10" fmla="*/ 1828800 h 4591050"/>
              <a:gd name="connsiteX11" fmla="*/ 7271228 w 8231828"/>
              <a:gd name="connsiteY11" fmla="*/ 1828800 h 4591050"/>
              <a:gd name="connsiteX12" fmla="*/ 7271228 w 8231828"/>
              <a:gd name="connsiteY12" fmla="*/ 283021 h 4591050"/>
              <a:gd name="connsiteX13" fmla="*/ 0 w 8231828"/>
              <a:gd name="connsiteY13" fmla="*/ 283021 h 4591050"/>
              <a:gd name="connsiteX14" fmla="*/ 0 w 8231828"/>
              <a:gd name="connsiteY14" fmla="*/ 39 h 4591050"/>
              <a:gd name="connsiteX15" fmla="*/ 7271228 w 8231828"/>
              <a:gd name="connsiteY15" fmla="*/ 39 h 459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31828" h="4591050">
                <a:moveTo>
                  <a:pt x="7271228" y="0"/>
                </a:moveTo>
                <a:lnTo>
                  <a:pt x="7592044" y="0"/>
                </a:lnTo>
                <a:lnTo>
                  <a:pt x="7592044" y="1545818"/>
                </a:lnTo>
                <a:lnTo>
                  <a:pt x="8231828" y="1545818"/>
                </a:lnTo>
                <a:lnTo>
                  <a:pt x="8231828" y="1828800"/>
                </a:lnTo>
                <a:lnTo>
                  <a:pt x="8230348" y="1828800"/>
                </a:lnTo>
                <a:lnTo>
                  <a:pt x="8230348" y="4591050"/>
                </a:lnTo>
                <a:lnTo>
                  <a:pt x="7909532" y="4591050"/>
                </a:lnTo>
                <a:lnTo>
                  <a:pt x="7909532" y="1828800"/>
                </a:lnTo>
                <a:lnTo>
                  <a:pt x="7592044" y="1828800"/>
                </a:lnTo>
                <a:lnTo>
                  <a:pt x="7533662" y="1828800"/>
                </a:lnTo>
                <a:lnTo>
                  <a:pt x="7271228" y="1828800"/>
                </a:lnTo>
                <a:lnTo>
                  <a:pt x="7271228" y="283021"/>
                </a:lnTo>
                <a:lnTo>
                  <a:pt x="0" y="283021"/>
                </a:lnTo>
                <a:lnTo>
                  <a:pt x="0" y="39"/>
                </a:lnTo>
                <a:lnTo>
                  <a:pt x="7271228" y="39"/>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94370E1-3990-45EE-9254-DD0E5DD53DFB}"/>
              </a:ext>
            </a:extLst>
          </p:cNvPr>
          <p:cNvSpPr/>
          <p:nvPr/>
        </p:nvSpPr>
        <p:spPr>
          <a:xfrm>
            <a:off x="4982540" y="644825"/>
            <a:ext cx="5624500" cy="4401205"/>
          </a:xfrm>
          <a:prstGeom prst="rect">
            <a:avLst/>
          </a:prstGeom>
        </p:spPr>
        <p:txBody>
          <a:bodyPr wrap="square">
            <a:spAutoFit/>
          </a:bodyPr>
          <a:lstStyle/>
          <a:p>
            <a:r>
              <a:rPr lang="id-ID" sz="2800" dirty="0">
                <a:latin typeface="Dotum" pitchFamily="34" charset="-127"/>
                <a:ea typeface="Dotum" pitchFamily="34" charset="-127"/>
                <a:cs typeface="Tahoma" pitchFamily="34" charset="0"/>
              </a:rPr>
              <a:t>Sedimentary </a:t>
            </a:r>
            <a:r>
              <a:rPr lang="en-US" sz="2800" dirty="0">
                <a:latin typeface="Dotum" pitchFamily="34" charset="-127"/>
                <a:ea typeface="Dotum" pitchFamily="34" charset="-127"/>
                <a:cs typeface="Tahoma" pitchFamily="34" charset="0"/>
              </a:rPr>
              <a:t>rocks on the face of the earth for thousands of years can be destroyed during exposure to heat, rain, plant and animal activities. Furthermore, the crushed rocks are caught by water, wind or animals to other places to be deposited. Crushed rocks are called sedimentary rocks</a:t>
            </a:r>
            <a:r>
              <a:rPr lang="en-US" sz="2000" dirty="0">
                <a:latin typeface="Dotum" pitchFamily="34" charset="-127"/>
                <a:ea typeface="Dotum" pitchFamily="34" charset="-127"/>
                <a:cs typeface="Tahoma" pitchFamily="34" charset="0"/>
              </a:rPr>
              <a:t>.</a:t>
            </a:r>
            <a:endParaRPr lang="id-ID" sz="2000" dirty="0">
              <a:latin typeface="Dotum" pitchFamily="34" charset="-127"/>
              <a:ea typeface="Dotum" pitchFamily="34" charset="-127"/>
              <a:cs typeface="Tahoma" pitchFamily="34" charset="0"/>
            </a:endParaRPr>
          </a:p>
        </p:txBody>
      </p:sp>
      <p:cxnSp>
        <p:nvCxnSpPr>
          <p:cNvPr id="10" name="Straight Connector 9">
            <a:extLst>
              <a:ext uri="{FF2B5EF4-FFF2-40B4-BE49-F238E27FC236}">
                <a16:creationId xmlns:a16="http://schemas.microsoft.com/office/drawing/2014/main" id="{F22FACD6-8AC4-42D1-993E-3767ACA15DDA}"/>
              </a:ext>
            </a:extLst>
          </p:cNvPr>
          <p:cNvCxnSpPr>
            <a:cxnSpLocks/>
          </p:cNvCxnSpPr>
          <p:nvPr/>
        </p:nvCxnSpPr>
        <p:spPr>
          <a:xfrm flipV="1">
            <a:off x="4759054" y="3206911"/>
            <a:ext cx="0" cy="2090391"/>
          </a:xfrm>
          <a:prstGeom prst="line">
            <a:avLst/>
          </a:prstGeom>
          <a:ln w="19050">
            <a:solidFill>
              <a:srgbClr val="FFC6B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8CD7261-77E2-4922-ACD9-D98B895338AC}"/>
              </a:ext>
            </a:extLst>
          </p:cNvPr>
          <p:cNvSpPr/>
          <p:nvPr/>
        </p:nvSpPr>
        <p:spPr>
          <a:xfrm>
            <a:off x="1558622" y="3206911"/>
            <a:ext cx="2384505" cy="2353772"/>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558623" y="4128762"/>
            <a:ext cx="2384504" cy="886397"/>
          </a:xfrm>
          <a:prstGeom prst="rect">
            <a:avLst/>
          </a:prstGeom>
          <a:noFill/>
        </p:spPr>
        <p:txBody>
          <a:bodyPr wrap="square" lIns="0" tIns="0" rIns="0" bIns="0" rtlCol="0">
            <a:spAutoFit/>
          </a:bodyPr>
          <a:lstStyle/>
          <a:p>
            <a:pPr algn="ctr">
              <a:lnSpc>
                <a:spcPct val="80000"/>
              </a:lnSpc>
            </a:pPr>
            <a:r>
              <a:rPr lang="id-ID" sz="2400" dirty="0">
                <a:latin typeface="Dotum" pitchFamily="34" charset="-127"/>
                <a:ea typeface="Dotum" pitchFamily="34" charset="-127"/>
              </a:rPr>
              <a:t>Origin of Sedimentary Rocks</a:t>
            </a:r>
            <a:endParaRPr lang="en-US" sz="2400" b="1" spc="200" dirty="0">
              <a:latin typeface="Dotum" pitchFamily="34" charset="-127"/>
              <a:ea typeface="Dotum" pitchFamily="34" charset="-127"/>
              <a:cs typeface="Titillium" charset="0"/>
            </a:endParaRPr>
          </a:p>
        </p:txBody>
      </p:sp>
      <p:sp>
        <p:nvSpPr>
          <p:cNvPr id="13" name="Shape 3624"/>
          <p:cNvSpPr/>
          <p:nvPr/>
        </p:nvSpPr>
        <p:spPr>
          <a:xfrm>
            <a:off x="2594333" y="3506247"/>
            <a:ext cx="339502" cy="339502"/>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a:solidFill>
                <a:prstClr val="black"/>
              </a:solidFill>
              <a:latin typeface="Source Sans Pro" panose="020B0503030403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3983" y="644825"/>
            <a:ext cx="3645071" cy="2072418"/>
          </a:xfrm>
          <a:prstGeom prst="rect">
            <a:avLst/>
          </a:prstGeom>
        </p:spPr>
      </p:pic>
    </p:spTree>
    <p:extLst>
      <p:ext uri="{BB962C8B-B14F-4D97-AF65-F5344CB8AC3E}">
        <p14:creationId xmlns:p14="http://schemas.microsoft.com/office/powerpoint/2010/main" val="3574897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EC20EFB-5872-4A32-A333-3C438E403109}"/>
              </a:ext>
            </a:extLst>
          </p:cNvPr>
          <p:cNvSpPr/>
          <p:nvPr/>
        </p:nvSpPr>
        <p:spPr>
          <a:xfrm rot="444318">
            <a:off x="8598336" y="-16857"/>
            <a:ext cx="2612793" cy="3348996"/>
          </a:xfrm>
          <a:custGeom>
            <a:avLst/>
            <a:gdLst>
              <a:gd name="connsiteX0" fmla="*/ 0 w 2612793"/>
              <a:gd name="connsiteY0" fmla="*/ 0 h 3429001"/>
              <a:gd name="connsiteX1" fmla="*/ 602315 w 2612793"/>
              <a:gd name="connsiteY1" fmla="*/ 0 h 3429001"/>
              <a:gd name="connsiteX2" fmla="*/ 2612793 w 2612793"/>
              <a:gd name="connsiteY2" fmla="*/ 3156069 h 3429001"/>
              <a:gd name="connsiteX3" fmla="*/ 2184341 w 2612793"/>
              <a:gd name="connsiteY3" fmla="*/ 3429001 h 3429001"/>
            </a:gdLst>
            <a:ahLst/>
            <a:cxnLst>
              <a:cxn ang="0">
                <a:pos x="connsiteX0" y="connsiteY0"/>
              </a:cxn>
              <a:cxn ang="0">
                <a:pos x="connsiteX1" y="connsiteY1"/>
              </a:cxn>
              <a:cxn ang="0">
                <a:pos x="connsiteX2" y="connsiteY2"/>
              </a:cxn>
              <a:cxn ang="0">
                <a:pos x="connsiteX3" y="connsiteY3"/>
              </a:cxn>
            </a:cxnLst>
            <a:rect l="l" t="t" r="r" b="b"/>
            <a:pathLst>
              <a:path w="2612793" h="3429001">
                <a:moveTo>
                  <a:pt x="0" y="0"/>
                </a:moveTo>
                <a:lnTo>
                  <a:pt x="602315" y="0"/>
                </a:lnTo>
                <a:lnTo>
                  <a:pt x="2612793" y="3156069"/>
                </a:lnTo>
                <a:lnTo>
                  <a:pt x="2184341" y="3429001"/>
                </a:lnTo>
                <a:close/>
              </a:path>
            </a:pathLst>
          </a:cu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5">
            <a:extLst>
              <a:ext uri="{FF2B5EF4-FFF2-40B4-BE49-F238E27FC236}">
                <a16:creationId xmlns:a16="http://schemas.microsoft.com/office/drawing/2014/main" id="{02100526-BDAA-431C-99F3-44339A5318AC}"/>
              </a:ext>
            </a:extLst>
          </p:cNvPr>
          <p:cNvSpPr/>
          <p:nvPr/>
        </p:nvSpPr>
        <p:spPr>
          <a:xfrm>
            <a:off x="2818297" y="259444"/>
            <a:ext cx="5355031" cy="508000"/>
          </a:xfrm>
          <a:prstGeom prst="rect">
            <a:avLst/>
          </a:prstGeom>
          <a:solidFill>
            <a:srgbClr val="FFC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087" r="19918"/>
          <a:stretch/>
        </p:blipFill>
        <p:spPr>
          <a:xfrm>
            <a:off x="6259794" y="1"/>
            <a:ext cx="6063504" cy="6858000"/>
          </a:xfrm>
        </p:spPr>
      </p:pic>
      <p:sp>
        <p:nvSpPr>
          <p:cNvPr id="4" name="Title 7">
            <a:extLst>
              <a:ext uri="{FF2B5EF4-FFF2-40B4-BE49-F238E27FC236}">
                <a16:creationId xmlns:a16="http://schemas.microsoft.com/office/drawing/2014/main" id="{04087F88-0C7E-4A09-9166-6743086CBE08}"/>
              </a:ext>
            </a:extLst>
          </p:cNvPr>
          <p:cNvSpPr txBox="1">
            <a:spLocks/>
          </p:cNvSpPr>
          <p:nvPr/>
        </p:nvSpPr>
        <p:spPr>
          <a:xfrm>
            <a:off x="2452537" y="1"/>
            <a:ext cx="5355031" cy="10268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How</a:t>
            </a:r>
            <a:r>
              <a:rPr lang="id-ID" sz="3200" dirty="0"/>
              <a:t> Sedimentary</a:t>
            </a:r>
            <a:r>
              <a:rPr lang="en-US" sz="3200" dirty="0"/>
              <a:t> Rocks Form :</a:t>
            </a:r>
            <a:endParaRPr lang="id-ID" sz="3200" dirty="0"/>
          </a:p>
        </p:txBody>
      </p:sp>
      <p:sp>
        <p:nvSpPr>
          <p:cNvPr id="5" name="TextBox 4">
            <a:extLst>
              <a:ext uri="{FF2B5EF4-FFF2-40B4-BE49-F238E27FC236}">
                <a16:creationId xmlns:a16="http://schemas.microsoft.com/office/drawing/2014/main" id="{DA9D7BEB-2008-4EEC-931B-EAF04FDEE482}"/>
              </a:ext>
            </a:extLst>
          </p:cNvPr>
          <p:cNvSpPr txBox="1"/>
          <p:nvPr/>
        </p:nvSpPr>
        <p:spPr>
          <a:xfrm>
            <a:off x="229842" y="1039144"/>
            <a:ext cx="8646872" cy="5663089"/>
          </a:xfrm>
          <a:prstGeom prst="rect">
            <a:avLst/>
          </a:prstGeom>
          <a:noFill/>
        </p:spPr>
        <p:txBody>
          <a:bodyPr wrap="square" lIns="0" tIns="0" rIns="91440" bIns="0" rtlCol="0">
            <a:spAutoFit/>
          </a:bodyPr>
          <a:lstStyle/>
          <a:p>
            <a:r>
              <a:rPr lang="en-US" sz="2300" dirty="0">
                <a:latin typeface="Dotum" pitchFamily="34" charset="-127"/>
                <a:ea typeface="Dotum" pitchFamily="34" charset="-127"/>
              </a:rPr>
              <a:t>Sediment will become sedimentary rocks through hardening or monitoring process involving:</a:t>
            </a:r>
            <a:endParaRPr lang="id-ID" sz="2300" dirty="0">
              <a:latin typeface="Dotum" pitchFamily="34" charset="-127"/>
              <a:ea typeface="Dotum" pitchFamily="34" charset="-127"/>
            </a:endParaRPr>
          </a:p>
          <a:p>
            <a:endParaRPr lang="id-ID" sz="2300" dirty="0">
              <a:latin typeface="Dotum" pitchFamily="34" charset="-127"/>
              <a:ea typeface="Dotum" pitchFamily="34" charset="-127"/>
            </a:endParaRPr>
          </a:p>
          <a:p>
            <a:r>
              <a:rPr lang="en-US" sz="2300" dirty="0">
                <a:latin typeface="Dotum" pitchFamily="34" charset="-127"/>
                <a:ea typeface="Dotum" pitchFamily="34" charset="-127"/>
              </a:rPr>
              <a:t>a. Compaction </a:t>
            </a:r>
            <a:endParaRPr lang="id-ID" sz="2300" dirty="0">
              <a:latin typeface="Dotum" pitchFamily="34" charset="-127"/>
              <a:ea typeface="Dotum" pitchFamily="34" charset="-127"/>
            </a:endParaRPr>
          </a:p>
          <a:p>
            <a:r>
              <a:rPr lang="en-US" sz="2300" dirty="0">
                <a:latin typeface="Dotum" pitchFamily="34" charset="-127"/>
                <a:ea typeface="Dotum" pitchFamily="34" charset="-127"/>
              </a:rPr>
              <a:t>Compaction causes sediment granules to be depressed when boiled. the order of granules will be </a:t>
            </a:r>
            <a:r>
              <a:rPr lang="en-US" sz="2300" dirty="0" err="1">
                <a:latin typeface="Dotum" pitchFamily="34" charset="-127"/>
                <a:ea typeface="Dotum" pitchFamily="34" charset="-127"/>
              </a:rPr>
              <a:t>reasessed</a:t>
            </a:r>
            <a:r>
              <a:rPr lang="en-US" sz="2300" dirty="0">
                <a:latin typeface="Dotum" pitchFamily="34" charset="-127"/>
                <a:ea typeface="Dotum" pitchFamily="34" charset="-127"/>
              </a:rPr>
              <a:t> more densely</a:t>
            </a:r>
            <a:endParaRPr lang="id-ID" sz="2300" dirty="0">
              <a:latin typeface="Dotum" pitchFamily="34" charset="-127"/>
              <a:ea typeface="Dotum" pitchFamily="34" charset="-127"/>
            </a:endParaRPr>
          </a:p>
          <a:p>
            <a:endParaRPr lang="id-ID" sz="2300" dirty="0">
              <a:latin typeface="Dotum" pitchFamily="34" charset="-127"/>
              <a:ea typeface="Dotum" pitchFamily="34" charset="-127"/>
            </a:endParaRPr>
          </a:p>
          <a:p>
            <a:r>
              <a:rPr lang="en-US" sz="2300" dirty="0">
                <a:latin typeface="Dotum" pitchFamily="34" charset="-127"/>
                <a:ea typeface="Dotum" pitchFamily="34" charset="-127"/>
              </a:rPr>
              <a:t>b. Cementation </a:t>
            </a:r>
            <a:endParaRPr lang="id-ID" sz="2300" dirty="0">
              <a:latin typeface="Dotum" pitchFamily="34" charset="-127"/>
              <a:ea typeface="Dotum" pitchFamily="34" charset="-127"/>
            </a:endParaRPr>
          </a:p>
          <a:p>
            <a:r>
              <a:rPr lang="en-US" sz="2300" dirty="0">
                <a:latin typeface="Dotum" pitchFamily="34" charset="-127"/>
                <a:ea typeface="Dotum" pitchFamily="34" charset="-127"/>
              </a:rPr>
              <a:t>Cementation is the process by which new minerals derived from cavity fluid will form or be immersed in the surface of the granules. The types of </a:t>
            </a:r>
            <a:r>
              <a:rPr lang="en-US" sz="2300" dirty="0" err="1">
                <a:latin typeface="Dotum" pitchFamily="34" charset="-127"/>
                <a:ea typeface="Dotum" pitchFamily="34" charset="-127"/>
              </a:rPr>
              <a:t>simen</a:t>
            </a:r>
            <a:r>
              <a:rPr lang="en-US" sz="2300" dirty="0">
                <a:latin typeface="Dotum" pitchFamily="34" charset="-127"/>
                <a:ea typeface="Dotum" pitchFamily="34" charset="-127"/>
              </a:rPr>
              <a:t> that are usually formed and main are </a:t>
            </a:r>
            <a:r>
              <a:rPr lang="en-US" sz="2300" dirty="0" err="1">
                <a:latin typeface="Dotum" pitchFamily="34" charset="-127"/>
                <a:ea typeface="Dotum" pitchFamily="34" charset="-127"/>
              </a:rPr>
              <a:t>quariza</a:t>
            </a:r>
            <a:r>
              <a:rPr lang="en-US" sz="2300" dirty="0">
                <a:latin typeface="Dotum" pitchFamily="34" charset="-127"/>
                <a:ea typeface="Dotum" pitchFamily="34" charset="-127"/>
              </a:rPr>
              <a:t> and calcite.</a:t>
            </a:r>
            <a:endParaRPr lang="id-ID" sz="2300" dirty="0">
              <a:latin typeface="Dotum" pitchFamily="34" charset="-127"/>
              <a:ea typeface="Dotum" pitchFamily="34" charset="-127"/>
            </a:endParaRPr>
          </a:p>
          <a:p>
            <a:endParaRPr lang="id-ID" sz="2300" dirty="0">
              <a:latin typeface="Dotum" pitchFamily="34" charset="-127"/>
              <a:ea typeface="Dotum" pitchFamily="34" charset="-127"/>
            </a:endParaRPr>
          </a:p>
          <a:p>
            <a:r>
              <a:rPr lang="en-US" sz="2300" dirty="0">
                <a:latin typeface="Dotum" pitchFamily="34" charset="-127"/>
                <a:ea typeface="Dotum" pitchFamily="34" charset="-127"/>
              </a:rPr>
              <a:t>c. Recrystallization</a:t>
            </a:r>
            <a:endParaRPr lang="id-ID" sz="2300" dirty="0">
              <a:latin typeface="Dotum" pitchFamily="34" charset="-127"/>
              <a:ea typeface="Dotum" pitchFamily="34" charset="-127"/>
            </a:endParaRPr>
          </a:p>
          <a:p>
            <a:r>
              <a:rPr lang="en-US" sz="2300" dirty="0">
                <a:latin typeface="Dotum" pitchFamily="34" charset="-127"/>
                <a:ea typeface="Dotum" pitchFamily="34" charset="-127"/>
              </a:rPr>
              <a:t>Recrystallization is the process of resizing and or changing shape, without any chemical or mineralogical changes</a:t>
            </a:r>
            <a:r>
              <a:rPr lang="id-ID" sz="2300" dirty="0">
                <a:latin typeface="Dotum" pitchFamily="34" charset="-127"/>
                <a:ea typeface="Dotum" pitchFamily="34" charset="-127"/>
                <a:cs typeface="Tahoma" pitchFamily="34" charset="0"/>
              </a:rPr>
              <a:t>. </a:t>
            </a:r>
            <a:endParaRPr lang="en-US" sz="2300" dirty="0">
              <a:solidFill>
                <a:schemeClr val="tx1">
                  <a:alpha val="70000"/>
                </a:schemeClr>
              </a:solidFill>
              <a:latin typeface="Dotum" pitchFamily="34" charset="-127"/>
              <a:ea typeface="Dotum" pitchFamily="34" charset="-127"/>
              <a:cs typeface="Tahoma" pitchFamily="34" charset="0"/>
            </a:endParaRPr>
          </a:p>
        </p:txBody>
      </p:sp>
    </p:spTree>
    <p:extLst>
      <p:ext uri="{BB962C8B-B14F-4D97-AF65-F5344CB8AC3E}">
        <p14:creationId xmlns:p14="http://schemas.microsoft.com/office/powerpoint/2010/main" val="3977967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TotalTime>
  <Words>777</Words>
  <Application>Microsoft Office PowerPoint</Application>
  <PresentationFormat>Widescreen</PresentationFormat>
  <Paragraphs>77</Paragraphs>
  <Slides>16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Dotum</vt:lpstr>
      <vt:lpstr>04b</vt:lpstr>
      <vt:lpstr>Arial</vt:lpstr>
      <vt:lpstr>Calibri</vt:lpstr>
      <vt:lpstr>Calibri Light</vt:lpstr>
      <vt:lpstr>DaunPenh</vt:lpstr>
      <vt:lpstr>Lato Light</vt:lpstr>
      <vt:lpstr>Montserrat Light</vt:lpstr>
      <vt:lpstr>Source Sans Pro</vt:lpstr>
      <vt:lpstr>Tahoma</vt:lpstr>
      <vt:lpstr>Times New Roman</vt:lpstr>
      <vt:lpstr>Titillium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LDDX</dc:creator>
  <cp:lastModifiedBy>DELL</cp:lastModifiedBy>
  <cp:revision>136</cp:revision>
  <dcterms:created xsi:type="dcterms:W3CDTF">2018-09-15T07:48:00Z</dcterms:created>
  <dcterms:modified xsi:type="dcterms:W3CDTF">2021-01-05T23:26:38Z</dcterms:modified>
</cp:coreProperties>
</file>