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Lst>
  <p:notesMasterIdLst>
    <p:notesMasterId r:id="rId23"/>
  </p:notesMasterIdLst>
  <p:sldIdLst>
    <p:sldId id="256" r:id="rId2"/>
    <p:sldId id="258" r:id="rId3"/>
    <p:sldId id="259" r:id="rId4"/>
    <p:sldId id="260" r:id="rId5"/>
    <p:sldId id="261" r:id="rId6"/>
    <p:sldId id="264" r:id="rId7"/>
    <p:sldId id="265" r:id="rId8"/>
    <p:sldId id="266" r:id="rId9"/>
    <p:sldId id="268" r:id="rId10"/>
    <p:sldId id="269" r:id="rId11"/>
    <p:sldId id="270" r:id="rId12"/>
    <p:sldId id="278" r:id="rId13"/>
    <p:sldId id="279" r:id="rId14"/>
    <p:sldId id="280" r:id="rId15"/>
    <p:sldId id="284" r:id="rId16"/>
    <p:sldId id="285" r:id="rId17"/>
    <p:sldId id="286" r:id="rId18"/>
    <p:sldId id="287" r:id="rId19"/>
    <p:sldId id="288" r:id="rId20"/>
    <p:sldId id="290" r:id="rId21"/>
    <p:sldId id="291" r:id="rId22"/>
  </p:sldIdLst>
  <p:sldSz cx="9144000" cy="5143500" type="screen16x9"/>
  <p:notesSz cx="6858000" cy="9144000"/>
  <p:embeddedFontLst>
    <p:embeddedFont>
      <p:font typeface="Architects Daughter" panose="020B0604020202020204" charset="0"/>
      <p:regular r:id="rId24"/>
    </p:embeddedFont>
    <p:embeddedFont>
      <p:font typeface="Catamaran" panose="020B0604020202020204" charset="0"/>
      <p:regular r:id="rId25"/>
      <p:bold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40CC893-2BDD-4BDB-8B2F-0BB9A624CB17}">
  <a:tblStyle styleId="{640CC893-2BDD-4BDB-8B2F-0BB9A624CB1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7" autoAdjust="0"/>
    <p:restoredTop sz="94660"/>
  </p:normalViewPr>
  <p:slideViewPr>
    <p:cSldViewPr>
      <p:cViewPr varScale="1">
        <p:scale>
          <a:sx n="87" d="100"/>
          <a:sy n="87" d="100"/>
        </p:scale>
        <p:origin x="672" y="9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19479787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8505e5f957_2_2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8505e5f957_2_2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8505e5f957_2_3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8505e5f957_2_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p:cNvGrpSpPr/>
        <p:nvPr/>
      </p:nvGrpSpPr>
      <p:grpSpPr>
        <a:xfrm>
          <a:off x="0" y="0"/>
          <a:ext cx="0" cy="0"/>
          <a:chOff x="0" y="0"/>
          <a:chExt cx="0" cy="0"/>
        </a:xfrm>
      </p:grpSpPr>
      <p:sp>
        <p:nvSpPr>
          <p:cNvPr id="886" name="Google Shape;886;g8505e5f957_2_212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8505e5f957_2_212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3"/>
        <p:cNvGrpSpPr/>
        <p:nvPr/>
      </p:nvGrpSpPr>
      <p:grpSpPr>
        <a:xfrm>
          <a:off x="0" y="0"/>
          <a:ext cx="0" cy="0"/>
          <a:chOff x="0" y="0"/>
          <a:chExt cx="0" cy="0"/>
        </a:xfrm>
      </p:grpSpPr>
      <p:sp>
        <p:nvSpPr>
          <p:cNvPr id="924" name="Google Shape;924;g8505e5f957_2_212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5" name="Google Shape;925;g8505e5f957_2_212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g8505e5f957_2_212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6" name="Google Shape;956;g8505e5f957_2_212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g8505e5f957_2_213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8" name="Google Shape;1108;g8505e5f957_2_213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4"/>
        <p:cNvGrpSpPr/>
        <p:nvPr/>
      </p:nvGrpSpPr>
      <p:grpSpPr>
        <a:xfrm>
          <a:off x="0" y="0"/>
          <a:ext cx="0" cy="0"/>
          <a:chOff x="0" y="0"/>
          <a:chExt cx="0" cy="0"/>
        </a:xfrm>
      </p:grpSpPr>
      <p:sp>
        <p:nvSpPr>
          <p:cNvPr id="1145" name="Google Shape;1145;g8505e5f957_2_214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6" name="Google Shape;1146;g8505e5f957_2_214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3"/>
        <p:cNvGrpSpPr/>
        <p:nvPr/>
      </p:nvGrpSpPr>
      <p:grpSpPr>
        <a:xfrm>
          <a:off x="0" y="0"/>
          <a:ext cx="0" cy="0"/>
          <a:chOff x="0" y="0"/>
          <a:chExt cx="0" cy="0"/>
        </a:xfrm>
      </p:grpSpPr>
      <p:sp>
        <p:nvSpPr>
          <p:cNvPr id="1164" name="Google Shape;1164;g8505e5f957_2_214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5" name="Google Shape;1165;g8505e5f957_2_214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9"/>
        <p:cNvGrpSpPr/>
        <p:nvPr/>
      </p:nvGrpSpPr>
      <p:grpSpPr>
        <a:xfrm>
          <a:off x="0" y="0"/>
          <a:ext cx="0" cy="0"/>
          <a:chOff x="0" y="0"/>
          <a:chExt cx="0" cy="0"/>
        </a:xfrm>
      </p:grpSpPr>
      <p:sp>
        <p:nvSpPr>
          <p:cNvPr id="1180" name="Google Shape;1180;g8505e5f957_2_214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1" name="Google Shape;1181;g8505e5f957_2_214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g803c1a9252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2" name="Google Shape;1192;g803c1a9252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771237d4e5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771237d4e5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8"/>
        <p:cNvGrpSpPr/>
        <p:nvPr/>
      </p:nvGrpSpPr>
      <p:grpSpPr>
        <a:xfrm>
          <a:off x="0" y="0"/>
          <a:ext cx="0" cy="0"/>
          <a:chOff x="0" y="0"/>
          <a:chExt cx="0" cy="0"/>
        </a:xfrm>
      </p:grpSpPr>
      <p:sp>
        <p:nvSpPr>
          <p:cNvPr id="1249" name="Google Shape;1249;g803c1a9252_0_2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0" name="Google Shape;1250;g803c1a9252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8"/>
        <p:cNvGrpSpPr/>
        <p:nvPr/>
      </p:nvGrpSpPr>
      <p:grpSpPr>
        <a:xfrm>
          <a:off x="0" y="0"/>
          <a:ext cx="0" cy="0"/>
          <a:chOff x="0" y="0"/>
          <a:chExt cx="0" cy="0"/>
        </a:xfrm>
      </p:grpSpPr>
      <p:sp>
        <p:nvSpPr>
          <p:cNvPr id="1259" name="Google Shape;1259;g803c1a9252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0" name="Google Shape;1260;g803c1a9252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8505e5f957_2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8505e5f957_2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8505e5f957_2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8505e5f957_2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771237d4e5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771237d4e5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8505e5f957_2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8505e5f957_2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8505e5f957_2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8505e5f957_2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803c1a925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 name="Google Shape;434;g803c1a925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8505e5f957_2_2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 name="Google Shape;503;g8505e5f957_2_2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bit.ly/2Tynxth" TargetMode="External"/><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hyperlink" Target="http://bit.ly/2TtBDfr" TargetMode="External"/><Relationship Id="rId4" Type="http://schemas.openxmlformats.org/officeDocument/2006/relationships/hyperlink" Target="http://bit.ly/2TyoMsr" TargetMode="Externa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blip>
          <a:stretch>
            <a:fillRect/>
          </a:stretch>
        </p:blipFill>
        <p:spPr>
          <a:xfrm>
            <a:off x="2103113" y="216500"/>
            <a:ext cx="4937775" cy="4527647"/>
          </a:xfrm>
          <a:prstGeom prst="rect">
            <a:avLst/>
          </a:prstGeom>
          <a:noFill/>
          <a:ln>
            <a:noFill/>
          </a:ln>
        </p:spPr>
      </p:pic>
      <p:sp>
        <p:nvSpPr>
          <p:cNvPr id="10" name="Google Shape;10;p2"/>
          <p:cNvSpPr txBox="1">
            <a:spLocks noGrp="1"/>
          </p:cNvSpPr>
          <p:nvPr>
            <p:ph type="ctrTitle"/>
          </p:nvPr>
        </p:nvSpPr>
        <p:spPr>
          <a:xfrm>
            <a:off x="2998355" y="1010125"/>
            <a:ext cx="3147300" cy="2052600"/>
          </a:xfrm>
          <a:prstGeom prst="rect">
            <a:avLst/>
          </a:prstGeom>
        </p:spPr>
        <p:txBody>
          <a:bodyPr spcFirstLastPara="1" wrap="square" lIns="91425" tIns="91425" rIns="91425" bIns="91425" anchor="b" anchorCtr="0">
            <a:noAutofit/>
          </a:bodyPr>
          <a:lstStyle>
            <a:lvl1pPr lvl="0" algn="ctr">
              <a:lnSpc>
                <a:spcPct val="90000"/>
              </a:lnSpc>
              <a:spcBef>
                <a:spcPts val="0"/>
              </a:spcBef>
              <a:spcAft>
                <a:spcPts val="0"/>
              </a:spcAft>
              <a:buSzPts val="3600"/>
              <a:buNone/>
              <a:defRPr sz="3600" b="1"/>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1" name="Google Shape;11;p2"/>
          <p:cNvSpPr txBox="1">
            <a:spLocks noGrp="1"/>
          </p:cNvSpPr>
          <p:nvPr>
            <p:ph type="subTitle" idx="1"/>
          </p:nvPr>
        </p:nvSpPr>
        <p:spPr>
          <a:xfrm>
            <a:off x="311700" y="31389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000"/>
              <a:buFont typeface="Catamaran"/>
              <a:buNone/>
              <a:defRPr sz="2000">
                <a:latin typeface="Catamaran"/>
                <a:ea typeface="Catamaran"/>
                <a:cs typeface="Catamaran"/>
                <a:sym typeface="Catamaran"/>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TITLE_ONLY_1_1">
    <p:spTree>
      <p:nvGrpSpPr>
        <p:cNvPr id="1" name="Shape 54"/>
        <p:cNvGrpSpPr/>
        <p:nvPr/>
      </p:nvGrpSpPr>
      <p:grpSpPr>
        <a:xfrm>
          <a:off x="0" y="0"/>
          <a:ext cx="0" cy="0"/>
          <a:chOff x="0" y="0"/>
          <a:chExt cx="0" cy="0"/>
        </a:xfrm>
      </p:grpSpPr>
      <p:sp>
        <p:nvSpPr>
          <p:cNvPr id="55" name="Google Shape;55;p15"/>
          <p:cNvSpPr/>
          <p:nvPr/>
        </p:nvSpPr>
        <p:spPr>
          <a:xfrm>
            <a:off x="-50175" y="300150"/>
            <a:ext cx="9241500" cy="7191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5"/>
          <p:cNvSpPr txBox="1">
            <a:spLocks noGrp="1"/>
          </p:cNvSpPr>
          <p:nvPr>
            <p:ph type="title"/>
          </p:nvPr>
        </p:nvSpPr>
        <p:spPr>
          <a:xfrm>
            <a:off x="1063200" y="335373"/>
            <a:ext cx="7017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7" name="Google Shape;57;p15"/>
          <p:cNvSpPr txBox="1">
            <a:spLocks noGrp="1"/>
          </p:cNvSpPr>
          <p:nvPr>
            <p:ph type="title" idx="2"/>
          </p:nvPr>
        </p:nvSpPr>
        <p:spPr>
          <a:xfrm>
            <a:off x="1461319" y="1852500"/>
            <a:ext cx="2444400" cy="486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58" name="Google Shape;58;p15"/>
          <p:cNvSpPr txBox="1">
            <a:spLocks noGrp="1"/>
          </p:cNvSpPr>
          <p:nvPr>
            <p:ph type="subTitle" idx="1"/>
          </p:nvPr>
        </p:nvSpPr>
        <p:spPr>
          <a:xfrm>
            <a:off x="1461325" y="2262700"/>
            <a:ext cx="2444400" cy="693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9" name="Google Shape;59;p15"/>
          <p:cNvSpPr txBox="1">
            <a:spLocks noGrp="1"/>
          </p:cNvSpPr>
          <p:nvPr>
            <p:ph type="title" idx="3"/>
          </p:nvPr>
        </p:nvSpPr>
        <p:spPr>
          <a:xfrm>
            <a:off x="5238281" y="1852500"/>
            <a:ext cx="2444400" cy="486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60" name="Google Shape;60;p15"/>
          <p:cNvSpPr txBox="1">
            <a:spLocks noGrp="1"/>
          </p:cNvSpPr>
          <p:nvPr>
            <p:ph type="subTitle" idx="4"/>
          </p:nvPr>
        </p:nvSpPr>
        <p:spPr>
          <a:xfrm>
            <a:off x="5238280" y="2262700"/>
            <a:ext cx="2444400" cy="693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1" name="Google Shape;61;p15"/>
          <p:cNvSpPr txBox="1">
            <a:spLocks noGrp="1"/>
          </p:cNvSpPr>
          <p:nvPr>
            <p:ph type="title" idx="5"/>
          </p:nvPr>
        </p:nvSpPr>
        <p:spPr>
          <a:xfrm>
            <a:off x="1461319" y="3174625"/>
            <a:ext cx="2444400" cy="486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62" name="Google Shape;62;p15"/>
          <p:cNvSpPr txBox="1">
            <a:spLocks noGrp="1"/>
          </p:cNvSpPr>
          <p:nvPr>
            <p:ph type="subTitle" idx="6"/>
          </p:nvPr>
        </p:nvSpPr>
        <p:spPr>
          <a:xfrm>
            <a:off x="1461325" y="3584825"/>
            <a:ext cx="2444400" cy="693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3" name="Google Shape;63;p15"/>
          <p:cNvSpPr txBox="1">
            <a:spLocks noGrp="1"/>
          </p:cNvSpPr>
          <p:nvPr>
            <p:ph type="title" idx="7"/>
          </p:nvPr>
        </p:nvSpPr>
        <p:spPr>
          <a:xfrm>
            <a:off x="5238281" y="3174625"/>
            <a:ext cx="2444400" cy="486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64" name="Google Shape;64;p15"/>
          <p:cNvSpPr txBox="1">
            <a:spLocks noGrp="1"/>
          </p:cNvSpPr>
          <p:nvPr>
            <p:ph type="subTitle" idx="8"/>
          </p:nvPr>
        </p:nvSpPr>
        <p:spPr>
          <a:xfrm>
            <a:off x="5238280" y="3584825"/>
            <a:ext cx="2444400" cy="693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Text">
  <p:cSld name="ONE_COLUMN_TEXT_1">
    <p:spTree>
      <p:nvGrpSpPr>
        <p:cNvPr id="1" name="Shape 82"/>
        <p:cNvGrpSpPr/>
        <p:nvPr/>
      </p:nvGrpSpPr>
      <p:grpSpPr>
        <a:xfrm>
          <a:off x="0" y="0"/>
          <a:ext cx="0" cy="0"/>
          <a:chOff x="0" y="0"/>
          <a:chExt cx="0" cy="0"/>
        </a:xfrm>
      </p:grpSpPr>
      <p:sp>
        <p:nvSpPr>
          <p:cNvPr id="83" name="Google Shape;83;p18"/>
          <p:cNvSpPr txBox="1">
            <a:spLocks noGrp="1"/>
          </p:cNvSpPr>
          <p:nvPr>
            <p:ph type="title"/>
          </p:nvPr>
        </p:nvSpPr>
        <p:spPr>
          <a:xfrm rot="-433836">
            <a:off x="4256249" y="1741598"/>
            <a:ext cx="2907925" cy="1575194"/>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400" b="1"/>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84" name="Google Shape;84;p18"/>
          <p:cNvSpPr txBox="1">
            <a:spLocks noGrp="1"/>
          </p:cNvSpPr>
          <p:nvPr>
            <p:ph type="subTitle" idx="1"/>
          </p:nvPr>
        </p:nvSpPr>
        <p:spPr>
          <a:xfrm rot="-432969">
            <a:off x="4732618" y="3306567"/>
            <a:ext cx="2292760" cy="1107086"/>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Design">
  <p:cSld name="TITLE_ONLY_2_2">
    <p:spTree>
      <p:nvGrpSpPr>
        <p:cNvPr id="1" name="Shape 85"/>
        <p:cNvGrpSpPr/>
        <p:nvPr/>
      </p:nvGrpSpPr>
      <p:grpSpPr>
        <a:xfrm>
          <a:off x="0" y="0"/>
          <a:ext cx="0" cy="0"/>
          <a:chOff x="0" y="0"/>
          <a:chExt cx="0" cy="0"/>
        </a:xfrm>
      </p:grpSpPr>
      <p:pic>
        <p:nvPicPr>
          <p:cNvPr id="86" name="Google Shape;86;p19"/>
          <p:cNvPicPr preferRelativeResize="0"/>
          <p:nvPr/>
        </p:nvPicPr>
        <p:blipFill>
          <a:blip r:embed="rId2">
            <a:alphaModFix/>
          </a:blip>
          <a:stretch>
            <a:fillRect/>
          </a:stretch>
        </p:blipFill>
        <p:spPr>
          <a:xfrm>
            <a:off x="668150" y="304640"/>
            <a:ext cx="5840423" cy="4669323"/>
          </a:xfrm>
          <a:prstGeom prst="rect">
            <a:avLst/>
          </a:prstGeom>
          <a:noFill/>
          <a:ln>
            <a:noFill/>
          </a:ln>
          <a:effectLst>
            <a:outerShdw blurRad="57150" dist="19050" dir="5400000" algn="bl" rotWithShape="0">
              <a:srgbClr val="000000">
                <a:alpha val="50000"/>
              </a:srgbClr>
            </a:outerShdw>
          </a:effectLst>
        </p:spPr>
      </p:pic>
      <p:sp>
        <p:nvSpPr>
          <p:cNvPr id="87" name="Google Shape;87;p19"/>
          <p:cNvSpPr txBox="1">
            <a:spLocks noGrp="1"/>
          </p:cNvSpPr>
          <p:nvPr>
            <p:ph type="title"/>
          </p:nvPr>
        </p:nvSpPr>
        <p:spPr>
          <a:xfrm>
            <a:off x="1215600" y="487773"/>
            <a:ext cx="7017600" cy="572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
  <p:cSld name="SECTION_HEADER_1">
    <p:spTree>
      <p:nvGrpSpPr>
        <p:cNvPr id="1" name="Shape 88"/>
        <p:cNvGrpSpPr/>
        <p:nvPr/>
      </p:nvGrpSpPr>
      <p:grpSpPr>
        <a:xfrm>
          <a:off x="0" y="0"/>
          <a:ext cx="0" cy="0"/>
          <a:chOff x="0" y="0"/>
          <a:chExt cx="0" cy="0"/>
        </a:xfrm>
      </p:grpSpPr>
      <p:sp>
        <p:nvSpPr>
          <p:cNvPr id="89" name="Google Shape;89;p20"/>
          <p:cNvSpPr txBox="1">
            <a:spLocks noGrp="1"/>
          </p:cNvSpPr>
          <p:nvPr>
            <p:ph type="title"/>
          </p:nvPr>
        </p:nvSpPr>
        <p:spPr>
          <a:xfrm rot="-751593">
            <a:off x="1985584" y="3475404"/>
            <a:ext cx="2471738" cy="514743"/>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3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90" name="Google Shape;90;p20"/>
          <p:cNvSpPr txBox="1">
            <a:spLocks noGrp="1"/>
          </p:cNvSpPr>
          <p:nvPr>
            <p:ph type="subTitle" idx="1"/>
          </p:nvPr>
        </p:nvSpPr>
        <p:spPr>
          <a:xfrm rot="-739912">
            <a:off x="1652287" y="3899950"/>
            <a:ext cx="3341703" cy="792571"/>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Font typeface="Catamaran"/>
              <a:buNone/>
              <a:defRPr sz="1600">
                <a:latin typeface="Catamaran"/>
                <a:ea typeface="Catamaran"/>
                <a:cs typeface="Catamaran"/>
                <a:sym typeface="Catamaran"/>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title">
  <p:cSld name="TITLE_2">
    <p:spTree>
      <p:nvGrpSpPr>
        <p:cNvPr id="1" name="Shape 91"/>
        <p:cNvGrpSpPr/>
        <p:nvPr/>
      </p:nvGrpSpPr>
      <p:grpSpPr>
        <a:xfrm>
          <a:off x="0" y="0"/>
          <a:ext cx="0" cy="0"/>
          <a:chOff x="0" y="0"/>
          <a:chExt cx="0" cy="0"/>
        </a:xfrm>
      </p:grpSpPr>
      <p:grpSp>
        <p:nvGrpSpPr>
          <p:cNvPr id="92" name="Google Shape;92;p21"/>
          <p:cNvGrpSpPr/>
          <p:nvPr/>
        </p:nvGrpSpPr>
        <p:grpSpPr>
          <a:xfrm>
            <a:off x="905796" y="-1057811"/>
            <a:ext cx="7332402" cy="7259105"/>
            <a:chOff x="981117" y="-452758"/>
            <a:chExt cx="7373695" cy="6214455"/>
          </a:xfrm>
        </p:grpSpPr>
        <p:sp>
          <p:nvSpPr>
            <p:cNvPr id="93" name="Google Shape;93;p21"/>
            <p:cNvSpPr/>
            <p:nvPr/>
          </p:nvSpPr>
          <p:spPr>
            <a:xfrm rot="-927981">
              <a:off x="1524243" y="324433"/>
              <a:ext cx="6321122" cy="4679152"/>
            </a:xfrm>
            <a:custGeom>
              <a:avLst/>
              <a:gdLst/>
              <a:ahLst/>
              <a:cxnLst/>
              <a:rect l="l" t="t" r="r" b="b"/>
              <a:pathLst>
                <a:path w="90530" h="67014" extrusionOk="0">
                  <a:moveTo>
                    <a:pt x="12061" y="1"/>
                  </a:moveTo>
                  <a:lnTo>
                    <a:pt x="0" y="46789"/>
                  </a:lnTo>
                  <a:lnTo>
                    <a:pt x="78469" y="67013"/>
                  </a:lnTo>
                  <a:lnTo>
                    <a:pt x="90530" y="20219"/>
                  </a:lnTo>
                  <a:lnTo>
                    <a:pt x="12061" y="1"/>
                  </a:lnTo>
                  <a:close/>
                </a:path>
              </a:pathLst>
            </a:custGeom>
            <a:solidFill>
              <a:srgbClr val="595959">
                <a:alpha val="5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1"/>
            <p:cNvSpPr/>
            <p:nvPr/>
          </p:nvSpPr>
          <p:spPr>
            <a:xfrm rot="-927981">
              <a:off x="1490611" y="305347"/>
              <a:ext cx="6321122" cy="4679501"/>
            </a:xfrm>
            <a:custGeom>
              <a:avLst/>
              <a:gdLst/>
              <a:ahLst/>
              <a:cxnLst/>
              <a:rect l="l" t="t" r="r" b="b"/>
              <a:pathLst>
                <a:path w="90530" h="67019" extrusionOk="0">
                  <a:moveTo>
                    <a:pt x="12061" y="1"/>
                  </a:moveTo>
                  <a:lnTo>
                    <a:pt x="1" y="46795"/>
                  </a:lnTo>
                  <a:lnTo>
                    <a:pt x="78469" y="67019"/>
                  </a:lnTo>
                  <a:lnTo>
                    <a:pt x="90530" y="20225"/>
                  </a:lnTo>
                  <a:lnTo>
                    <a:pt x="12061" y="1"/>
                  </a:ln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 name="Google Shape;95;p21"/>
          <p:cNvSpPr/>
          <p:nvPr/>
        </p:nvSpPr>
        <p:spPr>
          <a:xfrm rot="4983645">
            <a:off x="6291354" y="3086931"/>
            <a:ext cx="1727973" cy="2564421"/>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FFFFF">
              <a:alpha val="5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1"/>
          <p:cNvSpPr/>
          <p:nvPr/>
        </p:nvSpPr>
        <p:spPr>
          <a:xfrm rot="-2214114">
            <a:off x="397113" y="678722"/>
            <a:ext cx="2529408" cy="805252"/>
          </a:xfrm>
          <a:custGeom>
            <a:avLst/>
            <a:gdLst/>
            <a:ahLst/>
            <a:cxnLst/>
            <a:rect l="l" t="t" r="r" b="b"/>
            <a:pathLst>
              <a:path w="36226" h="14902" extrusionOk="0">
                <a:moveTo>
                  <a:pt x="991" y="1"/>
                </a:moveTo>
                <a:cubicBezTo>
                  <a:pt x="992" y="1"/>
                  <a:pt x="2172" y="1007"/>
                  <a:pt x="2091" y="1954"/>
                </a:cubicBezTo>
                <a:cubicBezTo>
                  <a:pt x="2015" y="2901"/>
                  <a:pt x="915" y="3473"/>
                  <a:pt x="915" y="3473"/>
                </a:cubicBezTo>
                <a:cubicBezTo>
                  <a:pt x="915" y="3473"/>
                  <a:pt x="2064" y="4469"/>
                  <a:pt x="1977" y="5476"/>
                </a:cubicBezTo>
                <a:cubicBezTo>
                  <a:pt x="1884" y="6477"/>
                  <a:pt x="333" y="7576"/>
                  <a:pt x="333" y="7576"/>
                </a:cubicBezTo>
                <a:cubicBezTo>
                  <a:pt x="333" y="7576"/>
                  <a:pt x="1460" y="8801"/>
                  <a:pt x="1400" y="9465"/>
                </a:cubicBezTo>
                <a:cubicBezTo>
                  <a:pt x="1345" y="10134"/>
                  <a:pt x="1" y="11364"/>
                  <a:pt x="1" y="11364"/>
                </a:cubicBezTo>
                <a:lnTo>
                  <a:pt x="34903" y="14902"/>
                </a:lnTo>
                <a:cubicBezTo>
                  <a:pt x="33053" y="12943"/>
                  <a:pt x="35230" y="11114"/>
                  <a:pt x="35230" y="11114"/>
                </a:cubicBezTo>
                <a:cubicBezTo>
                  <a:pt x="35230" y="11114"/>
                  <a:pt x="34588" y="9993"/>
                  <a:pt x="34495" y="9138"/>
                </a:cubicBezTo>
                <a:cubicBezTo>
                  <a:pt x="34397" y="8289"/>
                  <a:pt x="35905" y="7244"/>
                  <a:pt x="35905" y="7244"/>
                </a:cubicBezTo>
                <a:cubicBezTo>
                  <a:pt x="35905" y="7244"/>
                  <a:pt x="34658" y="6123"/>
                  <a:pt x="34729" y="5291"/>
                </a:cubicBezTo>
                <a:cubicBezTo>
                  <a:pt x="34800" y="4452"/>
                  <a:pt x="36226" y="3565"/>
                  <a:pt x="36226" y="3565"/>
                </a:cubicBezTo>
                <a:lnTo>
                  <a:pt x="991" y="1"/>
                </a:lnTo>
                <a:close/>
              </a:path>
            </a:pathLst>
          </a:custGeom>
          <a:solidFill>
            <a:srgbClr val="FFFFFF">
              <a:alpha val="5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1"/>
          <p:cNvSpPr txBox="1">
            <a:spLocks noGrp="1"/>
          </p:cNvSpPr>
          <p:nvPr>
            <p:ph type="ctrTitle"/>
          </p:nvPr>
        </p:nvSpPr>
        <p:spPr>
          <a:xfrm>
            <a:off x="1371900" y="1162825"/>
            <a:ext cx="6400200" cy="20526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SzPts val="7200"/>
              <a:buNone/>
              <a:defRPr sz="7200" b="1"/>
            </a:lvl1pPr>
            <a:lvl2pPr lvl="1" algn="ctr" rtl="0">
              <a:lnSpc>
                <a:spcPct val="80000"/>
              </a:lnSpc>
              <a:spcBef>
                <a:spcPts val="0"/>
              </a:spcBef>
              <a:spcAft>
                <a:spcPts val="0"/>
              </a:spcAft>
              <a:buSzPts val="7200"/>
              <a:buNone/>
              <a:defRPr sz="7200"/>
            </a:lvl2pPr>
            <a:lvl3pPr lvl="2" algn="ctr" rtl="0">
              <a:lnSpc>
                <a:spcPct val="80000"/>
              </a:lnSpc>
              <a:spcBef>
                <a:spcPts val="0"/>
              </a:spcBef>
              <a:spcAft>
                <a:spcPts val="0"/>
              </a:spcAft>
              <a:buSzPts val="7200"/>
              <a:buNone/>
              <a:defRPr sz="7200"/>
            </a:lvl3pPr>
            <a:lvl4pPr lvl="3" algn="ctr" rtl="0">
              <a:lnSpc>
                <a:spcPct val="80000"/>
              </a:lnSpc>
              <a:spcBef>
                <a:spcPts val="0"/>
              </a:spcBef>
              <a:spcAft>
                <a:spcPts val="0"/>
              </a:spcAft>
              <a:buSzPts val="7200"/>
              <a:buNone/>
              <a:defRPr sz="7200"/>
            </a:lvl4pPr>
            <a:lvl5pPr lvl="4" algn="ctr" rtl="0">
              <a:lnSpc>
                <a:spcPct val="80000"/>
              </a:lnSpc>
              <a:spcBef>
                <a:spcPts val="0"/>
              </a:spcBef>
              <a:spcAft>
                <a:spcPts val="0"/>
              </a:spcAft>
              <a:buSzPts val="7200"/>
              <a:buNone/>
              <a:defRPr sz="7200"/>
            </a:lvl5pPr>
            <a:lvl6pPr lvl="5" algn="ctr" rtl="0">
              <a:lnSpc>
                <a:spcPct val="80000"/>
              </a:lnSpc>
              <a:spcBef>
                <a:spcPts val="0"/>
              </a:spcBef>
              <a:spcAft>
                <a:spcPts val="0"/>
              </a:spcAft>
              <a:buSzPts val="7200"/>
              <a:buNone/>
              <a:defRPr sz="7200"/>
            </a:lvl6pPr>
            <a:lvl7pPr lvl="6" algn="ctr" rtl="0">
              <a:lnSpc>
                <a:spcPct val="80000"/>
              </a:lnSpc>
              <a:spcBef>
                <a:spcPts val="0"/>
              </a:spcBef>
              <a:spcAft>
                <a:spcPts val="0"/>
              </a:spcAft>
              <a:buSzPts val="7200"/>
              <a:buNone/>
              <a:defRPr sz="7200"/>
            </a:lvl7pPr>
            <a:lvl8pPr lvl="7" algn="ctr" rtl="0">
              <a:lnSpc>
                <a:spcPct val="80000"/>
              </a:lnSpc>
              <a:spcBef>
                <a:spcPts val="0"/>
              </a:spcBef>
              <a:spcAft>
                <a:spcPts val="0"/>
              </a:spcAft>
              <a:buSzPts val="7200"/>
              <a:buNone/>
              <a:defRPr sz="7200"/>
            </a:lvl8pPr>
            <a:lvl9pPr lvl="8" algn="ctr" rtl="0">
              <a:lnSpc>
                <a:spcPct val="80000"/>
              </a:lnSpc>
              <a:spcBef>
                <a:spcPts val="0"/>
              </a:spcBef>
              <a:spcAft>
                <a:spcPts val="0"/>
              </a:spcAft>
              <a:buSzPts val="7200"/>
              <a:buNone/>
              <a:defRPr sz="7200"/>
            </a:lvl9pPr>
          </a:lstStyle>
          <a:p>
            <a:endParaRPr/>
          </a:p>
        </p:txBody>
      </p:sp>
      <p:sp>
        <p:nvSpPr>
          <p:cNvPr id="98" name="Google Shape;98;p21"/>
          <p:cNvSpPr txBox="1">
            <a:spLocks noGrp="1"/>
          </p:cNvSpPr>
          <p:nvPr>
            <p:ph type="subTitle" idx="1"/>
          </p:nvPr>
        </p:nvSpPr>
        <p:spPr>
          <a:xfrm>
            <a:off x="2183100" y="3259450"/>
            <a:ext cx="47778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Font typeface="Catamaran"/>
              <a:buNone/>
              <a:defRPr sz="2000">
                <a:latin typeface="Catamaran"/>
                <a:ea typeface="Catamaran"/>
                <a:cs typeface="Catamaran"/>
                <a:sym typeface="Catamaran"/>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1">
  <p:cSld name="SECTION_HEADER_1_1">
    <p:spTree>
      <p:nvGrpSpPr>
        <p:cNvPr id="1" name="Shape 112"/>
        <p:cNvGrpSpPr/>
        <p:nvPr/>
      </p:nvGrpSpPr>
      <p:grpSpPr>
        <a:xfrm>
          <a:off x="0" y="0"/>
          <a:ext cx="0" cy="0"/>
          <a:chOff x="0" y="0"/>
          <a:chExt cx="0" cy="0"/>
        </a:xfrm>
      </p:grpSpPr>
      <p:sp>
        <p:nvSpPr>
          <p:cNvPr id="113" name="Google Shape;113;p24"/>
          <p:cNvSpPr txBox="1">
            <a:spLocks noGrp="1"/>
          </p:cNvSpPr>
          <p:nvPr>
            <p:ph type="title"/>
          </p:nvPr>
        </p:nvSpPr>
        <p:spPr>
          <a:xfrm rot="-118108">
            <a:off x="3581953" y="3412981"/>
            <a:ext cx="2471659" cy="514804"/>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3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4" name="Google Shape;114;p24"/>
          <p:cNvSpPr txBox="1">
            <a:spLocks noGrp="1"/>
          </p:cNvSpPr>
          <p:nvPr>
            <p:ph type="subTitle" idx="1"/>
          </p:nvPr>
        </p:nvSpPr>
        <p:spPr>
          <a:xfrm rot="-106489">
            <a:off x="3143571" y="3846585"/>
            <a:ext cx="3341803" cy="792673"/>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Font typeface="Catamaran"/>
              <a:buNone/>
              <a:defRPr sz="1600">
                <a:latin typeface="Catamaran"/>
                <a:ea typeface="Catamaran"/>
                <a:cs typeface="Catamaran"/>
                <a:sym typeface="Catamaran"/>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ercentages">
  <p:cSld name="TITLE_ONLY_1_2_1">
    <p:spTree>
      <p:nvGrpSpPr>
        <p:cNvPr id="1" name="Shape 115"/>
        <p:cNvGrpSpPr/>
        <p:nvPr/>
      </p:nvGrpSpPr>
      <p:grpSpPr>
        <a:xfrm>
          <a:off x="0" y="0"/>
          <a:ext cx="0" cy="0"/>
          <a:chOff x="0" y="0"/>
          <a:chExt cx="0" cy="0"/>
        </a:xfrm>
      </p:grpSpPr>
      <p:pic>
        <p:nvPicPr>
          <p:cNvPr id="116" name="Google Shape;116;p25"/>
          <p:cNvPicPr preferRelativeResize="0"/>
          <p:nvPr/>
        </p:nvPicPr>
        <p:blipFill>
          <a:blip r:embed="rId2">
            <a:alphaModFix/>
          </a:blip>
          <a:stretch>
            <a:fillRect/>
          </a:stretch>
        </p:blipFill>
        <p:spPr>
          <a:xfrm>
            <a:off x="454950" y="-670575"/>
            <a:ext cx="6873224" cy="7403076"/>
          </a:xfrm>
          <a:prstGeom prst="rect">
            <a:avLst/>
          </a:prstGeom>
          <a:noFill/>
          <a:ln>
            <a:noFill/>
          </a:ln>
        </p:spPr>
      </p:pic>
      <p:sp>
        <p:nvSpPr>
          <p:cNvPr id="117" name="Google Shape;117;p25"/>
          <p:cNvSpPr txBox="1">
            <a:spLocks noGrp="1"/>
          </p:cNvSpPr>
          <p:nvPr>
            <p:ph type="subTitle" idx="1"/>
          </p:nvPr>
        </p:nvSpPr>
        <p:spPr>
          <a:xfrm>
            <a:off x="3838275" y="1547900"/>
            <a:ext cx="2850000" cy="741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8" name="Google Shape;118;p25"/>
          <p:cNvSpPr txBox="1">
            <a:spLocks noGrp="1"/>
          </p:cNvSpPr>
          <p:nvPr>
            <p:ph type="title" hasCustomPrompt="1"/>
          </p:nvPr>
        </p:nvSpPr>
        <p:spPr>
          <a:xfrm>
            <a:off x="1334775" y="1547900"/>
            <a:ext cx="1880400" cy="741000"/>
          </a:xfrm>
          <a:prstGeom prst="rect">
            <a:avLst/>
          </a:prstGeom>
        </p:spPr>
        <p:txBody>
          <a:bodyPr spcFirstLastPara="1" wrap="square" lIns="91425" tIns="91425" rIns="91425" bIns="91425" anchor="ctr" anchorCtr="0">
            <a:noAutofit/>
          </a:bodyPr>
          <a:lstStyle>
            <a:lvl1pPr lvl="0" rtl="0">
              <a:spcBef>
                <a:spcPts val="0"/>
              </a:spcBef>
              <a:spcAft>
                <a:spcPts val="0"/>
              </a:spcAft>
              <a:buSzPts val="7200"/>
              <a:buNone/>
              <a:defRPr sz="7200"/>
            </a:lvl1pPr>
            <a:lvl2pPr lvl="1" rtl="0">
              <a:spcBef>
                <a:spcPts val="0"/>
              </a:spcBef>
              <a:spcAft>
                <a:spcPts val="0"/>
              </a:spcAft>
              <a:buSzPts val="7200"/>
              <a:buNone/>
              <a:defRPr sz="7200"/>
            </a:lvl2pPr>
            <a:lvl3pPr lvl="2" rtl="0">
              <a:spcBef>
                <a:spcPts val="0"/>
              </a:spcBef>
              <a:spcAft>
                <a:spcPts val="0"/>
              </a:spcAft>
              <a:buSzPts val="7200"/>
              <a:buNone/>
              <a:defRPr sz="7200"/>
            </a:lvl3pPr>
            <a:lvl4pPr lvl="3" rtl="0">
              <a:spcBef>
                <a:spcPts val="0"/>
              </a:spcBef>
              <a:spcAft>
                <a:spcPts val="0"/>
              </a:spcAft>
              <a:buSzPts val="7200"/>
              <a:buNone/>
              <a:defRPr sz="7200"/>
            </a:lvl4pPr>
            <a:lvl5pPr lvl="4" rtl="0">
              <a:spcBef>
                <a:spcPts val="0"/>
              </a:spcBef>
              <a:spcAft>
                <a:spcPts val="0"/>
              </a:spcAft>
              <a:buSzPts val="7200"/>
              <a:buNone/>
              <a:defRPr sz="7200"/>
            </a:lvl5pPr>
            <a:lvl6pPr lvl="5" rtl="0">
              <a:spcBef>
                <a:spcPts val="0"/>
              </a:spcBef>
              <a:spcAft>
                <a:spcPts val="0"/>
              </a:spcAft>
              <a:buSzPts val="7200"/>
              <a:buNone/>
              <a:defRPr sz="7200"/>
            </a:lvl6pPr>
            <a:lvl7pPr lvl="6" rtl="0">
              <a:spcBef>
                <a:spcPts val="0"/>
              </a:spcBef>
              <a:spcAft>
                <a:spcPts val="0"/>
              </a:spcAft>
              <a:buSzPts val="7200"/>
              <a:buNone/>
              <a:defRPr sz="7200"/>
            </a:lvl7pPr>
            <a:lvl8pPr lvl="7" rtl="0">
              <a:spcBef>
                <a:spcPts val="0"/>
              </a:spcBef>
              <a:spcAft>
                <a:spcPts val="0"/>
              </a:spcAft>
              <a:buSzPts val="7200"/>
              <a:buNone/>
              <a:defRPr sz="7200"/>
            </a:lvl8pPr>
            <a:lvl9pPr lvl="8" rtl="0">
              <a:spcBef>
                <a:spcPts val="0"/>
              </a:spcBef>
              <a:spcAft>
                <a:spcPts val="0"/>
              </a:spcAft>
              <a:buSzPts val="7200"/>
              <a:buNone/>
              <a:defRPr sz="7200"/>
            </a:lvl9pPr>
          </a:lstStyle>
          <a:p>
            <a:r>
              <a:t>xx%</a:t>
            </a:r>
          </a:p>
        </p:txBody>
      </p:sp>
      <p:sp>
        <p:nvSpPr>
          <p:cNvPr id="119" name="Google Shape;119;p25"/>
          <p:cNvSpPr txBox="1">
            <a:spLocks noGrp="1"/>
          </p:cNvSpPr>
          <p:nvPr>
            <p:ph type="subTitle" idx="2"/>
          </p:nvPr>
        </p:nvSpPr>
        <p:spPr>
          <a:xfrm>
            <a:off x="3838275" y="2664400"/>
            <a:ext cx="2850000" cy="741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0" name="Google Shape;120;p25"/>
          <p:cNvSpPr txBox="1">
            <a:spLocks noGrp="1"/>
          </p:cNvSpPr>
          <p:nvPr>
            <p:ph type="title" idx="3" hasCustomPrompt="1"/>
          </p:nvPr>
        </p:nvSpPr>
        <p:spPr>
          <a:xfrm>
            <a:off x="1334775" y="2664400"/>
            <a:ext cx="1880400" cy="741000"/>
          </a:xfrm>
          <a:prstGeom prst="rect">
            <a:avLst/>
          </a:prstGeom>
        </p:spPr>
        <p:txBody>
          <a:bodyPr spcFirstLastPara="1" wrap="square" lIns="91425" tIns="91425" rIns="91425" bIns="91425" anchor="ctr" anchorCtr="0">
            <a:noAutofit/>
          </a:bodyPr>
          <a:lstStyle>
            <a:lvl1pPr lvl="0" rtl="0">
              <a:spcBef>
                <a:spcPts val="0"/>
              </a:spcBef>
              <a:spcAft>
                <a:spcPts val="0"/>
              </a:spcAft>
              <a:buSzPts val="7200"/>
              <a:buNone/>
              <a:defRPr sz="7200"/>
            </a:lvl1pPr>
            <a:lvl2pPr lvl="1" rtl="0">
              <a:spcBef>
                <a:spcPts val="0"/>
              </a:spcBef>
              <a:spcAft>
                <a:spcPts val="0"/>
              </a:spcAft>
              <a:buSzPts val="7200"/>
              <a:buNone/>
              <a:defRPr sz="7200"/>
            </a:lvl2pPr>
            <a:lvl3pPr lvl="2" rtl="0">
              <a:spcBef>
                <a:spcPts val="0"/>
              </a:spcBef>
              <a:spcAft>
                <a:spcPts val="0"/>
              </a:spcAft>
              <a:buSzPts val="7200"/>
              <a:buNone/>
              <a:defRPr sz="7200"/>
            </a:lvl3pPr>
            <a:lvl4pPr lvl="3" rtl="0">
              <a:spcBef>
                <a:spcPts val="0"/>
              </a:spcBef>
              <a:spcAft>
                <a:spcPts val="0"/>
              </a:spcAft>
              <a:buSzPts val="7200"/>
              <a:buNone/>
              <a:defRPr sz="7200"/>
            </a:lvl4pPr>
            <a:lvl5pPr lvl="4" rtl="0">
              <a:spcBef>
                <a:spcPts val="0"/>
              </a:spcBef>
              <a:spcAft>
                <a:spcPts val="0"/>
              </a:spcAft>
              <a:buSzPts val="7200"/>
              <a:buNone/>
              <a:defRPr sz="7200"/>
            </a:lvl5pPr>
            <a:lvl6pPr lvl="5" rtl="0">
              <a:spcBef>
                <a:spcPts val="0"/>
              </a:spcBef>
              <a:spcAft>
                <a:spcPts val="0"/>
              </a:spcAft>
              <a:buSzPts val="7200"/>
              <a:buNone/>
              <a:defRPr sz="7200"/>
            </a:lvl6pPr>
            <a:lvl7pPr lvl="6" rtl="0">
              <a:spcBef>
                <a:spcPts val="0"/>
              </a:spcBef>
              <a:spcAft>
                <a:spcPts val="0"/>
              </a:spcAft>
              <a:buSzPts val="7200"/>
              <a:buNone/>
              <a:defRPr sz="7200"/>
            </a:lvl7pPr>
            <a:lvl8pPr lvl="7" rtl="0">
              <a:spcBef>
                <a:spcPts val="0"/>
              </a:spcBef>
              <a:spcAft>
                <a:spcPts val="0"/>
              </a:spcAft>
              <a:buSzPts val="7200"/>
              <a:buNone/>
              <a:defRPr sz="7200"/>
            </a:lvl8pPr>
            <a:lvl9pPr lvl="8" rtl="0">
              <a:spcBef>
                <a:spcPts val="0"/>
              </a:spcBef>
              <a:spcAft>
                <a:spcPts val="0"/>
              </a:spcAft>
              <a:buSzPts val="7200"/>
              <a:buNone/>
              <a:defRPr sz="7200"/>
            </a:lvl9pPr>
          </a:lstStyle>
          <a:p>
            <a:r>
              <a:t>xx%</a:t>
            </a:r>
          </a:p>
        </p:txBody>
      </p:sp>
      <p:sp>
        <p:nvSpPr>
          <p:cNvPr id="121" name="Google Shape;121;p25"/>
          <p:cNvSpPr txBox="1">
            <a:spLocks noGrp="1"/>
          </p:cNvSpPr>
          <p:nvPr>
            <p:ph type="subTitle" idx="4"/>
          </p:nvPr>
        </p:nvSpPr>
        <p:spPr>
          <a:xfrm>
            <a:off x="3838275" y="3780900"/>
            <a:ext cx="2850000" cy="741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2" name="Google Shape;122;p25"/>
          <p:cNvSpPr txBox="1">
            <a:spLocks noGrp="1"/>
          </p:cNvSpPr>
          <p:nvPr>
            <p:ph type="title" idx="5" hasCustomPrompt="1"/>
          </p:nvPr>
        </p:nvSpPr>
        <p:spPr>
          <a:xfrm>
            <a:off x="1334775" y="3780900"/>
            <a:ext cx="1880400" cy="741000"/>
          </a:xfrm>
          <a:prstGeom prst="rect">
            <a:avLst/>
          </a:prstGeom>
        </p:spPr>
        <p:txBody>
          <a:bodyPr spcFirstLastPara="1" wrap="square" lIns="91425" tIns="91425" rIns="91425" bIns="91425" anchor="ctr" anchorCtr="0">
            <a:noAutofit/>
          </a:bodyPr>
          <a:lstStyle>
            <a:lvl1pPr lvl="0" rtl="0">
              <a:spcBef>
                <a:spcPts val="0"/>
              </a:spcBef>
              <a:spcAft>
                <a:spcPts val="0"/>
              </a:spcAft>
              <a:buSzPts val="7200"/>
              <a:buNone/>
              <a:defRPr sz="7200"/>
            </a:lvl1pPr>
            <a:lvl2pPr lvl="1" rtl="0">
              <a:spcBef>
                <a:spcPts val="0"/>
              </a:spcBef>
              <a:spcAft>
                <a:spcPts val="0"/>
              </a:spcAft>
              <a:buSzPts val="7200"/>
              <a:buNone/>
              <a:defRPr sz="7200"/>
            </a:lvl2pPr>
            <a:lvl3pPr lvl="2" rtl="0">
              <a:spcBef>
                <a:spcPts val="0"/>
              </a:spcBef>
              <a:spcAft>
                <a:spcPts val="0"/>
              </a:spcAft>
              <a:buSzPts val="7200"/>
              <a:buNone/>
              <a:defRPr sz="7200"/>
            </a:lvl3pPr>
            <a:lvl4pPr lvl="3" rtl="0">
              <a:spcBef>
                <a:spcPts val="0"/>
              </a:spcBef>
              <a:spcAft>
                <a:spcPts val="0"/>
              </a:spcAft>
              <a:buSzPts val="7200"/>
              <a:buNone/>
              <a:defRPr sz="7200"/>
            </a:lvl4pPr>
            <a:lvl5pPr lvl="4" rtl="0">
              <a:spcBef>
                <a:spcPts val="0"/>
              </a:spcBef>
              <a:spcAft>
                <a:spcPts val="0"/>
              </a:spcAft>
              <a:buSzPts val="7200"/>
              <a:buNone/>
              <a:defRPr sz="7200"/>
            </a:lvl5pPr>
            <a:lvl6pPr lvl="5" rtl="0">
              <a:spcBef>
                <a:spcPts val="0"/>
              </a:spcBef>
              <a:spcAft>
                <a:spcPts val="0"/>
              </a:spcAft>
              <a:buSzPts val="7200"/>
              <a:buNone/>
              <a:defRPr sz="7200"/>
            </a:lvl6pPr>
            <a:lvl7pPr lvl="6" rtl="0">
              <a:spcBef>
                <a:spcPts val="0"/>
              </a:spcBef>
              <a:spcAft>
                <a:spcPts val="0"/>
              </a:spcAft>
              <a:buSzPts val="7200"/>
              <a:buNone/>
              <a:defRPr sz="7200"/>
            </a:lvl7pPr>
            <a:lvl8pPr lvl="7" rtl="0">
              <a:spcBef>
                <a:spcPts val="0"/>
              </a:spcBef>
              <a:spcAft>
                <a:spcPts val="0"/>
              </a:spcAft>
              <a:buSzPts val="7200"/>
              <a:buNone/>
              <a:defRPr sz="7200"/>
            </a:lvl8pPr>
            <a:lvl9pPr lvl="8" rtl="0">
              <a:spcBef>
                <a:spcPts val="0"/>
              </a:spcBef>
              <a:spcAft>
                <a:spcPts val="0"/>
              </a:spcAft>
              <a:buSzPts val="7200"/>
              <a:buNone/>
              <a:defRPr sz="7200"/>
            </a:lvl9pPr>
          </a:lstStyle>
          <a:p>
            <a:r>
              <a:t>xx%</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2">
  <p:cSld name="SECTION_HEADER_1_1_1">
    <p:spTree>
      <p:nvGrpSpPr>
        <p:cNvPr id="1" name="Shape 145"/>
        <p:cNvGrpSpPr/>
        <p:nvPr/>
      </p:nvGrpSpPr>
      <p:grpSpPr>
        <a:xfrm>
          <a:off x="0" y="0"/>
          <a:ext cx="0" cy="0"/>
          <a:chOff x="0" y="0"/>
          <a:chExt cx="0" cy="0"/>
        </a:xfrm>
      </p:grpSpPr>
      <p:sp>
        <p:nvSpPr>
          <p:cNvPr id="146" name="Google Shape;146;p28"/>
          <p:cNvSpPr txBox="1">
            <a:spLocks noGrp="1"/>
          </p:cNvSpPr>
          <p:nvPr>
            <p:ph type="title"/>
          </p:nvPr>
        </p:nvSpPr>
        <p:spPr>
          <a:xfrm rot="530765">
            <a:off x="1278700" y="3438716"/>
            <a:ext cx="2471701" cy="514927"/>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3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47" name="Google Shape;147;p28"/>
          <p:cNvSpPr txBox="1">
            <a:spLocks noGrp="1"/>
          </p:cNvSpPr>
          <p:nvPr>
            <p:ph type="subTitle" idx="1"/>
          </p:nvPr>
        </p:nvSpPr>
        <p:spPr>
          <a:xfrm rot="542320">
            <a:off x="732969" y="3861485"/>
            <a:ext cx="3341797" cy="792587"/>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Font typeface="Catamaran"/>
              <a:buNone/>
              <a:defRPr sz="1600">
                <a:latin typeface="Catamaran"/>
                <a:ea typeface="Catamaran"/>
                <a:cs typeface="Catamaran"/>
                <a:sym typeface="Catamaran"/>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Text 1">
  <p:cSld name="CAPTION_ONLY_1">
    <p:spTree>
      <p:nvGrpSpPr>
        <p:cNvPr id="1" name="Shape 148"/>
        <p:cNvGrpSpPr/>
        <p:nvPr/>
      </p:nvGrpSpPr>
      <p:grpSpPr>
        <a:xfrm>
          <a:off x="0" y="0"/>
          <a:ext cx="0" cy="0"/>
          <a:chOff x="0" y="0"/>
          <a:chExt cx="0" cy="0"/>
        </a:xfrm>
      </p:grpSpPr>
      <p:pic>
        <p:nvPicPr>
          <p:cNvPr id="149" name="Google Shape;149;p29"/>
          <p:cNvPicPr preferRelativeResize="0"/>
          <p:nvPr/>
        </p:nvPicPr>
        <p:blipFill>
          <a:blip r:embed="rId2">
            <a:alphaModFix/>
          </a:blip>
          <a:stretch>
            <a:fillRect/>
          </a:stretch>
        </p:blipFill>
        <p:spPr>
          <a:xfrm>
            <a:off x="346475" y="-4025"/>
            <a:ext cx="3761450" cy="4694351"/>
          </a:xfrm>
          <a:prstGeom prst="rect">
            <a:avLst/>
          </a:prstGeom>
          <a:noFill/>
          <a:ln>
            <a:noFill/>
          </a:ln>
        </p:spPr>
      </p:pic>
      <p:sp>
        <p:nvSpPr>
          <p:cNvPr id="150" name="Google Shape;150;p29"/>
          <p:cNvSpPr txBox="1">
            <a:spLocks noGrp="1"/>
          </p:cNvSpPr>
          <p:nvPr>
            <p:ph type="title"/>
          </p:nvPr>
        </p:nvSpPr>
        <p:spPr>
          <a:xfrm>
            <a:off x="974250" y="1588325"/>
            <a:ext cx="2505900" cy="1020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51" name="Google Shape;151;p29"/>
          <p:cNvSpPr txBox="1">
            <a:spLocks noGrp="1"/>
          </p:cNvSpPr>
          <p:nvPr>
            <p:ph type="subTitle" idx="1"/>
          </p:nvPr>
        </p:nvSpPr>
        <p:spPr>
          <a:xfrm>
            <a:off x="974250" y="2692125"/>
            <a:ext cx="2505900" cy="134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 Text 2">
  <p:cSld name="CAPTION_ONLY_1_1">
    <p:spTree>
      <p:nvGrpSpPr>
        <p:cNvPr id="1" name="Shape 152"/>
        <p:cNvGrpSpPr/>
        <p:nvPr/>
      </p:nvGrpSpPr>
      <p:grpSpPr>
        <a:xfrm>
          <a:off x="0" y="0"/>
          <a:ext cx="0" cy="0"/>
          <a:chOff x="0" y="0"/>
          <a:chExt cx="0" cy="0"/>
        </a:xfrm>
      </p:grpSpPr>
      <p:pic>
        <p:nvPicPr>
          <p:cNvPr id="153" name="Google Shape;153;p30"/>
          <p:cNvPicPr preferRelativeResize="0"/>
          <p:nvPr/>
        </p:nvPicPr>
        <p:blipFill>
          <a:blip r:embed="rId2">
            <a:alphaModFix/>
          </a:blip>
          <a:stretch>
            <a:fillRect/>
          </a:stretch>
        </p:blipFill>
        <p:spPr>
          <a:xfrm>
            <a:off x="5191875" y="0"/>
            <a:ext cx="3761450" cy="4694351"/>
          </a:xfrm>
          <a:prstGeom prst="rect">
            <a:avLst/>
          </a:prstGeom>
          <a:noFill/>
          <a:ln>
            <a:noFill/>
          </a:ln>
        </p:spPr>
      </p:pic>
      <p:sp>
        <p:nvSpPr>
          <p:cNvPr id="154" name="Google Shape;154;p30"/>
          <p:cNvSpPr txBox="1">
            <a:spLocks noGrp="1"/>
          </p:cNvSpPr>
          <p:nvPr>
            <p:ph type="title"/>
          </p:nvPr>
        </p:nvSpPr>
        <p:spPr>
          <a:xfrm>
            <a:off x="5819650" y="1592350"/>
            <a:ext cx="2505900" cy="1020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55" name="Google Shape;155;p30"/>
          <p:cNvSpPr txBox="1">
            <a:spLocks noGrp="1"/>
          </p:cNvSpPr>
          <p:nvPr>
            <p:ph type="subTitle" idx="1"/>
          </p:nvPr>
        </p:nvSpPr>
        <p:spPr>
          <a:xfrm>
            <a:off x="5819650" y="2696150"/>
            <a:ext cx="2505900" cy="134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rot="452811">
            <a:off x="3437575" y="3328334"/>
            <a:ext cx="2471509" cy="514745"/>
          </a:xfrm>
          <a:prstGeom prst="rect">
            <a:avLst/>
          </a:prstGeom>
        </p:spPr>
        <p:txBody>
          <a:bodyPr spcFirstLastPara="1" wrap="square" lIns="91425" tIns="91425" rIns="91425" bIns="91425" anchor="b" anchorCtr="0">
            <a:noAutofit/>
          </a:bodyPr>
          <a:lstStyle>
            <a:lvl1pPr lvl="0" algn="ctr">
              <a:spcBef>
                <a:spcPts val="0"/>
              </a:spcBef>
              <a:spcAft>
                <a:spcPts val="0"/>
              </a:spcAft>
              <a:buSzPts val="3000"/>
              <a:buNone/>
              <a:defRPr sz="3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4" name="Google Shape;14;p3"/>
          <p:cNvSpPr txBox="1">
            <a:spLocks noGrp="1"/>
          </p:cNvSpPr>
          <p:nvPr>
            <p:ph type="subTitle" idx="1"/>
          </p:nvPr>
        </p:nvSpPr>
        <p:spPr>
          <a:xfrm rot="464367">
            <a:off x="2904682" y="3753522"/>
            <a:ext cx="3341539" cy="792628"/>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Font typeface="Catamaran"/>
              <a:buNone/>
              <a:defRPr sz="1600">
                <a:latin typeface="Catamaran"/>
                <a:ea typeface="Catamaran"/>
                <a:cs typeface="Catamaran"/>
                <a:sym typeface="Catamaran"/>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hanks + Credits">
  <p:cSld name="TITLE_3">
    <p:spTree>
      <p:nvGrpSpPr>
        <p:cNvPr id="1" name="Shape 156"/>
        <p:cNvGrpSpPr/>
        <p:nvPr/>
      </p:nvGrpSpPr>
      <p:grpSpPr>
        <a:xfrm>
          <a:off x="0" y="0"/>
          <a:ext cx="0" cy="0"/>
          <a:chOff x="0" y="0"/>
          <a:chExt cx="0" cy="0"/>
        </a:xfrm>
      </p:grpSpPr>
      <p:pic>
        <p:nvPicPr>
          <p:cNvPr id="157" name="Google Shape;157;p31"/>
          <p:cNvPicPr preferRelativeResize="0"/>
          <p:nvPr/>
        </p:nvPicPr>
        <p:blipFill>
          <a:blip r:embed="rId2">
            <a:alphaModFix/>
          </a:blip>
          <a:stretch>
            <a:fillRect/>
          </a:stretch>
        </p:blipFill>
        <p:spPr>
          <a:xfrm>
            <a:off x="717554" y="-1325744"/>
            <a:ext cx="5428087" cy="7181544"/>
          </a:xfrm>
          <a:prstGeom prst="rect">
            <a:avLst/>
          </a:prstGeom>
          <a:noFill/>
          <a:ln>
            <a:noFill/>
          </a:ln>
          <a:effectLst>
            <a:outerShdw blurRad="57150" dist="19050" dir="5400000" algn="bl" rotWithShape="0">
              <a:srgbClr val="000000">
                <a:alpha val="50000"/>
              </a:srgbClr>
            </a:outerShdw>
          </a:effectLst>
        </p:spPr>
      </p:pic>
      <p:sp>
        <p:nvSpPr>
          <p:cNvPr id="158" name="Google Shape;158;p31"/>
          <p:cNvSpPr txBox="1">
            <a:spLocks noGrp="1"/>
          </p:cNvSpPr>
          <p:nvPr>
            <p:ph type="ctrTitle"/>
          </p:nvPr>
        </p:nvSpPr>
        <p:spPr>
          <a:xfrm>
            <a:off x="1677525" y="261100"/>
            <a:ext cx="4353300" cy="946800"/>
          </a:xfrm>
          <a:prstGeom prst="rect">
            <a:avLst/>
          </a:prstGeom>
        </p:spPr>
        <p:txBody>
          <a:bodyPr spcFirstLastPara="1" wrap="square" lIns="91425" tIns="91425" rIns="91425" bIns="91425" anchor="b" anchorCtr="0">
            <a:noAutofit/>
          </a:bodyPr>
          <a:lstStyle>
            <a:lvl1pPr lvl="0" rtl="0">
              <a:lnSpc>
                <a:spcPct val="90000"/>
              </a:lnSpc>
              <a:spcBef>
                <a:spcPts val="0"/>
              </a:spcBef>
              <a:spcAft>
                <a:spcPts val="0"/>
              </a:spcAft>
              <a:buSzPts val="3600"/>
              <a:buNone/>
              <a:defRPr sz="3600" b="1"/>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159" name="Google Shape;159;p31"/>
          <p:cNvSpPr txBox="1">
            <a:spLocks noGrp="1"/>
          </p:cNvSpPr>
          <p:nvPr>
            <p:ph type="subTitle" idx="1"/>
          </p:nvPr>
        </p:nvSpPr>
        <p:spPr>
          <a:xfrm>
            <a:off x="1677525" y="1284100"/>
            <a:ext cx="3986100" cy="1784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Catamaran"/>
              <a:buNone/>
              <a:defRPr sz="1600">
                <a:latin typeface="Catamaran"/>
                <a:ea typeface="Catamaran"/>
                <a:cs typeface="Catamaran"/>
                <a:sym typeface="Catamaran"/>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160" name="Google Shape;160;p31"/>
          <p:cNvSpPr txBox="1"/>
          <p:nvPr/>
        </p:nvSpPr>
        <p:spPr>
          <a:xfrm>
            <a:off x="1677525" y="3323999"/>
            <a:ext cx="3305400" cy="666900"/>
          </a:xfrm>
          <a:prstGeom prst="rect">
            <a:avLst/>
          </a:prstGeom>
          <a:noFill/>
          <a:ln>
            <a:noFill/>
          </a:ln>
        </p:spPr>
        <p:txBody>
          <a:bodyPr spcFirstLastPara="1" wrap="square" lIns="91425" tIns="91425" rIns="91425" bIns="91425" anchor="t" anchorCtr="0">
            <a:noAutofit/>
          </a:bodyPr>
          <a:lstStyle/>
          <a:p>
            <a:pPr marL="0" lvl="0" indent="0" algn="l" rtl="0">
              <a:spcBef>
                <a:spcPts val="300"/>
              </a:spcBef>
              <a:spcAft>
                <a:spcPts val="0"/>
              </a:spcAft>
              <a:buNone/>
            </a:pPr>
            <a:r>
              <a:rPr lang="en" sz="1200">
                <a:solidFill>
                  <a:schemeClr val="dk1"/>
                </a:solidFill>
                <a:latin typeface="Catamaran"/>
                <a:ea typeface="Catamaran"/>
                <a:cs typeface="Catamaran"/>
                <a:sym typeface="Catamaran"/>
              </a:rPr>
              <a:t>CREDITS: This presentation template was created by </a:t>
            </a:r>
            <a:r>
              <a:rPr lang="en" sz="1200">
                <a:solidFill>
                  <a:schemeClr val="dk1"/>
                </a:solidFill>
                <a:uFill>
                  <a:noFill/>
                </a:uFill>
                <a:latin typeface="Catamaran"/>
                <a:ea typeface="Catamaran"/>
                <a:cs typeface="Catamaran"/>
                <a:sym typeface="Catamaran"/>
                <a:hlinkClick r:id="rId3">
                  <a:extLst>
                    <a:ext uri="{A12FA001-AC4F-418D-AE19-62706E023703}">
                      <ahyp:hlinkClr xmlns:ahyp="http://schemas.microsoft.com/office/drawing/2018/hyperlinkcolor" val="tx"/>
                    </a:ext>
                  </a:extLst>
                </a:hlinkClick>
              </a:rPr>
              <a:t>Slidesgo</a:t>
            </a:r>
            <a:r>
              <a:rPr lang="en" sz="1200">
                <a:solidFill>
                  <a:schemeClr val="dk1"/>
                </a:solidFill>
                <a:latin typeface="Catamaran"/>
                <a:ea typeface="Catamaran"/>
                <a:cs typeface="Catamaran"/>
                <a:sym typeface="Catamaran"/>
              </a:rPr>
              <a:t>, including icons by </a:t>
            </a:r>
            <a:r>
              <a:rPr lang="en" sz="1200">
                <a:solidFill>
                  <a:schemeClr val="dk1"/>
                </a:solidFill>
                <a:uFill>
                  <a:noFill/>
                </a:uFill>
                <a:latin typeface="Catamaran"/>
                <a:ea typeface="Catamaran"/>
                <a:cs typeface="Catamaran"/>
                <a:sym typeface="Catamaran"/>
                <a:hlinkClick r:id="rId4">
                  <a:extLst>
                    <a:ext uri="{A12FA001-AC4F-418D-AE19-62706E023703}">
                      <ahyp:hlinkClr xmlns:ahyp="http://schemas.microsoft.com/office/drawing/2018/hyperlinkcolor" val="tx"/>
                    </a:ext>
                  </a:extLst>
                </a:hlinkClick>
              </a:rPr>
              <a:t>Flaticon</a:t>
            </a:r>
            <a:r>
              <a:rPr lang="en" sz="1200">
                <a:solidFill>
                  <a:schemeClr val="dk1"/>
                </a:solidFill>
                <a:latin typeface="Catamaran"/>
                <a:ea typeface="Catamaran"/>
                <a:cs typeface="Catamaran"/>
                <a:sym typeface="Catamaran"/>
              </a:rPr>
              <a:t>, and infographics &amp; images by </a:t>
            </a:r>
            <a:r>
              <a:rPr lang="en" sz="1200">
                <a:solidFill>
                  <a:schemeClr val="dk1"/>
                </a:solidFill>
                <a:uFill>
                  <a:noFill/>
                </a:uFill>
                <a:latin typeface="Catamaran"/>
                <a:ea typeface="Catamaran"/>
                <a:cs typeface="Catamaran"/>
                <a:sym typeface="Catamaran"/>
                <a:hlinkClick r:id="rId5">
                  <a:extLst>
                    <a:ext uri="{A12FA001-AC4F-418D-AE19-62706E023703}">
                      <ahyp:hlinkClr xmlns:ahyp="http://schemas.microsoft.com/office/drawing/2018/hyperlinkcolor" val="tx"/>
                    </a:ext>
                  </a:extLst>
                </a:hlinkClick>
              </a:rPr>
              <a:t>Freepik</a:t>
            </a:r>
            <a:r>
              <a:rPr lang="en" sz="1200">
                <a:solidFill>
                  <a:schemeClr val="dk1"/>
                </a:solidFill>
                <a:latin typeface="Catamaran"/>
                <a:ea typeface="Catamaran"/>
                <a:cs typeface="Catamaran"/>
                <a:sym typeface="Catamaran"/>
              </a:rPr>
              <a:t>. </a:t>
            </a:r>
            <a:endParaRPr sz="1200">
              <a:solidFill>
                <a:schemeClr val="dk1"/>
              </a:solidFill>
              <a:latin typeface="Catamaran"/>
              <a:ea typeface="Catamaran"/>
              <a:cs typeface="Catamaran"/>
              <a:sym typeface="Catamaran"/>
            </a:endParaRPr>
          </a:p>
          <a:p>
            <a:pPr marL="0" lvl="0" indent="0" algn="l" rtl="0">
              <a:spcBef>
                <a:spcPts val="300"/>
              </a:spcBef>
              <a:spcAft>
                <a:spcPts val="0"/>
              </a:spcAft>
              <a:buNone/>
            </a:pPr>
            <a:endParaRPr sz="1200">
              <a:solidFill>
                <a:schemeClr val="dk1"/>
              </a:solidFill>
              <a:latin typeface="Catamaran"/>
              <a:ea typeface="Catamaran"/>
              <a:cs typeface="Catamaran"/>
              <a:sym typeface="Catamaran"/>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 Bullet Points">
  <p:cSld name="TITLE_ONLY_2_2_1">
    <p:spTree>
      <p:nvGrpSpPr>
        <p:cNvPr id="1" name="Shape 161"/>
        <p:cNvGrpSpPr/>
        <p:nvPr/>
      </p:nvGrpSpPr>
      <p:grpSpPr>
        <a:xfrm>
          <a:off x="0" y="0"/>
          <a:ext cx="0" cy="0"/>
          <a:chOff x="0" y="0"/>
          <a:chExt cx="0" cy="0"/>
        </a:xfrm>
      </p:grpSpPr>
      <p:pic>
        <p:nvPicPr>
          <p:cNvPr id="162" name="Google Shape;162;p32"/>
          <p:cNvPicPr preferRelativeResize="0"/>
          <p:nvPr/>
        </p:nvPicPr>
        <p:blipFill>
          <a:blip r:embed="rId2">
            <a:alphaModFix/>
          </a:blip>
          <a:stretch>
            <a:fillRect/>
          </a:stretch>
        </p:blipFill>
        <p:spPr>
          <a:xfrm>
            <a:off x="168751" y="-1722050"/>
            <a:ext cx="8375450" cy="6696023"/>
          </a:xfrm>
          <a:prstGeom prst="rect">
            <a:avLst/>
          </a:prstGeom>
          <a:noFill/>
          <a:ln>
            <a:noFill/>
          </a:ln>
          <a:effectLst>
            <a:outerShdw blurRad="57150" dist="19050" dir="5400000" algn="bl" rotWithShape="0">
              <a:srgbClr val="000000">
                <a:alpha val="50000"/>
              </a:srgbClr>
            </a:outerShdw>
          </a:effectLst>
        </p:spPr>
      </p:pic>
      <p:sp>
        <p:nvSpPr>
          <p:cNvPr id="163" name="Google Shape;163;p32"/>
          <p:cNvSpPr txBox="1">
            <a:spLocks noGrp="1"/>
          </p:cNvSpPr>
          <p:nvPr>
            <p:ph type="title"/>
          </p:nvPr>
        </p:nvSpPr>
        <p:spPr>
          <a:xfrm>
            <a:off x="1063200" y="335373"/>
            <a:ext cx="7017600" cy="572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4" name="Google Shape;164;p32"/>
          <p:cNvSpPr txBox="1">
            <a:spLocks noGrp="1"/>
          </p:cNvSpPr>
          <p:nvPr>
            <p:ph type="body" idx="1"/>
          </p:nvPr>
        </p:nvSpPr>
        <p:spPr>
          <a:xfrm>
            <a:off x="1263875" y="1103875"/>
            <a:ext cx="3021600" cy="35223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65" name="Google Shape;165;p32"/>
          <p:cNvSpPr txBox="1">
            <a:spLocks noGrp="1"/>
          </p:cNvSpPr>
          <p:nvPr>
            <p:ph type="body" idx="2"/>
          </p:nvPr>
        </p:nvSpPr>
        <p:spPr>
          <a:xfrm>
            <a:off x="4858528" y="1103875"/>
            <a:ext cx="3021600" cy="35223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1">
  <p:cSld name="TITLE_AND_BODY_1">
    <p:spTree>
      <p:nvGrpSpPr>
        <p:cNvPr id="1" name="Shape 19"/>
        <p:cNvGrpSpPr/>
        <p:nvPr/>
      </p:nvGrpSpPr>
      <p:grpSpPr>
        <a:xfrm>
          <a:off x="0" y="0"/>
          <a:ext cx="0" cy="0"/>
          <a:chOff x="0" y="0"/>
          <a:chExt cx="0" cy="0"/>
        </a:xfrm>
      </p:grpSpPr>
      <p:sp>
        <p:nvSpPr>
          <p:cNvPr id="20" name="Google Shape;20;p5"/>
          <p:cNvSpPr txBox="1">
            <a:spLocks noGrp="1"/>
          </p:cNvSpPr>
          <p:nvPr>
            <p:ph type="body" idx="1"/>
          </p:nvPr>
        </p:nvSpPr>
        <p:spPr>
          <a:xfrm>
            <a:off x="706600" y="1450925"/>
            <a:ext cx="7702200" cy="31179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1" name="Google Shape;21;p5"/>
          <p:cNvSpPr/>
          <p:nvPr/>
        </p:nvSpPr>
        <p:spPr>
          <a:xfrm>
            <a:off x="-50175" y="300150"/>
            <a:ext cx="7048800" cy="7191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5"/>
          <p:cNvSpPr txBox="1">
            <a:spLocks noGrp="1"/>
          </p:cNvSpPr>
          <p:nvPr>
            <p:ph type="title"/>
          </p:nvPr>
        </p:nvSpPr>
        <p:spPr>
          <a:xfrm>
            <a:off x="1063200" y="335373"/>
            <a:ext cx="7017600" cy="572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7"/>
          <p:cNvSpPr/>
          <p:nvPr/>
        </p:nvSpPr>
        <p:spPr>
          <a:xfrm>
            <a:off x="-50175" y="300150"/>
            <a:ext cx="4722600" cy="7191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7"/>
          <p:cNvSpPr txBox="1">
            <a:spLocks noGrp="1"/>
          </p:cNvSpPr>
          <p:nvPr>
            <p:ph type="title"/>
          </p:nvPr>
        </p:nvSpPr>
        <p:spPr>
          <a:xfrm>
            <a:off x="1063200" y="335373"/>
            <a:ext cx="7017600" cy="572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31" name="Google Shape;31;p7"/>
          <p:cNvPicPr preferRelativeResize="0"/>
          <p:nvPr/>
        </p:nvPicPr>
        <p:blipFill>
          <a:blip r:embed="rId2">
            <a:alphaModFix/>
          </a:blip>
          <a:stretch>
            <a:fillRect/>
          </a:stretch>
        </p:blipFill>
        <p:spPr>
          <a:xfrm rot="-5400000">
            <a:off x="1343199" y="-722175"/>
            <a:ext cx="4001225" cy="7640874"/>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1369188" y="746250"/>
            <a:ext cx="4238100" cy="755700"/>
          </a:xfrm>
          <a:prstGeom prst="rect">
            <a:avLst/>
          </a:prstGeom>
        </p:spPr>
        <p:txBody>
          <a:bodyPr spcFirstLastPara="1" wrap="square" lIns="91425" tIns="91425" rIns="91425" bIns="91425" anchor="b" anchorCtr="0">
            <a:noAutofit/>
          </a:bodyPr>
          <a:lstStyle>
            <a:lvl1pPr lvl="0">
              <a:spcBef>
                <a:spcPts val="0"/>
              </a:spcBef>
              <a:spcAft>
                <a:spcPts val="0"/>
              </a:spcAft>
              <a:buSzPts val="2700"/>
              <a:buNone/>
              <a:defRPr sz="2700" b="1"/>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8"/>
          <p:cNvSpPr txBox="1">
            <a:spLocks noGrp="1"/>
          </p:cNvSpPr>
          <p:nvPr>
            <p:ph type="body" idx="1"/>
          </p:nvPr>
        </p:nvSpPr>
        <p:spPr>
          <a:xfrm>
            <a:off x="1369188" y="1580250"/>
            <a:ext cx="4238100" cy="2664600"/>
          </a:xfrm>
          <a:prstGeom prst="rect">
            <a:avLst/>
          </a:prstGeom>
        </p:spPr>
        <p:txBody>
          <a:bodyPr spcFirstLastPara="1" wrap="square" lIns="91425" tIns="91425" rIns="91425" bIns="91425" anchor="t" anchorCtr="0">
            <a:noAutofit/>
          </a:bodyPr>
          <a:lstStyle>
            <a:lvl1pPr marL="457200" lvl="0" indent="-330200">
              <a:spcBef>
                <a:spcPts val="0"/>
              </a:spcBef>
              <a:spcAft>
                <a:spcPts val="0"/>
              </a:spcAft>
              <a:buSzPts val="1600"/>
              <a:buChar char="●"/>
              <a:defRPr sz="1600"/>
            </a:lvl1pPr>
            <a:lvl2pPr marL="914400" lvl="1" indent="-330200">
              <a:spcBef>
                <a:spcPts val="1600"/>
              </a:spcBef>
              <a:spcAft>
                <a:spcPts val="0"/>
              </a:spcAft>
              <a:buSzPts val="1600"/>
              <a:buChar char="○"/>
              <a:defRPr sz="1600"/>
            </a:lvl2pPr>
            <a:lvl3pPr marL="1371600" lvl="2" indent="-330200">
              <a:spcBef>
                <a:spcPts val="1600"/>
              </a:spcBef>
              <a:spcAft>
                <a:spcPts val="0"/>
              </a:spcAft>
              <a:buSzPts val="1600"/>
              <a:buChar char="■"/>
              <a:defRPr sz="1600"/>
            </a:lvl3pPr>
            <a:lvl4pPr marL="1828800" lvl="3" indent="-330200">
              <a:spcBef>
                <a:spcPts val="1600"/>
              </a:spcBef>
              <a:spcAft>
                <a:spcPts val="0"/>
              </a:spcAft>
              <a:buSzPts val="1600"/>
              <a:buChar char="●"/>
              <a:defRPr sz="1600"/>
            </a:lvl4pPr>
            <a:lvl5pPr marL="2286000" lvl="4" indent="-330200">
              <a:spcBef>
                <a:spcPts val="1600"/>
              </a:spcBef>
              <a:spcAft>
                <a:spcPts val="0"/>
              </a:spcAft>
              <a:buSzPts val="1600"/>
              <a:buChar char="○"/>
              <a:defRPr sz="1600"/>
            </a:lvl5pPr>
            <a:lvl6pPr marL="2743200" lvl="5" indent="-330200">
              <a:spcBef>
                <a:spcPts val="1600"/>
              </a:spcBef>
              <a:spcAft>
                <a:spcPts val="0"/>
              </a:spcAft>
              <a:buSzPts val="1600"/>
              <a:buChar char="■"/>
              <a:defRPr sz="1600"/>
            </a:lvl6pPr>
            <a:lvl7pPr marL="3200400" lvl="6" indent="-330200">
              <a:spcBef>
                <a:spcPts val="1600"/>
              </a:spcBef>
              <a:spcAft>
                <a:spcPts val="0"/>
              </a:spcAft>
              <a:buSzPts val="1600"/>
              <a:buChar char="●"/>
              <a:defRPr sz="1600"/>
            </a:lvl7pPr>
            <a:lvl8pPr marL="3657600" lvl="7" indent="-330200">
              <a:spcBef>
                <a:spcPts val="1600"/>
              </a:spcBef>
              <a:spcAft>
                <a:spcPts val="0"/>
              </a:spcAft>
              <a:buSzPts val="1600"/>
              <a:buChar char="○"/>
              <a:defRPr sz="1600"/>
            </a:lvl8pPr>
            <a:lvl9pPr marL="4114800" lvl="8" indent="-330200">
              <a:spcBef>
                <a:spcPts val="1600"/>
              </a:spcBef>
              <a:spcAft>
                <a:spcPts val="1600"/>
              </a:spcAft>
              <a:buSzPts val="1600"/>
              <a:buChar char="■"/>
              <a:defRPr sz="16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1978800" y="634425"/>
            <a:ext cx="5186400" cy="1176900"/>
          </a:xfrm>
          <a:prstGeom prst="rect">
            <a:avLst/>
          </a:prstGeom>
        </p:spPr>
        <p:txBody>
          <a:bodyPr spcFirstLastPara="1" wrap="square" lIns="91425" tIns="91425" rIns="91425" bIns="91425" anchor="t" anchorCtr="0">
            <a:noAutofit/>
          </a:bodyPr>
          <a:lstStyle>
            <a:lvl1pPr lvl="0" algn="ctr">
              <a:spcBef>
                <a:spcPts val="0"/>
              </a:spcBef>
              <a:spcAft>
                <a:spcPts val="0"/>
              </a:spcAft>
              <a:buSzPts val="3000"/>
              <a:buNone/>
              <a:defRPr sz="3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pic>
        <p:nvPicPr>
          <p:cNvPr id="47" name="Google Shape;47;p12"/>
          <p:cNvPicPr preferRelativeResize="0"/>
          <p:nvPr/>
        </p:nvPicPr>
        <p:blipFill>
          <a:blip r:embed="rId2">
            <a:alphaModFix/>
          </a:blip>
          <a:stretch>
            <a:fillRect/>
          </a:stretch>
        </p:blipFill>
        <p:spPr>
          <a:xfrm rot="-5400000">
            <a:off x="2758488" y="-463550"/>
            <a:ext cx="3627026" cy="6417823"/>
          </a:xfrm>
          <a:prstGeom prst="rect">
            <a:avLst/>
          </a:prstGeom>
          <a:noFill/>
          <a:ln>
            <a:noFill/>
          </a:ln>
        </p:spPr>
      </p:pic>
      <p:sp>
        <p:nvSpPr>
          <p:cNvPr id="48" name="Google Shape;48;p12"/>
          <p:cNvSpPr txBox="1">
            <a:spLocks noGrp="1"/>
          </p:cNvSpPr>
          <p:nvPr>
            <p:ph type="title" hasCustomPrompt="1"/>
          </p:nvPr>
        </p:nvSpPr>
        <p:spPr>
          <a:xfrm>
            <a:off x="2271775" y="1542250"/>
            <a:ext cx="4600500" cy="1420800"/>
          </a:xfrm>
          <a:prstGeom prst="rect">
            <a:avLst/>
          </a:prstGeom>
        </p:spPr>
        <p:txBody>
          <a:bodyPr spcFirstLastPara="1" wrap="square" lIns="91425" tIns="91425" rIns="91425" bIns="91425" anchor="b" anchorCtr="0">
            <a:noAutofit/>
          </a:bodyPr>
          <a:lstStyle>
            <a:lvl1pPr lvl="0" algn="ctr">
              <a:spcBef>
                <a:spcPts val="0"/>
              </a:spcBef>
              <a:spcAft>
                <a:spcPts val="0"/>
              </a:spcAft>
              <a:buSzPts val="7200"/>
              <a:buNone/>
              <a:defRPr sz="7200"/>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49" name="Google Shape;49;p12"/>
          <p:cNvSpPr txBox="1">
            <a:spLocks noGrp="1"/>
          </p:cNvSpPr>
          <p:nvPr>
            <p:ph type="body" idx="1"/>
          </p:nvPr>
        </p:nvSpPr>
        <p:spPr>
          <a:xfrm>
            <a:off x="2984250" y="2915600"/>
            <a:ext cx="3175500" cy="7080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42900" algn="ctr">
              <a:spcBef>
                <a:spcPts val="1600"/>
              </a:spcBef>
              <a:spcAft>
                <a:spcPts val="0"/>
              </a:spcAft>
              <a:buSzPts val="1800"/>
              <a:buChar char="○"/>
              <a:defRPr sz="1800"/>
            </a:lvl2pPr>
            <a:lvl3pPr marL="1371600" lvl="2" indent="-342900" algn="ctr">
              <a:spcBef>
                <a:spcPts val="1600"/>
              </a:spcBef>
              <a:spcAft>
                <a:spcPts val="0"/>
              </a:spcAft>
              <a:buSzPts val="1800"/>
              <a:buChar char="■"/>
              <a:defRPr sz="1800"/>
            </a:lvl3pPr>
            <a:lvl4pPr marL="1828800" lvl="3" indent="-342900" algn="ctr">
              <a:spcBef>
                <a:spcPts val="1600"/>
              </a:spcBef>
              <a:spcAft>
                <a:spcPts val="0"/>
              </a:spcAft>
              <a:buSzPts val="1800"/>
              <a:buChar char="●"/>
              <a:defRPr sz="1800"/>
            </a:lvl4pPr>
            <a:lvl5pPr marL="2286000" lvl="4" indent="-342900" algn="ctr">
              <a:spcBef>
                <a:spcPts val="1600"/>
              </a:spcBef>
              <a:spcAft>
                <a:spcPts val="0"/>
              </a:spcAft>
              <a:buSzPts val="1800"/>
              <a:buChar char="○"/>
              <a:defRPr sz="1800"/>
            </a:lvl5pPr>
            <a:lvl6pPr marL="2743200" lvl="5" indent="-342900" algn="ctr">
              <a:spcBef>
                <a:spcPts val="1600"/>
              </a:spcBef>
              <a:spcAft>
                <a:spcPts val="0"/>
              </a:spcAft>
              <a:buSzPts val="1800"/>
              <a:buChar char="■"/>
              <a:defRPr sz="1800"/>
            </a:lvl6pPr>
            <a:lvl7pPr marL="3200400" lvl="6" indent="-342900" algn="ctr">
              <a:spcBef>
                <a:spcPts val="1600"/>
              </a:spcBef>
              <a:spcAft>
                <a:spcPts val="0"/>
              </a:spcAft>
              <a:buSzPts val="1800"/>
              <a:buChar char="●"/>
              <a:defRPr sz="1800"/>
            </a:lvl7pPr>
            <a:lvl8pPr marL="3657600" lvl="7" indent="-342900" algn="ctr">
              <a:spcBef>
                <a:spcPts val="1600"/>
              </a:spcBef>
              <a:spcAft>
                <a:spcPts val="0"/>
              </a:spcAft>
              <a:buSzPts val="1800"/>
              <a:buChar char="○"/>
              <a:defRPr sz="1800"/>
            </a:lvl8pPr>
            <a:lvl9pPr marL="4114800" lvl="8" indent="-342900" algn="ctr">
              <a:spcBef>
                <a:spcPts val="1600"/>
              </a:spcBef>
              <a:spcAft>
                <a:spcPts val="1600"/>
              </a:spcAft>
              <a:buSzPts val="1800"/>
              <a:buChar char="■"/>
              <a:defRPr sz="1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50"/>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TITLE_1">
    <p:spTree>
      <p:nvGrpSpPr>
        <p:cNvPr id="1" name="Shape 51"/>
        <p:cNvGrpSpPr/>
        <p:nvPr/>
      </p:nvGrpSpPr>
      <p:grpSpPr>
        <a:xfrm>
          <a:off x="0" y="0"/>
          <a:ext cx="0" cy="0"/>
          <a:chOff x="0" y="0"/>
          <a:chExt cx="0" cy="0"/>
        </a:xfrm>
      </p:grpSpPr>
      <p:sp>
        <p:nvSpPr>
          <p:cNvPr id="52" name="Google Shape;52;p14"/>
          <p:cNvSpPr txBox="1">
            <a:spLocks noGrp="1"/>
          </p:cNvSpPr>
          <p:nvPr>
            <p:ph type="ctrTitle"/>
          </p:nvPr>
        </p:nvSpPr>
        <p:spPr>
          <a:xfrm>
            <a:off x="1394950" y="3598868"/>
            <a:ext cx="3187500" cy="786000"/>
          </a:xfrm>
          <a:prstGeom prst="rect">
            <a:avLst/>
          </a:prstGeom>
        </p:spPr>
        <p:txBody>
          <a:bodyPr spcFirstLastPara="1" wrap="square" lIns="91425" tIns="91425" rIns="91425" bIns="91425" anchor="t" anchorCtr="0">
            <a:noAutofit/>
          </a:bodyPr>
          <a:lstStyle>
            <a:lvl1pPr lvl="0" rtl="0">
              <a:lnSpc>
                <a:spcPct val="90000"/>
              </a:lnSpc>
              <a:spcBef>
                <a:spcPts val="0"/>
              </a:spcBef>
              <a:spcAft>
                <a:spcPts val="0"/>
              </a:spcAft>
              <a:buSzPts val="1800"/>
              <a:buFont typeface="Catamaran"/>
              <a:buNone/>
              <a:defRPr sz="1800">
                <a:latin typeface="Catamaran"/>
                <a:ea typeface="Catamaran"/>
                <a:cs typeface="Catamaran"/>
                <a:sym typeface="Catamaran"/>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53" name="Google Shape;53;p14"/>
          <p:cNvSpPr txBox="1">
            <a:spLocks noGrp="1"/>
          </p:cNvSpPr>
          <p:nvPr>
            <p:ph type="subTitle" idx="1"/>
          </p:nvPr>
        </p:nvSpPr>
        <p:spPr>
          <a:xfrm>
            <a:off x="1394950" y="662775"/>
            <a:ext cx="3638100" cy="251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700"/>
              <a:buFont typeface="Architects Daughter"/>
              <a:buNone/>
              <a:defRPr sz="2700">
                <a:latin typeface="Architects Daughter"/>
                <a:ea typeface="Architects Daughter"/>
                <a:cs typeface="Architects Daughter"/>
                <a:sym typeface="Architects Daughter"/>
              </a:defRPr>
            </a:lvl1pPr>
            <a:lvl2pPr lvl="1" rtl="0">
              <a:lnSpc>
                <a:spcPct val="100000"/>
              </a:lnSpc>
              <a:spcBef>
                <a:spcPts val="0"/>
              </a:spcBef>
              <a:spcAft>
                <a:spcPts val="0"/>
              </a:spcAft>
              <a:buSzPts val="2800"/>
              <a:buFont typeface="Architects Daughter"/>
              <a:buNone/>
              <a:defRPr sz="2800">
                <a:latin typeface="Architects Daughter"/>
                <a:ea typeface="Architects Daughter"/>
                <a:cs typeface="Architects Daughter"/>
                <a:sym typeface="Architects Daughter"/>
              </a:defRPr>
            </a:lvl2pPr>
            <a:lvl3pPr lvl="2" rtl="0">
              <a:lnSpc>
                <a:spcPct val="100000"/>
              </a:lnSpc>
              <a:spcBef>
                <a:spcPts val="0"/>
              </a:spcBef>
              <a:spcAft>
                <a:spcPts val="0"/>
              </a:spcAft>
              <a:buSzPts val="2800"/>
              <a:buFont typeface="Architects Daughter"/>
              <a:buNone/>
              <a:defRPr sz="2800">
                <a:latin typeface="Architects Daughter"/>
                <a:ea typeface="Architects Daughter"/>
                <a:cs typeface="Architects Daughter"/>
                <a:sym typeface="Architects Daughter"/>
              </a:defRPr>
            </a:lvl3pPr>
            <a:lvl4pPr lvl="3" rtl="0">
              <a:lnSpc>
                <a:spcPct val="100000"/>
              </a:lnSpc>
              <a:spcBef>
                <a:spcPts val="0"/>
              </a:spcBef>
              <a:spcAft>
                <a:spcPts val="0"/>
              </a:spcAft>
              <a:buSzPts val="2800"/>
              <a:buFont typeface="Architects Daughter"/>
              <a:buNone/>
              <a:defRPr sz="2800">
                <a:latin typeface="Architects Daughter"/>
                <a:ea typeface="Architects Daughter"/>
                <a:cs typeface="Architects Daughter"/>
                <a:sym typeface="Architects Daughter"/>
              </a:defRPr>
            </a:lvl4pPr>
            <a:lvl5pPr lvl="4" rtl="0">
              <a:lnSpc>
                <a:spcPct val="100000"/>
              </a:lnSpc>
              <a:spcBef>
                <a:spcPts val="0"/>
              </a:spcBef>
              <a:spcAft>
                <a:spcPts val="0"/>
              </a:spcAft>
              <a:buSzPts val="2800"/>
              <a:buFont typeface="Architects Daughter"/>
              <a:buNone/>
              <a:defRPr sz="2800">
                <a:latin typeface="Architects Daughter"/>
                <a:ea typeface="Architects Daughter"/>
                <a:cs typeface="Architects Daughter"/>
                <a:sym typeface="Architects Daughter"/>
              </a:defRPr>
            </a:lvl5pPr>
            <a:lvl6pPr lvl="5" rtl="0">
              <a:lnSpc>
                <a:spcPct val="100000"/>
              </a:lnSpc>
              <a:spcBef>
                <a:spcPts val="0"/>
              </a:spcBef>
              <a:spcAft>
                <a:spcPts val="0"/>
              </a:spcAft>
              <a:buSzPts val="2800"/>
              <a:buFont typeface="Architects Daughter"/>
              <a:buNone/>
              <a:defRPr sz="2800">
                <a:latin typeface="Architects Daughter"/>
                <a:ea typeface="Architects Daughter"/>
                <a:cs typeface="Architects Daughter"/>
                <a:sym typeface="Architects Daughter"/>
              </a:defRPr>
            </a:lvl6pPr>
            <a:lvl7pPr lvl="6" rtl="0">
              <a:lnSpc>
                <a:spcPct val="100000"/>
              </a:lnSpc>
              <a:spcBef>
                <a:spcPts val="0"/>
              </a:spcBef>
              <a:spcAft>
                <a:spcPts val="0"/>
              </a:spcAft>
              <a:buSzPts val="2800"/>
              <a:buFont typeface="Architects Daughter"/>
              <a:buNone/>
              <a:defRPr sz="2800">
                <a:latin typeface="Architects Daughter"/>
                <a:ea typeface="Architects Daughter"/>
                <a:cs typeface="Architects Daughter"/>
                <a:sym typeface="Architects Daughter"/>
              </a:defRPr>
            </a:lvl7pPr>
            <a:lvl8pPr lvl="7" rtl="0">
              <a:lnSpc>
                <a:spcPct val="100000"/>
              </a:lnSpc>
              <a:spcBef>
                <a:spcPts val="0"/>
              </a:spcBef>
              <a:spcAft>
                <a:spcPts val="0"/>
              </a:spcAft>
              <a:buSzPts val="2800"/>
              <a:buFont typeface="Architects Daughter"/>
              <a:buNone/>
              <a:defRPr sz="2800">
                <a:latin typeface="Architects Daughter"/>
                <a:ea typeface="Architects Daughter"/>
                <a:cs typeface="Architects Daughter"/>
                <a:sym typeface="Architects Daughter"/>
              </a:defRPr>
            </a:lvl8pPr>
            <a:lvl9pPr lvl="8" rtl="0">
              <a:lnSpc>
                <a:spcPct val="100000"/>
              </a:lnSpc>
              <a:spcBef>
                <a:spcPts val="0"/>
              </a:spcBef>
              <a:spcAft>
                <a:spcPts val="0"/>
              </a:spcAft>
              <a:buSzPts val="2800"/>
              <a:buFont typeface="Architects Daughter"/>
              <a:buNone/>
              <a:defRPr sz="2800">
                <a:latin typeface="Architects Daughter"/>
                <a:ea typeface="Architects Daughter"/>
                <a:cs typeface="Architects Daughter"/>
                <a:sym typeface="Architects Daughte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2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Architects Daughter"/>
              <a:buNone/>
              <a:defRPr sz="2800" b="1">
                <a:solidFill>
                  <a:schemeClr val="dk1"/>
                </a:solidFill>
                <a:latin typeface="Architects Daughter"/>
                <a:ea typeface="Architects Daughter"/>
                <a:cs typeface="Architects Daughter"/>
                <a:sym typeface="Architects Daughter"/>
              </a:defRPr>
            </a:lvl1pPr>
            <a:lvl2pPr lvl="1">
              <a:spcBef>
                <a:spcPts val="0"/>
              </a:spcBef>
              <a:spcAft>
                <a:spcPts val="0"/>
              </a:spcAft>
              <a:buClr>
                <a:schemeClr val="dk1"/>
              </a:buClr>
              <a:buSzPts val="2800"/>
              <a:buFont typeface="Architects Daughter"/>
              <a:buNone/>
              <a:defRPr sz="2800">
                <a:solidFill>
                  <a:schemeClr val="dk1"/>
                </a:solidFill>
                <a:latin typeface="Architects Daughter"/>
                <a:ea typeface="Architects Daughter"/>
                <a:cs typeface="Architects Daughter"/>
                <a:sym typeface="Architects Daughter"/>
              </a:defRPr>
            </a:lvl2pPr>
            <a:lvl3pPr lvl="2">
              <a:spcBef>
                <a:spcPts val="0"/>
              </a:spcBef>
              <a:spcAft>
                <a:spcPts val="0"/>
              </a:spcAft>
              <a:buClr>
                <a:schemeClr val="dk1"/>
              </a:buClr>
              <a:buSzPts val="2800"/>
              <a:buFont typeface="Architects Daughter"/>
              <a:buNone/>
              <a:defRPr sz="2800">
                <a:solidFill>
                  <a:schemeClr val="dk1"/>
                </a:solidFill>
                <a:latin typeface="Architects Daughter"/>
                <a:ea typeface="Architects Daughter"/>
                <a:cs typeface="Architects Daughter"/>
                <a:sym typeface="Architects Daughter"/>
              </a:defRPr>
            </a:lvl3pPr>
            <a:lvl4pPr lvl="3">
              <a:spcBef>
                <a:spcPts val="0"/>
              </a:spcBef>
              <a:spcAft>
                <a:spcPts val="0"/>
              </a:spcAft>
              <a:buClr>
                <a:schemeClr val="dk1"/>
              </a:buClr>
              <a:buSzPts val="2800"/>
              <a:buFont typeface="Architects Daughter"/>
              <a:buNone/>
              <a:defRPr sz="2800">
                <a:solidFill>
                  <a:schemeClr val="dk1"/>
                </a:solidFill>
                <a:latin typeface="Architects Daughter"/>
                <a:ea typeface="Architects Daughter"/>
                <a:cs typeface="Architects Daughter"/>
                <a:sym typeface="Architects Daughter"/>
              </a:defRPr>
            </a:lvl4pPr>
            <a:lvl5pPr lvl="4">
              <a:spcBef>
                <a:spcPts val="0"/>
              </a:spcBef>
              <a:spcAft>
                <a:spcPts val="0"/>
              </a:spcAft>
              <a:buClr>
                <a:schemeClr val="dk1"/>
              </a:buClr>
              <a:buSzPts val="2800"/>
              <a:buFont typeface="Architects Daughter"/>
              <a:buNone/>
              <a:defRPr sz="2800">
                <a:solidFill>
                  <a:schemeClr val="dk1"/>
                </a:solidFill>
                <a:latin typeface="Architects Daughter"/>
                <a:ea typeface="Architects Daughter"/>
                <a:cs typeface="Architects Daughter"/>
                <a:sym typeface="Architects Daughter"/>
              </a:defRPr>
            </a:lvl5pPr>
            <a:lvl6pPr lvl="5">
              <a:spcBef>
                <a:spcPts val="0"/>
              </a:spcBef>
              <a:spcAft>
                <a:spcPts val="0"/>
              </a:spcAft>
              <a:buClr>
                <a:schemeClr val="dk1"/>
              </a:buClr>
              <a:buSzPts val="2800"/>
              <a:buFont typeface="Architects Daughter"/>
              <a:buNone/>
              <a:defRPr sz="2800">
                <a:solidFill>
                  <a:schemeClr val="dk1"/>
                </a:solidFill>
                <a:latin typeface="Architects Daughter"/>
                <a:ea typeface="Architects Daughter"/>
                <a:cs typeface="Architects Daughter"/>
                <a:sym typeface="Architects Daughter"/>
              </a:defRPr>
            </a:lvl6pPr>
            <a:lvl7pPr lvl="6">
              <a:spcBef>
                <a:spcPts val="0"/>
              </a:spcBef>
              <a:spcAft>
                <a:spcPts val="0"/>
              </a:spcAft>
              <a:buClr>
                <a:schemeClr val="dk1"/>
              </a:buClr>
              <a:buSzPts val="2800"/>
              <a:buFont typeface="Architects Daughter"/>
              <a:buNone/>
              <a:defRPr sz="2800">
                <a:solidFill>
                  <a:schemeClr val="dk1"/>
                </a:solidFill>
                <a:latin typeface="Architects Daughter"/>
                <a:ea typeface="Architects Daughter"/>
                <a:cs typeface="Architects Daughter"/>
                <a:sym typeface="Architects Daughter"/>
              </a:defRPr>
            </a:lvl7pPr>
            <a:lvl8pPr lvl="7">
              <a:spcBef>
                <a:spcPts val="0"/>
              </a:spcBef>
              <a:spcAft>
                <a:spcPts val="0"/>
              </a:spcAft>
              <a:buClr>
                <a:schemeClr val="dk1"/>
              </a:buClr>
              <a:buSzPts val="2800"/>
              <a:buFont typeface="Architects Daughter"/>
              <a:buNone/>
              <a:defRPr sz="2800">
                <a:solidFill>
                  <a:schemeClr val="dk1"/>
                </a:solidFill>
                <a:latin typeface="Architects Daughter"/>
                <a:ea typeface="Architects Daughter"/>
                <a:cs typeface="Architects Daughter"/>
                <a:sym typeface="Architects Daughter"/>
              </a:defRPr>
            </a:lvl8pPr>
            <a:lvl9pPr lvl="8">
              <a:spcBef>
                <a:spcPts val="0"/>
              </a:spcBef>
              <a:spcAft>
                <a:spcPts val="0"/>
              </a:spcAft>
              <a:buClr>
                <a:schemeClr val="dk1"/>
              </a:buClr>
              <a:buSzPts val="2800"/>
              <a:buFont typeface="Architects Daughter"/>
              <a:buNone/>
              <a:defRPr sz="2800">
                <a:solidFill>
                  <a:schemeClr val="dk1"/>
                </a:solidFill>
                <a:latin typeface="Architects Daughter"/>
                <a:ea typeface="Architects Daughter"/>
                <a:cs typeface="Architects Daughter"/>
                <a:sym typeface="Architects Daughter"/>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Catamaran"/>
              <a:buChar char="●"/>
              <a:defRPr sz="1800">
                <a:solidFill>
                  <a:schemeClr val="dk1"/>
                </a:solidFill>
                <a:latin typeface="Catamaran"/>
                <a:ea typeface="Catamaran"/>
                <a:cs typeface="Catamaran"/>
                <a:sym typeface="Catamaran"/>
              </a:defRPr>
            </a:lvl1pPr>
            <a:lvl2pPr marL="914400" lvl="1" indent="-317500">
              <a:lnSpc>
                <a:spcPct val="100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2pPr>
            <a:lvl3pPr marL="1371600" lvl="2" indent="-317500">
              <a:lnSpc>
                <a:spcPct val="100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3pPr>
            <a:lvl4pPr marL="1828800" lvl="3" indent="-317500">
              <a:lnSpc>
                <a:spcPct val="100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4pPr>
            <a:lvl5pPr marL="2286000" lvl="4" indent="-317500">
              <a:lnSpc>
                <a:spcPct val="100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5pPr>
            <a:lvl6pPr marL="2743200" lvl="5" indent="-317500">
              <a:lnSpc>
                <a:spcPct val="100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6pPr>
            <a:lvl7pPr marL="3200400" lvl="6" indent="-317500">
              <a:lnSpc>
                <a:spcPct val="100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7pPr>
            <a:lvl8pPr marL="3657600" lvl="7" indent="-317500">
              <a:lnSpc>
                <a:spcPct val="100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8pPr>
            <a:lvl9pPr marL="4114800" lvl="8" indent="-317500">
              <a:lnSpc>
                <a:spcPct val="100000"/>
              </a:lnSpc>
              <a:spcBef>
                <a:spcPts val="1600"/>
              </a:spcBef>
              <a:spcAft>
                <a:spcPts val="1600"/>
              </a:spcAft>
              <a:buClr>
                <a:schemeClr val="dk1"/>
              </a:buClr>
              <a:buSzPts val="1400"/>
              <a:buFont typeface="Catamaran"/>
              <a:buChar char="■"/>
              <a:defRPr>
                <a:solidFill>
                  <a:schemeClr val="dk1"/>
                </a:solidFill>
                <a:latin typeface="Catamaran"/>
                <a:ea typeface="Catamaran"/>
                <a:cs typeface="Catamaran"/>
                <a:sym typeface="Catamaran"/>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3" r:id="rId4"/>
    <p:sldLayoutId id="2147483654" r:id="rId5"/>
    <p:sldLayoutId id="2147483655" r:id="rId6"/>
    <p:sldLayoutId id="2147483658" r:id="rId7"/>
    <p:sldLayoutId id="2147483659" r:id="rId8"/>
    <p:sldLayoutId id="2147483660" r:id="rId9"/>
    <p:sldLayoutId id="2147483661" r:id="rId10"/>
    <p:sldLayoutId id="2147483664" r:id="rId11"/>
    <p:sldLayoutId id="2147483665" r:id="rId12"/>
    <p:sldLayoutId id="2147483666" r:id="rId13"/>
    <p:sldLayoutId id="2147483667" r:id="rId14"/>
    <p:sldLayoutId id="2147483670" r:id="rId15"/>
    <p:sldLayoutId id="2147483671" r:id="rId16"/>
    <p:sldLayoutId id="2147483674" r:id="rId17"/>
    <p:sldLayoutId id="2147483675" r:id="rId18"/>
    <p:sldLayoutId id="2147483676" r:id="rId19"/>
    <p:sldLayoutId id="2147483677" r:id="rId20"/>
    <p:sldLayoutId id="2147483678"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slide" Target="slide4.xml"/><Relationship Id="rId7" Type="http://schemas.openxmlformats.org/officeDocument/2006/relationships/slide" Target="slide12.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slide" Target="slide9.xml"/><Relationship Id="rId5" Type="http://schemas.openxmlformats.org/officeDocument/2006/relationships/image" Target="../media/image15.png"/><Relationship Id="rId10" Type="http://schemas.openxmlformats.org/officeDocument/2006/relationships/image" Target="../media/image11.png"/><Relationship Id="rId4" Type="http://schemas.openxmlformats.org/officeDocument/2006/relationships/slide" Target="slide3.xml"/><Relationship Id="rId9" Type="http://schemas.openxmlformats.org/officeDocument/2006/relationships/slide" Target="slide19.xml"/></Relationships>
</file>

<file path=ppt/slides/_rels/slide11.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slide" Target="slide4.xml"/><Relationship Id="rId7" Type="http://schemas.openxmlformats.org/officeDocument/2006/relationships/slide" Target="slide12.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slide" Target="slide9.xml"/><Relationship Id="rId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slide" Target="slide3.xml"/><Relationship Id="rId9" Type="http://schemas.openxmlformats.org/officeDocument/2006/relationships/slide" Target="slide19.xml"/></Relationships>
</file>

<file path=ppt/slides/_rels/slide12.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image" Target="../media/image11.png"/><Relationship Id="rId7" Type="http://schemas.openxmlformats.org/officeDocument/2006/relationships/slide" Target="slide9.xml"/><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15.png"/><Relationship Id="rId11" Type="http://schemas.openxmlformats.org/officeDocument/2006/relationships/slide" Target="slide13.xml"/><Relationship Id="rId5" Type="http://schemas.openxmlformats.org/officeDocument/2006/relationships/slide" Target="slide3.xml"/><Relationship Id="rId10" Type="http://schemas.openxmlformats.org/officeDocument/2006/relationships/slide" Target="slide19.xml"/><Relationship Id="rId4" Type="http://schemas.openxmlformats.org/officeDocument/2006/relationships/slide" Target="slide4.xml"/><Relationship Id="rId9" Type="http://schemas.openxmlformats.org/officeDocument/2006/relationships/slide" Target="slide15.xml"/></Relationships>
</file>

<file path=ppt/slides/_rels/slide13.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slide" Target="slide9.xml"/><Relationship Id="rId11" Type="http://schemas.openxmlformats.org/officeDocument/2006/relationships/image" Target="../media/image9.png"/><Relationship Id="rId5" Type="http://schemas.openxmlformats.org/officeDocument/2006/relationships/image" Target="../media/image15.png"/><Relationship Id="rId10" Type="http://schemas.openxmlformats.org/officeDocument/2006/relationships/image" Target="../media/image2.png"/><Relationship Id="rId4" Type="http://schemas.openxmlformats.org/officeDocument/2006/relationships/slide" Target="slide3.xml"/><Relationship Id="rId9" Type="http://schemas.openxmlformats.org/officeDocument/2006/relationships/slide" Target="slide19.xml"/></Relationships>
</file>

<file path=ppt/slides/_rels/slide14.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image" Target="../media/image15.png"/><Relationship Id="rId7" Type="http://schemas.openxmlformats.org/officeDocument/2006/relationships/slide" Target="slide12.xml"/><Relationship Id="rId2" Type="http://schemas.openxmlformats.org/officeDocument/2006/relationships/notesSlide" Target="../notesSlides/notesSlide14.xml"/><Relationship Id="rId1" Type="http://schemas.openxmlformats.org/officeDocument/2006/relationships/slideLayout" Target="../slideLayouts/slideLayout16.xml"/><Relationship Id="rId6" Type="http://schemas.openxmlformats.org/officeDocument/2006/relationships/slide" Target="slide9.xml"/><Relationship Id="rId5" Type="http://schemas.openxmlformats.org/officeDocument/2006/relationships/slide" Target="slide3.xml"/><Relationship Id="rId4" Type="http://schemas.openxmlformats.org/officeDocument/2006/relationships/slide" Target="slide4.xml"/><Relationship Id="rId9" Type="http://schemas.openxmlformats.org/officeDocument/2006/relationships/slide" Target="slide19.xml"/></Relationships>
</file>

<file path=ppt/slides/_rels/slide15.xml.rels><?xml version="1.0" encoding="UTF-8" standalone="yes"?>
<Relationships xmlns="http://schemas.openxmlformats.org/package/2006/relationships"><Relationship Id="rId8" Type="http://schemas.openxmlformats.org/officeDocument/2006/relationships/slide" Target="slide12.xml"/><Relationship Id="rId13" Type="http://schemas.openxmlformats.org/officeDocument/2006/relationships/image" Target="../media/image22.png"/><Relationship Id="rId3" Type="http://schemas.openxmlformats.org/officeDocument/2006/relationships/image" Target="../media/image11.png"/><Relationship Id="rId7" Type="http://schemas.openxmlformats.org/officeDocument/2006/relationships/slide" Target="slide9.xml"/><Relationship Id="rId12" Type="http://schemas.openxmlformats.org/officeDocument/2006/relationships/hyperlink" Target="https://2.bp.blogspot.com/-C4gLeYwbi_U/V3N9_vYzrAI/AAAAAAAAAC0/WKKx7HRqXboVMlUU53B1r97fmW3IQchWgCLcB/s1600/kskdj.png" TargetMode="External"/><Relationship Id="rId2" Type="http://schemas.openxmlformats.org/officeDocument/2006/relationships/notesSlide" Target="../notesSlides/notesSlide15.xml"/><Relationship Id="rId1" Type="http://schemas.openxmlformats.org/officeDocument/2006/relationships/slideLayout" Target="../slideLayouts/slideLayout17.xml"/><Relationship Id="rId6" Type="http://schemas.openxmlformats.org/officeDocument/2006/relationships/image" Target="../media/image15.png"/><Relationship Id="rId11" Type="http://schemas.openxmlformats.org/officeDocument/2006/relationships/slide" Target="slide16.xml"/><Relationship Id="rId5" Type="http://schemas.openxmlformats.org/officeDocument/2006/relationships/slide" Target="slide3.xml"/><Relationship Id="rId10" Type="http://schemas.openxmlformats.org/officeDocument/2006/relationships/slide" Target="slide19.xml"/><Relationship Id="rId4" Type="http://schemas.openxmlformats.org/officeDocument/2006/relationships/slide" Target="slide4.xml"/><Relationship Id="rId9" Type="http://schemas.openxmlformats.org/officeDocument/2006/relationships/slide" Target="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9.xml"/><Relationship Id="rId6" Type="http://schemas.openxmlformats.org/officeDocument/2006/relationships/image" Target="../media/image22.png"/><Relationship Id="rId5" Type="http://schemas.openxmlformats.org/officeDocument/2006/relationships/hyperlink" Target="https://2.bp.blogspot.com/-C4gLeYwbi_U/V3N9_vYzrAI/AAAAAAAAAC0/WKKx7HRqXboVMlUU53B1r97fmW3IQchWgCLcB/s1600/kskdj.png" TargetMode="Externa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slide" Target="slide4.xml"/><Relationship Id="rId7" Type="http://schemas.openxmlformats.org/officeDocument/2006/relationships/slide" Target="slide12.xml"/><Relationship Id="rId2" Type="http://schemas.openxmlformats.org/officeDocument/2006/relationships/notesSlide" Target="../notesSlides/notesSlide19.xml"/><Relationship Id="rId1" Type="http://schemas.openxmlformats.org/officeDocument/2006/relationships/slideLayout" Target="../slideLayouts/slideLayout20.xml"/><Relationship Id="rId6" Type="http://schemas.openxmlformats.org/officeDocument/2006/relationships/slide" Target="slide9.xml"/><Relationship Id="rId5" Type="http://schemas.openxmlformats.org/officeDocument/2006/relationships/image" Target="../media/image15.png"/><Relationship Id="rId10" Type="http://schemas.openxmlformats.org/officeDocument/2006/relationships/image" Target="../media/image26.png"/><Relationship Id="rId4" Type="http://schemas.openxmlformats.org/officeDocument/2006/relationships/slide" Target="slide3.xml"/><Relationship Id="rId9" Type="http://schemas.openxmlformats.org/officeDocument/2006/relationships/slide" Target="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3.png"/><Relationship Id="rId5" Type="http://schemas.openxmlformats.org/officeDocument/2006/relationships/slide" Target="slide3.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1.xml"/><Relationship Id="rId5" Type="http://schemas.openxmlformats.org/officeDocument/2006/relationships/image" Target="../media/image28.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1.xml"/><Relationship Id="rId5" Type="http://schemas.openxmlformats.org/officeDocument/2006/relationships/image" Target="../media/image29.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image" Target="../media/image7.png"/><Relationship Id="rId7" Type="http://schemas.openxmlformats.org/officeDocument/2006/relationships/slide" Target="slide12.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slide" Target="slide9.xml"/><Relationship Id="rId5" Type="http://schemas.openxmlformats.org/officeDocument/2006/relationships/slide" Target="slide4.xml"/><Relationship Id="rId10" Type="http://schemas.openxmlformats.org/officeDocument/2006/relationships/slide" Target="slide19.xml"/><Relationship Id="rId4" Type="http://schemas.openxmlformats.org/officeDocument/2006/relationships/image" Target="../media/image14.png"/><Relationship Id="rId9" Type="http://schemas.openxmlformats.org/officeDocument/2006/relationships/slide" Target="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slide" Target="slide5.xml"/><Relationship Id="rId12" Type="http://schemas.openxmlformats.org/officeDocument/2006/relationships/slide" Target="slide19.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slide" Target="slide15.xml"/><Relationship Id="rId5" Type="http://schemas.openxmlformats.org/officeDocument/2006/relationships/slide" Target="slide3.xml"/><Relationship Id="rId10" Type="http://schemas.openxmlformats.org/officeDocument/2006/relationships/slide" Target="slide12.xml"/><Relationship Id="rId4" Type="http://schemas.openxmlformats.org/officeDocument/2006/relationships/slide" Target="slide4.xml"/><Relationship Id="rId9" Type="http://schemas.openxmlformats.org/officeDocument/2006/relationships/slide" Target="slide9.xml"/></Relationships>
</file>

<file path=ppt/slides/_rels/slide5.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image" Target="../media/image5.png"/><Relationship Id="rId7" Type="http://schemas.openxmlformats.org/officeDocument/2006/relationships/slide" Target="slide9.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slide" Target="slide3.xml"/><Relationship Id="rId5" Type="http://schemas.openxmlformats.org/officeDocument/2006/relationships/slide" Target="slide4.xml"/><Relationship Id="rId10" Type="http://schemas.openxmlformats.org/officeDocument/2006/relationships/slide" Target="slide19.xml"/><Relationship Id="rId4" Type="http://schemas.openxmlformats.org/officeDocument/2006/relationships/image" Target="../media/image15.png"/><Relationship Id="rId9" Type="http://schemas.openxmlformats.org/officeDocument/2006/relationships/slide" Target="slide15.xml"/></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8.png"/><Relationship Id="rId3" Type="http://schemas.openxmlformats.org/officeDocument/2006/relationships/image" Target="../media/image17.jpg"/><Relationship Id="rId7" Type="http://schemas.openxmlformats.org/officeDocument/2006/relationships/slide" Target="slide3.xml"/><Relationship Id="rId12" Type="http://schemas.openxmlformats.org/officeDocument/2006/relationships/slide" Target="slide19.xml"/><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slide" Target="slide4.xml"/><Relationship Id="rId11" Type="http://schemas.openxmlformats.org/officeDocument/2006/relationships/slide" Target="slide15.xml"/><Relationship Id="rId5" Type="http://schemas.openxmlformats.org/officeDocument/2006/relationships/image" Target="../media/image9.png"/><Relationship Id="rId10" Type="http://schemas.openxmlformats.org/officeDocument/2006/relationships/slide" Target="slide12.xml"/><Relationship Id="rId4" Type="http://schemas.openxmlformats.org/officeDocument/2006/relationships/image" Target="../media/image14.png"/><Relationship Id="rId9" Type="http://schemas.openxmlformats.org/officeDocument/2006/relationships/slide" Target="slide9.xml"/></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5.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image" Target="../media/image11.png"/><Relationship Id="rId7" Type="http://schemas.openxmlformats.org/officeDocument/2006/relationships/slide" Target="slide9.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slide" Target="slide3.xml"/><Relationship Id="rId10" Type="http://schemas.openxmlformats.org/officeDocument/2006/relationships/slide" Target="slide19.xml"/><Relationship Id="rId4" Type="http://schemas.openxmlformats.org/officeDocument/2006/relationships/slide" Target="slide4.xml"/><Relationship Id="rId9" Type="http://schemas.openxmlformats.org/officeDocument/2006/relationships/slide" Target="slide15.xml"/></Relationships>
</file>

<file path=ppt/slides/_rels/slide9.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image" Target="../media/image21.jpeg"/><Relationship Id="rId3" Type="http://schemas.openxmlformats.org/officeDocument/2006/relationships/image" Target="../media/image12.png"/><Relationship Id="rId7" Type="http://schemas.openxmlformats.org/officeDocument/2006/relationships/image" Target="../media/image15.png"/><Relationship Id="rId12" Type="http://schemas.openxmlformats.org/officeDocument/2006/relationships/slide" Target="slide10.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slide" Target="slide3.xml"/><Relationship Id="rId11" Type="http://schemas.openxmlformats.org/officeDocument/2006/relationships/slide" Target="slide19.xml"/><Relationship Id="rId5" Type="http://schemas.openxmlformats.org/officeDocument/2006/relationships/slide" Target="slide4.xml"/><Relationship Id="rId10" Type="http://schemas.openxmlformats.org/officeDocument/2006/relationships/slide" Target="slide15.xml"/><Relationship Id="rId4" Type="http://schemas.openxmlformats.org/officeDocument/2006/relationships/image" Target="../media/image11.png"/><Relationship Id="rId9" Type="http://schemas.openxmlformats.org/officeDocument/2006/relationships/slide" Target="slid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5"/>
          <p:cNvSpPr/>
          <p:nvPr/>
        </p:nvSpPr>
        <p:spPr>
          <a:xfrm>
            <a:off x="3078775" y="2683275"/>
            <a:ext cx="1402200" cy="274200"/>
          </a:xfrm>
          <a:prstGeom prst="rect">
            <a:avLst/>
          </a:prstGeom>
          <a:solidFill>
            <a:srgbClr val="FFE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5"/>
          <p:cNvSpPr txBox="1">
            <a:spLocks noGrp="1"/>
          </p:cNvSpPr>
          <p:nvPr>
            <p:ph type="ctrTitle"/>
          </p:nvPr>
        </p:nvSpPr>
        <p:spPr>
          <a:xfrm>
            <a:off x="2915700" y="1010125"/>
            <a:ext cx="3312600" cy="20526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id-ID" dirty="0"/>
              <a:t>GEOPHYSICAL METHODS</a:t>
            </a:r>
            <a:endParaRPr lang="id-ID" sz="2400" dirty="0"/>
          </a:p>
        </p:txBody>
      </p:sp>
      <p:sp>
        <p:nvSpPr>
          <p:cNvPr id="176" name="Google Shape;176;p35"/>
          <p:cNvSpPr txBox="1">
            <a:spLocks noGrp="1"/>
          </p:cNvSpPr>
          <p:nvPr>
            <p:ph type="subTitle" idx="1"/>
          </p:nvPr>
        </p:nvSpPr>
        <p:spPr>
          <a:xfrm>
            <a:off x="311700" y="3138925"/>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sz="1800" b="1" dirty="0"/>
              <a:t>By:</a:t>
            </a:r>
          </a:p>
          <a:p>
            <a:pPr marL="0" lvl="0" indent="0" algn="ctr" rtl="0">
              <a:spcBef>
                <a:spcPts val="0"/>
              </a:spcBef>
              <a:spcAft>
                <a:spcPts val="0"/>
              </a:spcAft>
              <a:buNone/>
            </a:pPr>
            <a:r>
              <a:rPr lang="id-ID" sz="1800" b="1" dirty="0"/>
              <a:t>9th Group</a:t>
            </a:r>
            <a:endParaRPr sz="1800" b="1" dirty="0"/>
          </a:p>
        </p:txBody>
      </p:sp>
      <p:pic>
        <p:nvPicPr>
          <p:cNvPr id="177" name="Google Shape;177;p35"/>
          <p:cNvPicPr preferRelativeResize="0"/>
          <p:nvPr/>
        </p:nvPicPr>
        <p:blipFill>
          <a:blip r:embed="rId3">
            <a:alphaModFix/>
          </a:blip>
          <a:stretch>
            <a:fillRect/>
          </a:stretch>
        </p:blipFill>
        <p:spPr>
          <a:xfrm>
            <a:off x="311694" y="446123"/>
            <a:ext cx="778932" cy="792600"/>
          </a:xfrm>
          <a:prstGeom prst="rect">
            <a:avLst/>
          </a:prstGeom>
          <a:noFill/>
          <a:ln>
            <a:noFill/>
          </a:ln>
        </p:spPr>
      </p:pic>
      <p:pic>
        <p:nvPicPr>
          <p:cNvPr id="178" name="Google Shape;178;p35"/>
          <p:cNvPicPr preferRelativeResize="0"/>
          <p:nvPr/>
        </p:nvPicPr>
        <p:blipFill>
          <a:blip r:embed="rId4">
            <a:alphaModFix/>
          </a:blip>
          <a:stretch>
            <a:fillRect/>
          </a:stretch>
        </p:blipFill>
        <p:spPr>
          <a:xfrm>
            <a:off x="7855250" y="3057527"/>
            <a:ext cx="778926" cy="793795"/>
          </a:xfrm>
          <a:prstGeom prst="rect">
            <a:avLst/>
          </a:prstGeom>
          <a:noFill/>
          <a:ln>
            <a:noFill/>
          </a:ln>
        </p:spPr>
      </p:pic>
      <p:pic>
        <p:nvPicPr>
          <p:cNvPr id="179" name="Google Shape;179;p35"/>
          <p:cNvPicPr preferRelativeResize="0"/>
          <p:nvPr/>
        </p:nvPicPr>
        <p:blipFill>
          <a:blip r:embed="rId5">
            <a:alphaModFix/>
          </a:blip>
          <a:stretch>
            <a:fillRect/>
          </a:stretch>
        </p:blipFill>
        <p:spPr>
          <a:xfrm>
            <a:off x="7635214" y="-1737375"/>
            <a:ext cx="3475024" cy="3813073"/>
          </a:xfrm>
          <a:prstGeom prst="rect">
            <a:avLst/>
          </a:prstGeom>
          <a:noFill/>
          <a:ln>
            <a:noFill/>
          </a:ln>
        </p:spPr>
      </p:pic>
      <p:pic>
        <p:nvPicPr>
          <p:cNvPr id="180" name="Google Shape;180;p35"/>
          <p:cNvPicPr preferRelativeResize="0"/>
          <p:nvPr/>
        </p:nvPicPr>
        <p:blipFill>
          <a:blip r:embed="rId6">
            <a:alphaModFix/>
          </a:blip>
          <a:stretch>
            <a:fillRect/>
          </a:stretch>
        </p:blipFill>
        <p:spPr>
          <a:xfrm>
            <a:off x="-883628" y="4236325"/>
            <a:ext cx="2428700" cy="1817497"/>
          </a:xfrm>
          <a:prstGeom prst="rect">
            <a:avLst/>
          </a:prstGeom>
          <a:noFill/>
          <a:ln>
            <a:noFill/>
          </a:ln>
        </p:spPr>
      </p:pic>
      <p:sp>
        <p:nvSpPr>
          <p:cNvPr id="181" name="Google Shape;181;p35">
            <a:hlinkClick r:id="rId7" action="ppaction://hlinksldjump"/>
          </p:cNvPr>
          <p:cNvSpPr/>
          <p:nvPr/>
        </p:nvSpPr>
        <p:spPr>
          <a:xfrm>
            <a:off x="3706800" y="3851325"/>
            <a:ext cx="1730400" cy="490800"/>
          </a:xfrm>
          <a:prstGeom prst="rect">
            <a:avLst/>
          </a:prstGeom>
          <a:solidFill>
            <a:srgbClr val="93C47D"/>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5">
            <a:hlinkClick r:id="rId7" action="ppaction://hlinksldjump"/>
          </p:cNvPr>
          <p:cNvSpPr txBox="1">
            <a:spLocks noGrp="1"/>
          </p:cNvSpPr>
          <p:nvPr>
            <p:ph type="ctrTitle"/>
          </p:nvPr>
        </p:nvSpPr>
        <p:spPr>
          <a:xfrm>
            <a:off x="4240818" y="3917025"/>
            <a:ext cx="915900" cy="359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200"/>
              <a:t>START!</a:t>
            </a:r>
            <a:endParaRPr sz="1200"/>
          </a:p>
        </p:txBody>
      </p:sp>
      <p:sp>
        <p:nvSpPr>
          <p:cNvPr id="183" name="Google Shape;183;p35">
            <a:hlinkClick r:id="rId7" action="ppaction://hlinksldjump"/>
          </p:cNvPr>
          <p:cNvSpPr/>
          <p:nvPr/>
        </p:nvSpPr>
        <p:spPr>
          <a:xfrm rot="-5400000">
            <a:off x="4125666" y="39860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7"/>
                                        </p:tgtEl>
                                        <p:attrNameLst>
                                          <p:attrName>style.visibility</p:attrName>
                                        </p:attrNameLst>
                                      </p:cBhvr>
                                      <p:to>
                                        <p:strVal val="visible"/>
                                      </p:to>
                                    </p:set>
                                    <p:animEffect transition="in" filter="fade">
                                      <p:cBhvr>
                                        <p:cTn id="7" dur="1000"/>
                                        <p:tgtEl>
                                          <p:spTgt spid="177"/>
                                        </p:tgtEl>
                                      </p:cBhvr>
                                    </p:animEffect>
                                  </p:childTnLst>
                                </p:cTn>
                              </p:par>
                              <p:par>
                                <p:cTn id="8" presetID="10" presetClass="entr" presetSubtype="0" fill="hold" nodeType="withEffect">
                                  <p:stCondLst>
                                    <p:cond delay="0"/>
                                  </p:stCondLst>
                                  <p:childTnLst>
                                    <p:set>
                                      <p:cBhvr>
                                        <p:cTn id="9" dur="1" fill="hold">
                                          <p:stCondLst>
                                            <p:cond delay="0"/>
                                          </p:stCondLst>
                                        </p:cTn>
                                        <p:tgtEl>
                                          <p:spTgt spid="178"/>
                                        </p:tgtEl>
                                        <p:attrNameLst>
                                          <p:attrName>style.visibility</p:attrName>
                                        </p:attrNameLst>
                                      </p:cBhvr>
                                      <p:to>
                                        <p:strVal val="visible"/>
                                      </p:to>
                                    </p:set>
                                    <p:animEffect transition="in" filter="fade">
                                      <p:cBhvr>
                                        <p:cTn id="10" dur="1000"/>
                                        <p:tgtEl>
                                          <p:spTgt spid="178"/>
                                        </p:tgtEl>
                                      </p:cBhvr>
                                    </p:animEffect>
                                  </p:childTnLst>
                                </p:cTn>
                              </p:par>
                              <p:par>
                                <p:cTn id="11" presetID="2" presetClass="entr" presetSubtype="2" fill="hold" nodeType="withEffect">
                                  <p:stCondLst>
                                    <p:cond delay="0"/>
                                  </p:stCondLst>
                                  <p:childTnLst>
                                    <p:set>
                                      <p:cBhvr>
                                        <p:cTn id="12" dur="1" fill="hold">
                                          <p:stCondLst>
                                            <p:cond delay="0"/>
                                          </p:stCondLst>
                                        </p:cTn>
                                        <p:tgtEl>
                                          <p:spTgt spid="179"/>
                                        </p:tgtEl>
                                        <p:attrNameLst>
                                          <p:attrName>style.visibility</p:attrName>
                                        </p:attrNameLst>
                                      </p:cBhvr>
                                      <p:to>
                                        <p:strVal val="visible"/>
                                      </p:to>
                                    </p:set>
                                    <p:anim calcmode="lin" valueType="num">
                                      <p:cBhvr additive="base">
                                        <p:cTn id="13" dur="900"/>
                                        <p:tgtEl>
                                          <p:spTgt spid="179"/>
                                        </p:tgtEl>
                                        <p:attrNameLst>
                                          <p:attrName>ppt_x</p:attrName>
                                        </p:attrNameLst>
                                      </p:cBhvr>
                                      <p:tavLst>
                                        <p:tav tm="0">
                                          <p:val>
                                            <p:strVal val="#ppt_x+1"/>
                                          </p:val>
                                        </p:tav>
                                        <p:tav tm="100000">
                                          <p:val>
                                            <p:strVal val="#ppt_x"/>
                                          </p:val>
                                        </p:tav>
                                      </p:tavLst>
                                    </p:anim>
                                  </p:childTnLst>
                                </p:cTn>
                              </p:par>
                              <p:par>
                                <p:cTn id="14" presetID="2" presetClass="entr" presetSubtype="4" fill="hold" nodeType="withEffect">
                                  <p:stCondLst>
                                    <p:cond delay="0"/>
                                  </p:stCondLst>
                                  <p:childTnLst>
                                    <p:set>
                                      <p:cBhvr>
                                        <p:cTn id="15" dur="1" fill="hold">
                                          <p:stCondLst>
                                            <p:cond delay="0"/>
                                          </p:stCondLst>
                                        </p:cTn>
                                        <p:tgtEl>
                                          <p:spTgt spid="180"/>
                                        </p:tgtEl>
                                        <p:attrNameLst>
                                          <p:attrName>style.visibility</p:attrName>
                                        </p:attrNameLst>
                                      </p:cBhvr>
                                      <p:to>
                                        <p:strVal val="visible"/>
                                      </p:to>
                                    </p:set>
                                    <p:anim calcmode="lin" valueType="num">
                                      <p:cBhvr additive="base">
                                        <p:cTn id="16" dur="900"/>
                                        <p:tgtEl>
                                          <p:spTgt spid="18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3" name="Google Shape;543;p48"/>
          <p:cNvSpPr txBox="1">
            <a:spLocks noGrp="1"/>
          </p:cNvSpPr>
          <p:nvPr>
            <p:ph type="subTitle" idx="1"/>
          </p:nvPr>
        </p:nvSpPr>
        <p:spPr>
          <a:xfrm>
            <a:off x="2555776" y="1240501"/>
            <a:ext cx="4405124" cy="2811549"/>
          </a:xfrm>
          <a:prstGeom prst="rect">
            <a:avLst/>
          </a:prstGeom>
        </p:spPr>
        <p:txBody>
          <a:bodyPr spcFirstLastPara="1" wrap="square" lIns="91425" tIns="91425" rIns="91425" bIns="91425" anchor="t" anchorCtr="0">
            <a:noAutofit/>
          </a:bodyPr>
          <a:lstStyle/>
          <a:p>
            <a:pPr marL="0" lvl="0" indent="0" algn="just"/>
            <a:r>
              <a:rPr lang="id-ID" sz="1800" dirty="0"/>
              <a:t>The magnetic method is a geophysical exploration method that measures the earth's magnetic field at every point on earth. The use of the magnetic method is based on the existence of the earth's magnetic field anomaly which is caused by differences in the magnetic properties of various rocks</a:t>
            </a:r>
            <a:r>
              <a:rPr lang="id-ID" dirty="0"/>
              <a:t>. </a:t>
            </a:r>
            <a:endParaRPr dirty="0"/>
          </a:p>
        </p:txBody>
      </p:sp>
      <p:sp>
        <p:nvSpPr>
          <p:cNvPr id="544" name="Google Shape;544;p48">
            <a:hlinkClick r:id="rId3" action="ppaction://hlinksldjump"/>
          </p:cNvPr>
          <p:cNvSpPr/>
          <p:nvPr/>
        </p:nvSpPr>
        <p:spPr>
          <a:xfrm>
            <a:off x="7625050" y="1240500"/>
            <a:ext cx="1730400" cy="490800"/>
          </a:xfrm>
          <a:prstGeom prst="rect">
            <a:avLst/>
          </a:prstGeom>
          <a:solidFill>
            <a:srgbClr val="93C47D"/>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48">
            <a:hlinkClick r:id="rId3" action="ppaction://hlinksldjump"/>
          </p:cNvPr>
          <p:cNvSpPr txBox="1">
            <a:spLocks noGrp="1"/>
          </p:cNvSpPr>
          <p:nvPr>
            <p:ph type="ctrTitle"/>
          </p:nvPr>
        </p:nvSpPr>
        <p:spPr>
          <a:xfrm>
            <a:off x="8088799" y="1306200"/>
            <a:ext cx="1371675" cy="359400"/>
          </a:xfrm>
          <a:prstGeom prst="rect">
            <a:avLst/>
          </a:prstGeom>
        </p:spPr>
        <p:txBody>
          <a:bodyPr spcFirstLastPara="1" wrap="square" lIns="91425" tIns="91425" rIns="91425" bIns="91425" anchor="b" anchorCtr="0">
            <a:noAutofit/>
          </a:bodyPr>
          <a:lstStyle/>
          <a:p>
            <a:pPr marL="0" lvl="0" indent="0" algn="just" rtl="0">
              <a:spcBef>
                <a:spcPts val="0"/>
              </a:spcBef>
              <a:spcAft>
                <a:spcPts val="0"/>
              </a:spcAft>
              <a:buNone/>
            </a:pPr>
            <a:r>
              <a:rPr sz="1100" dirty="0"/>
              <a:t>Gravity Method</a:t>
            </a:r>
          </a:p>
        </p:txBody>
      </p:sp>
      <p:pic>
        <p:nvPicPr>
          <p:cNvPr id="546" name="Google Shape;546;p48">
            <a:hlinkClick r:id="rId4" action="ppaction://hlinksldjump"/>
          </p:cNvPr>
          <p:cNvPicPr preferRelativeResize="0"/>
          <p:nvPr/>
        </p:nvPicPr>
        <p:blipFill rotWithShape="1">
          <a:blip r:embed="rId5">
            <a:alphaModFix/>
          </a:blip>
          <a:srcRect l="32005" t="19826" r="39798" b="9790"/>
          <a:stretch/>
        </p:blipFill>
        <p:spPr>
          <a:xfrm rot="-5400000">
            <a:off x="7824901" y="-395073"/>
            <a:ext cx="1138848" cy="2132299"/>
          </a:xfrm>
          <a:prstGeom prst="rect">
            <a:avLst/>
          </a:prstGeom>
          <a:noFill/>
          <a:ln>
            <a:noFill/>
          </a:ln>
        </p:spPr>
      </p:pic>
      <p:sp>
        <p:nvSpPr>
          <p:cNvPr id="547" name="Google Shape;547;p48">
            <a:hlinkClick r:id="rId4" action="ppaction://hlinksldjump"/>
          </p:cNvPr>
          <p:cNvSpPr txBox="1">
            <a:spLocks noGrp="1"/>
          </p:cNvSpPr>
          <p:nvPr>
            <p:ph type="ctrTitle"/>
          </p:nvPr>
        </p:nvSpPr>
        <p:spPr>
          <a:xfrm>
            <a:off x="8088800" y="399575"/>
            <a:ext cx="915900" cy="543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200"/>
              <a:t>Table of Contents</a:t>
            </a:r>
            <a:endParaRPr sz="1200"/>
          </a:p>
        </p:txBody>
      </p:sp>
      <p:sp>
        <p:nvSpPr>
          <p:cNvPr id="548" name="Google Shape;548;p48">
            <a:hlinkClick r:id="rId4" action="ppaction://hlinksldjump"/>
          </p:cNvPr>
          <p:cNvSpPr/>
          <p:nvPr/>
        </p:nvSpPr>
        <p:spPr>
          <a:xfrm>
            <a:off x="7971175" y="286773"/>
            <a:ext cx="1151140" cy="768611"/>
          </a:xfrm>
          <a:custGeom>
            <a:avLst/>
            <a:gdLst/>
            <a:ahLst/>
            <a:cxnLst/>
            <a:rect l="l" t="t" r="r" b="b"/>
            <a:pathLst>
              <a:path w="23219" h="15504" extrusionOk="0">
                <a:moveTo>
                  <a:pt x="0" y="3617"/>
                </a:moveTo>
                <a:cubicBezTo>
                  <a:pt x="0" y="7713"/>
                  <a:pt x="2042" y="13706"/>
                  <a:pt x="6096" y="14285"/>
                </a:cubicBezTo>
                <a:cubicBezTo>
                  <a:pt x="12446" y="15193"/>
                  <a:pt x="25244" y="10791"/>
                  <a:pt x="22860" y="4836"/>
                </a:cubicBezTo>
                <a:cubicBezTo>
                  <a:pt x="20361" y="-1407"/>
                  <a:pt x="7730" y="-1200"/>
                  <a:pt x="2743" y="3312"/>
                </a:cubicBezTo>
                <a:cubicBezTo>
                  <a:pt x="397" y="5435"/>
                  <a:pt x="-877" y="11119"/>
                  <a:pt x="1828" y="12761"/>
                </a:cubicBezTo>
                <a:cubicBezTo>
                  <a:pt x="5289" y="14862"/>
                  <a:pt x="5638" y="14133"/>
                  <a:pt x="9448" y="15504"/>
                </a:cubicBezTo>
              </a:path>
            </a:pathLst>
          </a:custGeom>
          <a:noFill/>
          <a:ln w="28575" cap="flat" cmpd="sng">
            <a:solidFill>
              <a:srgbClr val="E06666"/>
            </a:solidFill>
            <a:prstDash val="solid"/>
            <a:round/>
            <a:headEnd type="none" w="med" len="med"/>
            <a:tailEnd type="none" w="med" len="med"/>
          </a:ln>
        </p:spPr>
      </p:sp>
      <p:sp>
        <p:nvSpPr>
          <p:cNvPr id="549" name="Google Shape;549;p48">
            <a:hlinkClick r:id="rId6" action="ppaction://hlinksldjump"/>
          </p:cNvPr>
          <p:cNvSpPr/>
          <p:nvPr/>
        </p:nvSpPr>
        <p:spPr>
          <a:xfrm>
            <a:off x="7472650" y="1793350"/>
            <a:ext cx="1730400" cy="490800"/>
          </a:xfrm>
          <a:prstGeom prst="rect">
            <a:avLst/>
          </a:prstGeom>
          <a:solidFill>
            <a:srgbClr val="FFD966"/>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48">
            <a:hlinkClick r:id="rId6" action="ppaction://hlinksldjump"/>
          </p:cNvPr>
          <p:cNvSpPr txBox="1">
            <a:spLocks noGrp="1"/>
          </p:cNvSpPr>
          <p:nvPr>
            <p:ph type="ctrTitle"/>
          </p:nvPr>
        </p:nvSpPr>
        <p:spPr>
          <a:xfrm>
            <a:off x="7936400" y="1859050"/>
            <a:ext cx="1419050" cy="359400"/>
          </a:xfrm>
          <a:prstGeom prst="rect">
            <a:avLst/>
          </a:prstGeom>
        </p:spPr>
        <p:txBody>
          <a:bodyPr spcFirstLastPara="1" wrap="square" lIns="91425" tIns="91425" rIns="91425" bIns="91425" anchor="b" anchorCtr="0">
            <a:noAutofit/>
          </a:bodyPr>
          <a:lstStyle/>
          <a:p>
            <a:pPr marL="0" lvl="0" indent="0" algn="just" rtl="0">
              <a:spcBef>
                <a:spcPts val="0"/>
              </a:spcBef>
              <a:spcAft>
                <a:spcPts val="0"/>
              </a:spcAft>
              <a:buNone/>
            </a:pPr>
            <a:r>
              <a:rPr sz="1100" dirty="0"/>
              <a:t>Magnetic Method</a:t>
            </a:r>
          </a:p>
        </p:txBody>
      </p:sp>
      <p:sp>
        <p:nvSpPr>
          <p:cNvPr id="551" name="Google Shape;551;p48">
            <a:hlinkClick r:id="rId7" action="ppaction://hlinksldjump"/>
          </p:cNvPr>
          <p:cNvSpPr/>
          <p:nvPr/>
        </p:nvSpPr>
        <p:spPr>
          <a:xfrm>
            <a:off x="7625050" y="2346200"/>
            <a:ext cx="1730400" cy="490800"/>
          </a:xfrm>
          <a:prstGeom prst="rect">
            <a:avLst/>
          </a:prstGeom>
          <a:solidFill>
            <a:srgbClr val="EA9999"/>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48">
            <a:hlinkClick r:id="rId7" action="ppaction://hlinksldjump"/>
          </p:cNvPr>
          <p:cNvSpPr txBox="1">
            <a:spLocks noGrp="1"/>
          </p:cNvSpPr>
          <p:nvPr>
            <p:ph type="ctrTitle"/>
          </p:nvPr>
        </p:nvSpPr>
        <p:spPr>
          <a:xfrm>
            <a:off x="8088800" y="2411900"/>
            <a:ext cx="1266650" cy="359400"/>
          </a:xfrm>
          <a:prstGeom prst="rect">
            <a:avLst/>
          </a:prstGeom>
        </p:spPr>
        <p:txBody>
          <a:bodyPr spcFirstLastPara="1" wrap="square" lIns="91425" tIns="91425" rIns="91425" bIns="91425" anchor="b" anchorCtr="0">
            <a:noAutofit/>
          </a:bodyPr>
          <a:lstStyle/>
          <a:p>
            <a:pPr marL="0" lvl="0" indent="0" algn="just" rtl="0">
              <a:spcBef>
                <a:spcPts val="0"/>
              </a:spcBef>
              <a:spcAft>
                <a:spcPts val="0"/>
              </a:spcAft>
              <a:buNone/>
            </a:pPr>
            <a:r>
              <a:rPr sz="1100" dirty="0"/>
              <a:t>Seismic Method</a:t>
            </a:r>
          </a:p>
        </p:txBody>
      </p:sp>
      <p:sp>
        <p:nvSpPr>
          <p:cNvPr id="553" name="Google Shape;553;p48">
            <a:hlinkClick r:id="rId3" action="ppaction://hlinksldjump"/>
          </p:cNvPr>
          <p:cNvSpPr/>
          <p:nvPr/>
        </p:nvSpPr>
        <p:spPr>
          <a:xfrm rot="-5400000">
            <a:off x="7839850" y="1398100"/>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48">
            <a:hlinkClick r:id="rId6" action="ppaction://hlinksldjump"/>
          </p:cNvPr>
          <p:cNvSpPr/>
          <p:nvPr/>
        </p:nvSpPr>
        <p:spPr>
          <a:xfrm rot="-5400000">
            <a:off x="7687450" y="1924488"/>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48">
            <a:hlinkClick r:id="rId7" action="ppaction://hlinksldjump"/>
          </p:cNvPr>
          <p:cNvSpPr/>
          <p:nvPr/>
        </p:nvSpPr>
        <p:spPr>
          <a:xfrm rot="-5400000">
            <a:off x="7839850" y="24727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48">
            <a:hlinkClick r:id="rId8" action="ppaction://hlinksldjump"/>
          </p:cNvPr>
          <p:cNvSpPr/>
          <p:nvPr/>
        </p:nvSpPr>
        <p:spPr>
          <a:xfrm>
            <a:off x="7625050" y="2899050"/>
            <a:ext cx="1730400" cy="490800"/>
          </a:xfrm>
          <a:prstGeom prst="rect">
            <a:avLst/>
          </a:prstGeom>
          <a:solidFill>
            <a:schemeClr val="accent1"/>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48">
            <a:hlinkClick r:id="rId8" action="ppaction://hlinksldjump"/>
          </p:cNvPr>
          <p:cNvSpPr txBox="1">
            <a:spLocks noGrp="1"/>
          </p:cNvSpPr>
          <p:nvPr>
            <p:ph type="ctrTitle"/>
          </p:nvPr>
        </p:nvSpPr>
        <p:spPr>
          <a:xfrm>
            <a:off x="8088799" y="3076446"/>
            <a:ext cx="1371675" cy="359400"/>
          </a:xfrm>
          <a:prstGeom prst="rect">
            <a:avLst/>
          </a:prstGeom>
        </p:spPr>
        <p:txBody>
          <a:bodyPr spcFirstLastPara="1" wrap="square" lIns="91425" tIns="91425" rIns="91425" bIns="91425" anchor="b" anchorCtr="0">
            <a:noAutofit/>
          </a:bodyPr>
          <a:lstStyle/>
          <a:p>
            <a:pPr marL="0" lvl="0" indent="0" algn="just" rtl="0">
              <a:spcBef>
                <a:spcPts val="0"/>
              </a:spcBef>
              <a:spcAft>
                <a:spcPts val="0"/>
              </a:spcAft>
              <a:buNone/>
            </a:pPr>
            <a:r>
              <a:rPr sz="1100" dirty="0" err="1"/>
              <a:t>Geoelectric</a:t>
            </a:r>
            <a:r>
              <a:rPr sz="1100" dirty="0"/>
              <a:t> Method</a:t>
            </a:r>
          </a:p>
        </p:txBody>
      </p:sp>
      <p:sp>
        <p:nvSpPr>
          <p:cNvPr id="558" name="Google Shape;558;p48">
            <a:hlinkClick r:id="rId8" action="ppaction://hlinksldjump"/>
          </p:cNvPr>
          <p:cNvSpPr/>
          <p:nvPr/>
        </p:nvSpPr>
        <p:spPr>
          <a:xfrm rot="-5400000">
            <a:off x="7839850" y="302561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48">
            <a:hlinkClick r:id="rId9" action="ppaction://hlinksldjump"/>
          </p:cNvPr>
          <p:cNvSpPr/>
          <p:nvPr/>
        </p:nvSpPr>
        <p:spPr>
          <a:xfrm>
            <a:off x="7625050" y="3451900"/>
            <a:ext cx="1730400" cy="490800"/>
          </a:xfrm>
          <a:prstGeom prst="rect">
            <a:avLst/>
          </a:prstGeom>
          <a:solidFill>
            <a:schemeClr val="accent2"/>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48">
            <a:hlinkClick r:id="rId9" action="ppaction://hlinksldjump"/>
          </p:cNvPr>
          <p:cNvSpPr txBox="1">
            <a:spLocks noGrp="1"/>
          </p:cNvSpPr>
          <p:nvPr>
            <p:ph type="ctrTitle"/>
          </p:nvPr>
        </p:nvSpPr>
        <p:spPr>
          <a:xfrm>
            <a:off x="7991971" y="3415564"/>
            <a:ext cx="1451752" cy="527136"/>
          </a:xfrm>
          <a:prstGeom prst="rect">
            <a:avLst/>
          </a:prstGeom>
        </p:spPr>
        <p:txBody>
          <a:bodyPr spcFirstLastPara="1" wrap="square" lIns="91425" tIns="91425" rIns="91425" bIns="91425" anchor="b" anchorCtr="0">
            <a:noAutofit/>
          </a:bodyPr>
          <a:lstStyle/>
          <a:p>
            <a:pPr algn="just"/>
            <a:r>
              <a:rPr lang="id-ID" sz="1050" dirty="0"/>
              <a:t>Electromagnetoc &amp;</a:t>
            </a:r>
            <a:br>
              <a:rPr lang="id-ID" sz="1050" dirty="0"/>
            </a:br>
            <a:r>
              <a:rPr lang="id-ID" sz="1050" dirty="0"/>
              <a:t>GPR Method</a:t>
            </a:r>
            <a:endParaRPr sz="1050" dirty="0"/>
          </a:p>
        </p:txBody>
      </p:sp>
      <p:sp>
        <p:nvSpPr>
          <p:cNvPr id="561" name="Google Shape;561;p48">
            <a:hlinkClick r:id="rId9" action="ppaction://hlinksldjump"/>
          </p:cNvPr>
          <p:cNvSpPr/>
          <p:nvPr/>
        </p:nvSpPr>
        <p:spPr>
          <a:xfrm rot="-5400000">
            <a:off x="7839850" y="35784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62" name="Google Shape;562;p48"/>
          <p:cNvPicPr preferRelativeResize="0"/>
          <p:nvPr/>
        </p:nvPicPr>
        <p:blipFill rotWithShape="1">
          <a:blip r:embed="rId5">
            <a:alphaModFix/>
          </a:blip>
          <a:srcRect l="32006" t="19826" r="52023" b="9790"/>
          <a:stretch/>
        </p:blipFill>
        <p:spPr>
          <a:xfrm rot="5400000">
            <a:off x="8304487" y="3732486"/>
            <a:ext cx="690925" cy="2283952"/>
          </a:xfrm>
          <a:prstGeom prst="rect">
            <a:avLst/>
          </a:prstGeom>
          <a:noFill/>
          <a:ln>
            <a:noFill/>
          </a:ln>
        </p:spPr>
      </p:pic>
      <p:sp>
        <p:nvSpPr>
          <p:cNvPr id="563" name="Google Shape;563;p48">
            <a:hlinkClick r:id="" action="ppaction://hlinkshowjump?jump=nextslide"/>
          </p:cNvPr>
          <p:cNvSpPr/>
          <p:nvPr/>
        </p:nvSpPr>
        <p:spPr>
          <a:xfrm rot="-5400000">
            <a:off x="8596410" y="4768211"/>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48">
            <a:hlinkClick r:id="" action="ppaction://hlinkshowjump?jump=previousslide"/>
          </p:cNvPr>
          <p:cNvSpPr/>
          <p:nvPr/>
        </p:nvSpPr>
        <p:spPr>
          <a:xfrm rot="5400000">
            <a:off x="7973685" y="4768208"/>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65" name="Google Shape;565;p48"/>
          <p:cNvPicPr preferRelativeResize="0"/>
          <p:nvPr/>
        </p:nvPicPr>
        <p:blipFill>
          <a:blip r:embed="rId10">
            <a:alphaModFix/>
          </a:blip>
          <a:stretch>
            <a:fillRect/>
          </a:stretch>
        </p:blipFill>
        <p:spPr>
          <a:xfrm rot="503609">
            <a:off x="-972616" y="2517355"/>
            <a:ext cx="3475024" cy="3813073"/>
          </a:xfrm>
          <a:prstGeom prst="rect">
            <a:avLst/>
          </a:prstGeom>
          <a:noFill/>
          <a:ln>
            <a:noFill/>
          </a:ln>
        </p:spPr>
      </p:pic>
      <p:sp>
        <p:nvSpPr>
          <p:cNvPr id="3" name="Rectangle 2"/>
          <p:cNvSpPr/>
          <p:nvPr/>
        </p:nvSpPr>
        <p:spPr>
          <a:xfrm>
            <a:off x="-567252" y="3609516"/>
            <a:ext cx="2664296" cy="738664"/>
          </a:xfrm>
          <a:prstGeom prst="rect">
            <a:avLst/>
          </a:prstGeom>
        </p:spPr>
        <p:txBody>
          <a:bodyPr wrap="square">
            <a:spAutoFit/>
          </a:bodyPr>
          <a:lstStyle/>
          <a:p>
            <a:r>
              <a:rPr lang="id-ID" dirty="0"/>
              <a:t>For more details, let's watch the magnetic method tutorial video below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65"/>
                                        </p:tgtEl>
                                        <p:attrNameLst>
                                          <p:attrName>style.visibility</p:attrName>
                                        </p:attrNameLst>
                                      </p:cBhvr>
                                      <p:to>
                                        <p:strVal val="visible"/>
                                      </p:to>
                                    </p:set>
                                    <p:anim calcmode="lin" valueType="num">
                                      <p:cBhvr additive="base">
                                        <p:cTn id="7" dur="1000"/>
                                        <p:tgtEl>
                                          <p:spTgt spid="56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2" name="Google Shape;572;p49"/>
          <p:cNvSpPr/>
          <p:nvPr/>
        </p:nvSpPr>
        <p:spPr>
          <a:xfrm>
            <a:off x="5702675" y="3826400"/>
            <a:ext cx="915900" cy="192000"/>
          </a:xfrm>
          <a:prstGeom prst="rect">
            <a:avLst/>
          </a:prstGeom>
          <a:solidFill>
            <a:srgbClr val="FFE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49"/>
          <p:cNvSpPr txBox="1"/>
          <p:nvPr/>
        </p:nvSpPr>
        <p:spPr>
          <a:xfrm>
            <a:off x="394078" y="1419750"/>
            <a:ext cx="6482178" cy="3372806"/>
          </a:xfrm>
          <a:prstGeom prst="rect">
            <a:avLst/>
          </a:prstGeom>
          <a:noFill/>
          <a:ln>
            <a:noFill/>
          </a:ln>
        </p:spPr>
        <p:txBody>
          <a:bodyPr spcFirstLastPara="1" wrap="square" lIns="91425" tIns="91425" rIns="91425" bIns="91425" anchor="t" anchorCtr="0">
            <a:noAutofit/>
          </a:bodyPr>
          <a:lstStyle/>
          <a:p>
            <a:r>
              <a:rPr lang="id-ID" sz="1800" dirty="0"/>
              <a:t>From the results of magnetic measurements, three kinds of readings were obtained, namely:</a:t>
            </a:r>
          </a:p>
          <a:p>
            <a:pPr marL="360363"/>
            <a:r>
              <a:rPr lang="id-ID" sz="1800" dirty="0"/>
              <a:t>The main magnetic field that originates from within the earth and changes with time</a:t>
            </a:r>
          </a:p>
          <a:p>
            <a:pPr marL="360363"/>
            <a:endParaRPr lang="id-ID" sz="1800" dirty="0"/>
          </a:p>
          <a:p>
            <a:pPr marL="360363"/>
            <a:r>
              <a:rPr lang="id-ID" sz="1800" dirty="0"/>
              <a:t>The external field that originates from outside the earth and is the result of ionization in the atmosphere caused by ultraviolet rays from the sun</a:t>
            </a:r>
          </a:p>
          <a:p>
            <a:pPr marL="360363"/>
            <a:endParaRPr lang="id-ID" sz="1800" dirty="0"/>
          </a:p>
          <a:p>
            <a:pPr marL="360363"/>
            <a:r>
              <a:rPr lang="id-ID" sz="1800" dirty="0"/>
              <a:t>Anomalous fields are mostly sourced from rocks that contain magnetic material in them.</a:t>
            </a:r>
          </a:p>
          <a:p>
            <a:r>
              <a:rPr lang="id-ID" sz="1600" dirty="0"/>
              <a:t> </a:t>
            </a:r>
          </a:p>
          <a:p>
            <a:pPr marL="0" lvl="0" indent="0" algn="l" rtl="0">
              <a:spcBef>
                <a:spcPts val="0"/>
              </a:spcBef>
              <a:spcAft>
                <a:spcPts val="0"/>
              </a:spcAft>
              <a:buNone/>
            </a:pPr>
            <a:endParaRPr sz="1600" dirty="0">
              <a:latin typeface="Catamaran"/>
              <a:ea typeface="Catamaran"/>
              <a:cs typeface="Catamaran"/>
              <a:sym typeface="Catamaran"/>
            </a:endParaRPr>
          </a:p>
        </p:txBody>
      </p:sp>
      <p:sp>
        <p:nvSpPr>
          <p:cNvPr id="576" name="Google Shape;576;p49">
            <a:hlinkClick r:id="rId3" action="ppaction://hlinksldjump"/>
          </p:cNvPr>
          <p:cNvSpPr/>
          <p:nvPr/>
        </p:nvSpPr>
        <p:spPr>
          <a:xfrm>
            <a:off x="7625050" y="1240500"/>
            <a:ext cx="1730400" cy="490800"/>
          </a:xfrm>
          <a:prstGeom prst="rect">
            <a:avLst/>
          </a:prstGeom>
          <a:solidFill>
            <a:srgbClr val="93C47D"/>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49">
            <a:hlinkClick r:id="rId3" action="ppaction://hlinksldjump"/>
          </p:cNvPr>
          <p:cNvSpPr txBox="1">
            <a:spLocks noGrp="1"/>
          </p:cNvSpPr>
          <p:nvPr>
            <p:ph type="ctrTitle" idx="4294967295"/>
          </p:nvPr>
        </p:nvSpPr>
        <p:spPr>
          <a:xfrm>
            <a:off x="8088799" y="1306200"/>
            <a:ext cx="1371675"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100" dirty="0"/>
              <a:t>Gravity Method</a:t>
            </a:r>
          </a:p>
        </p:txBody>
      </p:sp>
      <p:pic>
        <p:nvPicPr>
          <p:cNvPr id="578" name="Google Shape;578;p49">
            <a:hlinkClick r:id="rId4" action="ppaction://hlinksldjump"/>
          </p:cNvPr>
          <p:cNvPicPr preferRelativeResize="0"/>
          <p:nvPr/>
        </p:nvPicPr>
        <p:blipFill rotWithShape="1">
          <a:blip r:embed="rId5">
            <a:alphaModFix/>
          </a:blip>
          <a:srcRect l="32005" t="19826" r="39798" b="9790"/>
          <a:stretch/>
        </p:blipFill>
        <p:spPr>
          <a:xfrm rot="-5400000">
            <a:off x="7824901" y="-395073"/>
            <a:ext cx="1138848" cy="2132299"/>
          </a:xfrm>
          <a:prstGeom prst="rect">
            <a:avLst/>
          </a:prstGeom>
          <a:noFill/>
          <a:ln>
            <a:noFill/>
          </a:ln>
        </p:spPr>
      </p:pic>
      <p:sp>
        <p:nvSpPr>
          <p:cNvPr id="579" name="Google Shape;579;p49">
            <a:hlinkClick r:id="rId4" action="ppaction://hlinksldjump"/>
          </p:cNvPr>
          <p:cNvSpPr txBox="1">
            <a:spLocks noGrp="1"/>
          </p:cNvSpPr>
          <p:nvPr>
            <p:ph type="ctrTitle" idx="4294967295"/>
          </p:nvPr>
        </p:nvSpPr>
        <p:spPr>
          <a:xfrm>
            <a:off x="8088800" y="399575"/>
            <a:ext cx="915900" cy="54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Table of Contents</a:t>
            </a:r>
            <a:endParaRPr sz="1200"/>
          </a:p>
        </p:txBody>
      </p:sp>
      <p:sp>
        <p:nvSpPr>
          <p:cNvPr id="580" name="Google Shape;580;p49">
            <a:hlinkClick r:id="rId4" action="ppaction://hlinksldjump"/>
          </p:cNvPr>
          <p:cNvSpPr/>
          <p:nvPr/>
        </p:nvSpPr>
        <p:spPr>
          <a:xfrm>
            <a:off x="7971175" y="286773"/>
            <a:ext cx="1151140" cy="768611"/>
          </a:xfrm>
          <a:custGeom>
            <a:avLst/>
            <a:gdLst/>
            <a:ahLst/>
            <a:cxnLst/>
            <a:rect l="l" t="t" r="r" b="b"/>
            <a:pathLst>
              <a:path w="23219" h="15504" extrusionOk="0">
                <a:moveTo>
                  <a:pt x="0" y="3617"/>
                </a:moveTo>
                <a:cubicBezTo>
                  <a:pt x="0" y="7713"/>
                  <a:pt x="2042" y="13706"/>
                  <a:pt x="6096" y="14285"/>
                </a:cubicBezTo>
                <a:cubicBezTo>
                  <a:pt x="12446" y="15193"/>
                  <a:pt x="25244" y="10791"/>
                  <a:pt x="22860" y="4836"/>
                </a:cubicBezTo>
                <a:cubicBezTo>
                  <a:pt x="20361" y="-1407"/>
                  <a:pt x="7730" y="-1200"/>
                  <a:pt x="2743" y="3312"/>
                </a:cubicBezTo>
                <a:cubicBezTo>
                  <a:pt x="397" y="5435"/>
                  <a:pt x="-877" y="11119"/>
                  <a:pt x="1828" y="12761"/>
                </a:cubicBezTo>
                <a:cubicBezTo>
                  <a:pt x="5289" y="14862"/>
                  <a:pt x="5638" y="14133"/>
                  <a:pt x="9448" y="15504"/>
                </a:cubicBezTo>
              </a:path>
            </a:pathLst>
          </a:custGeom>
          <a:noFill/>
          <a:ln w="28575" cap="flat" cmpd="sng">
            <a:solidFill>
              <a:srgbClr val="E06666"/>
            </a:solidFill>
            <a:prstDash val="solid"/>
            <a:round/>
            <a:headEnd type="none" w="med" len="med"/>
            <a:tailEnd type="none" w="med" len="med"/>
          </a:ln>
        </p:spPr>
      </p:sp>
      <p:sp>
        <p:nvSpPr>
          <p:cNvPr id="581" name="Google Shape;581;p49">
            <a:hlinkClick r:id="rId6" action="ppaction://hlinksldjump"/>
          </p:cNvPr>
          <p:cNvSpPr/>
          <p:nvPr/>
        </p:nvSpPr>
        <p:spPr>
          <a:xfrm>
            <a:off x="7472650" y="1793350"/>
            <a:ext cx="1730400" cy="490800"/>
          </a:xfrm>
          <a:prstGeom prst="rect">
            <a:avLst/>
          </a:prstGeom>
          <a:solidFill>
            <a:srgbClr val="FFD966"/>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49">
            <a:hlinkClick r:id="rId6" action="ppaction://hlinksldjump"/>
          </p:cNvPr>
          <p:cNvSpPr txBox="1">
            <a:spLocks noGrp="1"/>
          </p:cNvSpPr>
          <p:nvPr>
            <p:ph type="ctrTitle" idx="4294967295"/>
          </p:nvPr>
        </p:nvSpPr>
        <p:spPr>
          <a:xfrm>
            <a:off x="7936400" y="1859050"/>
            <a:ext cx="1419050"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100" dirty="0"/>
              <a:t>Magnetic Method</a:t>
            </a:r>
          </a:p>
        </p:txBody>
      </p:sp>
      <p:sp>
        <p:nvSpPr>
          <p:cNvPr id="583" name="Google Shape;583;p49">
            <a:hlinkClick r:id="rId7" action="ppaction://hlinksldjump"/>
          </p:cNvPr>
          <p:cNvSpPr/>
          <p:nvPr/>
        </p:nvSpPr>
        <p:spPr>
          <a:xfrm>
            <a:off x="7625050" y="2346200"/>
            <a:ext cx="1730400" cy="490800"/>
          </a:xfrm>
          <a:prstGeom prst="rect">
            <a:avLst/>
          </a:prstGeom>
          <a:solidFill>
            <a:srgbClr val="EA9999"/>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49">
            <a:hlinkClick r:id="rId7" action="ppaction://hlinksldjump"/>
          </p:cNvPr>
          <p:cNvSpPr txBox="1">
            <a:spLocks noGrp="1"/>
          </p:cNvSpPr>
          <p:nvPr>
            <p:ph type="ctrTitle" idx="4294967295"/>
          </p:nvPr>
        </p:nvSpPr>
        <p:spPr>
          <a:xfrm>
            <a:off x="8088799" y="2411900"/>
            <a:ext cx="1371675"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100" dirty="0"/>
              <a:t>Seismic Method</a:t>
            </a:r>
          </a:p>
        </p:txBody>
      </p:sp>
      <p:sp>
        <p:nvSpPr>
          <p:cNvPr id="585" name="Google Shape;585;p49">
            <a:hlinkClick r:id="rId3" action="ppaction://hlinksldjump"/>
          </p:cNvPr>
          <p:cNvSpPr/>
          <p:nvPr/>
        </p:nvSpPr>
        <p:spPr>
          <a:xfrm rot="-5400000">
            <a:off x="7839850" y="1398100"/>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49">
            <a:hlinkClick r:id="rId6" action="ppaction://hlinksldjump"/>
          </p:cNvPr>
          <p:cNvSpPr/>
          <p:nvPr/>
        </p:nvSpPr>
        <p:spPr>
          <a:xfrm rot="-5400000">
            <a:off x="7687450" y="1924488"/>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49">
            <a:hlinkClick r:id="rId7" action="ppaction://hlinksldjump"/>
          </p:cNvPr>
          <p:cNvSpPr/>
          <p:nvPr/>
        </p:nvSpPr>
        <p:spPr>
          <a:xfrm rot="-5400000">
            <a:off x="7839850" y="24727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49">
            <a:hlinkClick r:id="rId8" action="ppaction://hlinksldjump"/>
          </p:cNvPr>
          <p:cNvSpPr/>
          <p:nvPr/>
        </p:nvSpPr>
        <p:spPr>
          <a:xfrm>
            <a:off x="7625050" y="2899050"/>
            <a:ext cx="1730400" cy="490800"/>
          </a:xfrm>
          <a:prstGeom prst="rect">
            <a:avLst/>
          </a:prstGeom>
          <a:solidFill>
            <a:schemeClr val="accent1"/>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49">
            <a:hlinkClick r:id="rId8" action="ppaction://hlinksldjump"/>
          </p:cNvPr>
          <p:cNvSpPr txBox="1">
            <a:spLocks noGrp="1"/>
          </p:cNvSpPr>
          <p:nvPr>
            <p:ph type="ctrTitle" idx="4294967295"/>
          </p:nvPr>
        </p:nvSpPr>
        <p:spPr>
          <a:xfrm>
            <a:off x="8088799" y="2964750"/>
            <a:ext cx="1371675" cy="42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100" dirty="0" err="1"/>
              <a:t>Geoelectric</a:t>
            </a:r>
            <a:r>
              <a:rPr sz="1100" dirty="0"/>
              <a:t> Method</a:t>
            </a:r>
          </a:p>
        </p:txBody>
      </p:sp>
      <p:sp>
        <p:nvSpPr>
          <p:cNvPr id="590" name="Google Shape;590;p49">
            <a:hlinkClick r:id="rId8" action="ppaction://hlinksldjump"/>
          </p:cNvPr>
          <p:cNvSpPr/>
          <p:nvPr/>
        </p:nvSpPr>
        <p:spPr>
          <a:xfrm rot="-5400000">
            <a:off x="7839850" y="302561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49">
            <a:hlinkClick r:id="rId9" action="ppaction://hlinksldjump"/>
          </p:cNvPr>
          <p:cNvSpPr/>
          <p:nvPr/>
        </p:nvSpPr>
        <p:spPr>
          <a:xfrm>
            <a:off x="7625050" y="3451900"/>
            <a:ext cx="1730400" cy="490800"/>
          </a:xfrm>
          <a:prstGeom prst="rect">
            <a:avLst/>
          </a:prstGeom>
          <a:solidFill>
            <a:schemeClr val="accent2"/>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49">
            <a:hlinkClick r:id="rId9" action="ppaction://hlinksldjump"/>
          </p:cNvPr>
          <p:cNvSpPr txBox="1">
            <a:spLocks noGrp="1"/>
          </p:cNvSpPr>
          <p:nvPr>
            <p:ph type="ctrTitle" idx="4294967295"/>
          </p:nvPr>
        </p:nvSpPr>
        <p:spPr>
          <a:xfrm>
            <a:off x="8016791" y="3508494"/>
            <a:ext cx="1451753" cy="359400"/>
          </a:xfrm>
          <a:prstGeom prst="rect">
            <a:avLst/>
          </a:prstGeom>
        </p:spPr>
        <p:txBody>
          <a:bodyPr spcFirstLastPara="1" wrap="square" lIns="91425" tIns="91425" rIns="91425" bIns="91425" anchor="t" anchorCtr="0">
            <a:noAutofit/>
          </a:bodyPr>
          <a:lstStyle/>
          <a:p>
            <a:r>
              <a:rPr lang="id-ID" sz="1050" dirty="0"/>
              <a:t>Electromagnetoc &amp;</a:t>
            </a:r>
            <a:br>
              <a:rPr lang="id-ID" sz="1050" dirty="0"/>
            </a:br>
            <a:r>
              <a:rPr lang="id-ID" sz="1050" dirty="0"/>
              <a:t>GPR Method</a:t>
            </a:r>
            <a:endParaRPr sz="1050" dirty="0"/>
          </a:p>
        </p:txBody>
      </p:sp>
      <p:sp>
        <p:nvSpPr>
          <p:cNvPr id="593" name="Google Shape;593;p49">
            <a:hlinkClick r:id="rId9" action="ppaction://hlinksldjump"/>
          </p:cNvPr>
          <p:cNvSpPr/>
          <p:nvPr/>
        </p:nvSpPr>
        <p:spPr>
          <a:xfrm rot="-5400000">
            <a:off x="7839850" y="35784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94" name="Google Shape;594;p49"/>
          <p:cNvPicPr preferRelativeResize="0"/>
          <p:nvPr/>
        </p:nvPicPr>
        <p:blipFill rotWithShape="1">
          <a:blip r:embed="rId5">
            <a:alphaModFix/>
          </a:blip>
          <a:srcRect l="32006" t="19826" r="52023" b="9790"/>
          <a:stretch/>
        </p:blipFill>
        <p:spPr>
          <a:xfrm rot="5400000">
            <a:off x="8304487" y="3732486"/>
            <a:ext cx="690925" cy="2283952"/>
          </a:xfrm>
          <a:prstGeom prst="rect">
            <a:avLst/>
          </a:prstGeom>
          <a:noFill/>
          <a:ln>
            <a:noFill/>
          </a:ln>
        </p:spPr>
      </p:pic>
      <p:sp>
        <p:nvSpPr>
          <p:cNvPr id="596" name="Google Shape;596;p49">
            <a:hlinkClick r:id="" action="ppaction://hlinkshowjump?jump=previousslide"/>
          </p:cNvPr>
          <p:cNvSpPr/>
          <p:nvPr/>
        </p:nvSpPr>
        <p:spPr>
          <a:xfrm rot="5400000">
            <a:off x="7973685" y="4768208"/>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9" name="Google Shape;571;p49"/>
          <p:cNvPicPr preferRelativeResize="0"/>
          <p:nvPr/>
        </p:nvPicPr>
        <p:blipFill>
          <a:blip r:embed="rId10">
            <a:alphaModFix/>
          </a:blip>
          <a:stretch>
            <a:fillRect/>
          </a:stretch>
        </p:blipFill>
        <p:spPr>
          <a:xfrm>
            <a:off x="303251" y="3950646"/>
            <a:ext cx="477207" cy="486301"/>
          </a:xfrm>
          <a:prstGeom prst="rect">
            <a:avLst/>
          </a:prstGeom>
          <a:noFill/>
          <a:ln>
            <a:noFill/>
          </a:ln>
        </p:spPr>
      </p:pic>
      <p:pic>
        <p:nvPicPr>
          <p:cNvPr id="30" name="Google Shape;571;p49"/>
          <p:cNvPicPr preferRelativeResize="0"/>
          <p:nvPr/>
        </p:nvPicPr>
        <p:blipFill>
          <a:blip r:embed="rId10">
            <a:alphaModFix/>
          </a:blip>
          <a:stretch>
            <a:fillRect/>
          </a:stretch>
        </p:blipFill>
        <p:spPr>
          <a:xfrm>
            <a:off x="328116" y="2863002"/>
            <a:ext cx="477207" cy="486301"/>
          </a:xfrm>
          <a:prstGeom prst="rect">
            <a:avLst/>
          </a:prstGeom>
          <a:noFill/>
          <a:ln>
            <a:noFill/>
          </a:ln>
        </p:spPr>
      </p:pic>
      <p:pic>
        <p:nvPicPr>
          <p:cNvPr id="31" name="Google Shape;571;p49"/>
          <p:cNvPicPr preferRelativeResize="0"/>
          <p:nvPr/>
        </p:nvPicPr>
        <p:blipFill>
          <a:blip r:embed="rId10">
            <a:alphaModFix/>
          </a:blip>
          <a:stretch>
            <a:fillRect/>
          </a:stretch>
        </p:blipFill>
        <p:spPr>
          <a:xfrm>
            <a:off x="394078" y="2008112"/>
            <a:ext cx="477207" cy="48630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72"/>
                                        </p:tgtEl>
                                        <p:attrNameLst>
                                          <p:attrName>style.visibility</p:attrName>
                                        </p:attrNameLst>
                                      </p:cBhvr>
                                      <p:to>
                                        <p:strVal val="visible"/>
                                      </p:to>
                                    </p:set>
                                    <p:animEffect transition="in" filter="fade">
                                      <p:cBhvr>
                                        <p:cTn id="7" dur="1000"/>
                                        <p:tgtEl>
                                          <p:spTgt spid="5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88"/>
        <p:cNvGrpSpPr/>
        <p:nvPr/>
      </p:nvGrpSpPr>
      <p:grpSpPr>
        <a:xfrm>
          <a:off x="0" y="0"/>
          <a:ext cx="0" cy="0"/>
          <a:chOff x="0" y="0"/>
          <a:chExt cx="0" cy="0"/>
        </a:xfrm>
      </p:grpSpPr>
      <p:sp>
        <p:nvSpPr>
          <p:cNvPr id="889" name="Google Shape;889;p57"/>
          <p:cNvSpPr/>
          <p:nvPr/>
        </p:nvSpPr>
        <p:spPr>
          <a:xfrm rot="-102991">
            <a:off x="2803290" y="563028"/>
            <a:ext cx="3174825" cy="401732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57"/>
          <p:cNvSpPr txBox="1">
            <a:spLocks noGrp="1"/>
          </p:cNvSpPr>
          <p:nvPr>
            <p:ph type="title"/>
          </p:nvPr>
        </p:nvSpPr>
        <p:spPr>
          <a:xfrm rot="-118108">
            <a:off x="3110656" y="1947952"/>
            <a:ext cx="2471659" cy="998355"/>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Se</a:t>
            </a:r>
            <a:r>
              <a:rPr lang="id-ID" dirty="0"/>
              <a:t>ismic Method</a:t>
            </a:r>
            <a:endParaRPr dirty="0"/>
          </a:p>
        </p:txBody>
      </p:sp>
      <p:pic>
        <p:nvPicPr>
          <p:cNvPr id="894" name="Google Shape;894;p57"/>
          <p:cNvPicPr preferRelativeResize="0"/>
          <p:nvPr/>
        </p:nvPicPr>
        <p:blipFill>
          <a:blip r:embed="rId3">
            <a:alphaModFix/>
          </a:blip>
          <a:stretch>
            <a:fillRect/>
          </a:stretch>
        </p:blipFill>
        <p:spPr>
          <a:xfrm rot="-151314">
            <a:off x="887027" y="2253175"/>
            <a:ext cx="2204845" cy="2419349"/>
          </a:xfrm>
          <a:prstGeom prst="rect">
            <a:avLst/>
          </a:prstGeom>
          <a:noFill/>
          <a:ln>
            <a:noFill/>
          </a:ln>
        </p:spPr>
      </p:pic>
      <p:sp>
        <p:nvSpPr>
          <p:cNvPr id="895" name="Google Shape;895;p57"/>
          <p:cNvSpPr/>
          <p:nvPr/>
        </p:nvSpPr>
        <p:spPr>
          <a:xfrm rot="-151330">
            <a:off x="1366477" y="3083483"/>
            <a:ext cx="1295899" cy="927099"/>
          </a:xfrm>
          <a:custGeom>
            <a:avLst/>
            <a:gdLst/>
            <a:ahLst/>
            <a:cxnLst/>
            <a:rect l="l" t="t" r="r" b="b"/>
            <a:pathLst>
              <a:path w="34302" h="24540" extrusionOk="0">
                <a:moveTo>
                  <a:pt x="12881" y="90"/>
                </a:moveTo>
                <a:cubicBezTo>
                  <a:pt x="9513" y="652"/>
                  <a:pt x="5848" y="1637"/>
                  <a:pt x="3433" y="4052"/>
                </a:cubicBezTo>
                <a:cubicBezTo>
                  <a:pt x="-94" y="7579"/>
                  <a:pt x="-598" y="15093"/>
                  <a:pt x="2518" y="18988"/>
                </a:cubicBezTo>
                <a:cubicBezTo>
                  <a:pt x="8690" y="26704"/>
                  <a:pt x="30460" y="26601"/>
                  <a:pt x="32084" y="16854"/>
                </a:cubicBezTo>
                <a:cubicBezTo>
                  <a:pt x="33303" y="9538"/>
                  <a:pt x="24831" y="853"/>
                  <a:pt x="17453" y="90"/>
                </a:cubicBezTo>
                <a:cubicBezTo>
                  <a:pt x="10473" y="-632"/>
                  <a:pt x="885" y="5006"/>
                  <a:pt x="80" y="11977"/>
                </a:cubicBezTo>
                <a:cubicBezTo>
                  <a:pt x="-563" y="17544"/>
                  <a:pt x="6439" y="22945"/>
                  <a:pt x="11967" y="23864"/>
                </a:cubicBezTo>
                <a:cubicBezTo>
                  <a:pt x="19478" y="25113"/>
                  <a:pt x="29929" y="23216"/>
                  <a:pt x="33608" y="16549"/>
                </a:cubicBezTo>
                <a:cubicBezTo>
                  <a:pt x="36045" y="12131"/>
                  <a:pt x="31371" y="5682"/>
                  <a:pt x="27207" y="2833"/>
                </a:cubicBezTo>
                <a:cubicBezTo>
                  <a:pt x="22485" y="-399"/>
                  <a:pt x="15860" y="1004"/>
                  <a:pt x="10138" y="1004"/>
                </a:cubicBezTo>
              </a:path>
            </a:pathLst>
          </a:custGeom>
          <a:noFill/>
          <a:ln w="28575" cap="flat" cmpd="sng">
            <a:solidFill>
              <a:srgbClr val="E06666"/>
            </a:solidFill>
            <a:prstDash val="solid"/>
            <a:round/>
            <a:headEnd type="none" w="med" len="med"/>
            <a:tailEnd type="none" w="med" len="med"/>
          </a:ln>
        </p:spPr>
      </p:sp>
      <p:sp>
        <p:nvSpPr>
          <p:cNvPr id="896" name="Google Shape;896;p57"/>
          <p:cNvSpPr txBox="1">
            <a:spLocks noGrp="1"/>
          </p:cNvSpPr>
          <p:nvPr>
            <p:ph type="title"/>
          </p:nvPr>
        </p:nvSpPr>
        <p:spPr>
          <a:xfrm rot="-281908">
            <a:off x="1404715" y="3164373"/>
            <a:ext cx="1139028" cy="68993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200"/>
              <a:t>03.</a:t>
            </a:r>
            <a:endParaRPr sz="5200"/>
          </a:p>
        </p:txBody>
      </p:sp>
      <p:sp>
        <p:nvSpPr>
          <p:cNvPr id="898" name="Google Shape;898;p57"/>
          <p:cNvSpPr/>
          <p:nvPr/>
        </p:nvSpPr>
        <p:spPr>
          <a:xfrm rot="-5178225">
            <a:off x="2624208" y="76535"/>
            <a:ext cx="1018152" cy="1324560"/>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EA9999">
              <a:alpha val="45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57"/>
          <p:cNvSpPr/>
          <p:nvPr/>
        </p:nvSpPr>
        <p:spPr>
          <a:xfrm rot="-1464291">
            <a:off x="5327023" y="-78027"/>
            <a:ext cx="1018227" cy="1324658"/>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EA9999">
              <a:alpha val="45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57">
            <a:hlinkClick r:id="rId4" action="ppaction://hlinksldjump"/>
          </p:cNvPr>
          <p:cNvSpPr/>
          <p:nvPr/>
        </p:nvSpPr>
        <p:spPr>
          <a:xfrm>
            <a:off x="7625050" y="1240500"/>
            <a:ext cx="1730400" cy="490800"/>
          </a:xfrm>
          <a:prstGeom prst="rect">
            <a:avLst/>
          </a:prstGeom>
          <a:solidFill>
            <a:srgbClr val="93C47D"/>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57">
            <a:hlinkClick r:id="rId4" action="ppaction://hlinksldjump"/>
          </p:cNvPr>
          <p:cNvSpPr txBox="1">
            <a:spLocks noGrp="1"/>
          </p:cNvSpPr>
          <p:nvPr>
            <p:ph type="ctrTitle" idx="4294967295"/>
          </p:nvPr>
        </p:nvSpPr>
        <p:spPr>
          <a:xfrm>
            <a:off x="8088800" y="1306200"/>
            <a:ext cx="1451752"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100" dirty="0"/>
              <a:t>Gravity Method</a:t>
            </a:r>
          </a:p>
        </p:txBody>
      </p:sp>
      <p:pic>
        <p:nvPicPr>
          <p:cNvPr id="903" name="Google Shape;903;p57">
            <a:hlinkClick r:id="rId5" action="ppaction://hlinksldjump"/>
          </p:cNvPr>
          <p:cNvPicPr preferRelativeResize="0"/>
          <p:nvPr/>
        </p:nvPicPr>
        <p:blipFill rotWithShape="1">
          <a:blip r:embed="rId6">
            <a:alphaModFix/>
          </a:blip>
          <a:srcRect l="32005" t="19826" r="39798" b="9790"/>
          <a:stretch/>
        </p:blipFill>
        <p:spPr>
          <a:xfrm rot="-5400000">
            <a:off x="7824901" y="-395073"/>
            <a:ext cx="1138848" cy="2132299"/>
          </a:xfrm>
          <a:prstGeom prst="rect">
            <a:avLst/>
          </a:prstGeom>
          <a:noFill/>
          <a:ln>
            <a:noFill/>
          </a:ln>
        </p:spPr>
      </p:pic>
      <p:sp>
        <p:nvSpPr>
          <p:cNvPr id="904" name="Google Shape;904;p57">
            <a:hlinkClick r:id="rId5" action="ppaction://hlinksldjump"/>
          </p:cNvPr>
          <p:cNvSpPr txBox="1">
            <a:spLocks noGrp="1"/>
          </p:cNvSpPr>
          <p:nvPr>
            <p:ph type="ctrTitle" idx="4294967295"/>
          </p:nvPr>
        </p:nvSpPr>
        <p:spPr>
          <a:xfrm>
            <a:off x="8088800" y="399575"/>
            <a:ext cx="915900" cy="54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Table of Contents</a:t>
            </a:r>
            <a:endParaRPr sz="1200"/>
          </a:p>
        </p:txBody>
      </p:sp>
      <p:sp>
        <p:nvSpPr>
          <p:cNvPr id="905" name="Google Shape;905;p57">
            <a:hlinkClick r:id="rId5" action="ppaction://hlinksldjump"/>
          </p:cNvPr>
          <p:cNvSpPr/>
          <p:nvPr/>
        </p:nvSpPr>
        <p:spPr>
          <a:xfrm>
            <a:off x="7971175" y="286773"/>
            <a:ext cx="1151140" cy="768611"/>
          </a:xfrm>
          <a:custGeom>
            <a:avLst/>
            <a:gdLst/>
            <a:ahLst/>
            <a:cxnLst/>
            <a:rect l="l" t="t" r="r" b="b"/>
            <a:pathLst>
              <a:path w="23219" h="15504" extrusionOk="0">
                <a:moveTo>
                  <a:pt x="0" y="3617"/>
                </a:moveTo>
                <a:cubicBezTo>
                  <a:pt x="0" y="7713"/>
                  <a:pt x="2042" y="13706"/>
                  <a:pt x="6096" y="14285"/>
                </a:cubicBezTo>
                <a:cubicBezTo>
                  <a:pt x="12446" y="15193"/>
                  <a:pt x="25244" y="10791"/>
                  <a:pt x="22860" y="4836"/>
                </a:cubicBezTo>
                <a:cubicBezTo>
                  <a:pt x="20361" y="-1407"/>
                  <a:pt x="7730" y="-1200"/>
                  <a:pt x="2743" y="3312"/>
                </a:cubicBezTo>
                <a:cubicBezTo>
                  <a:pt x="397" y="5435"/>
                  <a:pt x="-877" y="11119"/>
                  <a:pt x="1828" y="12761"/>
                </a:cubicBezTo>
                <a:cubicBezTo>
                  <a:pt x="5289" y="14862"/>
                  <a:pt x="5638" y="14133"/>
                  <a:pt x="9448" y="15504"/>
                </a:cubicBezTo>
              </a:path>
            </a:pathLst>
          </a:custGeom>
          <a:noFill/>
          <a:ln w="28575" cap="flat" cmpd="sng">
            <a:solidFill>
              <a:srgbClr val="E06666"/>
            </a:solidFill>
            <a:prstDash val="solid"/>
            <a:round/>
            <a:headEnd type="none" w="med" len="med"/>
            <a:tailEnd type="none" w="med" len="med"/>
          </a:ln>
        </p:spPr>
      </p:sp>
      <p:sp>
        <p:nvSpPr>
          <p:cNvPr id="906" name="Google Shape;906;p57">
            <a:hlinkClick r:id="rId7" action="ppaction://hlinksldjump"/>
          </p:cNvPr>
          <p:cNvSpPr/>
          <p:nvPr/>
        </p:nvSpPr>
        <p:spPr>
          <a:xfrm>
            <a:off x="7625050" y="1793350"/>
            <a:ext cx="1730400" cy="490800"/>
          </a:xfrm>
          <a:prstGeom prst="rect">
            <a:avLst/>
          </a:prstGeom>
          <a:solidFill>
            <a:srgbClr val="FFD966"/>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57">
            <a:hlinkClick r:id="rId7" action="ppaction://hlinksldjump"/>
          </p:cNvPr>
          <p:cNvSpPr txBox="1">
            <a:spLocks noGrp="1"/>
          </p:cNvSpPr>
          <p:nvPr>
            <p:ph type="ctrTitle" idx="4294967295"/>
          </p:nvPr>
        </p:nvSpPr>
        <p:spPr>
          <a:xfrm>
            <a:off x="8088800" y="1859050"/>
            <a:ext cx="1451752"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100" dirty="0"/>
              <a:t>Magnetic Method</a:t>
            </a:r>
          </a:p>
        </p:txBody>
      </p:sp>
      <p:sp>
        <p:nvSpPr>
          <p:cNvPr id="908" name="Google Shape;908;p57">
            <a:hlinkClick r:id="rId8" action="ppaction://hlinksldjump"/>
          </p:cNvPr>
          <p:cNvSpPr/>
          <p:nvPr/>
        </p:nvSpPr>
        <p:spPr>
          <a:xfrm>
            <a:off x="7472650" y="2346200"/>
            <a:ext cx="1730400" cy="490800"/>
          </a:xfrm>
          <a:prstGeom prst="rect">
            <a:avLst/>
          </a:prstGeom>
          <a:solidFill>
            <a:srgbClr val="EA9999"/>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57">
            <a:hlinkClick r:id="rId8" action="ppaction://hlinksldjump"/>
          </p:cNvPr>
          <p:cNvSpPr txBox="1">
            <a:spLocks noGrp="1"/>
          </p:cNvSpPr>
          <p:nvPr>
            <p:ph type="ctrTitle" idx="4294967295"/>
          </p:nvPr>
        </p:nvSpPr>
        <p:spPr>
          <a:xfrm>
            <a:off x="7936400" y="2411900"/>
            <a:ext cx="1419050"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100" dirty="0"/>
              <a:t>Seismic Method</a:t>
            </a:r>
          </a:p>
        </p:txBody>
      </p:sp>
      <p:sp>
        <p:nvSpPr>
          <p:cNvPr id="910" name="Google Shape;910;p57">
            <a:hlinkClick r:id="rId4" action="ppaction://hlinksldjump"/>
          </p:cNvPr>
          <p:cNvSpPr/>
          <p:nvPr/>
        </p:nvSpPr>
        <p:spPr>
          <a:xfrm rot="-5400000">
            <a:off x="7839850" y="1398100"/>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57">
            <a:hlinkClick r:id="rId7" action="ppaction://hlinksldjump"/>
          </p:cNvPr>
          <p:cNvSpPr/>
          <p:nvPr/>
        </p:nvSpPr>
        <p:spPr>
          <a:xfrm rot="-5400000">
            <a:off x="7839850" y="1924488"/>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57">
            <a:hlinkClick r:id="rId8" action="ppaction://hlinksldjump"/>
          </p:cNvPr>
          <p:cNvSpPr/>
          <p:nvPr/>
        </p:nvSpPr>
        <p:spPr>
          <a:xfrm rot="-5400000">
            <a:off x="7687450" y="24727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57">
            <a:hlinkClick r:id="rId9" action="ppaction://hlinksldjump"/>
          </p:cNvPr>
          <p:cNvSpPr/>
          <p:nvPr/>
        </p:nvSpPr>
        <p:spPr>
          <a:xfrm>
            <a:off x="7625050" y="2899050"/>
            <a:ext cx="1730400" cy="490800"/>
          </a:xfrm>
          <a:prstGeom prst="rect">
            <a:avLst/>
          </a:prstGeom>
          <a:solidFill>
            <a:schemeClr val="accent1"/>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57">
            <a:hlinkClick r:id="rId9" action="ppaction://hlinksldjump"/>
          </p:cNvPr>
          <p:cNvSpPr txBox="1">
            <a:spLocks noGrp="1"/>
          </p:cNvSpPr>
          <p:nvPr>
            <p:ph type="ctrTitle" idx="4294967295"/>
          </p:nvPr>
        </p:nvSpPr>
        <p:spPr>
          <a:xfrm>
            <a:off x="8088799" y="2964750"/>
            <a:ext cx="1371675" cy="42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100" dirty="0" err="1"/>
              <a:t>Geoelectric</a:t>
            </a:r>
            <a:r>
              <a:rPr sz="1100" dirty="0"/>
              <a:t> Method</a:t>
            </a:r>
          </a:p>
        </p:txBody>
      </p:sp>
      <p:sp>
        <p:nvSpPr>
          <p:cNvPr id="915" name="Google Shape;915;p57">
            <a:hlinkClick r:id="rId9" action="ppaction://hlinksldjump"/>
          </p:cNvPr>
          <p:cNvSpPr/>
          <p:nvPr/>
        </p:nvSpPr>
        <p:spPr>
          <a:xfrm rot="-5400000">
            <a:off x="7839850" y="302561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57">
            <a:hlinkClick r:id="rId10" action="ppaction://hlinksldjump"/>
          </p:cNvPr>
          <p:cNvSpPr/>
          <p:nvPr/>
        </p:nvSpPr>
        <p:spPr>
          <a:xfrm>
            <a:off x="7625050" y="3451900"/>
            <a:ext cx="1730400" cy="490800"/>
          </a:xfrm>
          <a:prstGeom prst="rect">
            <a:avLst/>
          </a:prstGeom>
          <a:solidFill>
            <a:schemeClr val="accent2"/>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57">
            <a:hlinkClick r:id="rId10" action="ppaction://hlinksldjump"/>
          </p:cNvPr>
          <p:cNvSpPr txBox="1">
            <a:spLocks noGrp="1"/>
          </p:cNvSpPr>
          <p:nvPr>
            <p:ph type="ctrTitle" idx="4294967295"/>
          </p:nvPr>
        </p:nvSpPr>
        <p:spPr>
          <a:xfrm>
            <a:off x="8028384" y="3435846"/>
            <a:ext cx="1523761" cy="359400"/>
          </a:xfrm>
          <a:prstGeom prst="rect">
            <a:avLst/>
          </a:prstGeom>
        </p:spPr>
        <p:txBody>
          <a:bodyPr spcFirstLastPara="1" wrap="square" lIns="91425" tIns="91425" rIns="91425" bIns="91425" anchor="t" anchorCtr="0">
            <a:noAutofit/>
          </a:bodyPr>
          <a:lstStyle/>
          <a:p>
            <a:r>
              <a:rPr lang="id-ID" sz="1050" dirty="0"/>
              <a:t>Electromagnetoc &amp;</a:t>
            </a:r>
            <a:br>
              <a:rPr lang="id-ID" sz="1050" dirty="0"/>
            </a:br>
            <a:r>
              <a:rPr lang="id-ID" sz="1050" dirty="0"/>
              <a:t>GPR Method</a:t>
            </a:r>
            <a:endParaRPr sz="1050" dirty="0"/>
          </a:p>
        </p:txBody>
      </p:sp>
      <p:sp>
        <p:nvSpPr>
          <p:cNvPr id="918" name="Google Shape;918;p57">
            <a:hlinkClick r:id="rId10" action="ppaction://hlinksldjump"/>
          </p:cNvPr>
          <p:cNvSpPr/>
          <p:nvPr/>
        </p:nvSpPr>
        <p:spPr>
          <a:xfrm rot="-5400000">
            <a:off x="7839850" y="35784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19" name="Google Shape;919;p57">
            <a:hlinkClick r:id="rId11" action="ppaction://hlinksldjump"/>
          </p:cNvPr>
          <p:cNvPicPr preferRelativeResize="0"/>
          <p:nvPr/>
        </p:nvPicPr>
        <p:blipFill>
          <a:blip r:embed="rId3">
            <a:alphaModFix/>
          </a:blip>
          <a:stretch>
            <a:fillRect/>
          </a:stretch>
        </p:blipFill>
        <p:spPr>
          <a:xfrm>
            <a:off x="5598733" y="1993237"/>
            <a:ext cx="1229098" cy="1348689"/>
          </a:xfrm>
          <a:prstGeom prst="rect">
            <a:avLst/>
          </a:prstGeom>
          <a:noFill/>
          <a:ln>
            <a:noFill/>
          </a:ln>
        </p:spPr>
      </p:pic>
      <p:sp>
        <p:nvSpPr>
          <p:cNvPr id="920" name="Google Shape;920;p57">
            <a:hlinkClick r:id="rId11" action="ppaction://hlinksldjump"/>
          </p:cNvPr>
          <p:cNvSpPr/>
          <p:nvPr/>
        </p:nvSpPr>
        <p:spPr>
          <a:xfrm rot="-5895391">
            <a:off x="6081608" y="2454864"/>
            <a:ext cx="194343" cy="237642"/>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21" name="Google Shape;921;p57">
            <a:hlinkClick r:id="rId11" action="ppaction://hlinksldjump"/>
          </p:cNvPr>
          <p:cNvSpPr txBox="1">
            <a:spLocks noGrp="1"/>
          </p:cNvSpPr>
          <p:nvPr>
            <p:ph type="ctrTitle" idx="4294967295"/>
          </p:nvPr>
        </p:nvSpPr>
        <p:spPr>
          <a:xfrm rot="-496088">
            <a:off x="5755378" y="2702829"/>
            <a:ext cx="915819" cy="35952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200"/>
              <a:t>START!</a:t>
            </a:r>
            <a:endParaRPr sz="1200"/>
          </a:p>
        </p:txBody>
      </p:sp>
      <p:sp>
        <p:nvSpPr>
          <p:cNvPr id="922" name="Google Shape;922;p57">
            <a:hlinkClick r:id="rId11" action="ppaction://hlinksldjump"/>
          </p:cNvPr>
          <p:cNvSpPr/>
          <p:nvPr/>
        </p:nvSpPr>
        <p:spPr>
          <a:xfrm>
            <a:off x="5937982" y="2401414"/>
            <a:ext cx="481600" cy="344542"/>
          </a:xfrm>
          <a:custGeom>
            <a:avLst/>
            <a:gdLst/>
            <a:ahLst/>
            <a:cxnLst/>
            <a:rect l="l" t="t" r="r" b="b"/>
            <a:pathLst>
              <a:path w="34302" h="24540" extrusionOk="0">
                <a:moveTo>
                  <a:pt x="12881" y="90"/>
                </a:moveTo>
                <a:cubicBezTo>
                  <a:pt x="9513" y="652"/>
                  <a:pt x="5848" y="1637"/>
                  <a:pt x="3433" y="4052"/>
                </a:cubicBezTo>
                <a:cubicBezTo>
                  <a:pt x="-94" y="7579"/>
                  <a:pt x="-598" y="15093"/>
                  <a:pt x="2518" y="18988"/>
                </a:cubicBezTo>
                <a:cubicBezTo>
                  <a:pt x="8690" y="26704"/>
                  <a:pt x="30460" y="26601"/>
                  <a:pt x="32084" y="16854"/>
                </a:cubicBezTo>
                <a:cubicBezTo>
                  <a:pt x="33303" y="9538"/>
                  <a:pt x="24831" y="853"/>
                  <a:pt x="17453" y="90"/>
                </a:cubicBezTo>
                <a:cubicBezTo>
                  <a:pt x="10473" y="-632"/>
                  <a:pt x="885" y="5006"/>
                  <a:pt x="80" y="11977"/>
                </a:cubicBezTo>
                <a:cubicBezTo>
                  <a:pt x="-563" y="17544"/>
                  <a:pt x="6439" y="22945"/>
                  <a:pt x="11967" y="23864"/>
                </a:cubicBezTo>
                <a:cubicBezTo>
                  <a:pt x="19478" y="25113"/>
                  <a:pt x="29929" y="23216"/>
                  <a:pt x="33608" y="16549"/>
                </a:cubicBezTo>
                <a:cubicBezTo>
                  <a:pt x="36045" y="12131"/>
                  <a:pt x="31371" y="5682"/>
                  <a:pt x="27207" y="2833"/>
                </a:cubicBezTo>
                <a:cubicBezTo>
                  <a:pt x="22485" y="-399"/>
                  <a:pt x="15860" y="1004"/>
                  <a:pt x="10138" y="1004"/>
                </a:cubicBezTo>
              </a:path>
            </a:pathLst>
          </a:custGeom>
          <a:noFill/>
          <a:ln w="28575" cap="flat" cmpd="sng">
            <a:solidFill>
              <a:srgbClr val="E06666"/>
            </a:solidFill>
            <a:prstDash val="solid"/>
            <a:round/>
            <a:headEnd type="none" w="med" len="med"/>
            <a:tailEnd type="none" w="med" len="med"/>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893"/>
                                        </p:tgtEl>
                                        <p:attrNameLst>
                                          <p:attrName>style.visibility</p:attrName>
                                        </p:attrNameLst>
                                      </p:cBhvr>
                                      <p:to>
                                        <p:strVal val="visible"/>
                                      </p:to>
                                    </p:set>
                                    <p:anim calcmode="lin" valueType="num">
                                      <p:cBhvr additive="base">
                                        <p:cTn id="7" dur="500"/>
                                        <p:tgtEl>
                                          <p:spTgt spid="893"/>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889"/>
                                        </p:tgtEl>
                                        <p:attrNameLst>
                                          <p:attrName>style.visibility</p:attrName>
                                        </p:attrNameLst>
                                      </p:cBhvr>
                                      <p:to>
                                        <p:strVal val="visible"/>
                                      </p:to>
                                    </p:set>
                                    <p:anim calcmode="lin" valueType="num">
                                      <p:cBhvr additive="base">
                                        <p:cTn id="10" dur="500"/>
                                        <p:tgtEl>
                                          <p:spTgt spid="889"/>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898"/>
                                        </p:tgtEl>
                                        <p:attrNameLst>
                                          <p:attrName>style.visibility</p:attrName>
                                        </p:attrNameLst>
                                      </p:cBhvr>
                                      <p:to>
                                        <p:strVal val="visible"/>
                                      </p:to>
                                    </p:set>
                                    <p:anim calcmode="lin" valueType="num">
                                      <p:cBhvr additive="base">
                                        <p:cTn id="13" dur="500"/>
                                        <p:tgtEl>
                                          <p:spTgt spid="898"/>
                                        </p:tgtEl>
                                        <p:attrNameLst>
                                          <p:attrName>ppt_y</p:attrName>
                                        </p:attrNameLst>
                                      </p:cBhvr>
                                      <p:tavLst>
                                        <p:tav tm="0">
                                          <p:val>
                                            <p:strVal val="#ppt_y-1"/>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899"/>
                                        </p:tgtEl>
                                        <p:attrNameLst>
                                          <p:attrName>style.visibility</p:attrName>
                                        </p:attrNameLst>
                                      </p:cBhvr>
                                      <p:to>
                                        <p:strVal val="visible"/>
                                      </p:to>
                                    </p:set>
                                    <p:anim calcmode="lin" valueType="num">
                                      <p:cBhvr additive="base">
                                        <p:cTn id="16" dur="500"/>
                                        <p:tgtEl>
                                          <p:spTgt spid="899"/>
                                        </p:tgtEl>
                                        <p:attrNameLst>
                                          <p:attrName>ppt_y</p:attrName>
                                        </p:attrNameLst>
                                      </p:cBhvr>
                                      <p:tavLst>
                                        <p:tav tm="0">
                                          <p:val>
                                            <p:strVal val="#ppt_y-1"/>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95"/>
                                        </p:tgtEl>
                                        <p:attrNameLst>
                                          <p:attrName>style.visibility</p:attrName>
                                        </p:attrNameLst>
                                      </p:cBhvr>
                                      <p:to>
                                        <p:strVal val="visible"/>
                                      </p:to>
                                    </p:set>
                                    <p:anim calcmode="lin" valueType="num">
                                      <p:cBhvr additive="base">
                                        <p:cTn id="19" dur="500"/>
                                        <p:tgtEl>
                                          <p:spTgt spid="895"/>
                                        </p:tgtEl>
                                        <p:attrNameLst>
                                          <p:attrName>ppt_y</p:attrName>
                                        </p:attrNameLst>
                                      </p:cBhvr>
                                      <p:tavLst>
                                        <p:tav tm="0">
                                          <p:val>
                                            <p:strVal val="#ppt_y+1"/>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896"/>
                                        </p:tgtEl>
                                        <p:attrNameLst>
                                          <p:attrName>style.visibility</p:attrName>
                                        </p:attrNameLst>
                                      </p:cBhvr>
                                      <p:to>
                                        <p:strVal val="visible"/>
                                      </p:to>
                                    </p:set>
                                    <p:anim calcmode="lin" valueType="num">
                                      <p:cBhvr additive="base">
                                        <p:cTn id="22" dur="500"/>
                                        <p:tgtEl>
                                          <p:spTgt spid="896"/>
                                        </p:tgtEl>
                                        <p:attrNameLst>
                                          <p:attrName>ppt_y</p:attrName>
                                        </p:attrNameLst>
                                      </p:cBhvr>
                                      <p:tavLst>
                                        <p:tav tm="0">
                                          <p:val>
                                            <p:strVal val="#ppt_y+1"/>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894"/>
                                        </p:tgtEl>
                                        <p:attrNameLst>
                                          <p:attrName>style.visibility</p:attrName>
                                        </p:attrNameLst>
                                      </p:cBhvr>
                                      <p:to>
                                        <p:strVal val="visible"/>
                                      </p:to>
                                    </p:set>
                                    <p:anim calcmode="lin" valueType="num">
                                      <p:cBhvr additive="base">
                                        <p:cTn id="25" dur="500"/>
                                        <p:tgtEl>
                                          <p:spTgt spid="894"/>
                                        </p:tgtEl>
                                        <p:attrNameLst>
                                          <p:attrName>ppt_y</p:attrName>
                                        </p:attrNameLst>
                                      </p:cBhvr>
                                      <p:tavLst>
                                        <p:tav tm="0">
                                          <p:val>
                                            <p:strVal val="#ppt_y+1"/>
                                          </p:val>
                                        </p:tav>
                                        <p:tav tm="100000">
                                          <p:val>
                                            <p:strVal val="#ppt_y"/>
                                          </p:val>
                                        </p:tav>
                                      </p:tavLst>
                                    </p:anim>
                                  </p:childTnLst>
                                </p:cTn>
                              </p:par>
                            </p:childTnLst>
                          </p:cTn>
                        </p:par>
                        <p:par>
                          <p:cTn id="26" fill="hold">
                            <p:stCondLst>
                              <p:cond delay="500"/>
                            </p:stCondLst>
                            <p:childTnLst>
                              <p:par>
                                <p:cTn id="27" presetID="2" presetClass="entr" presetSubtype="1" fill="hold" nodeType="afterEffect">
                                  <p:stCondLst>
                                    <p:cond delay="0"/>
                                  </p:stCondLst>
                                  <p:childTnLst>
                                    <p:set>
                                      <p:cBhvr>
                                        <p:cTn id="28" dur="1" fill="hold">
                                          <p:stCondLst>
                                            <p:cond delay="0"/>
                                          </p:stCondLst>
                                        </p:cTn>
                                        <p:tgtEl>
                                          <p:spTgt spid="919"/>
                                        </p:tgtEl>
                                        <p:attrNameLst>
                                          <p:attrName>style.visibility</p:attrName>
                                        </p:attrNameLst>
                                      </p:cBhvr>
                                      <p:to>
                                        <p:strVal val="visible"/>
                                      </p:to>
                                    </p:set>
                                    <p:anim calcmode="lin" valueType="num">
                                      <p:cBhvr additive="base">
                                        <p:cTn id="29" dur="1000"/>
                                        <p:tgtEl>
                                          <p:spTgt spid="919"/>
                                        </p:tgtEl>
                                        <p:attrNameLst>
                                          <p:attrName>ppt_y</p:attrName>
                                        </p:attrNameLst>
                                      </p:cBhvr>
                                      <p:tavLst>
                                        <p:tav tm="0">
                                          <p:val>
                                            <p:strVal val="#ppt_y-1"/>
                                          </p:val>
                                        </p:tav>
                                        <p:tav tm="100000">
                                          <p:val>
                                            <p:strVal val="#ppt_y"/>
                                          </p:val>
                                        </p:tav>
                                      </p:tavLst>
                                    </p:anim>
                                  </p:childTnLst>
                                </p:cTn>
                              </p:par>
                              <p:par>
                                <p:cTn id="30" presetID="2" presetClass="entr" presetSubtype="1" fill="hold" nodeType="withEffect">
                                  <p:stCondLst>
                                    <p:cond delay="0"/>
                                  </p:stCondLst>
                                  <p:childTnLst>
                                    <p:set>
                                      <p:cBhvr>
                                        <p:cTn id="31" dur="1" fill="hold">
                                          <p:stCondLst>
                                            <p:cond delay="0"/>
                                          </p:stCondLst>
                                        </p:cTn>
                                        <p:tgtEl>
                                          <p:spTgt spid="920"/>
                                        </p:tgtEl>
                                        <p:attrNameLst>
                                          <p:attrName>style.visibility</p:attrName>
                                        </p:attrNameLst>
                                      </p:cBhvr>
                                      <p:to>
                                        <p:strVal val="visible"/>
                                      </p:to>
                                    </p:set>
                                    <p:anim calcmode="lin" valueType="num">
                                      <p:cBhvr additive="base">
                                        <p:cTn id="32" dur="1000"/>
                                        <p:tgtEl>
                                          <p:spTgt spid="920"/>
                                        </p:tgtEl>
                                        <p:attrNameLst>
                                          <p:attrName>ppt_y</p:attrName>
                                        </p:attrNameLst>
                                      </p:cBhvr>
                                      <p:tavLst>
                                        <p:tav tm="0">
                                          <p:val>
                                            <p:strVal val="#ppt_y-1"/>
                                          </p:val>
                                        </p:tav>
                                        <p:tav tm="100000">
                                          <p:val>
                                            <p:strVal val="#ppt_y"/>
                                          </p:val>
                                        </p:tav>
                                      </p:tavLst>
                                    </p:anim>
                                  </p:childTnLst>
                                </p:cTn>
                              </p:par>
                              <p:par>
                                <p:cTn id="33" presetID="2" presetClass="entr" presetSubtype="1" fill="hold" nodeType="withEffect">
                                  <p:stCondLst>
                                    <p:cond delay="0"/>
                                  </p:stCondLst>
                                  <p:childTnLst>
                                    <p:set>
                                      <p:cBhvr>
                                        <p:cTn id="34" dur="1" fill="hold">
                                          <p:stCondLst>
                                            <p:cond delay="0"/>
                                          </p:stCondLst>
                                        </p:cTn>
                                        <p:tgtEl>
                                          <p:spTgt spid="921"/>
                                        </p:tgtEl>
                                        <p:attrNameLst>
                                          <p:attrName>style.visibility</p:attrName>
                                        </p:attrNameLst>
                                      </p:cBhvr>
                                      <p:to>
                                        <p:strVal val="visible"/>
                                      </p:to>
                                    </p:set>
                                    <p:anim calcmode="lin" valueType="num">
                                      <p:cBhvr additive="base">
                                        <p:cTn id="35" dur="1000"/>
                                        <p:tgtEl>
                                          <p:spTgt spid="921"/>
                                        </p:tgtEl>
                                        <p:attrNameLst>
                                          <p:attrName>ppt_y</p:attrName>
                                        </p:attrNameLst>
                                      </p:cBhvr>
                                      <p:tavLst>
                                        <p:tav tm="0">
                                          <p:val>
                                            <p:strVal val="#ppt_y-1"/>
                                          </p:val>
                                        </p:tav>
                                        <p:tav tm="100000">
                                          <p:val>
                                            <p:strVal val="#ppt_y"/>
                                          </p:val>
                                        </p:tav>
                                      </p:tavLst>
                                    </p:anim>
                                  </p:childTnLst>
                                </p:cTn>
                              </p:par>
                              <p:par>
                                <p:cTn id="36" presetID="2" presetClass="entr" presetSubtype="1" fill="hold" nodeType="withEffect">
                                  <p:stCondLst>
                                    <p:cond delay="0"/>
                                  </p:stCondLst>
                                  <p:childTnLst>
                                    <p:set>
                                      <p:cBhvr>
                                        <p:cTn id="37" dur="1" fill="hold">
                                          <p:stCondLst>
                                            <p:cond delay="0"/>
                                          </p:stCondLst>
                                        </p:cTn>
                                        <p:tgtEl>
                                          <p:spTgt spid="922"/>
                                        </p:tgtEl>
                                        <p:attrNameLst>
                                          <p:attrName>style.visibility</p:attrName>
                                        </p:attrNameLst>
                                      </p:cBhvr>
                                      <p:to>
                                        <p:strVal val="visible"/>
                                      </p:to>
                                    </p:set>
                                    <p:anim calcmode="lin" valueType="num">
                                      <p:cBhvr additive="base">
                                        <p:cTn id="38" dur="1000"/>
                                        <p:tgtEl>
                                          <p:spTgt spid="9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26"/>
        <p:cNvGrpSpPr/>
        <p:nvPr/>
      </p:nvGrpSpPr>
      <p:grpSpPr>
        <a:xfrm>
          <a:off x="0" y="0"/>
          <a:ext cx="0" cy="0"/>
          <a:chOff x="0" y="0"/>
          <a:chExt cx="0" cy="0"/>
        </a:xfrm>
      </p:grpSpPr>
      <p:sp>
        <p:nvSpPr>
          <p:cNvPr id="927" name="Google Shape;927;p58"/>
          <p:cNvSpPr/>
          <p:nvPr/>
        </p:nvSpPr>
        <p:spPr>
          <a:xfrm>
            <a:off x="4689800" y="3362175"/>
            <a:ext cx="915900" cy="192000"/>
          </a:xfrm>
          <a:prstGeom prst="rect">
            <a:avLst/>
          </a:prstGeom>
          <a:solidFill>
            <a:srgbClr val="FFE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58"/>
          <p:cNvSpPr txBox="1">
            <a:spLocks noGrp="1"/>
          </p:cNvSpPr>
          <p:nvPr>
            <p:ph type="body" idx="1"/>
          </p:nvPr>
        </p:nvSpPr>
        <p:spPr>
          <a:xfrm>
            <a:off x="2195736" y="1427351"/>
            <a:ext cx="4608512" cy="2684131"/>
          </a:xfrm>
          <a:prstGeom prst="rect">
            <a:avLst/>
          </a:prstGeom>
        </p:spPr>
        <p:txBody>
          <a:bodyPr spcFirstLastPara="1" wrap="square" lIns="91425" tIns="91425" rIns="91425" bIns="91425" anchor="t" anchorCtr="0">
            <a:noAutofit/>
          </a:bodyPr>
          <a:lstStyle/>
          <a:p>
            <a:pPr marL="0" indent="0" algn="just">
              <a:spcAft>
                <a:spcPts val="1600"/>
              </a:spcAft>
              <a:buNone/>
            </a:pPr>
            <a:r>
              <a:rPr lang="id-ID" dirty="0"/>
              <a:t>The seismic method is one of the geophysical methods used to explore natural resources and minerals that exist under the earth's surface with the help of seismic waves. Seismic exploration or exploration using seismic methods is widely used by oil companies to map the subsurface structures to see possible oil traps based on the interpretation of the seismic cross section.</a:t>
            </a:r>
          </a:p>
          <a:p>
            <a:pPr marL="0" lvl="0" indent="0" algn="just" rtl="0">
              <a:spcBef>
                <a:spcPts val="0"/>
              </a:spcBef>
              <a:spcAft>
                <a:spcPts val="1600"/>
              </a:spcAft>
              <a:buNone/>
            </a:pPr>
            <a:endParaRPr dirty="0"/>
          </a:p>
        </p:txBody>
      </p:sp>
      <p:sp>
        <p:nvSpPr>
          <p:cNvPr id="930" name="Google Shape;930;p58">
            <a:hlinkClick r:id="rId3" action="ppaction://hlinksldjump"/>
          </p:cNvPr>
          <p:cNvSpPr/>
          <p:nvPr/>
        </p:nvSpPr>
        <p:spPr>
          <a:xfrm>
            <a:off x="7625050" y="1240500"/>
            <a:ext cx="1730400" cy="490800"/>
          </a:xfrm>
          <a:prstGeom prst="rect">
            <a:avLst/>
          </a:prstGeom>
          <a:solidFill>
            <a:srgbClr val="93C47D"/>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58">
            <a:hlinkClick r:id="rId3" action="ppaction://hlinksldjump"/>
          </p:cNvPr>
          <p:cNvSpPr txBox="1">
            <a:spLocks noGrp="1"/>
          </p:cNvSpPr>
          <p:nvPr>
            <p:ph type="ctrTitle" idx="4294967295"/>
          </p:nvPr>
        </p:nvSpPr>
        <p:spPr>
          <a:xfrm>
            <a:off x="8088799" y="1306200"/>
            <a:ext cx="1371675"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200" dirty="0"/>
              <a:t>Gravity Method</a:t>
            </a:r>
          </a:p>
        </p:txBody>
      </p:sp>
      <p:pic>
        <p:nvPicPr>
          <p:cNvPr id="932" name="Google Shape;932;p58">
            <a:hlinkClick r:id="rId4" action="ppaction://hlinksldjump"/>
          </p:cNvPr>
          <p:cNvPicPr preferRelativeResize="0"/>
          <p:nvPr/>
        </p:nvPicPr>
        <p:blipFill rotWithShape="1">
          <a:blip r:embed="rId5">
            <a:alphaModFix/>
          </a:blip>
          <a:srcRect l="32005" t="19826" r="39798" b="9790"/>
          <a:stretch/>
        </p:blipFill>
        <p:spPr>
          <a:xfrm rot="-5400000">
            <a:off x="7824901" y="-395073"/>
            <a:ext cx="1138848" cy="2132299"/>
          </a:xfrm>
          <a:prstGeom prst="rect">
            <a:avLst/>
          </a:prstGeom>
          <a:noFill/>
          <a:ln>
            <a:noFill/>
          </a:ln>
        </p:spPr>
      </p:pic>
      <p:sp>
        <p:nvSpPr>
          <p:cNvPr id="933" name="Google Shape;933;p58">
            <a:hlinkClick r:id="rId4" action="ppaction://hlinksldjump"/>
          </p:cNvPr>
          <p:cNvSpPr txBox="1">
            <a:spLocks noGrp="1"/>
          </p:cNvSpPr>
          <p:nvPr>
            <p:ph type="ctrTitle" idx="4294967295"/>
          </p:nvPr>
        </p:nvSpPr>
        <p:spPr>
          <a:xfrm>
            <a:off x="8088800" y="399575"/>
            <a:ext cx="915900" cy="54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Table of Contents</a:t>
            </a:r>
            <a:endParaRPr sz="1200"/>
          </a:p>
        </p:txBody>
      </p:sp>
      <p:sp>
        <p:nvSpPr>
          <p:cNvPr id="934" name="Google Shape;934;p58">
            <a:hlinkClick r:id="rId4" action="ppaction://hlinksldjump"/>
          </p:cNvPr>
          <p:cNvSpPr/>
          <p:nvPr/>
        </p:nvSpPr>
        <p:spPr>
          <a:xfrm>
            <a:off x="7971175" y="286773"/>
            <a:ext cx="1151140" cy="768611"/>
          </a:xfrm>
          <a:custGeom>
            <a:avLst/>
            <a:gdLst/>
            <a:ahLst/>
            <a:cxnLst/>
            <a:rect l="l" t="t" r="r" b="b"/>
            <a:pathLst>
              <a:path w="23219" h="15504" extrusionOk="0">
                <a:moveTo>
                  <a:pt x="0" y="3617"/>
                </a:moveTo>
                <a:cubicBezTo>
                  <a:pt x="0" y="7713"/>
                  <a:pt x="2042" y="13706"/>
                  <a:pt x="6096" y="14285"/>
                </a:cubicBezTo>
                <a:cubicBezTo>
                  <a:pt x="12446" y="15193"/>
                  <a:pt x="25244" y="10791"/>
                  <a:pt x="22860" y="4836"/>
                </a:cubicBezTo>
                <a:cubicBezTo>
                  <a:pt x="20361" y="-1407"/>
                  <a:pt x="7730" y="-1200"/>
                  <a:pt x="2743" y="3312"/>
                </a:cubicBezTo>
                <a:cubicBezTo>
                  <a:pt x="397" y="5435"/>
                  <a:pt x="-877" y="11119"/>
                  <a:pt x="1828" y="12761"/>
                </a:cubicBezTo>
                <a:cubicBezTo>
                  <a:pt x="5289" y="14862"/>
                  <a:pt x="5638" y="14133"/>
                  <a:pt x="9448" y="15504"/>
                </a:cubicBezTo>
              </a:path>
            </a:pathLst>
          </a:custGeom>
          <a:noFill/>
          <a:ln w="28575" cap="flat" cmpd="sng">
            <a:solidFill>
              <a:srgbClr val="E06666"/>
            </a:solidFill>
            <a:prstDash val="solid"/>
            <a:round/>
            <a:headEnd type="none" w="med" len="med"/>
            <a:tailEnd type="none" w="med" len="med"/>
          </a:ln>
        </p:spPr>
      </p:sp>
      <p:sp>
        <p:nvSpPr>
          <p:cNvPr id="935" name="Google Shape;935;p58">
            <a:hlinkClick r:id="rId6" action="ppaction://hlinksldjump"/>
          </p:cNvPr>
          <p:cNvSpPr/>
          <p:nvPr/>
        </p:nvSpPr>
        <p:spPr>
          <a:xfrm>
            <a:off x="7625050" y="1793350"/>
            <a:ext cx="1730400" cy="490800"/>
          </a:xfrm>
          <a:prstGeom prst="rect">
            <a:avLst/>
          </a:prstGeom>
          <a:solidFill>
            <a:srgbClr val="FFD966"/>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58">
            <a:hlinkClick r:id="rId6" action="ppaction://hlinksldjump"/>
          </p:cNvPr>
          <p:cNvSpPr txBox="1">
            <a:spLocks noGrp="1"/>
          </p:cNvSpPr>
          <p:nvPr>
            <p:ph type="ctrTitle" idx="4294967295"/>
          </p:nvPr>
        </p:nvSpPr>
        <p:spPr>
          <a:xfrm>
            <a:off x="8088799" y="1859050"/>
            <a:ext cx="1371675"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100" dirty="0"/>
              <a:t>Magnetic Method</a:t>
            </a:r>
          </a:p>
        </p:txBody>
      </p:sp>
      <p:sp>
        <p:nvSpPr>
          <p:cNvPr id="937" name="Google Shape;937;p58">
            <a:hlinkClick r:id="rId7" action="ppaction://hlinksldjump"/>
          </p:cNvPr>
          <p:cNvSpPr/>
          <p:nvPr/>
        </p:nvSpPr>
        <p:spPr>
          <a:xfrm>
            <a:off x="7472650" y="2346200"/>
            <a:ext cx="1730400" cy="490800"/>
          </a:xfrm>
          <a:prstGeom prst="rect">
            <a:avLst/>
          </a:prstGeom>
          <a:solidFill>
            <a:srgbClr val="EA9999"/>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58">
            <a:hlinkClick r:id="rId7" action="ppaction://hlinksldjump"/>
          </p:cNvPr>
          <p:cNvSpPr txBox="1">
            <a:spLocks noGrp="1"/>
          </p:cNvSpPr>
          <p:nvPr>
            <p:ph type="ctrTitle" idx="4294967295"/>
          </p:nvPr>
        </p:nvSpPr>
        <p:spPr>
          <a:xfrm>
            <a:off x="7936400" y="2411900"/>
            <a:ext cx="1419050"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100" dirty="0"/>
              <a:t>Seismic Method</a:t>
            </a:r>
          </a:p>
        </p:txBody>
      </p:sp>
      <p:sp>
        <p:nvSpPr>
          <p:cNvPr id="939" name="Google Shape;939;p58">
            <a:hlinkClick r:id="rId3" action="ppaction://hlinksldjump"/>
          </p:cNvPr>
          <p:cNvSpPr/>
          <p:nvPr/>
        </p:nvSpPr>
        <p:spPr>
          <a:xfrm rot="-5400000">
            <a:off x="7839850" y="1398100"/>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58">
            <a:hlinkClick r:id="rId6" action="ppaction://hlinksldjump"/>
          </p:cNvPr>
          <p:cNvSpPr/>
          <p:nvPr/>
        </p:nvSpPr>
        <p:spPr>
          <a:xfrm rot="-5400000">
            <a:off x="7839850" y="1924488"/>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58">
            <a:hlinkClick r:id="rId7" action="ppaction://hlinksldjump"/>
          </p:cNvPr>
          <p:cNvSpPr/>
          <p:nvPr/>
        </p:nvSpPr>
        <p:spPr>
          <a:xfrm rot="-5400000">
            <a:off x="7687450" y="24727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58">
            <a:hlinkClick r:id="rId8" action="ppaction://hlinksldjump"/>
          </p:cNvPr>
          <p:cNvSpPr/>
          <p:nvPr/>
        </p:nvSpPr>
        <p:spPr>
          <a:xfrm>
            <a:off x="7625050" y="2899050"/>
            <a:ext cx="1730400" cy="490800"/>
          </a:xfrm>
          <a:prstGeom prst="rect">
            <a:avLst/>
          </a:prstGeom>
          <a:solidFill>
            <a:schemeClr val="accent1"/>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58">
            <a:hlinkClick r:id="rId8" action="ppaction://hlinksldjump"/>
          </p:cNvPr>
          <p:cNvSpPr txBox="1">
            <a:spLocks noGrp="1"/>
          </p:cNvSpPr>
          <p:nvPr>
            <p:ph type="ctrTitle" idx="4294967295"/>
          </p:nvPr>
        </p:nvSpPr>
        <p:spPr>
          <a:xfrm>
            <a:off x="8088799" y="2964750"/>
            <a:ext cx="1371675" cy="4871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100" dirty="0" err="1"/>
              <a:t>Geoelectric</a:t>
            </a:r>
            <a:r>
              <a:rPr sz="1100" dirty="0"/>
              <a:t> Method</a:t>
            </a:r>
          </a:p>
        </p:txBody>
      </p:sp>
      <p:sp>
        <p:nvSpPr>
          <p:cNvPr id="944" name="Google Shape;944;p58">
            <a:hlinkClick r:id="rId8" action="ppaction://hlinksldjump"/>
          </p:cNvPr>
          <p:cNvSpPr/>
          <p:nvPr/>
        </p:nvSpPr>
        <p:spPr>
          <a:xfrm rot="-5400000">
            <a:off x="7839850" y="302561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58">
            <a:hlinkClick r:id="rId9" action="ppaction://hlinksldjump"/>
          </p:cNvPr>
          <p:cNvSpPr/>
          <p:nvPr/>
        </p:nvSpPr>
        <p:spPr>
          <a:xfrm>
            <a:off x="7625050" y="3451900"/>
            <a:ext cx="1730400" cy="490800"/>
          </a:xfrm>
          <a:prstGeom prst="rect">
            <a:avLst/>
          </a:prstGeom>
          <a:solidFill>
            <a:schemeClr val="accent2"/>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58">
            <a:hlinkClick r:id="rId9" action="ppaction://hlinksldjump"/>
          </p:cNvPr>
          <p:cNvSpPr txBox="1">
            <a:spLocks noGrp="1"/>
          </p:cNvSpPr>
          <p:nvPr>
            <p:ph type="ctrTitle" idx="4294967295"/>
          </p:nvPr>
        </p:nvSpPr>
        <p:spPr>
          <a:xfrm>
            <a:off x="8028384" y="3508494"/>
            <a:ext cx="1451753" cy="434206"/>
          </a:xfrm>
          <a:prstGeom prst="rect">
            <a:avLst/>
          </a:prstGeom>
        </p:spPr>
        <p:txBody>
          <a:bodyPr spcFirstLastPara="1" wrap="square" lIns="91425" tIns="91425" rIns="91425" bIns="91425" anchor="t" anchorCtr="0">
            <a:noAutofit/>
          </a:bodyPr>
          <a:lstStyle/>
          <a:p>
            <a:r>
              <a:rPr lang="id-ID" sz="1050" dirty="0"/>
              <a:t>Electromagnetoc &amp;</a:t>
            </a:r>
            <a:br>
              <a:rPr lang="id-ID" sz="1050" dirty="0"/>
            </a:br>
            <a:r>
              <a:rPr lang="id-ID" sz="1050" dirty="0"/>
              <a:t>GPR Method</a:t>
            </a:r>
            <a:endParaRPr sz="1050" dirty="0"/>
          </a:p>
        </p:txBody>
      </p:sp>
      <p:sp>
        <p:nvSpPr>
          <p:cNvPr id="947" name="Google Shape;947;p58">
            <a:hlinkClick r:id="rId9" action="ppaction://hlinksldjump"/>
          </p:cNvPr>
          <p:cNvSpPr/>
          <p:nvPr/>
        </p:nvSpPr>
        <p:spPr>
          <a:xfrm rot="-5400000">
            <a:off x="7839850" y="35784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48" name="Google Shape;948;p58"/>
          <p:cNvPicPr preferRelativeResize="0"/>
          <p:nvPr/>
        </p:nvPicPr>
        <p:blipFill rotWithShape="1">
          <a:blip r:embed="rId5">
            <a:alphaModFix/>
          </a:blip>
          <a:srcRect l="32006" t="19826" r="52023" b="9790"/>
          <a:stretch/>
        </p:blipFill>
        <p:spPr>
          <a:xfrm rot="5400000">
            <a:off x="8304487" y="3732486"/>
            <a:ext cx="690925" cy="2283952"/>
          </a:xfrm>
          <a:prstGeom prst="rect">
            <a:avLst/>
          </a:prstGeom>
          <a:noFill/>
          <a:ln>
            <a:noFill/>
          </a:ln>
        </p:spPr>
      </p:pic>
      <p:sp>
        <p:nvSpPr>
          <p:cNvPr id="949" name="Google Shape;949;p58">
            <a:hlinkClick r:id="" action="ppaction://hlinkshowjump?jump=nextslide"/>
          </p:cNvPr>
          <p:cNvSpPr/>
          <p:nvPr/>
        </p:nvSpPr>
        <p:spPr>
          <a:xfrm rot="-5400000">
            <a:off x="8596410" y="4768211"/>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58">
            <a:hlinkClick r:id="" action="ppaction://hlinkshowjump?jump=previousslide"/>
          </p:cNvPr>
          <p:cNvSpPr/>
          <p:nvPr/>
        </p:nvSpPr>
        <p:spPr>
          <a:xfrm rot="5400000">
            <a:off x="7973685" y="4768208"/>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51" name="Google Shape;951;p58"/>
          <p:cNvPicPr preferRelativeResize="0"/>
          <p:nvPr/>
        </p:nvPicPr>
        <p:blipFill>
          <a:blip r:embed="rId10">
            <a:alphaModFix/>
          </a:blip>
          <a:stretch>
            <a:fillRect/>
          </a:stretch>
        </p:blipFill>
        <p:spPr>
          <a:xfrm rot="422730">
            <a:off x="-2162376" y="3016662"/>
            <a:ext cx="3104619" cy="2846786"/>
          </a:xfrm>
          <a:prstGeom prst="rect">
            <a:avLst/>
          </a:prstGeom>
          <a:noFill/>
          <a:ln>
            <a:noFill/>
          </a:ln>
        </p:spPr>
      </p:pic>
      <p:pic>
        <p:nvPicPr>
          <p:cNvPr id="952" name="Google Shape;952;p58"/>
          <p:cNvPicPr preferRelativeResize="0"/>
          <p:nvPr/>
        </p:nvPicPr>
        <p:blipFill>
          <a:blip r:embed="rId11">
            <a:alphaModFix/>
          </a:blip>
          <a:stretch>
            <a:fillRect/>
          </a:stretch>
        </p:blipFill>
        <p:spPr>
          <a:xfrm>
            <a:off x="635161" y="749647"/>
            <a:ext cx="778932" cy="792600"/>
          </a:xfrm>
          <a:prstGeom prst="rect">
            <a:avLst/>
          </a:prstGeom>
          <a:noFill/>
          <a:ln>
            <a:noFill/>
          </a:ln>
        </p:spPr>
      </p:pic>
      <p:pic>
        <p:nvPicPr>
          <p:cNvPr id="953" name="Google Shape;953;p58"/>
          <p:cNvPicPr preferRelativeResize="0"/>
          <p:nvPr/>
        </p:nvPicPr>
        <p:blipFill>
          <a:blip r:embed="rId12">
            <a:alphaModFix/>
          </a:blip>
          <a:stretch>
            <a:fillRect/>
          </a:stretch>
        </p:blipFill>
        <p:spPr>
          <a:xfrm>
            <a:off x="870650" y="1089002"/>
            <a:ext cx="778926" cy="79379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927"/>
                                        </p:tgtEl>
                                        <p:attrNameLst>
                                          <p:attrName>style.visibility</p:attrName>
                                        </p:attrNameLst>
                                      </p:cBhvr>
                                      <p:to>
                                        <p:strVal val="visible"/>
                                      </p:to>
                                    </p:set>
                                    <p:anim calcmode="lin" valueType="num">
                                      <p:cBhvr additive="base">
                                        <p:cTn id="7" dur="1000"/>
                                        <p:tgtEl>
                                          <p:spTgt spid="927"/>
                                        </p:tgtEl>
                                        <p:attrNameLst>
                                          <p:attrName>ppt_w</p:attrName>
                                        </p:attrNameLst>
                                      </p:cBhvr>
                                      <p:tavLst>
                                        <p:tav tm="0">
                                          <p:val>
                                            <p:strVal val="0"/>
                                          </p:val>
                                        </p:tav>
                                        <p:tav tm="100000">
                                          <p:val>
                                            <p:strVal val="#ppt_w"/>
                                          </p:val>
                                        </p:tav>
                                      </p:tavLst>
                                    </p:anim>
                                    <p:anim calcmode="lin" valueType="num">
                                      <p:cBhvr additive="base">
                                        <p:cTn id="8" dur="1000"/>
                                        <p:tgtEl>
                                          <p:spTgt spid="927"/>
                                        </p:tgtEl>
                                        <p:attrNameLst>
                                          <p:attrName>ppt_h</p:attrName>
                                        </p:attrNameLst>
                                      </p:cBhvr>
                                      <p:tavLst>
                                        <p:tav tm="0">
                                          <p:val>
                                            <p:strVal val="0"/>
                                          </p:val>
                                        </p:tav>
                                        <p:tav tm="100000">
                                          <p:val>
                                            <p:strVal val="#ppt_h"/>
                                          </p:val>
                                        </p:tav>
                                      </p:tavLst>
                                    </p:anim>
                                  </p:childTnLst>
                                </p:cTn>
                              </p:par>
                            </p:childTnLst>
                          </p:cTn>
                        </p:par>
                        <p:par>
                          <p:cTn id="9" fill="hold">
                            <p:stCondLst>
                              <p:cond delay="1000"/>
                            </p:stCondLst>
                            <p:childTnLst>
                              <p:par>
                                <p:cTn id="10" presetID="2" presetClass="entr" presetSubtype="1" fill="hold" nodeType="afterEffect">
                                  <p:stCondLst>
                                    <p:cond delay="0"/>
                                  </p:stCondLst>
                                  <p:childTnLst>
                                    <p:set>
                                      <p:cBhvr>
                                        <p:cTn id="11" dur="1" fill="hold">
                                          <p:stCondLst>
                                            <p:cond delay="0"/>
                                          </p:stCondLst>
                                        </p:cTn>
                                        <p:tgtEl>
                                          <p:spTgt spid="952"/>
                                        </p:tgtEl>
                                        <p:attrNameLst>
                                          <p:attrName>style.visibility</p:attrName>
                                        </p:attrNameLst>
                                      </p:cBhvr>
                                      <p:to>
                                        <p:strVal val="visible"/>
                                      </p:to>
                                    </p:set>
                                    <p:anim calcmode="lin" valueType="num">
                                      <p:cBhvr additive="base">
                                        <p:cTn id="12" dur="1000"/>
                                        <p:tgtEl>
                                          <p:spTgt spid="952"/>
                                        </p:tgtEl>
                                        <p:attrNameLst>
                                          <p:attrName>ppt_y</p:attrName>
                                        </p:attrNameLst>
                                      </p:cBhvr>
                                      <p:tavLst>
                                        <p:tav tm="0">
                                          <p:val>
                                            <p:strVal val="#ppt_y-1"/>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953"/>
                                        </p:tgtEl>
                                        <p:attrNameLst>
                                          <p:attrName>style.visibility</p:attrName>
                                        </p:attrNameLst>
                                      </p:cBhvr>
                                      <p:to>
                                        <p:strVal val="visible"/>
                                      </p:to>
                                    </p:set>
                                    <p:anim calcmode="lin" valueType="num">
                                      <p:cBhvr additive="base">
                                        <p:cTn id="15" dur="1000"/>
                                        <p:tgtEl>
                                          <p:spTgt spid="953"/>
                                        </p:tgtEl>
                                        <p:attrNameLst>
                                          <p:attrName>ppt_y</p:attrName>
                                        </p:attrNameLst>
                                      </p:cBhvr>
                                      <p:tavLst>
                                        <p:tav tm="0">
                                          <p:val>
                                            <p:strVal val="#ppt_y-1"/>
                                          </p:val>
                                        </p:tav>
                                        <p:tav tm="100000">
                                          <p:val>
                                            <p:strVal val="#ppt_y"/>
                                          </p:val>
                                        </p:tav>
                                      </p:tavLst>
                                    </p:anim>
                                  </p:childTnLst>
                                </p:cTn>
                              </p:par>
                              <p:par>
                                <p:cTn id="16" presetID="2" presetClass="exit" presetSubtype="8" fill="hold" nodeType="withEffect">
                                  <p:stCondLst>
                                    <p:cond delay="0"/>
                                  </p:stCondLst>
                                  <p:childTnLst>
                                    <p:anim calcmode="lin" valueType="num">
                                      <p:cBhvr additive="base">
                                        <p:cTn id="17" dur="1000"/>
                                        <p:tgtEl>
                                          <p:spTgt spid="951"/>
                                        </p:tgtEl>
                                        <p:attrNameLst>
                                          <p:attrName>ppt_x</p:attrName>
                                        </p:attrNameLst>
                                      </p:cBhvr>
                                      <p:tavLst>
                                        <p:tav tm="0">
                                          <p:val>
                                            <p:strVal val="#ppt_x"/>
                                          </p:val>
                                        </p:tav>
                                        <p:tav tm="100000">
                                          <p:val>
                                            <p:strVal val="#ppt_x-1"/>
                                          </p:val>
                                        </p:tav>
                                      </p:tavLst>
                                    </p:anim>
                                    <p:set>
                                      <p:cBhvr>
                                        <p:cTn id="18" dur="1" fill="hold">
                                          <p:stCondLst>
                                            <p:cond delay="1000"/>
                                          </p:stCondLst>
                                        </p:cTn>
                                        <p:tgtEl>
                                          <p:spTgt spid="9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sp>
        <p:nvSpPr>
          <p:cNvPr id="959" name="Google Shape;959;p59"/>
          <p:cNvSpPr/>
          <p:nvPr/>
        </p:nvSpPr>
        <p:spPr>
          <a:xfrm>
            <a:off x="1619672" y="1355149"/>
            <a:ext cx="1661502" cy="62025"/>
          </a:xfrm>
          <a:custGeom>
            <a:avLst/>
            <a:gdLst/>
            <a:ahLst/>
            <a:cxnLst/>
            <a:rect l="l" t="t" r="r" b="b"/>
            <a:pathLst>
              <a:path w="24688" h="1171" extrusionOk="0">
                <a:moveTo>
                  <a:pt x="0" y="1171"/>
                </a:moveTo>
                <a:cubicBezTo>
                  <a:pt x="7986" y="-827"/>
                  <a:pt x="16459" y="344"/>
                  <a:pt x="24688" y="561"/>
                </a:cubicBezTo>
              </a:path>
            </a:pathLst>
          </a:custGeom>
          <a:noFill/>
          <a:ln w="28575" cap="flat" cmpd="sng">
            <a:solidFill>
              <a:srgbClr val="E06666"/>
            </a:solidFill>
            <a:prstDash val="solid"/>
            <a:round/>
            <a:headEnd type="none" w="med" len="med"/>
            <a:tailEnd type="none" w="med" len="med"/>
          </a:ln>
        </p:spPr>
      </p:sp>
      <p:pic>
        <p:nvPicPr>
          <p:cNvPr id="960" name="Google Shape;960;p59"/>
          <p:cNvPicPr preferRelativeResize="0"/>
          <p:nvPr/>
        </p:nvPicPr>
        <p:blipFill rotWithShape="1">
          <a:blip r:embed="rId3">
            <a:alphaModFix/>
          </a:blip>
          <a:srcRect l="32006" t="19826" r="52023" b="9790"/>
          <a:stretch/>
        </p:blipFill>
        <p:spPr>
          <a:xfrm rot="5400000">
            <a:off x="8304487" y="3732486"/>
            <a:ext cx="690925" cy="2283952"/>
          </a:xfrm>
          <a:prstGeom prst="rect">
            <a:avLst/>
          </a:prstGeom>
          <a:noFill/>
          <a:ln>
            <a:noFill/>
          </a:ln>
        </p:spPr>
      </p:pic>
      <p:sp>
        <p:nvSpPr>
          <p:cNvPr id="962" name="Google Shape;962;p59">
            <a:hlinkClick r:id="" action="ppaction://hlinkshowjump?jump=previousslide"/>
          </p:cNvPr>
          <p:cNvSpPr/>
          <p:nvPr/>
        </p:nvSpPr>
        <p:spPr>
          <a:xfrm rot="5400000">
            <a:off x="7973685" y="4768208"/>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59"/>
          <p:cNvSpPr txBox="1">
            <a:spLocks noGrp="1"/>
          </p:cNvSpPr>
          <p:nvPr>
            <p:ph type="subTitle" idx="1"/>
          </p:nvPr>
        </p:nvSpPr>
        <p:spPr>
          <a:xfrm>
            <a:off x="1331640" y="1240500"/>
            <a:ext cx="5258235" cy="2987434"/>
          </a:xfrm>
          <a:prstGeom prst="rect">
            <a:avLst/>
          </a:prstGeom>
        </p:spPr>
        <p:txBody>
          <a:bodyPr spcFirstLastPara="1" wrap="square" lIns="91425" tIns="91425" rIns="91425" bIns="91425" anchor="ctr" anchorCtr="0">
            <a:noAutofit/>
          </a:bodyPr>
          <a:lstStyle/>
          <a:p>
            <a:pPr marL="92075" indent="22225"/>
            <a:r>
              <a:rPr lang="id-ID" sz="1800" dirty="0"/>
              <a:t>In the seismic method, measurements are made using a seismic source (explosion, vibroseis etc.). In seismic exploration, there are two kinds of methods, namely:</a:t>
            </a:r>
          </a:p>
          <a:p>
            <a:pPr marL="92075" indent="22225"/>
            <a:endParaRPr lang="id-ID" sz="1800" dirty="0"/>
          </a:p>
          <a:p>
            <a:pPr lvl="0"/>
            <a:r>
              <a:rPr lang="id-ID" sz="1800" dirty="0"/>
              <a:t>a. The seismic refractive method (refraction)</a:t>
            </a:r>
          </a:p>
          <a:p>
            <a:r>
              <a:rPr lang="id-ID" sz="1800" dirty="0"/>
              <a:t>b. Reflection seismic method (reflection)</a:t>
            </a:r>
          </a:p>
          <a:p>
            <a:pPr marL="0" lvl="0" indent="0" algn="just" rtl="0">
              <a:spcBef>
                <a:spcPts val="0"/>
              </a:spcBef>
              <a:spcAft>
                <a:spcPts val="0"/>
              </a:spcAft>
              <a:buNone/>
            </a:pPr>
            <a:endParaRPr dirty="0"/>
          </a:p>
        </p:txBody>
      </p:sp>
      <p:sp>
        <p:nvSpPr>
          <p:cNvPr id="969" name="Google Shape;969;p59"/>
          <p:cNvSpPr/>
          <p:nvPr/>
        </p:nvSpPr>
        <p:spPr>
          <a:xfrm rot="10800000">
            <a:off x="4139952" y="3794463"/>
            <a:ext cx="1661502" cy="62025"/>
          </a:xfrm>
          <a:custGeom>
            <a:avLst/>
            <a:gdLst/>
            <a:ahLst/>
            <a:cxnLst/>
            <a:rect l="l" t="t" r="r" b="b"/>
            <a:pathLst>
              <a:path w="24688" h="1171" extrusionOk="0">
                <a:moveTo>
                  <a:pt x="0" y="1171"/>
                </a:moveTo>
                <a:cubicBezTo>
                  <a:pt x="7986" y="-827"/>
                  <a:pt x="16459" y="344"/>
                  <a:pt x="24688" y="561"/>
                </a:cubicBezTo>
              </a:path>
            </a:pathLst>
          </a:custGeom>
          <a:noFill/>
          <a:ln w="28575" cap="flat" cmpd="sng">
            <a:solidFill>
              <a:srgbClr val="E06666"/>
            </a:solidFill>
            <a:prstDash val="solid"/>
            <a:round/>
            <a:headEnd type="none" w="med" len="med"/>
            <a:tailEnd type="none" w="med" len="med"/>
          </a:ln>
        </p:spPr>
      </p:sp>
      <p:sp>
        <p:nvSpPr>
          <p:cNvPr id="970" name="Google Shape;970;p59">
            <a:hlinkClick r:id="rId4" action="ppaction://hlinksldjump"/>
          </p:cNvPr>
          <p:cNvSpPr/>
          <p:nvPr/>
        </p:nvSpPr>
        <p:spPr>
          <a:xfrm>
            <a:off x="7625050" y="1240500"/>
            <a:ext cx="1730400" cy="490800"/>
          </a:xfrm>
          <a:prstGeom prst="rect">
            <a:avLst/>
          </a:prstGeom>
          <a:solidFill>
            <a:srgbClr val="93C47D"/>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59">
            <a:hlinkClick r:id="rId4" action="ppaction://hlinksldjump"/>
          </p:cNvPr>
          <p:cNvSpPr txBox="1">
            <a:spLocks noGrp="1"/>
          </p:cNvSpPr>
          <p:nvPr>
            <p:ph type="ctrTitle" idx="4294967295"/>
          </p:nvPr>
        </p:nvSpPr>
        <p:spPr>
          <a:xfrm>
            <a:off x="8088799" y="1306200"/>
            <a:ext cx="1371675"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100" dirty="0"/>
              <a:t>Gravity Method</a:t>
            </a:r>
          </a:p>
        </p:txBody>
      </p:sp>
      <p:pic>
        <p:nvPicPr>
          <p:cNvPr id="972" name="Google Shape;972;p59">
            <a:hlinkClick r:id="rId5" action="ppaction://hlinksldjump"/>
          </p:cNvPr>
          <p:cNvPicPr preferRelativeResize="0"/>
          <p:nvPr/>
        </p:nvPicPr>
        <p:blipFill rotWithShape="1">
          <a:blip r:embed="rId3">
            <a:alphaModFix/>
          </a:blip>
          <a:srcRect l="32005" t="19826" r="39798" b="9790"/>
          <a:stretch/>
        </p:blipFill>
        <p:spPr>
          <a:xfrm rot="-5400000">
            <a:off x="7824901" y="-395073"/>
            <a:ext cx="1138848" cy="2132299"/>
          </a:xfrm>
          <a:prstGeom prst="rect">
            <a:avLst/>
          </a:prstGeom>
          <a:noFill/>
          <a:ln>
            <a:noFill/>
          </a:ln>
        </p:spPr>
      </p:pic>
      <p:sp>
        <p:nvSpPr>
          <p:cNvPr id="973" name="Google Shape;973;p59">
            <a:hlinkClick r:id="rId5" action="ppaction://hlinksldjump"/>
          </p:cNvPr>
          <p:cNvSpPr txBox="1">
            <a:spLocks noGrp="1"/>
          </p:cNvSpPr>
          <p:nvPr>
            <p:ph type="ctrTitle" idx="4294967295"/>
          </p:nvPr>
        </p:nvSpPr>
        <p:spPr>
          <a:xfrm>
            <a:off x="8088800" y="399575"/>
            <a:ext cx="915900" cy="54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Table of Contents</a:t>
            </a:r>
            <a:endParaRPr sz="1200"/>
          </a:p>
        </p:txBody>
      </p:sp>
      <p:sp>
        <p:nvSpPr>
          <p:cNvPr id="974" name="Google Shape;974;p59">
            <a:hlinkClick r:id="rId5" action="ppaction://hlinksldjump"/>
          </p:cNvPr>
          <p:cNvSpPr/>
          <p:nvPr/>
        </p:nvSpPr>
        <p:spPr>
          <a:xfrm>
            <a:off x="7971175" y="286773"/>
            <a:ext cx="1151140" cy="768611"/>
          </a:xfrm>
          <a:custGeom>
            <a:avLst/>
            <a:gdLst/>
            <a:ahLst/>
            <a:cxnLst/>
            <a:rect l="l" t="t" r="r" b="b"/>
            <a:pathLst>
              <a:path w="23219" h="15504" extrusionOk="0">
                <a:moveTo>
                  <a:pt x="0" y="3617"/>
                </a:moveTo>
                <a:cubicBezTo>
                  <a:pt x="0" y="7713"/>
                  <a:pt x="2042" y="13706"/>
                  <a:pt x="6096" y="14285"/>
                </a:cubicBezTo>
                <a:cubicBezTo>
                  <a:pt x="12446" y="15193"/>
                  <a:pt x="25244" y="10791"/>
                  <a:pt x="22860" y="4836"/>
                </a:cubicBezTo>
                <a:cubicBezTo>
                  <a:pt x="20361" y="-1407"/>
                  <a:pt x="7730" y="-1200"/>
                  <a:pt x="2743" y="3312"/>
                </a:cubicBezTo>
                <a:cubicBezTo>
                  <a:pt x="397" y="5435"/>
                  <a:pt x="-877" y="11119"/>
                  <a:pt x="1828" y="12761"/>
                </a:cubicBezTo>
                <a:cubicBezTo>
                  <a:pt x="5289" y="14862"/>
                  <a:pt x="5638" y="14133"/>
                  <a:pt x="9448" y="15504"/>
                </a:cubicBezTo>
              </a:path>
            </a:pathLst>
          </a:custGeom>
          <a:noFill/>
          <a:ln w="28575" cap="flat" cmpd="sng">
            <a:solidFill>
              <a:srgbClr val="E06666"/>
            </a:solidFill>
            <a:prstDash val="solid"/>
            <a:round/>
            <a:headEnd type="none" w="med" len="med"/>
            <a:tailEnd type="none" w="med" len="med"/>
          </a:ln>
        </p:spPr>
      </p:sp>
      <p:sp>
        <p:nvSpPr>
          <p:cNvPr id="975" name="Google Shape;975;p59">
            <a:hlinkClick r:id="rId6" action="ppaction://hlinksldjump"/>
          </p:cNvPr>
          <p:cNvSpPr/>
          <p:nvPr/>
        </p:nvSpPr>
        <p:spPr>
          <a:xfrm>
            <a:off x="7625050" y="1793350"/>
            <a:ext cx="1730400" cy="490800"/>
          </a:xfrm>
          <a:prstGeom prst="rect">
            <a:avLst/>
          </a:prstGeom>
          <a:solidFill>
            <a:srgbClr val="FFD966"/>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59">
            <a:hlinkClick r:id="rId6" action="ppaction://hlinksldjump"/>
          </p:cNvPr>
          <p:cNvSpPr txBox="1">
            <a:spLocks noGrp="1"/>
          </p:cNvSpPr>
          <p:nvPr>
            <p:ph type="ctrTitle" idx="4294967295"/>
          </p:nvPr>
        </p:nvSpPr>
        <p:spPr>
          <a:xfrm>
            <a:off x="8088799" y="1859050"/>
            <a:ext cx="1371675"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100" dirty="0"/>
              <a:t>Magnetic Method</a:t>
            </a:r>
          </a:p>
        </p:txBody>
      </p:sp>
      <p:sp>
        <p:nvSpPr>
          <p:cNvPr id="977" name="Google Shape;977;p59">
            <a:hlinkClick r:id="rId7" action="ppaction://hlinksldjump"/>
          </p:cNvPr>
          <p:cNvSpPr/>
          <p:nvPr/>
        </p:nvSpPr>
        <p:spPr>
          <a:xfrm>
            <a:off x="7472650" y="2346200"/>
            <a:ext cx="1730400" cy="490800"/>
          </a:xfrm>
          <a:prstGeom prst="rect">
            <a:avLst/>
          </a:prstGeom>
          <a:solidFill>
            <a:srgbClr val="EA9999"/>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59">
            <a:hlinkClick r:id="rId7" action="ppaction://hlinksldjump"/>
          </p:cNvPr>
          <p:cNvSpPr txBox="1">
            <a:spLocks noGrp="1"/>
          </p:cNvSpPr>
          <p:nvPr>
            <p:ph type="ctrTitle" idx="4294967295"/>
          </p:nvPr>
        </p:nvSpPr>
        <p:spPr>
          <a:xfrm>
            <a:off x="7936399" y="2411900"/>
            <a:ext cx="1524075"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100" dirty="0"/>
              <a:t>Seismic Method</a:t>
            </a:r>
          </a:p>
        </p:txBody>
      </p:sp>
      <p:sp>
        <p:nvSpPr>
          <p:cNvPr id="979" name="Google Shape;979;p59">
            <a:hlinkClick r:id="rId4" action="ppaction://hlinksldjump"/>
          </p:cNvPr>
          <p:cNvSpPr/>
          <p:nvPr/>
        </p:nvSpPr>
        <p:spPr>
          <a:xfrm rot="-5400000">
            <a:off x="7839850" y="1398100"/>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59">
            <a:hlinkClick r:id="rId6" action="ppaction://hlinksldjump"/>
          </p:cNvPr>
          <p:cNvSpPr/>
          <p:nvPr/>
        </p:nvSpPr>
        <p:spPr>
          <a:xfrm rot="-5400000">
            <a:off x="7839850" y="1924488"/>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59">
            <a:hlinkClick r:id="rId7" action="ppaction://hlinksldjump"/>
          </p:cNvPr>
          <p:cNvSpPr/>
          <p:nvPr/>
        </p:nvSpPr>
        <p:spPr>
          <a:xfrm rot="-5400000">
            <a:off x="7687450" y="24727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59">
            <a:hlinkClick r:id="rId8" action="ppaction://hlinksldjump"/>
          </p:cNvPr>
          <p:cNvSpPr/>
          <p:nvPr/>
        </p:nvSpPr>
        <p:spPr>
          <a:xfrm>
            <a:off x="7625050" y="2899050"/>
            <a:ext cx="1730400" cy="490800"/>
          </a:xfrm>
          <a:prstGeom prst="rect">
            <a:avLst/>
          </a:prstGeom>
          <a:solidFill>
            <a:schemeClr val="accent1"/>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59">
            <a:hlinkClick r:id="rId8" action="ppaction://hlinksldjump"/>
          </p:cNvPr>
          <p:cNvSpPr txBox="1">
            <a:spLocks noGrp="1"/>
          </p:cNvSpPr>
          <p:nvPr>
            <p:ph type="ctrTitle" idx="4294967295"/>
          </p:nvPr>
        </p:nvSpPr>
        <p:spPr>
          <a:xfrm>
            <a:off x="8088800" y="2964750"/>
            <a:ext cx="1451752"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100" dirty="0" err="1"/>
              <a:t>Geoelectric</a:t>
            </a:r>
            <a:r>
              <a:rPr sz="1100" dirty="0"/>
              <a:t> Method</a:t>
            </a:r>
          </a:p>
        </p:txBody>
      </p:sp>
      <p:sp>
        <p:nvSpPr>
          <p:cNvPr id="984" name="Google Shape;984;p59">
            <a:hlinkClick r:id="rId8" action="ppaction://hlinksldjump"/>
          </p:cNvPr>
          <p:cNvSpPr/>
          <p:nvPr/>
        </p:nvSpPr>
        <p:spPr>
          <a:xfrm rot="-5400000">
            <a:off x="7839850" y="302561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59">
            <a:hlinkClick r:id="rId9" action="ppaction://hlinksldjump"/>
          </p:cNvPr>
          <p:cNvSpPr/>
          <p:nvPr/>
        </p:nvSpPr>
        <p:spPr>
          <a:xfrm>
            <a:off x="7625050" y="3451900"/>
            <a:ext cx="1730400" cy="490800"/>
          </a:xfrm>
          <a:prstGeom prst="rect">
            <a:avLst/>
          </a:prstGeom>
          <a:solidFill>
            <a:schemeClr val="accent2"/>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59">
            <a:hlinkClick r:id="rId9" action="ppaction://hlinksldjump"/>
          </p:cNvPr>
          <p:cNvSpPr txBox="1">
            <a:spLocks noGrp="1"/>
          </p:cNvSpPr>
          <p:nvPr>
            <p:ph type="ctrTitle" idx="4294967295"/>
          </p:nvPr>
        </p:nvSpPr>
        <p:spPr>
          <a:xfrm>
            <a:off x="8028384" y="3517600"/>
            <a:ext cx="1451753" cy="425100"/>
          </a:xfrm>
          <a:prstGeom prst="rect">
            <a:avLst/>
          </a:prstGeom>
        </p:spPr>
        <p:txBody>
          <a:bodyPr spcFirstLastPara="1" wrap="square" lIns="91425" tIns="91425" rIns="91425" bIns="91425" anchor="t" anchorCtr="0">
            <a:noAutofit/>
          </a:bodyPr>
          <a:lstStyle/>
          <a:p>
            <a:r>
              <a:rPr lang="id-ID" sz="1050" dirty="0"/>
              <a:t>Electromagnetoc &amp;</a:t>
            </a:r>
            <a:br>
              <a:rPr lang="id-ID" sz="1050" dirty="0"/>
            </a:br>
            <a:r>
              <a:rPr lang="id-ID" sz="1050" dirty="0"/>
              <a:t>GPR Method</a:t>
            </a:r>
            <a:endParaRPr sz="1050" dirty="0"/>
          </a:p>
        </p:txBody>
      </p:sp>
      <p:sp>
        <p:nvSpPr>
          <p:cNvPr id="987" name="Google Shape;987;p59">
            <a:hlinkClick r:id="rId9" action="ppaction://hlinksldjump"/>
          </p:cNvPr>
          <p:cNvSpPr/>
          <p:nvPr/>
        </p:nvSpPr>
        <p:spPr>
          <a:xfrm rot="-5400000">
            <a:off x="7839850" y="35784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959"/>
                                        </p:tgtEl>
                                        <p:attrNameLst>
                                          <p:attrName>style.visibility</p:attrName>
                                        </p:attrNameLst>
                                      </p:cBhvr>
                                      <p:to>
                                        <p:strVal val="visible"/>
                                      </p:to>
                                    </p:set>
                                    <p:anim calcmode="lin" valueType="num">
                                      <p:cBhvr additive="base">
                                        <p:cTn id="7" dur="1000"/>
                                        <p:tgtEl>
                                          <p:spTgt spid="959"/>
                                        </p:tgtEl>
                                        <p:attrNameLst>
                                          <p:attrName>ppt_w</p:attrName>
                                        </p:attrNameLst>
                                      </p:cBhvr>
                                      <p:tavLst>
                                        <p:tav tm="0">
                                          <p:val>
                                            <p:strVal val="0"/>
                                          </p:val>
                                        </p:tav>
                                        <p:tav tm="100000">
                                          <p:val>
                                            <p:strVal val="#ppt_w"/>
                                          </p:val>
                                        </p:tav>
                                      </p:tavLst>
                                    </p:anim>
                                    <p:anim calcmode="lin" valueType="num">
                                      <p:cBhvr additive="base">
                                        <p:cTn id="8" dur="1000"/>
                                        <p:tgtEl>
                                          <p:spTgt spid="959"/>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969"/>
                                        </p:tgtEl>
                                        <p:attrNameLst>
                                          <p:attrName>style.visibility</p:attrName>
                                        </p:attrNameLst>
                                      </p:cBhvr>
                                      <p:to>
                                        <p:strVal val="visible"/>
                                      </p:to>
                                    </p:set>
                                    <p:anim calcmode="lin" valueType="num">
                                      <p:cBhvr additive="base">
                                        <p:cTn id="11" dur="1000"/>
                                        <p:tgtEl>
                                          <p:spTgt spid="969"/>
                                        </p:tgtEl>
                                        <p:attrNameLst>
                                          <p:attrName>ppt_w</p:attrName>
                                        </p:attrNameLst>
                                      </p:cBhvr>
                                      <p:tavLst>
                                        <p:tav tm="0">
                                          <p:val>
                                            <p:strVal val="0"/>
                                          </p:val>
                                        </p:tav>
                                        <p:tav tm="100000">
                                          <p:val>
                                            <p:strVal val="#ppt_w"/>
                                          </p:val>
                                        </p:tav>
                                      </p:tavLst>
                                    </p:anim>
                                    <p:anim calcmode="lin" valueType="num">
                                      <p:cBhvr additive="base">
                                        <p:cTn id="12" dur="1000"/>
                                        <p:tgtEl>
                                          <p:spTgt spid="96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09"/>
        <p:cNvGrpSpPr/>
        <p:nvPr/>
      </p:nvGrpSpPr>
      <p:grpSpPr>
        <a:xfrm>
          <a:off x="0" y="0"/>
          <a:ext cx="0" cy="0"/>
          <a:chOff x="0" y="0"/>
          <a:chExt cx="0" cy="0"/>
        </a:xfrm>
      </p:grpSpPr>
      <p:sp>
        <p:nvSpPr>
          <p:cNvPr id="1110" name="Google Shape;1110;p63"/>
          <p:cNvSpPr/>
          <p:nvPr/>
        </p:nvSpPr>
        <p:spPr>
          <a:xfrm rot="546058">
            <a:off x="1086014" y="624996"/>
            <a:ext cx="4524937" cy="4099371"/>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63"/>
          <p:cNvSpPr txBox="1">
            <a:spLocks noGrp="1"/>
          </p:cNvSpPr>
          <p:nvPr>
            <p:ph type="title"/>
          </p:nvPr>
        </p:nvSpPr>
        <p:spPr>
          <a:xfrm rot="530765">
            <a:off x="1273352" y="3507856"/>
            <a:ext cx="3370902" cy="514927"/>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sz="2000" dirty="0"/>
              <a:t>Geoelectric Method</a:t>
            </a:r>
            <a:endParaRPr sz="2000" dirty="0"/>
          </a:p>
        </p:txBody>
      </p:sp>
      <p:pic>
        <p:nvPicPr>
          <p:cNvPr id="1114" name="Google Shape;1114;p63"/>
          <p:cNvPicPr preferRelativeResize="0"/>
          <p:nvPr/>
        </p:nvPicPr>
        <p:blipFill>
          <a:blip r:embed="rId3">
            <a:alphaModFix/>
          </a:blip>
          <a:stretch>
            <a:fillRect/>
          </a:stretch>
        </p:blipFill>
        <p:spPr>
          <a:xfrm rot="-151314">
            <a:off x="5362639" y="2097857"/>
            <a:ext cx="2204845" cy="2419349"/>
          </a:xfrm>
          <a:prstGeom prst="rect">
            <a:avLst/>
          </a:prstGeom>
          <a:noFill/>
          <a:ln>
            <a:noFill/>
          </a:ln>
        </p:spPr>
      </p:pic>
      <p:sp>
        <p:nvSpPr>
          <p:cNvPr id="1115" name="Google Shape;1115;p63"/>
          <p:cNvSpPr/>
          <p:nvPr/>
        </p:nvSpPr>
        <p:spPr>
          <a:xfrm rot="-151330">
            <a:off x="5724829" y="2839300"/>
            <a:ext cx="1295899" cy="927099"/>
          </a:xfrm>
          <a:custGeom>
            <a:avLst/>
            <a:gdLst/>
            <a:ahLst/>
            <a:cxnLst/>
            <a:rect l="l" t="t" r="r" b="b"/>
            <a:pathLst>
              <a:path w="34302" h="24540" extrusionOk="0">
                <a:moveTo>
                  <a:pt x="12881" y="90"/>
                </a:moveTo>
                <a:cubicBezTo>
                  <a:pt x="9513" y="652"/>
                  <a:pt x="5848" y="1637"/>
                  <a:pt x="3433" y="4052"/>
                </a:cubicBezTo>
                <a:cubicBezTo>
                  <a:pt x="-94" y="7579"/>
                  <a:pt x="-598" y="15093"/>
                  <a:pt x="2518" y="18988"/>
                </a:cubicBezTo>
                <a:cubicBezTo>
                  <a:pt x="8690" y="26704"/>
                  <a:pt x="30460" y="26601"/>
                  <a:pt x="32084" y="16854"/>
                </a:cubicBezTo>
                <a:cubicBezTo>
                  <a:pt x="33303" y="9538"/>
                  <a:pt x="24831" y="853"/>
                  <a:pt x="17453" y="90"/>
                </a:cubicBezTo>
                <a:cubicBezTo>
                  <a:pt x="10473" y="-632"/>
                  <a:pt x="885" y="5006"/>
                  <a:pt x="80" y="11977"/>
                </a:cubicBezTo>
                <a:cubicBezTo>
                  <a:pt x="-563" y="17544"/>
                  <a:pt x="6439" y="22945"/>
                  <a:pt x="11967" y="23864"/>
                </a:cubicBezTo>
                <a:cubicBezTo>
                  <a:pt x="19478" y="25113"/>
                  <a:pt x="29929" y="23216"/>
                  <a:pt x="33608" y="16549"/>
                </a:cubicBezTo>
                <a:cubicBezTo>
                  <a:pt x="36045" y="12131"/>
                  <a:pt x="31371" y="5682"/>
                  <a:pt x="27207" y="2833"/>
                </a:cubicBezTo>
                <a:cubicBezTo>
                  <a:pt x="22485" y="-399"/>
                  <a:pt x="15860" y="1004"/>
                  <a:pt x="10138" y="1004"/>
                </a:cubicBezTo>
              </a:path>
            </a:pathLst>
          </a:custGeom>
          <a:noFill/>
          <a:ln w="28575" cap="flat" cmpd="sng">
            <a:solidFill>
              <a:srgbClr val="E06666"/>
            </a:solidFill>
            <a:prstDash val="solid"/>
            <a:round/>
            <a:headEnd type="none" w="med" len="med"/>
            <a:tailEnd type="none" w="med" len="med"/>
          </a:ln>
        </p:spPr>
      </p:sp>
      <p:sp>
        <p:nvSpPr>
          <p:cNvPr id="1116" name="Google Shape;1116;p63"/>
          <p:cNvSpPr txBox="1">
            <a:spLocks noGrp="1"/>
          </p:cNvSpPr>
          <p:nvPr>
            <p:ph type="title"/>
          </p:nvPr>
        </p:nvSpPr>
        <p:spPr>
          <a:xfrm rot="-281899">
            <a:off x="5717004" y="2962563"/>
            <a:ext cx="1267258" cy="68993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200" dirty="0"/>
              <a:t>04.</a:t>
            </a:r>
            <a:endParaRPr sz="5200" dirty="0"/>
          </a:p>
        </p:txBody>
      </p:sp>
      <p:sp>
        <p:nvSpPr>
          <p:cNvPr id="1118" name="Google Shape;1118;p63"/>
          <p:cNvSpPr/>
          <p:nvPr/>
        </p:nvSpPr>
        <p:spPr>
          <a:xfrm rot="-5178225">
            <a:off x="1074883" y="93210"/>
            <a:ext cx="1018152" cy="1324560"/>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EA9999">
              <a:alpha val="45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63"/>
          <p:cNvSpPr/>
          <p:nvPr/>
        </p:nvSpPr>
        <p:spPr>
          <a:xfrm rot="-5178225">
            <a:off x="3311658" y="4081410"/>
            <a:ext cx="1018152" cy="1324560"/>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EA9999">
              <a:alpha val="45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63"/>
          <p:cNvSpPr/>
          <p:nvPr/>
        </p:nvSpPr>
        <p:spPr>
          <a:xfrm rot="2202409">
            <a:off x="5812155" y="335351"/>
            <a:ext cx="624867" cy="671464"/>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EA9999">
              <a:alpha val="45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63"/>
          <p:cNvSpPr/>
          <p:nvPr/>
        </p:nvSpPr>
        <p:spPr>
          <a:xfrm rot="2202409">
            <a:off x="4324505" y="263726"/>
            <a:ext cx="624867" cy="671464"/>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EA9999">
              <a:alpha val="45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63">
            <a:hlinkClick r:id="rId4" action="ppaction://hlinksldjump"/>
          </p:cNvPr>
          <p:cNvSpPr/>
          <p:nvPr/>
        </p:nvSpPr>
        <p:spPr>
          <a:xfrm>
            <a:off x="7625050" y="1240500"/>
            <a:ext cx="1730400" cy="490800"/>
          </a:xfrm>
          <a:prstGeom prst="rect">
            <a:avLst/>
          </a:prstGeom>
          <a:solidFill>
            <a:srgbClr val="93C47D"/>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63">
            <a:hlinkClick r:id="rId4" action="ppaction://hlinksldjump"/>
          </p:cNvPr>
          <p:cNvSpPr txBox="1">
            <a:spLocks noGrp="1"/>
          </p:cNvSpPr>
          <p:nvPr>
            <p:ph type="ctrTitle" idx="4294967295"/>
          </p:nvPr>
        </p:nvSpPr>
        <p:spPr>
          <a:xfrm>
            <a:off x="8088800" y="1306200"/>
            <a:ext cx="1451752"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1100" dirty="0"/>
              <a:t>Gravity Method</a:t>
            </a:r>
            <a:endParaRPr sz="1100" dirty="0"/>
          </a:p>
        </p:txBody>
      </p:sp>
      <p:pic>
        <p:nvPicPr>
          <p:cNvPr id="1124" name="Google Shape;1124;p63">
            <a:hlinkClick r:id="rId5" action="ppaction://hlinksldjump"/>
          </p:cNvPr>
          <p:cNvPicPr preferRelativeResize="0"/>
          <p:nvPr/>
        </p:nvPicPr>
        <p:blipFill rotWithShape="1">
          <a:blip r:embed="rId6">
            <a:alphaModFix/>
          </a:blip>
          <a:srcRect l="32005" t="19826" r="39798" b="9790"/>
          <a:stretch/>
        </p:blipFill>
        <p:spPr>
          <a:xfrm rot="-5400000">
            <a:off x="7824901" y="-395073"/>
            <a:ext cx="1138848" cy="2132299"/>
          </a:xfrm>
          <a:prstGeom prst="rect">
            <a:avLst/>
          </a:prstGeom>
          <a:noFill/>
          <a:ln>
            <a:noFill/>
          </a:ln>
        </p:spPr>
      </p:pic>
      <p:sp>
        <p:nvSpPr>
          <p:cNvPr id="1125" name="Google Shape;1125;p63">
            <a:hlinkClick r:id="rId5" action="ppaction://hlinksldjump"/>
          </p:cNvPr>
          <p:cNvSpPr txBox="1">
            <a:spLocks noGrp="1"/>
          </p:cNvSpPr>
          <p:nvPr>
            <p:ph type="ctrTitle" idx="4294967295"/>
          </p:nvPr>
        </p:nvSpPr>
        <p:spPr>
          <a:xfrm>
            <a:off x="8088800" y="399575"/>
            <a:ext cx="915900" cy="54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Table of Contents</a:t>
            </a:r>
            <a:endParaRPr sz="1200"/>
          </a:p>
        </p:txBody>
      </p:sp>
      <p:sp>
        <p:nvSpPr>
          <p:cNvPr id="1126" name="Google Shape;1126;p63">
            <a:hlinkClick r:id="rId5" action="ppaction://hlinksldjump"/>
          </p:cNvPr>
          <p:cNvSpPr/>
          <p:nvPr/>
        </p:nvSpPr>
        <p:spPr>
          <a:xfrm>
            <a:off x="7971175" y="286773"/>
            <a:ext cx="1151140" cy="768611"/>
          </a:xfrm>
          <a:custGeom>
            <a:avLst/>
            <a:gdLst/>
            <a:ahLst/>
            <a:cxnLst/>
            <a:rect l="l" t="t" r="r" b="b"/>
            <a:pathLst>
              <a:path w="23219" h="15504" extrusionOk="0">
                <a:moveTo>
                  <a:pt x="0" y="3617"/>
                </a:moveTo>
                <a:cubicBezTo>
                  <a:pt x="0" y="7713"/>
                  <a:pt x="2042" y="13706"/>
                  <a:pt x="6096" y="14285"/>
                </a:cubicBezTo>
                <a:cubicBezTo>
                  <a:pt x="12446" y="15193"/>
                  <a:pt x="25244" y="10791"/>
                  <a:pt x="22860" y="4836"/>
                </a:cubicBezTo>
                <a:cubicBezTo>
                  <a:pt x="20361" y="-1407"/>
                  <a:pt x="7730" y="-1200"/>
                  <a:pt x="2743" y="3312"/>
                </a:cubicBezTo>
                <a:cubicBezTo>
                  <a:pt x="397" y="5435"/>
                  <a:pt x="-877" y="11119"/>
                  <a:pt x="1828" y="12761"/>
                </a:cubicBezTo>
                <a:cubicBezTo>
                  <a:pt x="5289" y="14862"/>
                  <a:pt x="5638" y="14133"/>
                  <a:pt x="9448" y="15504"/>
                </a:cubicBezTo>
              </a:path>
            </a:pathLst>
          </a:custGeom>
          <a:noFill/>
          <a:ln w="28575" cap="flat" cmpd="sng">
            <a:solidFill>
              <a:srgbClr val="E06666"/>
            </a:solidFill>
            <a:prstDash val="solid"/>
            <a:round/>
            <a:headEnd type="none" w="med" len="med"/>
            <a:tailEnd type="none" w="med" len="med"/>
          </a:ln>
        </p:spPr>
      </p:sp>
      <p:sp>
        <p:nvSpPr>
          <p:cNvPr id="1127" name="Google Shape;1127;p63">
            <a:hlinkClick r:id="rId7" action="ppaction://hlinksldjump"/>
          </p:cNvPr>
          <p:cNvSpPr/>
          <p:nvPr/>
        </p:nvSpPr>
        <p:spPr>
          <a:xfrm>
            <a:off x="7625050" y="1793350"/>
            <a:ext cx="1730400" cy="490800"/>
          </a:xfrm>
          <a:prstGeom prst="rect">
            <a:avLst/>
          </a:prstGeom>
          <a:solidFill>
            <a:srgbClr val="FFD966"/>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63">
            <a:hlinkClick r:id="rId7" action="ppaction://hlinksldjump"/>
          </p:cNvPr>
          <p:cNvSpPr txBox="1">
            <a:spLocks noGrp="1"/>
          </p:cNvSpPr>
          <p:nvPr>
            <p:ph type="ctrTitle" idx="4294967295"/>
          </p:nvPr>
        </p:nvSpPr>
        <p:spPr>
          <a:xfrm>
            <a:off x="8088800" y="1859050"/>
            <a:ext cx="1523760"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100" dirty="0"/>
              <a:t>Magnetic Method</a:t>
            </a:r>
          </a:p>
        </p:txBody>
      </p:sp>
      <p:sp>
        <p:nvSpPr>
          <p:cNvPr id="1129" name="Google Shape;1129;p63">
            <a:hlinkClick r:id="rId8" action="ppaction://hlinksldjump"/>
          </p:cNvPr>
          <p:cNvSpPr/>
          <p:nvPr/>
        </p:nvSpPr>
        <p:spPr>
          <a:xfrm>
            <a:off x="7625050" y="2346200"/>
            <a:ext cx="1730400" cy="490800"/>
          </a:xfrm>
          <a:prstGeom prst="rect">
            <a:avLst/>
          </a:prstGeom>
          <a:solidFill>
            <a:srgbClr val="EA9999"/>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63">
            <a:hlinkClick r:id="rId8" action="ppaction://hlinksldjump"/>
          </p:cNvPr>
          <p:cNvSpPr txBox="1">
            <a:spLocks noGrp="1"/>
          </p:cNvSpPr>
          <p:nvPr>
            <p:ph type="ctrTitle" idx="4294967295"/>
          </p:nvPr>
        </p:nvSpPr>
        <p:spPr>
          <a:xfrm>
            <a:off x="8088800" y="2411900"/>
            <a:ext cx="1451752"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100" dirty="0"/>
              <a:t>Seismic Method</a:t>
            </a:r>
          </a:p>
        </p:txBody>
      </p:sp>
      <p:sp>
        <p:nvSpPr>
          <p:cNvPr id="1131" name="Google Shape;1131;p63">
            <a:hlinkClick r:id="rId4" action="ppaction://hlinksldjump"/>
          </p:cNvPr>
          <p:cNvSpPr/>
          <p:nvPr/>
        </p:nvSpPr>
        <p:spPr>
          <a:xfrm rot="-5400000">
            <a:off x="7839850" y="1398100"/>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63">
            <a:hlinkClick r:id="rId7" action="ppaction://hlinksldjump"/>
          </p:cNvPr>
          <p:cNvSpPr/>
          <p:nvPr/>
        </p:nvSpPr>
        <p:spPr>
          <a:xfrm rot="-5400000">
            <a:off x="7839850" y="1924488"/>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63">
            <a:hlinkClick r:id="rId8" action="ppaction://hlinksldjump"/>
          </p:cNvPr>
          <p:cNvSpPr/>
          <p:nvPr/>
        </p:nvSpPr>
        <p:spPr>
          <a:xfrm rot="-5400000">
            <a:off x="7839850" y="24727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63">
            <a:hlinkClick r:id="rId9" action="ppaction://hlinksldjump"/>
          </p:cNvPr>
          <p:cNvSpPr/>
          <p:nvPr/>
        </p:nvSpPr>
        <p:spPr>
          <a:xfrm>
            <a:off x="7472650" y="2899050"/>
            <a:ext cx="1730400" cy="490800"/>
          </a:xfrm>
          <a:prstGeom prst="rect">
            <a:avLst/>
          </a:prstGeom>
          <a:solidFill>
            <a:schemeClr val="accent1"/>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63">
            <a:hlinkClick r:id="rId9" action="ppaction://hlinksldjump"/>
          </p:cNvPr>
          <p:cNvSpPr txBox="1">
            <a:spLocks noGrp="1"/>
          </p:cNvSpPr>
          <p:nvPr>
            <p:ph type="ctrTitle" idx="4294967295"/>
          </p:nvPr>
        </p:nvSpPr>
        <p:spPr>
          <a:xfrm>
            <a:off x="7936399" y="2964750"/>
            <a:ext cx="1419051" cy="42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100" dirty="0" err="1"/>
              <a:t>Geoelectric</a:t>
            </a:r>
            <a:r>
              <a:rPr sz="1100" dirty="0"/>
              <a:t> </a:t>
            </a:r>
            <a:br>
              <a:rPr sz="1100" dirty="0"/>
            </a:br>
            <a:r>
              <a:rPr sz="1100" dirty="0"/>
              <a:t>Method</a:t>
            </a:r>
          </a:p>
        </p:txBody>
      </p:sp>
      <p:sp>
        <p:nvSpPr>
          <p:cNvPr id="1136" name="Google Shape;1136;p63">
            <a:hlinkClick r:id="rId9" action="ppaction://hlinksldjump"/>
          </p:cNvPr>
          <p:cNvSpPr/>
          <p:nvPr/>
        </p:nvSpPr>
        <p:spPr>
          <a:xfrm rot="-5400000">
            <a:off x="7687450" y="302561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63">
            <a:hlinkClick r:id="rId10" action="ppaction://hlinksldjump"/>
          </p:cNvPr>
          <p:cNvSpPr/>
          <p:nvPr/>
        </p:nvSpPr>
        <p:spPr>
          <a:xfrm>
            <a:off x="7625050" y="3451900"/>
            <a:ext cx="1730400" cy="490800"/>
          </a:xfrm>
          <a:prstGeom prst="rect">
            <a:avLst/>
          </a:prstGeom>
          <a:solidFill>
            <a:schemeClr val="accent2"/>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63">
            <a:hlinkClick r:id="rId10" action="ppaction://hlinksldjump"/>
          </p:cNvPr>
          <p:cNvSpPr txBox="1">
            <a:spLocks noGrp="1"/>
          </p:cNvSpPr>
          <p:nvPr>
            <p:ph type="ctrTitle" idx="4294967295"/>
          </p:nvPr>
        </p:nvSpPr>
        <p:spPr>
          <a:xfrm>
            <a:off x="8028384" y="3517600"/>
            <a:ext cx="1451752" cy="359400"/>
          </a:xfrm>
          <a:prstGeom prst="rect">
            <a:avLst/>
          </a:prstGeom>
        </p:spPr>
        <p:txBody>
          <a:bodyPr spcFirstLastPara="1" wrap="square" lIns="91425" tIns="91425" rIns="91425" bIns="91425" anchor="t" anchorCtr="0">
            <a:noAutofit/>
          </a:bodyPr>
          <a:lstStyle/>
          <a:p>
            <a:r>
              <a:rPr lang="id-ID" sz="1050" dirty="0"/>
              <a:t>Electromagnetoc &amp;</a:t>
            </a:r>
            <a:br>
              <a:rPr lang="id-ID" sz="1050" dirty="0"/>
            </a:br>
            <a:r>
              <a:rPr lang="id-ID" sz="1050" dirty="0"/>
              <a:t>GPR Method</a:t>
            </a:r>
            <a:endParaRPr sz="1050" dirty="0"/>
          </a:p>
        </p:txBody>
      </p:sp>
      <p:sp>
        <p:nvSpPr>
          <p:cNvPr id="1139" name="Google Shape;1139;p63">
            <a:hlinkClick r:id="rId10" action="ppaction://hlinksldjump"/>
          </p:cNvPr>
          <p:cNvSpPr/>
          <p:nvPr/>
        </p:nvSpPr>
        <p:spPr>
          <a:xfrm rot="-5400000">
            <a:off x="7839850" y="35784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40" name="Google Shape;1140;p63">
            <a:hlinkClick r:id="rId11" action="ppaction://hlinksldjump"/>
          </p:cNvPr>
          <p:cNvPicPr preferRelativeResize="0"/>
          <p:nvPr/>
        </p:nvPicPr>
        <p:blipFill>
          <a:blip r:embed="rId3">
            <a:alphaModFix/>
          </a:blip>
          <a:stretch>
            <a:fillRect/>
          </a:stretch>
        </p:blipFill>
        <p:spPr>
          <a:xfrm>
            <a:off x="451808" y="1240512"/>
            <a:ext cx="1229098" cy="1348689"/>
          </a:xfrm>
          <a:prstGeom prst="rect">
            <a:avLst/>
          </a:prstGeom>
          <a:noFill/>
          <a:ln>
            <a:noFill/>
          </a:ln>
        </p:spPr>
      </p:pic>
      <p:sp>
        <p:nvSpPr>
          <p:cNvPr id="1141" name="Google Shape;1141;p63">
            <a:hlinkClick r:id="rId11" action="ppaction://hlinksldjump"/>
          </p:cNvPr>
          <p:cNvSpPr/>
          <p:nvPr/>
        </p:nvSpPr>
        <p:spPr>
          <a:xfrm rot="-5895391">
            <a:off x="934683" y="1702139"/>
            <a:ext cx="194343" cy="237642"/>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42" name="Google Shape;1142;p63">
            <a:hlinkClick r:id="rId11" action="ppaction://hlinksldjump"/>
          </p:cNvPr>
          <p:cNvSpPr txBox="1">
            <a:spLocks noGrp="1"/>
          </p:cNvSpPr>
          <p:nvPr>
            <p:ph type="ctrTitle" idx="4294967295"/>
          </p:nvPr>
        </p:nvSpPr>
        <p:spPr>
          <a:xfrm rot="-496088">
            <a:off x="608453" y="1950104"/>
            <a:ext cx="915819" cy="35952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200"/>
              <a:t>START!</a:t>
            </a:r>
            <a:endParaRPr sz="1200"/>
          </a:p>
        </p:txBody>
      </p:sp>
      <p:sp>
        <p:nvSpPr>
          <p:cNvPr id="1143" name="Google Shape;1143;p63">
            <a:hlinkClick r:id="rId11" action="ppaction://hlinksldjump"/>
          </p:cNvPr>
          <p:cNvSpPr/>
          <p:nvPr/>
        </p:nvSpPr>
        <p:spPr>
          <a:xfrm>
            <a:off x="791057" y="1648689"/>
            <a:ext cx="481600" cy="344542"/>
          </a:xfrm>
          <a:custGeom>
            <a:avLst/>
            <a:gdLst/>
            <a:ahLst/>
            <a:cxnLst/>
            <a:rect l="l" t="t" r="r" b="b"/>
            <a:pathLst>
              <a:path w="34302" h="24540" extrusionOk="0">
                <a:moveTo>
                  <a:pt x="12881" y="90"/>
                </a:moveTo>
                <a:cubicBezTo>
                  <a:pt x="9513" y="652"/>
                  <a:pt x="5848" y="1637"/>
                  <a:pt x="3433" y="4052"/>
                </a:cubicBezTo>
                <a:cubicBezTo>
                  <a:pt x="-94" y="7579"/>
                  <a:pt x="-598" y="15093"/>
                  <a:pt x="2518" y="18988"/>
                </a:cubicBezTo>
                <a:cubicBezTo>
                  <a:pt x="8690" y="26704"/>
                  <a:pt x="30460" y="26601"/>
                  <a:pt x="32084" y="16854"/>
                </a:cubicBezTo>
                <a:cubicBezTo>
                  <a:pt x="33303" y="9538"/>
                  <a:pt x="24831" y="853"/>
                  <a:pt x="17453" y="90"/>
                </a:cubicBezTo>
                <a:cubicBezTo>
                  <a:pt x="10473" y="-632"/>
                  <a:pt x="885" y="5006"/>
                  <a:pt x="80" y="11977"/>
                </a:cubicBezTo>
                <a:cubicBezTo>
                  <a:pt x="-563" y="17544"/>
                  <a:pt x="6439" y="22945"/>
                  <a:pt x="11967" y="23864"/>
                </a:cubicBezTo>
                <a:cubicBezTo>
                  <a:pt x="19478" y="25113"/>
                  <a:pt x="29929" y="23216"/>
                  <a:pt x="33608" y="16549"/>
                </a:cubicBezTo>
                <a:cubicBezTo>
                  <a:pt x="36045" y="12131"/>
                  <a:pt x="31371" y="5682"/>
                  <a:pt x="27207" y="2833"/>
                </a:cubicBezTo>
                <a:cubicBezTo>
                  <a:pt x="22485" y="-399"/>
                  <a:pt x="15860" y="1004"/>
                  <a:pt x="10138" y="1004"/>
                </a:cubicBezTo>
              </a:path>
            </a:pathLst>
          </a:custGeom>
          <a:noFill/>
          <a:ln w="28575" cap="flat" cmpd="sng">
            <a:solidFill>
              <a:srgbClr val="E06666"/>
            </a:solidFill>
            <a:prstDash val="solid"/>
            <a:round/>
            <a:headEnd type="none" w="med" len="med"/>
            <a:tailEnd type="none" w="med" len="med"/>
          </a:ln>
        </p:spPr>
      </p:sp>
      <p:pic>
        <p:nvPicPr>
          <p:cNvPr id="36" name="Picture 35" descr="https://2.bp.blogspot.com/-C4gLeYwbi_U/V3N9_vYzrAI/AAAAAAAAAC0/WKKx7HRqXboVMlUU53B1r97fmW3IQchWgCLcB/s280/kskdj.png">
            <a:hlinkClick r:id="rId12"/>
          </p:cNvPr>
          <p:cNvPicPr/>
          <p:nvPr/>
        </p:nvPicPr>
        <p:blipFill rotWithShape="1">
          <a:blip r:embed="rId13" cstate="print"/>
          <a:srcRect b="13324"/>
          <a:stretch/>
        </p:blipFill>
        <p:spPr bwMode="auto">
          <a:xfrm rot="597625">
            <a:off x="1713835" y="1129689"/>
            <a:ext cx="3672967" cy="245437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14"/>
                                        </p:tgtEl>
                                        <p:attrNameLst>
                                          <p:attrName>style.visibility</p:attrName>
                                        </p:attrNameLst>
                                      </p:cBhvr>
                                      <p:to>
                                        <p:strVal val="visible"/>
                                      </p:to>
                                    </p:set>
                                    <p:anim calcmode="lin" valueType="num">
                                      <p:cBhvr additive="base">
                                        <p:cTn id="7" dur="1000"/>
                                        <p:tgtEl>
                                          <p:spTgt spid="1114"/>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115"/>
                                        </p:tgtEl>
                                        <p:attrNameLst>
                                          <p:attrName>style.visibility</p:attrName>
                                        </p:attrNameLst>
                                      </p:cBhvr>
                                      <p:to>
                                        <p:strVal val="visible"/>
                                      </p:to>
                                    </p:set>
                                    <p:anim calcmode="lin" valueType="num">
                                      <p:cBhvr additive="base">
                                        <p:cTn id="10" dur="1000"/>
                                        <p:tgtEl>
                                          <p:spTgt spid="1115"/>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116"/>
                                        </p:tgtEl>
                                        <p:attrNameLst>
                                          <p:attrName>style.visibility</p:attrName>
                                        </p:attrNameLst>
                                      </p:cBhvr>
                                      <p:to>
                                        <p:strVal val="visible"/>
                                      </p:to>
                                    </p:set>
                                    <p:anim calcmode="lin" valueType="num">
                                      <p:cBhvr additive="base">
                                        <p:cTn id="13" dur="1000"/>
                                        <p:tgtEl>
                                          <p:spTgt spid="1116"/>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1112"/>
                                        </p:tgtEl>
                                        <p:attrNameLst>
                                          <p:attrName>style.visibility</p:attrName>
                                        </p:attrNameLst>
                                      </p:cBhvr>
                                      <p:to>
                                        <p:strVal val="visible"/>
                                      </p:to>
                                    </p:set>
                                    <p:anim calcmode="lin" valueType="num">
                                      <p:cBhvr additive="base">
                                        <p:cTn id="17" dur="500"/>
                                        <p:tgtEl>
                                          <p:spTgt spid="1112"/>
                                        </p:tgtEl>
                                        <p:attrNameLst>
                                          <p:attrName>ppt_x</p:attrName>
                                        </p:attrNameLst>
                                      </p:cBhvr>
                                      <p:tavLst>
                                        <p:tav tm="0">
                                          <p:val>
                                            <p:strVal val="#ppt_x-1"/>
                                          </p:val>
                                        </p:tav>
                                        <p:tav tm="100000">
                                          <p:val>
                                            <p:strVal val="#ppt_x"/>
                                          </p:val>
                                        </p:tav>
                                      </p:tavLst>
                                    </p:anim>
                                  </p:childTnLst>
                                </p:cTn>
                              </p:par>
                              <p:par>
                                <p:cTn id="18" presetID="2" presetClass="entr" presetSubtype="8" fill="hold" nodeType="withEffect">
                                  <p:stCondLst>
                                    <p:cond delay="0"/>
                                  </p:stCondLst>
                                  <p:childTnLst>
                                    <p:set>
                                      <p:cBhvr>
                                        <p:cTn id="19" dur="1" fill="hold">
                                          <p:stCondLst>
                                            <p:cond delay="0"/>
                                          </p:stCondLst>
                                        </p:cTn>
                                        <p:tgtEl>
                                          <p:spTgt spid="1110"/>
                                        </p:tgtEl>
                                        <p:attrNameLst>
                                          <p:attrName>style.visibility</p:attrName>
                                        </p:attrNameLst>
                                      </p:cBhvr>
                                      <p:to>
                                        <p:strVal val="visible"/>
                                      </p:to>
                                    </p:set>
                                    <p:anim calcmode="lin" valueType="num">
                                      <p:cBhvr additive="base">
                                        <p:cTn id="20" dur="500"/>
                                        <p:tgtEl>
                                          <p:spTgt spid="1110"/>
                                        </p:tgtEl>
                                        <p:attrNameLst>
                                          <p:attrName>ppt_x</p:attrName>
                                        </p:attrNameLst>
                                      </p:cBhvr>
                                      <p:tavLst>
                                        <p:tav tm="0">
                                          <p:val>
                                            <p:strVal val="#ppt_x-1"/>
                                          </p:val>
                                        </p:tav>
                                        <p:tav tm="100000">
                                          <p:val>
                                            <p:strVal val="#ppt_x"/>
                                          </p:val>
                                        </p:tav>
                                      </p:tavLst>
                                    </p:anim>
                                  </p:childTnLst>
                                </p:cTn>
                              </p:par>
                              <p:par>
                                <p:cTn id="21" presetID="2" presetClass="entr" presetSubtype="8" fill="hold" nodeType="withEffect">
                                  <p:stCondLst>
                                    <p:cond delay="0"/>
                                  </p:stCondLst>
                                  <p:childTnLst>
                                    <p:set>
                                      <p:cBhvr>
                                        <p:cTn id="22" dur="1" fill="hold">
                                          <p:stCondLst>
                                            <p:cond delay="0"/>
                                          </p:stCondLst>
                                        </p:cTn>
                                        <p:tgtEl>
                                          <p:spTgt spid="1118"/>
                                        </p:tgtEl>
                                        <p:attrNameLst>
                                          <p:attrName>style.visibility</p:attrName>
                                        </p:attrNameLst>
                                      </p:cBhvr>
                                      <p:to>
                                        <p:strVal val="visible"/>
                                      </p:to>
                                    </p:set>
                                    <p:anim calcmode="lin" valueType="num">
                                      <p:cBhvr additive="base">
                                        <p:cTn id="23" dur="500"/>
                                        <p:tgtEl>
                                          <p:spTgt spid="1118"/>
                                        </p:tgtEl>
                                        <p:attrNameLst>
                                          <p:attrName>ppt_x</p:attrName>
                                        </p:attrNameLst>
                                      </p:cBhvr>
                                      <p:tavLst>
                                        <p:tav tm="0">
                                          <p:val>
                                            <p:strVal val="#ppt_x-1"/>
                                          </p:val>
                                        </p:tav>
                                        <p:tav tm="100000">
                                          <p:val>
                                            <p:strVal val="#ppt_x"/>
                                          </p:val>
                                        </p:tav>
                                      </p:tavLst>
                                    </p:anim>
                                  </p:childTnLst>
                                </p:cTn>
                              </p:par>
                              <p:par>
                                <p:cTn id="24" presetID="2" presetClass="entr" presetSubtype="8" fill="hold" nodeType="withEffect">
                                  <p:stCondLst>
                                    <p:cond delay="0"/>
                                  </p:stCondLst>
                                  <p:childTnLst>
                                    <p:set>
                                      <p:cBhvr>
                                        <p:cTn id="25" dur="1" fill="hold">
                                          <p:stCondLst>
                                            <p:cond delay="0"/>
                                          </p:stCondLst>
                                        </p:cTn>
                                        <p:tgtEl>
                                          <p:spTgt spid="1119"/>
                                        </p:tgtEl>
                                        <p:attrNameLst>
                                          <p:attrName>style.visibility</p:attrName>
                                        </p:attrNameLst>
                                      </p:cBhvr>
                                      <p:to>
                                        <p:strVal val="visible"/>
                                      </p:to>
                                    </p:set>
                                    <p:anim calcmode="lin" valueType="num">
                                      <p:cBhvr additive="base">
                                        <p:cTn id="26" dur="500"/>
                                        <p:tgtEl>
                                          <p:spTgt spid="1119"/>
                                        </p:tgtEl>
                                        <p:attrNameLst>
                                          <p:attrName>ppt_x</p:attrName>
                                        </p:attrNameLst>
                                      </p:cBhvr>
                                      <p:tavLst>
                                        <p:tav tm="0">
                                          <p:val>
                                            <p:strVal val="#ppt_x-1"/>
                                          </p:val>
                                        </p:tav>
                                        <p:tav tm="100000">
                                          <p:val>
                                            <p:strVal val="#ppt_x"/>
                                          </p:val>
                                        </p:tav>
                                      </p:tavLst>
                                    </p:anim>
                                  </p:childTnLst>
                                </p:cTn>
                              </p:par>
                              <p:par>
                                <p:cTn id="27" presetID="2" presetClass="entr" presetSubtype="1" fill="hold" nodeType="withEffect">
                                  <p:stCondLst>
                                    <p:cond delay="0"/>
                                  </p:stCondLst>
                                  <p:childTnLst>
                                    <p:set>
                                      <p:cBhvr>
                                        <p:cTn id="28" dur="1" fill="hold">
                                          <p:stCondLst>
                                            <p:cond delay="0"/>
                                          </p:stCondLst>
                                        </p:cTn>
                                        <p:tgtEl>
                                          <p:spTgt spid="1120"/>
                                        </p:tgtEl>
                                        <p:attrNameLst>
                                          <p:attrName>style.visibility</p:attrName>
                                        </p:attrNameLst>
                                      </p:cBhvr>
                                      <p:to>
                                        <p:strVal val="visible"/>
                                      </p:to>
                                    </p:set>
                                    <p:anim calcmode="lin" valueType="num">
                                      <p:cBhvr additive="base">
                                        <p:cTn id="29" dur="500"/>
                                        <p:tgtEl>
                                          <p:spTgt spid="1120"/>
                                        </p:tgtEl>
                                        <p:attrNameLst>
                                          <p:attrName>ppt_y</p:attrName>
                                        </p:attrNameLst>
                                      </p:cBhvr>
                                      <p:tavLst>
                                        <p:tav tm="0">
                                          <p:val>
                                            <p:strVal val="#ppt_y-1"/>
                                          </p:val>
                                        </p:tav>
                                        <p:tav tm="100000">
                                          <p:val>
                                            <p:strVal val="#ppt_y"/>
                                          </p:val>
                                        </p:tav>
                                      </p:tavLst>
                                    </p:anim>
                                  </p:childTnLst>
                                </p:cTn>
                              </p:par>
                              <p:par>
                                <p:cTn id="30" presetID="2" presetClass="entr" presetSubtype="1" fill="hold" nodeType="withEffect">
                                  <p:stCondLst>
                                    <p:cond delay="0"/>
                                  </p:stCondLst>
                                  <p:childTnLst>
                                    <p:set>
                                      <p:cBhvr>
                                        <p:cTn id="31" dur="1" fill="hold">
                                          <p:stCondLst>
                                            <p:cond delay="0"/>
                                          </p:stCondLst>
                                        </p:cTn>
                                        <p:tgtEl>
                                          <p:spTgt spid="1121"/>
                                        </p:tgtEl>
                                        <p:attrNameLst>
                                          <p:attrName>style.visibility</p:attrName>
                                        </p:attrNameLst>
                                      </p:cBhvr>
                                      <p:to>
                                        <p:strVal val="visible"/>
                                      </p:to>
                                    </p:set>
                                    <p:anim calcmode="lin" valueType="num">
                                      <p:cBhvr additive="base">
                                        <p:cTn id="32" dur="500"/>
                                        <p:tgtEl>
                                          <p:spTgt spid="1121"/>
                                        </p:tgtEl>
                                        <p:attrNameLst>
                                          <p:attrName>ppt_y</p:attrName>
                                        </p:attrNameLst>
                                      </p:cBhvr>
                                      <p:tavLst>
                                        <p:tav tm="0">
                                          <p:val>
                                            <p:strVal val="#ppt_y-1"/>
                                          </p:val>
                                        </p:tav>
                                        <p:tav tm="100000">
                                          <p:val>
                                            <p:strVal val="#ppt_y"/>
                                          </p:val>
                                        </p:tav>
                                      </p:tavLst>
                                    </p:anim>
                                  </p:childTnLst>
                                </p:cTn>
                              </p:par>
                            </p:childTnLst>
                          </p:cTn>
                        </p:par>
                        <p:par>
                          <p:cTn id="33" fill="hold">
                            <p:stCondLst>
                              <p:cond delay="1500"/>
                            </p:stCondLst>
                            <p:childTnLst>
                              <p:par>
                                <p:cTn id="34" presetID="2" presetClass="entr" presetSubtype="8" fill="hold" nodeType="afterEffect">
                                  <p:stCondLst>
                                    <p:cond delay="0"/>
                                  </p:stCondLst>
                                  <p:childTnLst>
                                    <p:set>
                                      <p:cBhvr>
                                        <p:cTn id="35" dur="1" fill="hold">
                                          <p:stCondLst>
                                            <p:cond delay="0"/>
                                          </p:stCondLst>
                                        </p:cTn>
                                        <p:tgtEl>
                                          <p:spTgt spid="1140"/>
                                        </p:tgtEl>
                                        <p:attrNameLst>
                                          <p:attrName>style.visibility</p:attrName>
                                        </p:attrNameLst>
                                      </p:cBhvr>
                                      <p:to>
                                        <p:strVal val="visible"/>
                                      </p:to>
                                    </p:set>
                                    <p:anim calcmode="lin" valueType="num">
                                      <p:cBhvr additive="base">
                                        <p:cTn id="36" dur="1000"/>
                                        <p:tgtEl>
                                          <p:spTgt spid="1140"/>
                                        </p:tgtEl>
                                        <p:attrNameLst>
                                          <p:attrName>ppt_x</p:attrName>
                                        </p:attrNameLst>
                                      </p:cBhvr>
                                      <p:tavLst>
                                        <p:tav tm="0">
                                          <p:val>
                                            <p:strVal val="#ppt_x-1"/>
                                          </p:val>
                                        </p:tav>
                                        <p:tav tm="100000">
                                          <p:val>
                                            <p:strVal val="#ppt_x"/>
                                          </p:val>
                                        </p:tav>
                                      </p:tavLst>
                                    </p:anim>
                                  </p:childTnLst>
                                </p:cTn>
                              </p:par>
                              <p:par>
                                <p:cTn id="37" presetID="2" presetClass="entr" presetSubtype="8" fill="hold" nodeType="withEffect">
                                  <p:stCondLst>
                                    <p:cond delay="0"/>
                                  </p:stCondLst>
                                  <p:childTnLst>
                                    <p:set>
                                      <p:cBhvr>
                                        <p:cTn id="38" dur="1" fill="hold">
                                          <p:stCondLst>
                                            <p:cond delay="0"/>
                                          </p:stCondLst>
                                        </p:cTn>
                                        <p:tgtEl>
                                          <p:spTgt spid="1141"/>
                                        </p:tgtEl>
                                        <p:attrNameLst>
                                          <p:attrName>style.visibility</p:attrName>
                                        </p:attrNameLst>
                                      </p:cBhvr>
                                      <p:to>
                                        <p:strVal val="visible"/>
                                      </p:to>
                                    </p:set>
                                    <p:anim calcmode="lin" valueType="num">
                                      <p:cBhvr additive="base">
                                        <p:cTn id="39" dur="1000"/>
                                        <p:tgtEl>
                                          <p:spTgt spid="1141"/>
                                        </p:tgtEl>
                                        <p:attrNameLst>
                                          <p:attrName>ppt_x</p:attrName>
                                        </p:attrNameLst>
                                      </p:cBhvr>
                                      <p:tavLst>
                                        <p:tav tm="0">
                                          <p:val>
                                            <p:strVal val="#ppt_x-1"/>
                                          </p:val>
                                        </p:tav>
                                        <p:tav tm="100000">
                                          <p:val>
                                            <p:strVal val="#ppt_x"/>
                                          </p:val>
                                        </p:tav>
                                      </p:tavLst>
                                    </p:anim>
                                  </p:childTnLst>
                                </p:cTn>
                              </p:par>
                              <p:par>
                                <p:cTn id="40" presetID="2" presetClass="entr" presetSubtype="8" fill="hold" nodeType="withEffect">
                                  <p:stCondLst>
                                    <p:cond delay="0"/>
                                  </p:stCondLst>
                                  <p:childTnLst>
                                    <p:set>
                                      <p:cBhvr>
                                        <p:cTn id="41" dur="1" fill="hold">
                                          <p:stCondLst>
                                            <p:cond delay="0"/>
                                          </p:stCondLst>
                                        </p:cTn>
                                        <p:tgtEl>
                                          <p:spTgt spid="1143"/>
                                        </p:tgtEl>
                                        <p:attrNameLst>
                                          <p:attrName>style.visibility</p:attrName>
                                        </p:attrNameLst>
                                      </p:cBhvr>
                                      <p:to>
                                        <p:strVal val="visible"/>
                                      </p:to>
                                    </p:set>
                                    <p:anim calcmode="lin" valueType="num">
                                      <p:cBhvr additive="base">
                                        <p:cTn id="42" dur="1000"/>
                                        <p:tgtEl>
                                          <p:spTgt spid="1143"/>
                                        </p:tgtEl>
                                        <p:attrNameLst>
                                          <p:attrName>ppt_x</p:attrName>
                                        </p:attrNameLst>
                                      </p:cBhvr>
                                      <p:tavLst>
                                        <p:tav tm="0">
                                          <p:val>
                                            <p:strVal val="#ppt_x-1"/>
                                          </p:val>
                                        </p:tav>
                                        <p:tav tm="100000">
                                          <p:val>
                                            <p:strVal val="#ppt_x"/>
                                          </p:val>
                                        </p:tav>
                                      </p:tavLst>
                                    </p:anim>
                                  </p:childTnLst>
                                </p:cTn>
                              </p:par>
                              <p:par>
                                <p:cTn id="43" presetID="2" presetClass="entr" presetSubtype="8" fill="hold" nodeType="withEffect">
                                  <p:stCondLst>
                                    <p:cond delay="0"/>
                                  </p:stCondLst>
                                  <p:childTnLst>
                                    <p:set>
                                      <p:cBhvr>
                                        <p:cTn id="44" dur="1" fill="hold">
                                          <p:stCondLst>
                                            <p:cond delay="0"/>
                                          </p:stCondLst>
                                        </p:cTn>
                                        <p:tgtEl>
                                          <p:spTgt spid="1142"/>
                                        </p:tgtEl>
                                        <p:attrNameLst>
                                          <p:attrName>style.visibility</p:attrName>
                                        </p:attrNameLst>
                                      </p:cBhvr>
                                      <p:to>
                                        <p:strVal val="visible"/>
                                      </p:to>
                                    </p:set>
                                    <p:anim calcmode="lin" valueType="num">
                                      <p:cBhvr additive="base">
                                        <p:cTn id="45" dur="1000"/>
                                        <p:tgtEl>
                                          <p:spTgt spid="114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47"/>
        <p:cNvGrpSpPr/>
        <p:nvPr/>
      </p:nvGrpSpPr>
      <p:grpSpPr>
        <a:xfrm>
          <a:off x="0" y="0"/>
          <a:ext cx="0" cy="0"/>
          <a:chOff x="0" y="0"/>
          <a:chExt cx="0" cy="0"/>
        </a:xfrm>
      </p:grpSpPr>
      <p:pic>
        <p:nvPicPr>
          <p:cNvPr id="1148" name="Google Shape;1148;p64"/>
          <p:cNvPicPr preferRelativeResize="0"/>
          <p:nvPr/>
        </p:nvPicPr>
        <p:blipFill rotWithShape="1">
          <a:blip r:embed="rId3">
            <a:alphaModFix/>
          </a:blip>
          <a:srcRect t="17898" r="9115" b="-3617"/>
          <a:stretch/>
        </p:blipFill>
        <p:spPr>
          <a:xfrm>
            <a:off x="4277775" y="-209900"/>
            <a:ext cx="4732897" cy="5750146"/>
          </a:xfrm>
          <a:prstGeom prst="rect">
            <a:avLst/>
          </a:prstGeom>
          <a:noFill/>
          <a:ln>
            <a:noFill/>
          </a:ln>
        </p:spPr>
      </p:pic>
      <p:pic>
        <p:nvPicPr>
          <p:cNvPr id="1160" name="Google Shape;1160;p64"/>
          <p:cNvPicPr preferRelativeResize="0"/>
          <p:nvPr/>
        </p:nvPicPr>
        <p:blipFill rotWithShape="1">
          <a:blip r:embed="rId4">
            <a:alphaModFix/>
          </a:blip>
          <a:srcRect l="32006" t="19826" r="52023" b="9790"/>
          <a:stretch/>
        </p:blipFill>
        <p:spPr>
          <a:xfrm rot="5400000">
            <a:off x="8304487" y="3732486"/>
            <a:ext cx="690925" cy="2283952"/>
          </a:xfrm>
          <a:prstGeom prst="rect">
            <a:avLst/>
          </a:prstGeom>
          <a:noFill/>
          <a:ln>
            <a:noFill/>
          </a:ln>
        </p:spPr>
      </p:pic>
      <p:sp>
        <p:nvSpPr>
          <p:cNvPr id="1161" name="Google Shape;1161;p64">
            <a:hlinkClick r:id="" action="ppaction://hlinkshowjump?jump=nextslide"/>
          </p:cNvPr>
          <p:cNvSpPr/>
          <p:nvPr/>
        </p:nvSpPr>
        <p:spPr>
          <a:xfrm rot="-5400000">
            <a:off x="8596410" y="4768211"/>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64">
            <a:hlinkClick r:id="" action="ppaction://hlinkshowjump?jump=previousslide"/>
          </p:cNvPr>
          <p:cNvSpPr/>
          <p:nvPr/>
        </p:nvSpPr>
        <p:spPr>
          <a:xfrm rot="5400000">
            <a:off x="7973685" y="4768208"/>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p:cNvSpPr/>
          <p:nvPr/>
        </p:nvSpPr>
        <p:spPr>
          <a:xfrm>
            <a:off x="4912470" y="843558"/>
            <a:ext cx="4078632" cy="3139321"/>
          </a:xfrm>
          <a:prstGeom prst="rect">
            <a:avLst/>
          </a:prstGeom>
        </p:spPr>
        <p:txBody>
          <a:bodyPr wrap="square">
            <a:spAutoFit/>
          </a:bodyPr>
          <a:lstStyle/>
          <a:p>
            <a:r>
              <a:rPr lang="id-ID" sz="1800" dirty="0"/>
              <a:t>In this case, it includes the measurement of potential, currents and electromagnetic fields that occur either naturally or as a result of current injection into the earth. There are several kinds of geoelectric methods, including: self-potential, telluric,magnetoteluric,</a:t>
            </a:r>
          </a:p>
          <a:p>
            <a:r>
              <a:rPr lang="id-ID" sz="1800" dirty="0"/>
              <a:t>electromagnetic, IP (Induced Polarization), resistivity (resistivity) and others.</a:t>
            </a:r>
          </a:p>
        </p:txBody>
      </p:sp>
      <p:sp>
        <p:nvSpPr>
          <p:cNvPr id="4" name="Subtitle 3"/>
          <p:cNvSpPr>
            <a:spLocks noGrp="1"/>
          </p:cNvSpPr>
          <p:nvPr>
            <p:ph type="subTitle" idx="1"/>
          </p:nvPr>
        </p:nvSpPr>
        <p:spPr>
          <a:xfrm>
            <a:off x="971600" y="1635646"/>
            <a:ext cx="2505900" cy="2520280"/>
          </a:xfrm>
        </p:spPr>
        <p:txBody>
          <a:bodyPr/>
          <a:lstStyle/>
          <a:p>
            <a:pPr marL="0" indent="0" algn="l"/>
            <a:r>
              <a:rPr lang="id-ID" sz="1800" dirty="0"/>
              <a:t>Geoelectric is a geophysical method that studies the nature of electricity in the earth and how to detect it on the earth's surface.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148"/>
                                        </p:tgtEl>
                                        <p:attrNameLst>
                                          <p:attrName>style.visibility</p:attrName>
                                        </p:attrNameLst>
                                      </p:cBhvr>
                                      <p:to>
                                        <p:strVal val="visible"/>
                                      </p:to>
                                    </p:set>
                                    <p:anim calcmode="lin" valueType="num">
                                      <p:cBhvr additive="base">
                                        <p:cTn id="7" dur="1000"/>
                                        <p:tgtEl>
                                          <p:spTgt spid="11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66"/>
        <p:cNvGrpSpPr/>
        <p:nvPr/>
      </p:nvGrpSpPr>
      <p:grpSpPr>
        <a:xfrm>
          <a:off x="0" y="0"/>
          <a:ext cx="0" cy="0"/>
          <a:chOff x="0" y="0"/>
          <a:chExt cx="0" cy="0"/>
        </a:xfrm>
      </p:grpSpPr>
      <p:pic>
        <p:nvPicPr>
          <p:cNvPr id="1168" name="Google Shape;1168;p65"/>
          <p:cNvPicPr preferRelativeResize="0"/>
          <p:nvPr/>
        </p:nvPicPr>
        <p:blipFill rotWithShape="1">
          <a:blip r:embed="rId3">
            <a:alphaModFix/>
          </a:blip>
          <a:srcRect t="17898" r="9115" b="-3617"/>
          <a:stretch/>
        </p:blipFill>
        <p:spPr>
          <a:xfrm>
            <a:off x="257906" y="-303325"/>
            <a:ext cx="4732897" cy="5750146"/>
          </a:xfrm>
          <a:prstGeom prst="rect">
            <a:avLst/>
          </a:prstGeom>
          <a:noFill/>
          <a:ln>
            <a:noFill/>
          </a:ln>
        </p:spPr>
      </p:pic>
      <p:sp>
        <p:nvSpPr>
          <p:cNvPr id="1169" name="Google Shape;1169;p65"/>
          <p:cNvSpPr txBox="1">
            <a:spLocks noGrp="1"/>
          </p:cNvSpPr>
          <p:nvPr>
            <p:ph type="subTitle" idx="1"/>
          </p:nvPr>
        </p:nvSpPr>
        <p:spPr>
          <a:xfrm>
            <a:off x="5508105" y="1491630"/>
            <a:ext cx="3197578" cy="2831698"/>
          </a:xfrm>
          <a:prstGeom prst="rect">
            <a:avLst/>
          </a:prstGeom>
        </p:spPr>
        <p:txBody>
          <a:bodyPr spcFirstLastPara="1" wrap="square" lIns="91425" tIns="91425" rIns="91425" bIns="91425" anchor="t" anchorCtr="0">
            <a:noAutofit/>
          </a:bodyPr>
          <a:lstStyle/>
          <a:p>
            <a:pPr marL="0" indent="0" algn="l">
              <a:buSzPts val="1100"/>
            </a:pPr>
            <a:r>
              <a:rPr lang="id-ID" sz="1800" dirty="0"/>
              <a:t>In this discussion, the geoelectric resistivity method is specifically discussed. In this resistivity geoelectric method, an electric current is injected into the earth through two current electrodes. Then the potential difference that occurs is measured through two potential electrodes.</a:t>
            </a:r>
          </a:p>
          <a:p>
            <a:pPr marL="0" lvl="0" indent="0" algn="ctr" rtl="0">
              <a:spcBef>
                <a:spcPts val="0"/>
              </a:spcBef>
              <a:spcAft>
                <a:spcPts val="0"/>
              </a:spcAft>
              <a:buClr>
                <a:schemeClr val="dk1"/>
              </a:buClr>
              <a:buSzPts val="1100"/>
              <a:buFont typeface="Arial"/>
              <a:buNone/>
            </a:pPr>
            <a:endParaRPr dirty="0"/>
          </a:p>
        </p:txBody>
      </p:sp>
      <p:grpSp>
        <p:nvGrpSpPr>
          <p:cNvPr id="1171" name="Google Shape;1171;p65"/>
          <p:cNvGrpSpPr/>
          <p:nvPr/>
        </p:nvGrpSpPr>
        <p:grpSpPr>
          <a:xfrm>
            <a:off x="827584" y="654239"/>
            <a:ext cx="3979764" cy="3669089"/>
            <a:chOff x="3779900" y="1733725"/>
            <a:chExt cx="1636950" cy="2245975"/>
          </a:xfrm>
        </p:grpSpPr>
        <p:sp>
          <p:nvSpPr>
            <p:cNvPr id="1172" name="Google Shape;1172;p65"/>
            <p:cNvSpPr/>
            <p:nvPr/>
          </p:nvSpPr>
          <p:spPr>
            <a:xfrm>
              <a:off x="3779900" y="1733725"/>
              <a:ext cx="1636950" cy="2245975"/>
            </a:xfrm>
            <a:custGeom>
              <a:avLst/>
              <a:gdLst/>
              <a:ahLst/>
              <a:cxnLst/>
              <a:rect l="l" t="t" r="r" b="b"/>
              <a:pathLst>
                <a:path w="65478" h="89839" extrusionOk="0">
                  <a:moveTo>
                    <a:pt x="62073" y="519"/>
                  </a:moveTo>
                  <a:cubicBezTo>
                    <a:pt x="63667" y="519"/>
                    <a:pt x="64960" y="1813"/>
                    <a:pt x="64960" y="3407"/>
                  </a:cubicBezTo>
                  <a:lnTo>
                    <a:pt x="64960" y="86431"/>
                  </a:lnTo>
                  <a:cubicBezTo>
                    <a:pt x="64960" y="88023"/>
                    <a:pt x="63664" y="89320"/>
                    <a:pt x="62071" y="89320"/>
                  </a:cubicBezTo>
                  <a:lnTo>
                    <a:pt x="3407" y="89320"/>
                  </a:lnTo>
                  <a:cubicBezTo>
                    <a:pt x="1814" y="89320"/>
                    <a:pt x="518" y="88023"/>
                    <a:pt x="518" y="86431"/>
                  </a:cubicBezTo>
                  <a:lnTo>
                    <a:pt x="518" y="3407"/>
                  </a:lnTo>
                  <a:cubicBezTo>
                    <a:pt x="518" y="1815"/>
                    <a:pt x="1814" y="519"/>
                    <a:pt x="3407" y="519"/>
                  </a:cubicBezTo>
                  <a:lnTo>
                    <a:pt x="62071" y="519"/>
                  </a:lnTo>
                  <a:cubicBezTo>
                    <a:pt x="62071" y="519"/>
                    <a:pt x="62072" y="519"/>
                    <a:pt x="62073" y="519"/>
                  </a:cubicBezTo>
                  <a:close/>
                  <a:moveTo>
                    <a:pt x="3407" y="0"/>
                  </a:moveTo>
                  <a:cubicBezTo>
                    <a:pt x="1528" y="0"/>
                    <a:pt x="1" y="1528"/>
                    <a:pt x="1" y="3407"/>
                  </a:cubicBezTo>
                  <a:lnTo>
                    <a:pt x="1" y="86431"/>
                  </a:lnTo>
                  <a:cubicBezTo>
                    <a:pt x="1" y="88309"/>
                    <a:pt x="1528" y="89838"/>
                    <a:pt x="3407" y="89838"/>
                  </a:cubicBezTo>
                  <a:lnTo>
                    <a:pt x="62071" y="89838"/>
                  </a:lnTo>
                  <a:cubicBezTo>
                    <a:pt x="63950" y="89838"/>
                    <a:pt x="65477" y="88309"/>
                    <a:pt x="65477" y="86431"/>
                  </a:cubicBezTo>
                  <a:lnTo>
                    <a:pt x="65477" y="3407"/>
                  </a:lnTo>
                  <a:cubicBezTo>
                    <a:pt x="65477" y="1525"/>
                    <a:pt x="63953" y="0"/>
                    <a:pt x="62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65"/>
            <p:cNvSpPr/>
            <p:nvPr/>
          </p:nvSpPr>
          <p:spPr>
            <a:xfrm>
              <a:off x="4579775" y="1823025"/>
              <a:ext cx="38700" cy="38650"/>
            </a:xfrm>
            <a:custGeom>
              <a:avLst/>
              <a:gdLst/>
              <a:ahLst/>
              <a:cxnLst/>
              <a:rect l="l" t="t" r="r" b="b"/>
              <a:pathLst>
                <a:path w="1548" h="1546" extrusionOk="0">
                  <a:moveTo>
                    <a:pt x="0" y="803"/>
                  </a:moveTo>
                  <a:lnTo>
                    <a:pt x="0" y="803"/>
                  </a:lnTo>
                  <a:cubicBezTo>
                    <a:pt x="0" y="501"/>
                    <a:pt x="181" y="230"/>
                    <a:pt x="459" y="115"/>
                  </a:cubicBezTo>
                  <a:cubicBezTo>
                    <a:pt x="737" y="0"/>
                    <a:pt x="1057" y="63"/>
                    <a:pt x="1271" y="277"/>
                  </a:cubicBezTo>
                  <a:cubicBezTo>
                    <a:pt x="1483" y="489"/>
                    <a:pt x="1547" y="809"/>
                    <a:pt x="1432" y="1087"/>
                  </a:cubicBezTo>
                  <a:cubicBezTo>
                    <a:pt x="1317" y="1365"/>
                    <a:pt x="1045" y="1546"/>
                    <a:pt x="745" y="1546"/>
                  </a:cubicBezTo>
                  <a:cubicBezTo>
                    <a:pt x="334" y="1546"/>
                    <a:pt x="0" y="1214"/>
                    <a:pt x="0" y="8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65"/>
            <p:cNvSpPr/>
            <p:nvPr/>
          </p:nvSpPr>
          <p:spPr>
            <a:xfrm>
              <a:off x="3902182" y="1945972"/>
              <a:ext cx="1392400" cy="1821397"/>
            </a:xfrm>
            <a:custGeom>
              <a:avLst/>
              <a:gdLst/>
              <a:ahLst/>
              <a:cxnLst/>
              <a:rect l="l" t="t" r="r" b="b"/>
              <a:pathLst>
                <a:path w="55696" h="79381" extrusionOk="0">
                  <a:moveTo>
                    <a:pt x="55437" y="260"/>
                  </a:moveTo>
                  <a:lnTo>
                    <a:pt x="55437" y="79122"/>
                  </a:lnTo>
                  <a:lnTo>
                    <a:pt x="259" y="79122"/>
                  </a:lnTo>
                  <a:lnTo>
                    <a:pt x="259" y="260"/>
                  </a:lnTo>
                  <a:close/>
                  <a:moveTo>
                    <a:pt x="129" y="0"/>
                  </a:moveTo>
                  <a:cubicBezTo>
                    <a:pt x="59" y="0"/>
                    <a:pt x="1" y="59"/>
                    <a:pt x="1" y="130"/>
                  </a:cubicBezTo>
                  <a:lnTo>
                    <a:pt x="1" y="79252"/>
                  </a:lnTo>
                  <a:cubicBezTo>
                    <a:pt x="1" y="79322"/>
                    <a:pt x="59" y="79380"/>
                    <a:pt x="129" y="79380"/>
                  </a:cubicBezTo>
                  <a:lnTo>
                    <a:pt x="55567" y="79380"/>
                  </a:lnTo>
                  <a:cubicBezTo>
                    <a:pt x="55637" y="79380"/>
                    <a:pt x="55695" y="79324"/>
                    <a:pt x="55695" y="79252"/>
                  </a:cubicBezTo>
                  <a:lnTo>
                    <a:pt x="55695" y="130"/>
                  </a:lnTo>
                  <a:cubicBezTo>
                    <a:pt x="55695" y="59"/>
                    <a:pt x="55637" y="0"/>
                    <a:pt x="55567"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65"/>
            <p:cNvSpPr/>
            <p:nvPr/>
          </p:nvSpPr>
          <p:spPr>
            <a:xfrm>
              <a:off x="4536425" y="3828600"/>
              <a:ext cx="124775" cy="79200"/>
            </a:xfrm>
            <a:custGeom>
              <a:avLst/>
              <a:gdLst/>
              <a:ahLst/>
              <a:cxnLst/>
              <a:rect l="l" t="t" r="r" b="b"/>
              <a:pathLst>
                <a:path w="4991" h="3168" extrusionOk="0">
                  <a:moveTo>
                    <a:pt x="3389" y="519"/>
                  </a:moveTo>
                  <a:cubicBezTo>
                    <a:pt x="3977" y="519"/>
                    <a:pt x="4455" y="996"/>
                    <a:pt x="4455" y="1583"/>
                  </a:cubicBezTo>
                  <a:cubicBezTo>
                    <a:pt x="4455" y="2172"/>
                    <a:pt x="3977" y="2649"/>
                    <a:pt x="3389" y="2649"/>
                  </a:cubicBezTo>
                  <a:lnTo>
                    <a:pt x="1567" y="2649"/>
                  </a:lnTo>
                  <a:cubicBezTo>
                    <a:pt x="978" y="2649"/>
                    <a:pt x="501" y="2172"/>
                    <a:pt x="501" y="1583"/>
                  </a:cubicBezTo>
                  <a:cubicBezTo>
                    <a:pt x="501" y="996"/>
                    <a:pt x="978" y="519"/>
                    <a:pt x="1567" y="519"/>
                  </a:cubicBezTo>
                  <a:close/>
                  <a:moveTo>
                    <a:pt x="3406" y="0"/>
                  </a:moveTo>
                  <a:cubicBezTo>
                    <a:pt x="3400" y="0"/>
                    <a:pt x="3395" y="0"/>
                    <a:pt x="3389" y="0"/>
                  </a:cubicBezTo>
                  <a:lnTo>
                    <a:pt x="1567" y="0"/>
                  </a:lnTo>
                  <a:cubicBezTo>
                    <a:pt x="700" y="11"/>
                    <a:pt x="0" y="716"/>
                    <a:pt x="0" y="1585"/>
                  </a:cubicBezTo>
                  <a:cubicBezTo>
                    <a:pt x="0" y="2452"/>
                    <a:pt x="700" y="3159"/>
                    <a:pt x="1567" y="3168"/>
                  </a:cubicBezTo>
                  <a:lnTo>
                    <a:pt x="3389" y="3168"/>
                  </a:lnTo>
                  <a:cubicBezTo>
                    <a:pt x="3396" y="3168"/>
                    <a:pt x="3402" y="3168"/>
                    <a:pt x="3408" y="3168"/>
                  </a:cubicBezTo>
                  <a:cubicBezTo>
                    <a:pt x="4280" y="3168"/>
                    <a:pt x="4990" y="2459"/>
                    <a:pt x="4990" y="1585"/>
                  </a:cubicBezTo>
                  <a:cubicBezTo>
                    <a:pt x="4990" y="708"/>
                    <a:pt x="4279" y="0"/>
                    <a:pt x="34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176" name="Google Shape;1176;p65"/>
          <p:cNvPicPr preferRelativeResize="0"/>
          <p:nvPr/>
        </p:nvPicPr>
        <p:blipFill rotWithShape="1">
          <a:blip r:embed="rId4">
            <a:alphaModFix/>
          </a:blip>
          <a:srcRect l="32006" t="19826" r="52023" b="9790"/>
          <a:stretch/>
        </p:blipFill>
        <p:spPr>
          <a:xfrm rot="5400000">
            <a:off x="8304487" y="3732486"/>
            <a:ext cx="690925" cy="2283952"/>
          </a:xfrm>
          <a:prstGeom prst="rect">
            <a:avLst/>
          </a:prstGeom>
          <a:noFill/>
          <a:ln>
            <a:noFill/>
          </a:ln>
        </p:spPr>
      </p:pic>
      <p:sp>
        <p:nvSpPr>
          <p:cNvPr id="1177" name="Google Shape;1177;p65">
            <a:hlinkClick r:id="" action="ppaction://hlinkshowjump?jump=nextslide"/>
          </p:cNvPr>
          <p:cNvSpPr/>
          <p:nvPr/>
        </p:nvSpPr>
        <p:spPr>
          <a:xfrm rot="-5400000">
            <a:off x="8596410" y="4768211"/>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65">
            <a:hlinkClick r:id="" action="ppaction://hlinkshowjump?jump=previousslide"/>
          </p:cNvPr>
          <p:cNvSpPr/>
          <p:nvPr/>
        </p:nvSpPr>
        <p:spPr>
          <a:xfrm rot="5400000">
            <a:off x="7973685" y="4768208"/>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 name="Picture 13" descr="https://2.bp.blogspot.com/-C4gLeYwbi_U/V3N9_vYzrAI/AAAAAAAAAC0/WKKx7HRqXboVMlUU53B1r97fmW3IQchWgCLcB/s280/kskdj.png">
            <a:hlinkClick r:id="rId5"/>
          </p:cNvPr>
          <p:cNvPicPr/>
          <p:nvPr/>
        </p:nvPicPr>
        <p:blipFill rotWithShape="1">
          <a:blip r:embed="rId6" cstate="print"/>
          <a:srcRect b="13324"/>
          <a:stretch/>
        </p:blipFill>
        <p:spPr bwMode="auto">
          <a:xfrm>
            <a:off x="1187624" y="1043128"/>
            <a:ext cx="3240360" cy="289677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168"/>
                                        </p:tgtEl>
                                        <p:attrNameLst>
                                          <p:attrName>style.visibility</p:attrName>
                                        </p:attrNameLst>
                                      </p:cBhvr>
                                      <p:to>
                                        <p:strVal val="visible"/>
                                      </p:to>
                                    </p:set>
                                    <p:anim calcmode="lin" valueType="num">
                                      <p:cBhvr additive="base">
                                        <p:cTn id="7" dur="1000"/>
                                        <p:tgtEl>
                                          <p:spTgt spid="1168"/>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1171"/>
                                        </p:tgtEl>
                                        <p:attrNameLst>
                                          <p:attrName>style.visibility</p:attrName>
                                        </p:attrNameLst>
                                      </p:cBhvr>
                                      <p:to>
                                        <p:strVal val="visible"/>
                                      </p:to>
                                    </p:set>
                                    <p:anim calcmode="lin" valueType="num">
                                      <p:cBhvr additive="base">
                                        <p:cTn id="10" dur="1000"/>
                                        <p:tgtEl>
                                          <p:spTgt spid="117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82"/>
        <p:cNvGrpSpPr/>
        <p:nvPr/>
      </p:nvGrpSpPr>
      <p:grpSpPr>
        <a:xfrm>
          <a:off x="0" y="0"/>
          <a:ext cx="0" cy="0"/>
          <a:chOff x="0" y="0"/>
          <a:chExt cx="0" cy="0"/>
        </a:xfrm>
      </p:grpSpPr>
      <p:sp>
        <p:nvSpPr>
          <p:cNvPr id="1185" name="Google Shape;1185;p66"/>
          <p:cNvSpPr txBox="1">
            <a:spLocks noGrp="1"/>
          </p:cNvSpPr>
          <p:nvPr>
            <p:ph type="subTitle" idx="1"/>
          </p:nvPr>
        </p:nvSpPr>
        <p:spPr>
          <a:xfrm>
            <a:off x="611560" y="1491631"/>
            <a:ext cx="3168352" cy="2520280"/>
          </a:xfrm>
          <a:prstGeom prst="rect">
            <a:avLst/>
          </a:prstGeom>
        </p:spPr>
        <p:txBody>
          <a:bodyPr spcFirstLastPara="1" wrap="square" lIns="91425" tIns="91425" rIns="91425" bIns="91425" anchor="t" anchorCtr="0">
            <a:noAutofit/>
          </a:bodyPr>
          <a:lstStyle/>
          <a:p>
            <a:pPr marL="92075" indent="22225" algn="l"/>
            <a:r>
              <a:rPr lang="id-ID" sz="1800" dirty="0"/>
              <a:t>Based on the location (</a:t>
            </a:r>
            <a:r>
              <a:rPr lang="id-ID" sz="1800" i="1" dirty="0"/>
              <a:t>configuration</a:t>
            </a:r>
            <a:r>
              <a:rPr lang="id-ID" sz="1800" dirty="0"/>
              <a:t>) of the current electrodes, there are several types of resistivity resistivity methods, including:</a:t>
            </a:r>
          </a:p>
          <a:p>
            <a:pPr marL="92075" indent="22225" algn="l"/>
            <a:r>
              <a:rPr lang="id-ID" sz="1800" dirty="0"/>
              <a:t> a.  Schumberger Method </a:t>
            </a:r>
          </a:p>
          <a:p>
            <a:pPr marL="92075" indent="22225" algn="l"/>
            <a:r>
              <a:rPr lang="id-ID" sz="1800" dirty="0"/>
              <a:t> b.  Wenner Method </a:t>
            </a:r>
          </a:p>
          <a:p>
            <a:pPr marL="92075" indent="22225" algn="l"/>
            <a:r>
              <a:rPr lang="id-ID" sz="1800" dirty="0"/>
              <a:t> c.  Dipole – dipole method</a:t>
            </a:r>
          </a:p>
          <a:p>
            <a:pPr marL="0" lvl="0" indent="0" algn="ctr" rtl="0">
              <a:spcBef>
                <a:spcPts val="0"/>
              </a:spcBef>
              <a:spcAft>
                <a:spcPts val="0"/>
              </a:spcAft>
              <a:buNone/>
            </a:pPr>
            <a:endParaRPr dirty="0"/>
          </a:p>
        </p:txBody>
      </p:sp>
      <p:pic>
        <p:nvPicPr>
          <p:cNvPr id="1188" name="Google Shape;1188;p66">
            <a:hlinkClick r:id="rId3" action="ppaction://hlinksldjump"/>
          </p:cNvPr>
          <p:cNvPicPr preferRelativeResize="0"/>
          <p:nvPr/>
        </p:nvPicPr>
        <p:blipFill rotWithShape="1">
          <a:blip r:embed="rId4">
            <a:alphaModFix/>
          </a:blip>
          <a:srcRect l="32006" t="19826" r="52023" b="9790"/>
          <a:stretch/>
        </p:blipFill>
        <p:spPr>
          <a:xfrm rot="5400000">
            <a:off x="8304487" y="3732486"/>
            <a:ext cx="690925" cy="2283952"/>
          </a:xfrm>
          <a:prstGeom prst="rect">
            <a:avLst/>
          </a:prstGeom>
          <a:noFill/>
          <a:ln>
            <a:noFill/>
          </a:ln>
        </p:spPr>
      </p:pic>
      <p:sp>
        <p:nvSpPr>
          <p:cNvPr id="1189" name="Google Shape;1189;p66">
            <a:hlinkClick r:id="" action="ppaction://hlinkshowjump?jump=previousslide"/>
          </p:cNvPr>
          <p:cNvSpPr/>
          <p:nvPr/>
        </p:nvSpPr>
        <p:spPr>
          <a:xfrm rot="5400000">
            <a:off x="7973685" y="4768208"/>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 name="Google Shape;1237;p68"/>
          <p:cNvPicPr preferRelativeResize="0"/>
          <p:nvPr/>
        </p:nvPicPr>
        <p:blipFill>
          <a:blip r:embed="rId5">
            <a:alphaModFix/>
          </a:blip>
          <a:stretch>
            <a:fillRect/>
          </a:stretch>
        </p:blipFill>
        <p:spPr>
          <a:xfrm>
            <a:off x="5148064" y="1563638"/>
            <a:ext cx="652114" cy="665800"/>
          </a:xfrm>
          <a:prstGeom prst="rect">
            <a:avLst/>
          </a:prstGeom>
          <a:noFill/>
          <a:ln>
            <a:noFill/>
          </a:ln>
        </p:spPr>
      </p:pic>
      <p:pic>
        <p:nvPicPr>
          <p:cNvPr id="11" name="Google Shape;1235;p68"/>
          <p:cNvPicPr preferRelativeResize="0"/>
          <p:nvPr/>
        </p:nvPicPr>
        <p:blipFill>
          <a:blip r:embed="rId6">
            <a:alphaModFix/>
          </a:blip>
          <a:stretch>
            <a:fillRect/>
          </a:stretch>
        </p:blipFill>
        <p:spPr>
          <a:xfrm>
            <a:off x="5364088" y="1896538"/>
            <a:ext cx="521212" cy="6657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93"/>
        <p:cNvGrpSpPr/>
        <p:nvPr/>
      </p:nvGrpSpPr>
      <p:grpSpPr>
        <a:xfrm>
          <a:off x="0" y="0"/>
          <a:ext cx="0" cy="0"/>
          <a:chOff x="0" y="0"/>
          <a:chExt cx="0" cy="0"/>
        </a:xfrm>
      </p:grpSpPr>
      <p:sp>
        <p:nvSpPr>
          <p:cNvPr id="1208" name="Google Shape;1208;p67">
            <a:hlinkClick r:id="rId3" action="ppaction://hlinksldjump"/>
          </p:cNvPr>
          <p:cNvSpPr/>
          <p:nvPr/>
        </p:nvSpPr>
        <p:spPr>
          <a:xfrm>
            <a:off x="7625050" y="1240500"/>
            <a:ext cx="1730400" cy="490800"/>
          </a:xfrm>
          <a:prstGeom prst="rect">
            <a:avLst/>
          </a:prstGeom>
          <a:solidFill>
            <a:srgbClr val="93C47D"/>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67">
            <a:hlinkClick r:id="rId3" action="ppaction://hlinksldjump"/>
          </p:cNvPr>
          <p:cNvSpPr txBox="1">
            <a:spLocks noGrp="1"/>
          </p:cNvSpPr>
          <p:nvPr>
            <p:ph type="ctrTitle"/>
          </p:nvPr>
        </p:nvSpPr>
        <p:spPr>
          <a:xfrm>
            <a:off x="8088799" y="1306200"/>
            <a:ext cx="1371675" cy="359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sz="1100" dirty="0"/>
              <a:t>Gravity Method</a:t>
            </a:r>
            <a:endParaRPr sz="1200" dirty="0"/>
          </a:p>
        </p:txBody>
      </p:sp>
      <p:pic>
        <p:nvPicPr>
          <p:cNvPr id="1210" name="Google Shape;1210;p67">
            <a:hlinkClick r:id="rId4" action="ppaction://hlinksldjump"/>
          </p:cNvPr>
          <p:cNvPicPr preferRelativeResize="0"/>
          <p:nvPr/>
        </p:nvPicPr>
        <p:blipFill rotWithShape="1">
          <a:blip r:embed="rId5">
            <a:alphaModFix/>
          </a:blip>
          <a:srcRect l="32005" t="19826" r="39798" b="9790"/>
          <a:stretch/>
        </p:blipFill>
        <p:spPr>
          <a:xfrm rot="-5400000">
            <a:off x="7824901" y="-395073"/>
            <a:ext cx="1138848" cy="2132299"/>
          </a:xfrm>
          <a:prstGeom prst="rect">
            <a:avLst/>
          </a:prstGeom>
          <a:noFill/>
          <a:ln>
            <a:noFill/>
          </a:ln>
        </p:spPr>
      </p:pic>
      <p:sp>
        <p:nvSpPr>
          <p:cNvPr id="1211" name="Google Shape;1211;p67">
            <a:hlinkClick r:id="rId4" action="ppaction://hlinksldjump"/>
          </p:cNvPr>
          <p:cNvSpPr txBox="1">
            <a:spLocks noGrp="1"/>
          </p:cNvSpPr>
          <p:nvPr>
            <p:ph type="ctrTitle"/>
          </p:nvPr>
        </p:nvSpPr>
        <p:spPr>
          <a:xfrm>
            <a:off x="8088800" y="399575"/>
            <a:ext cx="915900" cy="543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200"/>
              <a:t>Table of Contents</a:t>
            </a:r>
            <a:endParaRPr sz="1200"/>
          </a:p>
        </p:txBody>
      </p:sp>
      <p:sp>
        <p:nvSpPr>
          <p:cNvPr id="1212" name="Google Shape;1212;p67">
            <a:hlinkClick r:id="rId4" action="ppaction://hlinksldjump"/>
          </p:cNvPr>
          <p:cNvSpPr/>
          <p:nvPr/>
        </p:nvSpPr>
        <p:spPr>
          <a:xfrm>
            <a:off x="7971175" y="286773"/>
            <a:ext cx="1151140" cy="768611"/>
          </a:xfrm>
          <a:custGeom>
            <a:avLst/>
            <a:gdLst/>
            <a:ahLst/>
            <a:cxnLst/>
            <a:rect l="l" t="t" r="r" b="b"/>
            <a:pathLst>
              <a:path w="23219" h="15504" extrusionOk="0">
                <a:moveTo>
                  <a:pt x="0" y="3617"/>
                </a:moveTo>
                <a:cubicBezTo>
                  <a:pt x="0" y="7713"/>
                  <a:pt x="2042" y="13706"/>
                  <a:pt x="6096" y="14285"/>
                </a:cubicBezTo>
                <a:cubicBezTo>
                  <a:pt x="12446" y="15193"/>
                  <a:pt x="25244" y="10791"/>
                  <a:pt x="22860" y="4836"/>
                </a:cubicBezTo>
                <a:cubicBezTo>
                  <a:pt x="20361" y="-1407"/>
                  <a:pt x="7730" y="-1200"/>
                  <a:pt x="2743" y="3312"/>
                </a:cubicBezTo>
                <a:cubicBezTo>
                  <a:pt x="397" y="5435"/>
                  <a:pt x="-877" y="11119"/>
                  <a:pt x="1828" y="12761"/>
                </a:cubicBezTo>
                <a:cubicBezTo>
                  <a:pt x="5289" y="14862"/>
                  <a:pt x="5638" y="14133"/>
                  <a:pt x="9448" y="15504"/>
                </a:cubicBezTo>
              </a:path>
            </a:pathLst>
          </a:custGeom>
          <a:noFill/>
          <a:ln w="28575" cap="flat" cmpd="sng">
            <a:solidFill>
              <a:srgbClr val="E06666"/>
            </a:solidFill>
            <a:prstDash val="solid"/>
            <a:round/>
            <a:headEnd type="none" w="med" len="med"/>
            <a:tailEnd type="none" w="med" len="med"/>
          </a:ln>
        </p:spPr>
      </p:sp>
      <p:sp>
        <p:nvSpPr>
          <p:cNvPr id="1213" name="Google Shape;1213;p67">
            <a:hlinkClick r:id="rId6" action="ppaction://hlinksldjump"/>
          </p:cNvPr>
          <p:cNvSpPr/>
          <p:nvPr/>
        </p:nvSpPr>
        <p:spPr>
          <a:xfrm>
            <a:off x="7625050" y="1793350"/>
            <a:ext cx="1730400" cy="490800"/>
          </a:xfrm>
          <a:prstGeom prst="rect">
            <a:avLst/>
          </a:prstGeom>
          <a:solidFill>
            <a:srgbClr val="FFD966"/>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67">
            <a:hlinkClick r:id="rId6" action="ppaction://hlinksldjump"/>
          </p:cNvPr>
          <p:cNvSpPr txBox="1">
            <a:spLocks noGrp="1"/>
          </p:cNvSpPr>
          <p:nvPr>
            <p:ph type="ctrTitle"/>
          </p:nvPr>
        </p:nvSpPr>
        <p:spPr>
          <a:xfrm>
            <a:off x="8088799" y="1859050"/>
            <a:ext cx="1371675" cy="359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sz="1100" dirty="0"/>
              <a:t>Magnetic Method</a:t>
            </a:r>
          </a:p>
        </p:txBody>
      </p:sp>
      <p:sp>
        <p:nvSpPr>
          <p:cNvPr id="1215" name="Google Shape;1215;p67">
            <a:hlinkClick r:id="rId7" action="ppaction://hlinksldjump"/>
          </p:cNvPr>
          <p:cNvSpPr/>
          <p:nvPr/>
        </p:nvSpPr>
        <p:spPr>
          <a:xfrm>
            <a:off x="7625050" y="2346200"/>
            <a:ext cx="1730400" cy="490800"/>
          </a:xfrm>
          <a:prstGeom prst="rect">
            <a:avLst/>
          </a:prstGeom>
          <a:solidFill>
            <a:srgbClr val="EA9999"/>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67">
            <a:hlinkClick r:id="rId7" action="ppaction://hlinksldjump"/>
          </p:cNvPr>
          <p:cNvSpPr txBox="1">
            <a:spLocks noGrp="1"/>
          </p:cNvSpPr>
          <p:nvPr>
            <p:ph type="ctrTitle"/>
          </p:nvPr>
        </p:nvSpPr>
        <p:spPr>
          <a:xfrm>
            <a:off x="8088799" y="2411900"/>
            <a:ext cx="1371675" cy="359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sz="1100" dirty="0"/>
              <a:t>Seismic Method</a:t>
            </a:r>
          </a:p>
        </p:txBody>
      </p:sp>
      <p:sp>
        <p:nvSpPr>
          <p:cNvPr id="1217" name="Google Shape;1217;p67">
            <a:hlinkClick r:id="rId3" action="ppaction://hlinksldjump"/>
          </p:cNvPr>
          <p:cNvSpPr/>
          <p:nvPr/>
        </p:nvSpPr>
        <p:spPr>
          <a:xfrm rot="-5400000">
            <a:off x="7839850" y="1398100"/>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67">
            <a:hlinkClick r:id="rId6" action="ppaction://hlinksldjump"/>
          </p:cNvPr>
          <p:cNvSpPr/>
          <p:nvPr/>
        </p:nvSpPr>
        <p:spPr>
          <a:xfrm rot="-5400000">
            <a:off x="7839850" y="1924488"/>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67">
            <a:hlinkClick r:id="rId7" action="ppaction://hlinksldjump"/>
          </p:cNvPr>
          <p:cNvSpPr/>
          <p:nvPr/>
        </p:nvSpPr>
        <p:spPr>
          <a:xfrm rot="-5400000">
            <a:off x="7839850" y="24727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67">
            <a:hlinkClick r:id="rId8" action="ppaction://hlinksldjump"/>
          </p:cNvPr>
          <p:cNvSpPr/>
          <p:nvPr/>
        </p:nvSpPr>
        <p:spPr>
          <a:xfrm>
            <a:off x="7625050" y="2899050"/>
            <a:ext cx="1730400" cy="490800"/>
          </a:xfrm>
          <a:prstGeom prst="rect">
            <a:avLst/>
          </a:prstGeom>
          <a:solidFill>
            <a:schemeClr val="accent1"/>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67">
            <a:hlinkClick r:id="rId8" action="ppaction://hlinksldjump"/>
          </p:cNvPr>
          <p:cNvSpPr txBox="1">
            <a:spLocks noGrp="1"/>
          </p:cNvSpPr>
          <p:nvPr>
            <p:ph type="ctrTitle"/>
          </p:nvPr>
        </p:nvSpPr>
        <p:spPr>
          <a:xfrm>
            <a:off x="8088799" y="3010746"/>
            <a:ext cx="1371675" cy="425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sz="1100" dirty="0" err="1"/>
              <a:t>Geoelectric</a:t>
            </a:r>
            <a:r>
              <a:rPr sz="1100" dirty="0"/>
              <a:t> Method</a:t>
            </a:r>
          </a:p>
        </p:txBody>
      </p:sp>
      <p:sp>
        <p:nvSpPr>
          <p:cNvPr id="1222" name="Google Shape;1222;p67">
            <a:hlinkClick r:id="rId8" action="ppaction://hlinksldjump"/>
          </p:cNvPr>
          <p:cNvSpPr/>
          <p:nvPr/>
        </p:nvSpPr>
        <p:spPr>
          <a:xfrm rot="-5400000">
            <a:off x="7839850" y="302561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67">
            <a:hlinkClick r:id="rId9" action="ppaction://hlinksldjump"/>
          </p:cNvPr>
          <p:cNvSpPr/>
          <p:nvPr/>
        </p:nvSpPr>
        <p:spPr>
          <a:xfrm>
            <a:off x="7472650" y="3451900"/>
            <a:ext cx="1730400" cy="490800"/>
          </a:xfrm>
          <a:prstGeom prst="rect">
            <a:avLst/>
          </a:prstGeom>
          <a:solidFill>
            <a:schemeClr val="accent2"/>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67">
            <a:hlinkClick r:id="rId9" action="ppaction://hlinksldjump"/>
          </p:cNvPr>
          <p:cNvSpPr txBox="1">
            <a:spLocks noGrp="1"/>
          </p:cNvSpPr>
          <p:nvPr>
            <p:ph type="ctrTitle"/>
          </p:nvPr>
        </p:nvSpPr>
        <p:spPr>
          <a:xfrm>
            <a:off x="7884368" y="3580502"/>
            <a:ext cx="1419050" cy="359400"/>
          </a:xfrm>
          <a:prstGeom prst="rect">
            <a:avLst/>
          </a:prstGeom>
        </p:spPr>
        <p:txBody>
          <a:bodyPr spcFirstLastPara="1" wrap="square" lIns="91425" tIns="91425" rIns="91425" bIns="91425" anchor="b" anchorCtr="0">
            <a:noAutofit/>
          </a:bodyPr>
          <a:lstStyle/>
          <a:p>
            <a:r>
              <a:rPr lang="id-ID" sz="1050" dirty="0"/>
              <a:t>Electromagnetoc &amp;</a:t>
            </a:r>
            <a:br>
              <a:rPr lang="id-ID" sz="1050" dirty="0"/>
            </a:br>
            <a:r>
              <a:rPr lang="id-ID" sz="1050" dirty="0"/>
              <a:t>GPR Method</a:t>
            </a:r>
            <a:endParaRPr sz="1050" dirty="0"/>
          </a:p>
        </p:txBody>
      </p:sp>
      <p:sp>
        <p:nvSpPr>
          <p:cNvPr id="1225" name="Google Shape;1225;p67">
            <a:hlinkClick r:id="rId9" action="ppaction://hlinksldjump"/>
          </p:cNvPr>
          <p:cNvSpPr/>
          <p:nvPr/>
        </p:nvSpPr>
        <p:spPr>
          <a:xfrm rot="-5400000">
            <a:off x="7687450" y="35784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26" name="Google Shape;1226;p67"/>
          <p:cNvPicPr preferRelativeResize="0"/>
          <p:nvPr/>
        </p:nvPicPr>
        <p:blipFill rotWithShape="1">
          <a:blip r:embed="rId5">
            <a:alphaModFix/>
          </a:blip>
          <a:srcRect l="32006" t="19826" r="52023" b="9790"/>
          <a:stretch/>
        </p:blipFill>
        <p:spPr>
          <a:xfrm rot="5400000">
            <a:off x="8304487" y="3732486"/>
            <a:ext cx="690925" cy="2283952"/>
          </a:xfrm>
          <a:prstGeom prst="rect">
            <a:avLst/>
          </a:prstGeom>
          <a:noFill/>
          <a:ln>
            <a:noFill/>
          </a:ln>
        </p:spPr>
      </p:pic>
      <p:sp>
        <p:nvSpPr>
          <p:cNvPr id="1227" name="Google Shape;1227;p67">
            <a:hlinkClick r:id="" action="ppaction://hlinkshowjump?jump=nextslide"/>
          </p:cNvPr>
          <p:cNvSpPr/>
          <p:nvPr/>
        </p:nvSpPr>
        <p:spPr>
          <a:xfrm rot="-5400000">
            <a:off x="8596410" y="4768211"/>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67">
            <a:hlinkClick r:id="" action="ppaction://hlinkshowjump?jump=previousslide"/>
          </p:cNvPr>
          <p:cNvSpPr/>
          <p:nvPr/>
        </p:nvSpPr>
        <p:spPr>
          <a:xfrm rot="5400000">
            <a:off x="7973685" y="4768208"/>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9" name="Google Shape;1238;p68"/>
          <p:cNvPicPr preferRelativeResize="0"/>
          <p:nvPr/>
        </p:nvPicPr>
        <p:blipFill>
          <a:blip r:embed="rId10">
            <a:alphaModFix/>
          </a:blip>
          <a:stretch>
            <a:fillRect/>
          </a:stretch>
        </p:blipFill>
        <p:spPr>
          <a:xfrm>
            <a:off x="1187624" y="78432"/>
            <a:ext cx="4680520" cy="4714124"/>
          </a:xfrm>
          <a:prstGeom prst="rect">
            <a:avLst/>
          </a:prstGeom>
          <a:noFill/>
          <a:ln>
            <a:noFill/>
          </a:ln>
        </p:spPr>
      </p:pic>
      <p:sp>
        <p:nvSpPr>
          <p:cNvPr id="40" name="Google Shape;893;p57"/>
          <p:cNvSpPr txBox="1">
            <a:spLocks/>
          </p:cNvSpPr>
          <p:nvPr/>
        </p:nvSpPr>
        <p:spPr>
          <a:xfrm>
            <a:off x="1619672" y="1553481"/>
            <a:ext cx="3658525" cy="168344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600"/>
              <a:buFont typeface="Architects Daughter"/>
              <a:buNone/>
              <a:defRPr sz="3600" b="1" i="0" u="none" strike="noStrike" cap="none">
                <a:solidFill>
                  <a:schemeClr val="dk1"/>
                </a:solidFill>
                <a:latin typeface="Architects Daughter"/>
                <a:ea typeface="Architects Daughter"/>
                <a:cs typeface="Architects Daughter"/>
                <a:sym typeface="Architects Daughter"/>
              </a:defRPr>
            </a:lvl1pPr>
            <a:lvl2pPr marR="0" lvl="1" algn="l" rtl="0">
              <a:lnSpc>
                <a:spcPct val="100000"/>
              </a:lnSpc>
              <a:spcBef>
                <a:spcPts val="0"/>
              </a:spcBef>
              <a:spcAft>
                <a:spcPts val="0"/>
              </a:spcAft>
              <a:buClr>
                <a:schemeClr val="dk1"/>
              </a:buClr>
              <a:buSzPts val="3600"/>
              <a:buFont typeface="Architects Daughter"/>
              <a:buNone/>
              <a:defRPr sz="3600" b="0" i="0" u="none" strike="noStrike" cap="none">
                <a:solidFill>
                  <a:schemeClr val="dk1"/>
                </a:solidFill>
                <a:latin typeface="Architects Daughter"/>
                <a:ea typeface="Architects Daughter"/>
                <a:cs typeface="Architects Daughter"/>
                <a:sym typeface="Architects Daughter"/>
              </a:defRPr>
            </a:lvl2pPr>
            <a:lvl3pPr marR="0" lvl="2" algn="l" rtl="0">
              <a:lnSpc>
                <a:spcPct val="100000"/>
              </a:lnSpc>
              <a:spcBef>
                <a:spcPts val="0"/>
              </a:spcBef>
              <a:spcAft>
                <a:spcPts val="0"/>
              </a:spcAft>
              <a:buClr>
                <a:schemeClr val="dk1"/>
              </a:buClr>
              <a:buSzPts val="3600"/>
              <a:buFont typeface="Architects Daughter"/>
              <a:buNone/>
              <a:defRPr sz="3600" b="0" i="0" u="none" strike="noStrike" cap="none">
                <a:solidFill>
                  <a:schemeClr val="dk1"/>
                </a:solidFill>
                <a:latin typeface="Architects Daughter"/>
                <a:ea typeface="Architects Daughter"/>
                <a:cs typeface="Architects Daughter"/>
                <a:sym typeface="Architects Daughter"/>
              </a:defRPr>
            </a:lvl3pPr>
            <a:lvl4pPr marR="0" lvl="3" algn="l" rtl="0">
              <a:lnSpc>
                <a:spcPct val="100000"/>
              </a:lnSpc>
              <a:spcBef>
                <a:spcPts val="0"/>
              </a:spcBef>
              <a:spcAft>
                <a:spcPts val="0"/>
              </a:spcAft>
              <a:buClr>
                <a:schemeClr val="dk1"/>
              </a:buClr>
              <a:buSzPts val="3600"/>
              <a:buFont typeface="Architects Daughter"/>
              <a:buNone/>
              <a:defRPr sz="3600" b="0" i="0" u="none" strike="noStrike" cap="none">
                <a:solidFill>
                  <a:schemeClr val="dk1"/>
                </a:solidFill>
                <a:latin typeface="Architects Daughter"/>
                <a:ea typeface="Architects Daughter"/>
                <a:cs typeface="Architects Daughter"/>
                <a:sym typeface="Architects Daughter"/>
              </a:defRPr>
            </a:lvl4pPr>
            <a:lvl5pPr marR="0" lvl="4" algn="l" rtl="0">
              <a:lnSpc>
                <a:spcPct val="100000"/>
              </a:lnSpc>
              <a:spcBef>
                <a:spcPts val="0"/>
              </a:spcBef>
              <a:spcAft>
                <a:spcPts val="0"/>
              </a:spcAft>
              <a:buClr>
                <a:schemeClr val="dk1"/>
              </a:buClr>
              <a:buSzPts val="3600"/>
              <a:buFont typeface="Architects Daughter"/>
              <a:buNone/>
              <a:defRPr sz="3600" b="0" i="0" u="none" strike="noStrike" cap="none">
                <a:solidFill>
                  <a:schemeClr val="dk1"/>
                </a:solidFill>
                <a:latin typeface="Architects Daughter"/>
                <a:ea typeface="Architects Daughter"/>
                <a:cs typeface="Architects Daughter"/>
                <a:sym typeface="Architects Daughter"/>
              </a:defRPr>
            </a:lvl5pPr>
            <a:lvl6pPr marR="0" lvl="5" algn="l" rtl="0">
              <a:lnSpc>
                <a:spcPct val="100000"/>
              </a:lnSpc>
              <a:spcBef>
                <a:spcPts val="0"/>
              </a:spcBef>
              <a:spcAft>
                <a:spcPts val="0"/>
              </a:spcAft>
              <a:buClr>
                <a:schemeClr val="dk1"/>
              </a:buClr>
              <a:buSzPts val="3600"/>
              <a:buFont typeface="Architects Daughter"/>
              <a:buNone/>
              <a:defRPr sz="3600" b="0" i="0" u="none" strike="noStrike" cap="none">
                <a:solidFill>
                  <a:schemeClr val="dk1"/>
                </a:solidFill>
                <a:latin typeface="Architects Daughter"/>
                <a:ea typeface="Architects Daughter"/>
                <a:cs typeface="Architects Daughter"/>
                <a:sym typeface="Architects Daughter"/>
              </a:defRPr>
            </a:lvl6pPr>
            <a:lvl7pPr marR="0" lvl="6" algn="l" rtl="0">
              <a:lnSpc>
                <a:spcPct val="100000"/>
              </a:lnSpc>
              <a:spcBef>
                <a:spcPts val="0"/>
              </a:spcBef>
              <a:spcAft>
                <a:spcPts val="0"/>
              </a:spcAft>
              <a:buClr>
                <a:schemeClr val="dk1"/>
              </a:buClr>
              <a:buSzPts val="3600"/>
              <a:buFont typeface="Architects Daughter"/>
              <a:buNone/>
              <a:defRPr sz="3600" b="0" i="0" u="none" strike="noStrike" cap="none">
                <a:solidFill>
                  <a:schemeClr val="dk1"/>
                </a:solidFill>
                <a:latin typeface="Architects Daughter"/>
                <a:ea typeface="Architects Daughter"/>
                <a:cs typeface="Architects Daughter"/>
                <a:sym typeface="Architects Daughter"/>
              </a:defRPr>
            </a:lvl7pPr>
            <a:lvl8pPr marR="0" lvl="7" algn="l" rtl="0">
              <a:lnSpc>
                <a:spcPct val="100000"/>
              </a:lnSpc>
              <a:spcBef>
                <a:spcPts val="0"/>
              </a:spcBef>
              <a:spcAft>
                <a:spcPts val="0"/>
              </a:spcAft>
              <a:buClr>
                <a:schemeClr val="dk1"/>
              </a:buClr>
              <a:buSzPts val="3600"/>
              <a:buFont typeface="Architects Daughter"/>
              <a:buNone/>
              <a:defRPr sz="3600" b="0" i="0" u="none" strike="noStrike" cap="none">
                <a:solidFill>
                  <a:schemeClr val="dk1"/>
                </a:solidFill>
                <a:latin typeface="Architects Daughter"/>
                <a:ea typeface="Architects Daughter"/>
                <a:cs typeface="Architects Daughter"/>
                <a:sym typeface="Architects Daughter"/>
              </a:defRPr>
            </a:lvl8pPr>
            <a:lvl9pPr marR="0" lvl="8" algn="l" rtl="0">
              <a:lnSpc>
                <a:spcPct val="100000"/>
              </a:lnSpc>
              <a:spcBef>
                <a:spcPts val="0"/>
              </a:spcBef>
              <a:spcAft>
                <a:spcPts val="0"/>
              </a:spcAft>
              <a:buClr>
                <a:schemeClr val="dk1"/>
              </a:buClr>
              <a:buSzPts val="3600"/>
              <a:buFont typeface="Architects Daughter"/>
              <a:buNone/>
              <a:defRPr sz="3600" b="0" i="0" u="none" strike="noStrike" cap="none">
                <a:solidFill>
                  <a:schemeClr val="dk1"/>
                </a:solidFill>
                <a:latin typeface="Architects Daughter"/>
                <a:ea typeface="Architects Daughter"/>
                <a:cs typeface="Architects Daughter"/>
                <a:sym typeface="Architects Daughter"/>
              </a:defRPr>
            </a:lvl9pPr>
          </a:lstStyle>
          <a:p>
            <a:pPr algn="ctr"/>
            <a:r>
              <a:rPr lang="en-US" dirty="0"/>
              <a:t>Electromagnetic </a:t>
            </a:r>
            <a:endParaRPr lang="id-ID" dirty="0"/>
          </a:p>
          <a:p>
            <a:pPr algn="ctr"/>
            <a:r>
              <a:rPr lang="id-ID" dirty="0"/>
              <a:t> Method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pSp>
        <p:nvGrpSpPr>
          <p:cNvPr id="199" name="Google Shape;199;p37"/>
          <p:cNvGrpSpPr/>
          <p:nvPr/>
        </p:nvGrpSpPr>
        <p:grpSpPr>
          <a:xfrm>
            <a:off x="557052" y="-1733075"/>
            <a:ext cx="4918974" cy="6507973"/>
            <a:chOff x="557052" y="-1733075"/>
            <a:chExt cx="4918974" cy="6507973"/>
          </a:xfrm>
        </p:grpSpPr>
        <p:pic>
          <p:nvPicPr>
            <p:cNvPr id="200" name="Google Shape;200;p37"/>
            <p:cNvPicPr preferRelativeResize="0"/>
            <p:nvPr/>
          </p:nvPicPr>
          <p:blipFill>
            <a:blip r:embed="rId3">
              <a:alphaModFix/>
            </a:blip>
            <a:stretch>
              <a:fillRect/>
            </a:stretch>
          </p:blipFill>
          <p:spPr>
            <a:xfrm>
              <a:off x="557052" y="-1733075"/>
              <a:ext cx="4918974" cy="6507973"/>
            </a:xfrm>
            <a:prstGeom prst="rect">
              <a:avLst/>
            </a:prstGeom>
            <a:noFill/>
            <a:ln>
              <a:noFill/>
            </a:ln>
          </p:spPr>
        </p:pic>
        <p:grpSp>
          <p:nvGrpSpPr>
            <p:cNvPr id="201" name="Google Shape;201;p37"/>
            <p:cNvGrpSpPr/>
            <p:nvPr/>
          </p:nvGrpSpPr>
          <p:grpSpPr>
            <a:xfrm>
              <a:off x="1490463" y="-1358760"/>
              <a:ext cx="3642225" cy="5714463"/>
              <a:chOff x="1490463" y="-1358760"/>
              <a:chExt cx="3642225" cy="5714463"/>
            </a:xfrm>
          </p:grpSpPr>
          <p:cxnSp>
            <p:nvCxnSpPr>
              <p:cNvPr id="202" name="Google Shape;202;p37"/>
              <p:cNvCxnSpPr/>
              <p:nvPr/>
            </p:nvCxnSpPr>
            <p:spPr>
              <a:xfrm>
                <a:off x="1490463" y="1111024"/>
                <a:ext cx="3608400" cy="0"/>
              </a:xfrm>
              <a:prstGeom prst="straightConnector1">
                <a:avLst/>
              </a:prstGeom>
              <a:noFill/>
              <a:ln w="9525" cap="flat" cmpd="sng">
                <a:solidFill>
                  <a:srgbClr val="D0E0E3"/>
                </a:solidFill>
                <a:prstDash val="solid"/>
                <a:round/>
                <a:headEnd type="none" w="med" len="med"/>
                <a:tailEnd type="none" w="med" len="med"/>
              </a:ln>
            </p:spPr>
          </p:cxnSp>
          <p:cxnSp>
            <p:nvCxnSpPr>
              <p:cNvPr id="203" name="Google Shape;203;p37"/>
              <p:cNvCxnSpPr/>
              <p:nvPr/>
            </p:nvCxnSpPr>
            <p:spPr>
              <a:xfrm>
                <a:off x="1490463" y="1522662"/>
                <a:ext cx="3608400" cy="0"/>
              </a:xfrm>
              <a:prstGeom prst="straightConnector1">
                <a:avLst/>
              </a:prstGeom>
              <a:noFill/>
              <a:ln w="9525" cap="flat" cmpd="sng">
                <a:solidFill>
                  <a:srgbClr val="D0E0E3"/>
                </a:solidFill>
                <a:prstDash val="solid"/>
                <a:round/>
                <a:headEnd type="none" w="med" len="med"/>
                <a:tailEnd type="none" w="med" len="med"/>
              </a:ln>
            </p:spPr>
          </p:cxnSp>
          <p:cxnSp>
            <p:nvCxnSpPr>
              <p:cNvPr id="204" name="Google Shape;204;p37"/>
              <p:cNvCxnSpPr/>
              <p:nvPr/>
            </p:nvCxnSpPr>
            <p:spPr>
              <a:xfrm>
                <a:off x="1490463" y="1934299"/>
                <a:ext cx="3608400" cy="0"/>
              </a:xfrm>
              <a:prstGeom prst="straightConnector1">
                <a:avLst/>
              </a:prstGeom>
              <a:noFill/>
              <a:ln w="9525" cap="flat" cmpd="sng">
                <a:solidFill>
                  <a:srgbClr val="D0E0E3"/>
                </a:solidFill>
                <a:prstDash val="solid"/>
                <a:round/>
                <a:headEnd type="none" w="med" len="med"/>
                <a:tailEnd type="none" w="med" len="med"/>
              </a:ln>
            </p:spPr>
          </p:cxnSp>
          <p:cxnSp>
            <p:nvCxnSpPr>
              <p:cNvPr id="205" name="Google Shape;205;p37"/>
              <p:cNvCxnSpPr/>
              <p:nvPr/>
            </p:nvCxnSpPr>
            <p:spPr>
              <a:xfrm>
                <a:off x="1490463" y="2345937"/>
                <a:ext cx="3608400" cy="0"/>
              </a:xfrm>
              <a:prstGeom prst="straightConnector1">
                <a:avLst/>
              </a:prstGeom>
              <a:noFill/>
              <a:ln w="9525" cap="flat" cmpd="sng">
                <a:solidFill>
                  <a:srgbClr val="D0E0E3"/>
                </a:solidFill>
                <a:prstDash val="solid"/>
                <a:round/>
                <a:headEnd type="none" w="med" len="med"/>
                <a:tailEnd type="none" w="med" len="med"/>
              </a:ln>
            </p:spPr>
          </p:cxnSp>
          <p:cxnSp>
            <p:nvCxnSpPr>
              <p:cNvPr id="206" name="Google Shape;206;p37"/>
              <p:cNvCxnSpPr/>
              <p:nvPr/>
            </p:nvCxnSpPr>
            <p:spPr>
              <a:xfrm>
                <a:off x="1490463" y="2757574"/>
                <a:ext cx="3608400" cy="0"/>
              </a:xfrm>
              <a:prstGeom prst="straightConnector1">
                <a:avLst/>
              </a:prstGeom>
              <a:noFill/>
              <a:ln w="9525" cap="flat" cmpd="sng">
                <a:solidFill>
                  <a:srgbClr val="D0E0E3"/>
                </a:solidFill>
                <a:prstDash val="solid"/>
                <a:round/>
                <a:headEnd type="none" w="med" len="med"/>
                <a:tailEnd type="none" w="med" len="med"/>
              </a:ln>
            </p:spPr>
          </p:cxnSp>
          <p:cxnSp>
            <p:nvCxnSpPr>
              <p:cNvPr id="207" name="Google Shape;207;p37"/>
              <p:cNvCxnSpPr/>
              <p:nvPr/>
            </p:nvCxnSpPr>
            <p:spPr>
              <a:xfrm>
                <a:off x="1490463" y="3169212"/>
                <a:ext cx="3608400" cy="0"/>
              </a:xfrm>
              <a:prstGeom prst="straightConnector1">
                <a:avLst/>
              </a:prstGeom>
              <a:noFill/>
              <a:ln w="9525" cap="flat" cmpd="sng">
                <a:solidFill>
                  <a:srgbClr val="D0E0E3"/>
                </a:solidFill>
                <a:prstDash val="solid"/>
                <a:round/>
                <a:headEnd type="none" w="med" len="med"/>
                <a:tailEnd type="none" w="med" len="med"/>
              </a:ln>
            </p:spPr>
          </p:cxnSp>
          <p:cxnSp>
            <p:nvCxnSpPr>
              <p:cNvPr id="208" name="Google Shape;208;p37"/>
              <p:cNvCxnSpPr/>
              <p:nvPr/>
            </p:nvCxnSpPr>
            <p:spPr>
              <a:xfrm>
                <a:off x="1490463" y="3532428"/>
                <a:ext cx="3608400" cy="0"/>
              </a:xfrm>
              <a:prstGeom prst="straightConnector1">
                <a:avLst/>
              </a:prstGeom>
              <a:noFill/>
              <a:ln w="9525" cap="flat" cmpd="sng">
                <a:solidFill>
                  <a:srgbClr val="D0E0E3"/>
                </a:solidFill>
                <a:prstDash val="solid"/>
                <a:round/>
                <a:headEnd type="none" w="med" len="med"/>
                <a:tailEnd type="none" w="med" len="med"/>
              </a:ln>
            </p:spPr>
          </p:cxnSp>
          <p:cxnSp>
            <p:nvCxnSpPr>
              <p:cNvPr id="209" name="Google Shape;209;p37"/>
              <p:cNvCxnSpPr/>
              <p:nvPr/>
            </p:nvCxnSpPr>
            <p:spPr>
              <a:xfrm>
                <a:off x="1490463" y="3944065"/>
                <a:ext cx="3608400" cy="0"/>
              </a:xfrm>
              <a:prstGeom prst="straightConnector1">
                <a:avLst/>
              </a:prstGeom>
              <a:noFill/>
              <a:ln w="9525" cap="flat" cmpd="sng">
                <a:solidFill>
                  <a:srgbClr val="D0E0E3"/>
                </a:solidFill>
                <a:prstDash val="solid"/>
                <a:round/>
                <a:headEnd type="none" w="med" len="med"/>
                <a:tailEnd type="none" w="med" len="med"/>
              </a:ln>
            </p:spPr>
          </p:cxnSp>
          <p:cxnSp>
            <p:nvCxnSpPr>
              <p:cNvPr id="210" name="Google Shape;210;p37"/>
              <p:cNvCxnSpPr/>
              <p:nvPr/>
            </p:nvCxnSpPr>
            <p:spPr>
              <a:xfrm>
                <a:off x="1490463" y="4355703"/>
                <a:ext cx="3608400" cy="0"/>
              </a:xfrm>
              <a:prstGeom prst="straightConnector1">
                <a:avLst/>
              </a:prstGeom>
              <a:noFill/>
              <a:ln w="9525" cap="flat" cmpd="sng">
                <a:solidFill>
                  <a:srgbClr val="D0E0E3"/>
                </a:solidFill>
                <a:prstDash val="solid"/>
                <a:round/>
                <a:headEnd type="none" w="med" len="med"/>
                <a:tailEnd type="none" w="med" len="med"/>
              </a:ln>
            </p:spPr>
          </p:cxnSp>
          <p:cxnSp>
            <p:nvCxnSpPr>
              <p:cNvPr id="211" name="Google Shape;211;p37"/>
              <p:cNvCxnSpPr/>
              <p:nvPr/>
            </p:nvCxnSpPr>
            <p:spPr>
              <a:xfrm>
                <a:off x="1524288" y="-123872"/>
                <a:ext cx="3608400" cy="0"/>
              </a:xfrm>
              <a:prstGeom prst="straightConnector1">
                <a:avLst/>
              </a:prstGeom>
              <a:noFill/>
              <a:ln w="9525" cap="flat" cmpd="sng">
                <a:solidFill>
                  <a:srgbClr val="D0E0E3"/>
                </a:solidFill>
                <a:prstDash val="solid"/>
                <a:round/>
                <a:headEnd type="none" w="med" len="med"/>
                <a:tailEnd type="none" w="med" len="med"/>
              </a:ln>
            </p:spPr>
          </p:cxnSp>
          <p:cxnSp>
            <p:nvCxnSpPr>
              <p:cNvPr id="212" name="Google Shape;212;p37"/>
              <p:cNvCxnSpPr/>
              <p:nvPr/>
            </p:nvCxnSpPr>
            <p:spPr>
              <a:xfrm>
                <a:off x="1524288" y="287765"/>
                <a:ext cx="3608400" cy="0"/>
              </a:xfrm>
              <a:prstGeom prst="straightConnector1">
                <a:avLst/>
              </a:prstGeom>
              <a:noFill/>
              <a:ln w="9525" cap="flat" cmpd="sng">
                <a:solidFill>
                  <a:srgbClr val="D0E0E3"/>
                </a:solidFill>
                <a:prstDash val="solid"/>
                <a:round/>
                <a:headEnd type="none" w="med" len="med"/>
                <a:tailEnd type="none" w="med" len="med"/>
              </a:ln>
            </p:spPr>
          </p:cxnSp>
          <p:cxnSp>
            <p:nvCxnSpPr>
              <p:cNvPr id="213" name="Google Shape;213;p37"/>
              <p:cNvCxnSpPr/>
              <p:nvPr/>
            </p:nvCxnSpPr>
            <p:spPr>
              <a:xfrm>
                <a:off x="1524288" y="699403"/>
                <a:ext cx="3608400" cy="0"/>
              </a:xfrm>
              <a:prstGeom prst="straightConnector1">
                <a:avLst/>
              </a:prstGeom>
              <a:noFill/>
              <a:ln w="9525" cap="flat" cmpd="sng">
                <a:solidFill>
                  <a:srgbClr val="D0E0E3"/>
                </a:solidFill>
                <a:prstDash val="solid"/>
                <a:round/>
                <a:headEnd type="none" w="med" len="med"/>
                <a:tailEnd type="none" w="med" len="med"/>
              </a:ln>
            </p:spPr>
          </p:cxnSp>
          <p:cxnSp>
            <p:nvCxnSpPr>
              <p:cNvPr id="214" name="Google Shape;214;p37"/>
              <p:cNvCxnSpPr/>
              <p:nvPr/>
            </p:nvCxnSpPr>
            <p:spPr>
              <a:xfrm>
                <a:off x="1490463" y="-535501"/>
                <a:ext cx="3608400" cy="0"/>
              </a:xfrm>
              <a:prstGeom prst="straightConnector1">
                <a:avLst/>
              </a:prstGeom>
              <a:noFill/>
              <a:ln w="9525" cap="flat" cmpd="sng">
                <a:solidFill>
                  <a:srgbClr val="D0E0E3"/>
                </a:solidFill>
                <a:prstDash val="solid"/>
                <a:round/>
                <a:headEnd type="none" w="med" len="med"/>
                <a:tailEnd type="none" w="med" len="med"/>
              </a:ln>
            </p:spPr>
          </p:cxnSp>
          <p:cxnSp>
            <p:nvCxnSpPr>
              <p:cNvPr id="215" name="Google Shape;215;p37"/>
              <p:cNvCxnSpPr/>
              <p:nvPr/>
            </p:nvCxnSpPr>
            <p:spPr>
              <a:xfrm>
                <a:off x="1524288" y="-1358760"/>
                <a:ext cx="3608400" cy="0"/>
              </a:xfrm>
              <a:prstGeom prst="straightConnector1">
                <a:avLst/>
              </a:prstGeom>
              <a:noFill/>
              <a:ln w="9525" cap="flat" cmpd="sng">
                <a:solidFill>
                  <a:srgbClr val="D0E0E3"/>
                </a:solidFill>
                <a:prstDash val="solid"/>
                <a:round/>
                <a:headEnd type="none" w="med" len="med"/>
                <a:tailEnd type="none" w="med" len="med"/>
              </a:ln>
            </p:spPr>
          </p:cxnSp>
          <p:cxnSp>
            <p:nvCxnSpPr>
              <p:cNvPr id="216" name="Google Shape;216;p37"/>
              <p:cNvCxnSpPr/>
              <p:nvPr/>
            </p:nvCxnSpPr>
            <p:spPr>
              <a:xfrm>
                <a:off x="1524288" y="-947122"/>
                <a:ext cx="3608400" cy="0"/>
              </a:xfrm>
              <a:prstGeom prst="straightConnector1">
                <a:avLst/>
              </a:prstGeom>
              <a:noFill/>
              <a:ln w="9525" cap="flat" cmpd="sng">
                <a:solidFill>
                  <a:srgbClr val="D0E0E3"/>
                </a:solidFill>
                <a:prstDash val="solid"/>
                <a:round/>
                <a:headEnd type="none" w="med" len="med"/>
                <a:tailEnd type="none" w="med" len="med"/>
              </a:ln>
            </p:spPr>
          </p:cxnSp>
        </p:grpSp>
      </p:grpSp>
      <p:sp>
        <p:nvSpPr>
          <p:cNvPr id="217" name="Google Shape;217;p37"/>
          <p:cNvSpPr/>
          <p:nvPr/>
        </p:nvSpPr>
        <p:spPr>
          <a:xfrm>
            <a:off x="1524300" y="2066050"/>
            <a:ext cx="1402200" cy="274200"/>
          </a:xfrm>
          <a:prstGeom prst="rect">
            <a:avLst/>
          </a:prstGeom>
          <a:solidFill>
            <a:srgbClr val="FFE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7"/>
          <p:cNvSpPr txBox="1">
            <a:spLocks noGrp="1"/>
          </p:cNvSpPr>
          <p:nvPr>
            <p:ph type="ctrTitle"/>
          </p:nvPr>
        </p:nvSpPr>
        <p:spPr>
          <a:xfrm>
            <a:off x="1187624" y="123478"/>
            <a:ext cx="3187500" cy="432048"/>
          </a:xfrm>
          <a:prstGeom prst="rect">
            <a:avLst/>
          </a:prstGeom>
        </p:spPr>
        <p:txBody>
          <a:bodyPr spcFirstLastPara="1" wrap="square" lIns="91425" tIns="91425" rIns="91425" bIns="91425" anchor="t" anchorCtr="0">
            <a:noAutofit/>
          </a:bodyPr>
          <a:lstStyle/>
          <a:p>
            <a:r>
              <a:rPr lang="id-ID" dirty="0"/>
              <a:t>A. Definition of Geophysics</a:t>
            </a:r>
            <a:br>
              <a:rPr lang="id-ID" dirty="0"/>
            </a:br>
            <a:endParaRPr dirty="0"/>
          </a:p>
        </p:txBody>
      </p:sp>
      <p:sp>
        <p:nvSpPr>
          <p:cNvPr id="219" name="Google Shape;219;p37"/>
          <p:cNvSpPr txBox="1">
            <a:spLocks noGrp="1"/>
          </p:cNvSpPr>
          <p:nvPr>
            <p:ph type="subTitle" idx="1"/>
          </p:nvPr>
        </p:nvSpPr>
        <p:spPr>
          <a:xfrm>
            <a:off x="1331640" y="386614"/>
            <a:ext cx="3960440" cy="4273368"/>
          </a:xfrm>
          <a:prstGeom prst="rect">
            <a:avLst/>
          </a:prstGeom>
        </p:spPr>
        <p:txBody>
          <a:bodyPr spcFirstLastPara="1" wrap="square" lIns="91425" tIns="91425" rIns="91425" bIns="91425" anchor="t" anchorCtr="0">
            <a:noAutofit/>
          </a:bodyPr>
          <a:lstStyle/>
          <a:p>
            <a:pPr marL="0" lvl="0" indent="0"/>
            <a:r>
              <a:rPr lang="id-ID" sz="1800" dirty="0"/>
              <a:t>Geophysics is the science that applies the principles of physics to find out and solve problems related to the earth, or it can be interpreted as studying the earth by using the principles of physics.</a:t>
            </a:r>
          </a:p>
          <a:p>
            <a:pPr marL="0" lvl="0" indent="0"/>
            <a:endParaRPr lang="id-ID" sz="1800" dirty="0"/>
          </a:p>
          <a:p>
            <a:pPr marL="0" indent="0"/>
            <a:r>
              <a:rPr lang="id-ID" sz="1800" dirty="0"/>
              <a:t>Geophysical methods can be applied globally to determine the earth's structure, while locally for mineral exploration and mining including petroleum and on a small scale for geotechnical applications (determination of building foundations, etc.).</a:t>
            </a:r>
          </a:p>
          <a:p>
            <a:pPr marL="0" lvl="0" indent="0"/>
            <a:endParaRPr dirty="0"/>
          </a:p>
        </p:txBody>
      </p:sp>
      <p:pic>
        <p:nvPicPr>
          <p:cNvPr id="221" name="Google Shape;221;p37"/>
          <p:cNvPicPr preferRelativeResize="0"/>
          <p:nvPr/>
        </p:nvPicPr>
        <p:blipFill>
          <a:blip r:embed="rId4">
            <a:alphaModFix/>
          </a:blip>
          <a:stretch>
            <a:fillRect/>
          </a:stretch>
        </p:blipFill>
        <p:spPr>
          <a:xfrm>
            <a:off x="4743225" y="-94392"/>
            <a:ext cx="778926" cy="793795"/>
          </a:xfrm>
          <a:prstGeom prst="rect">
            <a:avLst/>
          </a:prstGeom>
          <a:noFill/>
          <a:ln>
            <a:noFill/>
          </a:ln>
        </p:spPr>
      </p:pic>
      <p:sp>
        <p:nvSpPr>
          <p:cNvPr id="222" name="Google Shape;222;p37">
            <a:hlinkClick r:id="rId5" action="ppaction://hlinksldjump"/>
          </p:cNvPr>
          <p:cNvSpPr/>
          <p:nvPr/>
        </p:nvSpPr>
        <p:spPr>
          <a:xfrm>
            <a:off x="6460175" y="3936100"/>
            <a:ext cx="1730400" cy="490800"/>
          </a:xfrm>
          <a:prstGeom prst="rect">
            <a:avLst/>
          </a:prstGeom>
          <a:solidFill>
            <a:srgbClr val="93C47D"/>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7">
            <a:hlinkClick r:id="rId5" action="ppaction://hlinksldjump"/>
          </p:cNvPr>
          <p:cNvSpPr txBox="1">
            <a:spLocks noGrp="1"/>
          </p:cNvSpPr>
          <p:nvPr>
            <p:ph type="ctrTitle"/>
          </p:nvPr>
        </p:nvSpPr>
        <p:spPr>
          <a:xfrm>
            <a:off x="7136579" y="4001800"/>
            <a:ext cx="915900"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dirty="0">
                <a:latin typeface="Architects Daughter"/>
                <a:ea typeface="Architects Daughter"/>
                <a:cs typeface="Architects Daughter"/>
                <a:sym typeface="Architects Daughter"/>
              </a:rPr>
              <a:t>NEXT!</a:t>
            </a:r>
            <a:endParaRPr sz="1200" dirty="0">
              <a:latin typeface="Architects Daughter"/>
              <a:ea typeface="Architects Daughter"/>
              <a:cs typeface="Architects Daughter"/>
              <a:sym typeface="Architects Daughter"/>
            </a:endParaRPr>
          </a:p>
        </p:txBody>
      </p:sp>
      <p:sp>
        <p:nvSpPr>
          <p:cNvPr id="224" name="Google Shape;224;p37">
            <a:hlinkClick r:id="rId5" action="ppaction://hlinksldjump"/>
          </p:cNvPr>
          <p:cNvSpPr/>
          <p:nvPr/>
        </p:nvSpPr>
        <p:spPr>
          <a:xfrm rot="-5400000">
            <a:off x="6872521" y="40626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8" name="Picture 27" descr="Jurusan Geofisika - Mata Kuliah, Prospek Kerja, Universitas"/>
          <p:cNvPicPr/>
          <p:nvPr/>
        </p:nvPicPr>
        <p:blipFill rotWithShape="1">
          <a:blip r:embed="rId6">
            <a:extLst>
              <a:ext uri="{28A0092B-C50C-407E-A947-70E740481C1C}">
                <a14:useLocalDpi xmlns:a14="http://schemas.microsoft.com/office/drawing/2010/main" val="0"/>
              </a:ext>
            </a:extLst>
          </a:blip>
          <a:srcRect l="18218" t="16149" r="16358" b="13665"/>
          <a:stretch/>
        </p:blipFill>
        <p:spPr bwMode="auto">
          <a:xfrm rot="351206">
            <a:off x="6311603" y="1203598"/>
            <a:ext cx="2292846" cy="2661892"/>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99"/>
                                        </p:tgtEl>
                                        <p:attrNameLst>
                                          <p:attrName>style.visibility</p:attrName>
                                        </p:attrNameLst>
                                      </p:cBhvr>
                                      <p:to>
                                        <p:strVal val="visible"/>
                                      </p:to>
                                    </p:set>
                                    <p:anim calcmode="lin" valueType="num">
                                      <p:cBhvr additive="base">
                                        <p:cTn id="7" dur="900"/>
                                        <p:tgtEl>
                                          <p:spTgt spid="199"/>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219"/>
                                        </p:tgtEl>
                                        <p:attrNameLst>
                                          <p:attrName>style.visibility</p:attrName>
                                        </p:attrNameLst>
                                      </p:cBhvr>
                                      <p:to>
                                        <p:strVal val="visible"/>
                                      </p:to>
                                    </p:set>
                                    <p:anim calcmode="lin" valueType="num">
                                      <p:cBhvr additive="base">
                                        <p:cTn id="10" dur="900"/>
                                        <p:tgtEl>
                                          <p:spTgt spid="219"/>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217"/>
                                        </p:tgtEl>
                                        <p:attrNameLst>
                                          <p:attrName>style.visibility</p:attrName>
                                        </p:attrNameLst>
                                      </p:cBhvr>
                                      <p:to>
                                        <p:strVal val="visible"/>
                                      </p:to>
                                    </p:set>
                                    <p:anim calcmode="lin" valueType="num">
                                      <p:cBhvr additive="base">
                                        <p:cTn id="13" dur="900"/>
                                        <p:tgtEl>
                                          <p:spTgt spid="217"/>
                                        </p:tgtEl>
                                        <p:attrNameLst>
                                          <p:attrName>ppt_y</p:attrName>
                                        </p:attrNameLst>
                                      </p:cBhvr>
                                      <p:tavLst>
                                        <p:tav tm="0">
                                          <p:val>
                                            <p:strVal val="#ppt_y-1"/>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218"/>
                                        </p:tgtEl>
                                        <p:attrNameLst>
                                          <p:attrName>style.visibility</p:attrName>
                                        </p:attrNameLst>
                                      </p:cBhvr>
                                      <p:to>
                                        <p:strVal val="visible"/>
                                      </p:to>
                                    </p:set>
                                    <p:anim calcmode="lin" valueType="num">
                                      <p:cBhvr additive="base">
                                        <p:cTn id="16" dur="900"/>
                                        <p:tgtEl>
                                          <p:spTgt spid="218"/>
                                        </p:tgtEl>
                                        <p:attrNameLst>
                                          <p:attrName>ppt_y</p:attrName>
                                        </p:attrNameLst>
                                      </p:cBhvr>
                                      <p:tavLst>
                                        <p:tav tm="0">
                                          <p:val>
                                            <p:strVal val="#ppt_y-1"/>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21"/>
                                        </p:tgtEl>
                                        <p:attrNameLst>
                                          <p:attrName>style.visibility</p:attrName>
                                        </p:attrNameLst>
                                      </p:cBhvr>
                                      <p:to>
                                        <p:strVal val="visible"/>
                                      </p:to>
                                    </p:set>
                                    <p:anim calcmode="lin" valueType="num">
                                      <p:cBhvr additive="base">
                                        <p:cTn id="19" dur="1000"/>
                                        <p:tgtEl>
                                          <p:spTgt spid="221"/>
                                        </p:tgtEl>
                                        <p:attrNameLst>
                                          <p:attrName>ppt_x</p:attrName>
                                        </p:attrNameLst>
                                      </p:cBhvr>
                                      <p:tavLst>
                                        <p:tav tm="0">
                                          <p:val>
                                            <p:strVal val="#ppt_x+1"/>
                                          </p:val>
                                        </p:tav>
                                        <p:tav tm="100000">
                                          <p:val>
                                            <p:strVal val="#ppt_x"/>
                                          </p:val>
                                        </p:tav>
                                      </p:tavLst>
                                    </p:anim>
                                  </p:childTnLst>
                                </p:cTn>
                              </p:par>
                            </p:childTnLst>
                          </p:cTn>
                        </p:par>
                        <p:par>
                          <p:cTn id="20" fill="hold">
                            <p:stCondLst>
                              <p:cond delay="1000"/>
                            </p:stCondLst>
                            <p:childTnLst>
                              <p:par>
                                <p:cTn id="21" presetID="2" presetClass="entr" presetSubtype="4" fill="hold" nodeType="afterEffect">
                                  <p:stCondLst>
                                    <p:cond delay="0"/>
                                  </p:stCondLst>
                                  <p:childTnLst>
                                    <p:set>
                                      <p:cBhvr>
                                        <p:cTn id="22" dur="1" fill="hold">
                                          <p:stCondLst>
                                            <p:cond delay="0"/>
                                          </p:stCondLst>
                                        </p:cTn>
                                        <p:tgtEl>
                                          <p:spTgt spid="222"/>
                                        </p:tgtEl>
                                        <p:attrNameLst>
                                          <p:attrName>style.visibility</p:attrName>
                                        </p:attrNameLst>
                                      </p:cBhvr>
                                      <p:to>
                                        <p:strVal val="visible"/>
                                      </p:to>
                                    </p:set>
                                    <p:anim calcmode="lin" valueType="num">
                                      <p:cBhvr additive="base">
                                        <p:cTn id="23" dur="1000"/>
                                        <p:tgtEl>
                                          <p:spTgt spid="222"/>
                                        </p:tgtEl>
                                        <p:attrNameLst>
                                          <p:attrName>ppt_y</p:attrName>
                                        </p:attrNameLst>
                                      </p:cBhvr>
                                      <p:tavLst>
                                        <p:tav tm="0">
                                          <p:val>
                                            <p:strVal val="#ppt_y+1"/>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223"/>
                                        </p:tgtEl>
                                        <p:attrNameLst>
                                          <p:attrName>style.visibility</p:attrName>
                                        </p:attrNameLst>
                                      </p:cBhvr>
                                      <p:to>
                                        <p:strVal val="visible"/>
                                      </p:to>
                                    </p:set>
                                    <p:anim calcmode="lin" valueType="num">
                                      <p:cBhvr additive="base">
                                        <p:cTn id="26" dur="1000"/>
                                        <p:tgtEl>
                                          <p:spTgt spid="223"/>
                                        </p:tgtEl>
                                        <p:attrNameLst>
                                          <p:attrName>ppt_y</p:attrName>
                                        </p:attrNameLst>
                                      </p:cBhvr>
                                      <p:tavLst>
                                        <p:tav tm="0">
                                          <p:val>
                                            <p:strVal val="#ppt_y+1"/>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24"/>
                                        </p:tgtEl>
                                        <p:attrNameLst>
                                          <p:attrName>style.visibility</p:attrName>
                                        </p:attrNameLst>
                                      </p:cBhvr>
                                      <p:to>
                                        <p:strVal val="visible"/>
                                      </p:to>
                                    </p:set>
                                    <p:anim calcmode="lin" valueType="num">
                                      <p:cBhvr additive="base">
                                        <p:cTn id="29" dur="1000"/>
                                        <p:tgtEl>
                                          <p:spTgt spid="2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51"/>
        <p:cNvGrpSpPr/>
        <p:nvPr/>
      </p:nvGrpSpPr>
      <p:grpSpPr>
        <a:xfrm>
          <a:off x="0" y="0"/>
          <a:ext cx="0" cy="0"/>
          <a:chOff x="0" y="0"/>
          <a:chExt cx="0" cy="0"/>
        </a:xfrm>
      </p:grpSpPr>
      <p:sp>
        <p:nvSpPr>
          <p:cNvPr id="1253" name="Google Shape;1253;p69"/>
          <p:cNvSpPr txBox="1">
            <a:spLocks noGrp="1"/>
          </p:cNvSpPr>
          <p:nvPr>
            <p:ph type="body" idx="1"/>
          </p:nvPr>
        </p:nvSpPr>
        <p:spPr>
          <a:xfrm>
            <a:off x="179513" y="-10442"/>
            <a:ext cx="4861968" cy="4670424"/>
          </a:xfrm>
          <a:prstGeom prst="rect">
            <a:avLst/>
          </a:prstGeom>
        </p:spPr>
        <p:txBody>
          <a:bodyPr spcFirstLastPara="1" wrap="square" lIns="91425" tIns="91425" rIns="91425" bIns="91425" anchor="t" anchorCtr="0">
            <a:noAutofit/>
          </a:bodyPr>
          <a:lstStyle/>
          <a:p>
            <a:pPr indent="0">
              <a:spcBef>
                <a:spcPts val="1600"/>
              </a:spcBef>
              <a:spcAft>
                <a:spcPts val="1600"/>
              </a:spcAft>
              <a:buNone/>
            </a:pPr>
            <a:r>
              <a:rPr lang="en-US" sz="1600" dirty="0"/>
              <a:t>The electromagnetic method is a geophysical method that utilizes the properties of electromagnetic waves to map the subsurface conditions based on differences in the conductivity of rock objects capable of conducting electricity and able to respond to magnetic forces. This electromagnetic method is usually used for the exploration of conductive objects. Changes in field components due to variations in conductivity are used to determine subsurface structures. The electromagnetic field used can be obtained on purpose, such as by generating an electromagnetic field around the observation area, this kind of measurement is called an active measurement technique.</a:t>
            </a:r>
            <a:endParaRPr lang="id-ID" sz="1600" dirty="0"/>
          </a:p>
          <a:p>
            <a:pPr marL="457200" lvl="0" indent="0" algn="l" rtl="0">
              <a:spcBef>
                <a:spcPts val="1600"/>
              </a:spcBef>
              <a:spcAft>
                <a:spcPts val="1600"/>
              </a:spcAft>
              <a:buNone/>
            </a:pPr>
            <a:endParaRPr dirty="0"/>
          </a:p>
        </p:txBody>
      </p:sp>
      <p:pic>
        <p:nvPicPr>
          <p:cNvPr id="1255" name="Google Shape;1255;p69"/>
          <p:cNvPicPr preferRelativeResize="0"/>
          <p:nvPr/>
        </p:nvPicPr>
        <p:blipFill rotWithShape="1">
          <a:blip r:embed="rId3">
            <a:alphaModFix/>
          </a:blip>
          <a:srcRect l="32006" t="19826" r="52023" b="9790"/>
          <a:stretch/>
        </p:blipFill>
        <p:spPr>
          <a:xfrm rot="5400000">
            <a:off x="8304487" y="3732486"/>
            <a:ext cx="690925" cy="2283952"/>
          </a:xfrm>
          <a:prstGeom prst="rect">
            <a:avLst/>
          </a:prstGeom>
          <a:noFill/>
          <a:ln>
            <a:noFill/>
          </a:ln>
        </p:spPr>
      </p:pic>
      <p:sp>
        <p:nvSpPr>
          <p:cNvPr id="1256" name="Google Shape;1256;p69">
            <a:hlinkClick r:id="" action="ppaction://hlinkshowjump?jump=nextslide"/>
          </p:cNvPr>
          <p:cNvSpPr/>
          <p:nvPr/>
        </p:nvSpPr>
        <p:spPr>
          <a:xfrm rot="-5400000">
            <a:off x="8596410" y="4768211"/>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69">
            <a:hlinkClick r:id="" action="ppaction://hlinkshowjump?jump=previousslide"/>
          </p:cNvPr>
          <p:cNvSpPr/>
          <p:nvPr/>
        </p:nvSpPr>
        <p:spPr>
          <a:xfrm rot="5400000">
            <a:off x="7973685" y="4768208"/>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Google Shape;1241;p68"/>
          <p:cNvPicPr preferRelativeResize="0"/>
          <p:nvPr/>
        </p:nvPicPr>
        <p:blipFill>
          <a:blip r:embed="rId4">
            <a:alphaModFix/>
          </a:blip>
          <a:stretch>
            <a:fillRect/>
          </a:stretch>
        </p:blipFill>
        <p:spPr>
          <a:xfrm>
            <a:off x="4965179" y="195487"/>
            <a:ext cx="3744416" cy="3888432"/>
          </a:xfrm>
          <a:prstGeom prst="rect">
            <a:avLst/>
          </a:prstGeom>
          <a:noFill/>
          <a:ln>
            <a:noFill/>
          </a:ln>
        </p:spPr>
      </p:pic>
      <p:pic>
        <p:nvPicPr>
          <p:cNvPr id="13" name="Picture 12"/>
          <p:cNvPicPr/>
          <p:nvPr/>
        </p:nvPicPr>
        <p:blipFill>
          <a:blip r:embed="rId5"/>
          <a:stretch>
            <a:fillRect/>
          </a:stretch>
        </p:blipFill>
        <p:spPr>
          <a:xfrm>
            <a:off x="5071503" y="350022"/>
            <a:ext cx="3500562" cy="2664296"/>
          </a:xfrm>
          <a:prstGeom prst="rect">
            <a:avLst/>
          </a:prstGeom>
        </p:spPr>
      </p:pic>
      <p:sp>
        <p:nvSpPr>
          <p:cNvPr id="4" name="Rectangle 3"/>
          <p:cNvSpPr/>
          <p:nvPr/>
        </p:nvSpPr>
        <p:spPr>
          <a:xfrm>
            <a:off x="5041481" y="3043886"/>
            <a:ext cx="3664202" cy="523220"/>
          </a:xfrm>
          <a:prstGeom prst="rect">
            <a:avLst/>
          </a:prstGeom>
        </p:spPr>
        <p:txBody>
          <a:bodyPr wrap="square">
            <a:spAutoFit/>
          </a:bodyPr>
          <a:lstStyle/>
          <a:p>
            <a:r>
              <a:rPr lang="en-US" dirty="0"/>
              <a:t>Examples of Appearance Results of the Electromagnetic Method</a:t>
            </a:r>
            <a:endParaRPr lang="id-ID"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61"/>
        <p:cNvGrpSpPr/>
        <p:nvPr/>
      </p:nvGrpSpPr>
      <p:grpSpPr>
        <a:xfrm>
          <a:off x="0" y="0"/>
          <a:ext cx="0" cy="0"/>
          <a:chOff x="0" y="0"/>
          <a:chExt cx="0" cy="0"/>
        </a:xfrm>
      </p:grpSpPr>
      <p:sp>
        <p:nvSpPr>
          <p:cNvPr id="1262" name="Google Shape;1262;p70"/>
          <p:cNvSpPr txBox="1">
            <a:spLocks noGrp="1"/>
          </p:cNvSpPr>
          <p:nvPr>
            <p:ph type="title"/>
          </p:nvPr>
        </p:nvSpPr>
        <p:spPr>
          <a:xfrm>
            <a:off x="683568" y="0"/>
            <a:ext cx="7017600" cy="572700"/>
          </a:xfrm>
          <a:prstGeom prst="rect">
            <a:avLst/>
          </a:prstGeom>
        </p:spPr>
        <p:txBody>
          <a:bodyPr spcFirstLastPara="1" wrap="square" lIns="91425" tIns="91425" rIns="91425" bIns="91425" anchor="b" anchorCtr="0">
            <a:noAutofit/>
          </a:bodyPr>
          <a:lstStyle/>
          <a:p>
            <a:r>
              <a:rPr lang="en-US" dirty="0"/>
              <a:t>GPR Method</a:t>
            </a:r>
            <a:endParaRPr dirty="0"/>
          </a:p>
        </p:txBody>
      </p:sp>
      <p:sp>
        <p:nvSpPr>
          <p:cNvPr id="1263" name="Google Shape;1263;p70"/>
          <p:cNvSpPr txBox="1">
            <a:spLocks noGrp="1"/>
          </p:cNvSpPr>
          <p:nvPr>
            <p:ph type="body" idx="1"/>
          </p:nvPr>
        </p:nvSpPr>
        <p:spPr>
          <a:xfrm>
            <a:off x="539552" y="483518"/>
            <a:ext cx="4176464" cy="4104456"/>
          </a:xfrm>
          <a:prstGeom prst="rect">
            <a:avLst/>
          </a:prstGeom>
        </p:spPr>
        <p:txBody>
          <a:bodyPr spcFirstLastPara="1" wrap="square" lIns="91425" tIns="91425" rIns="91425" bIns="91425" anchor="t" anchorCtr="0">
            <a:noAutofit/>
          </a:bodyPr>
          <a:lstStyle/>
          <a:p>
            <a:pPr marL="139700" lvl="0" indent="0">
              <a:buNone/>
            </a:pPr>
            <a:r>
              <a:rPr lang="en-US" sz="1600" dirty="0"/>
              <a:t>The ground penetrating radar or </a:t>
            </a:r>
            <a:r>
              <a:rPr lang="en-US" sz="1600" dirty="0" err="1"/>
              <a:t>georadar</a:t>
            </a:r>
            <a:r>
              <a:rPr lang="en-US" sz="1600" dirty="0"/>
              <a:t> method is a geophysical method that studies subsurface conditions based on electromagnetic properties using radio waves with a frequency between 1-1000 </a:t>
            </a:r>
            <a:r>
              <a:rPr lang="en-US" sz="1600" dirty="0" err="1"/>
              <a:t>MHz.</a:t>
            </a:r>
            <a:r>
              <a:rPr lang="en-US" sz="1600" dirty="0"/>
              <a:t> GPR can detect the parameters of electric permittivity (ε), conductivity (σ) and magnetic permeability (μ). GPR can also be called the electromagnetic reflection method because it utilizes the nature of electromagnetic radiation which shows the same reflection as the seismic wave method. GPR is used in a wide variety of applications, including soil stratigraphy, groundwater studies, fracture bedrock mapping and groundwater depth determination</a:t>
            </a:r>
            <a:r>
              <a:rPr lang="id-ID" sz="1600" dirty="0"/>
              <a:t>.</a:t>
            </a:r>
            <a:endParaRPr sz="1600" dirty="0"/>
          </a:p>
        </p:txBody>
      </p:sp>
      <p:pic>
        <p:nvPicPr>
          <p:cNvPr id="1265" name="Google Shape;1265;p70"/>
          <p:cNvPicPr preferRelativeResize="0"/>
          <p:nvPr/>
        </p:nvPicPr>
        <p:blipFill rotWithShape="1">
          <a:blip r:embed="rId3">
            <a:alphaModFix/>
          </a:blip>
          <a:srcRect l="32006" t="19826" r="52023" b="9790"/>
          <a:stretch/>
        </p:blipFill>
        <p:spPr>
          <a:xfrm rot="5400000">
            <a:off x="8304487" y="3732486"/>
            <a:ext cx="690925" cy="2283952"/>
          </a:xfrm>
          <a:prstGeom prst="rect">
            <a:avLst/>
          </a:prstGeom>
          <a:noFill/>
          <a:ln>
            <a:noFill/>
          </a:ln>
        </p:spPr>
      </p:pic>
      <p:sp>
        <p:nvSpPr>
          <p:cNvPr id="1266" name="Google Shape;1266;p70">
            <a:hlinkClick r:id="" action="ppaction://hlinkshowjump?jump=previousslide"/>
          </p:cNvPr>
          <p:cNvSpPr/>
          <p:nvPr/>
        </p:nvSpPr>
        <p:spPr>
          <a:xfrm rot="5400000">
            <a:off x="7973685" y="4768208"/>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 name="Google Shape;1240;p68"/>
          <p:cNvPicPr preferRelativeResize="0"/>
          <p:nvPr/>
        </p:nvPicPr>
        <p:blipFill>
          <a:blip r:embed="rId4">
            <a:alphaModFix/>
          </a:blip>
          <a:stretch>
            <a:fillRect/>
          </a:stretch>
        </p:blipFill>
        <p:spPr>
          <a:xfrm>
            <a:off x="4644008" y="771550"/>
            <a:ext cx="3672408" cy="3600400"/>
          </a:xfrm>
          <a:prstGeom prst="rect">
            <a:avLst/>
          </a:prstGeom>
          <a:noFill/>
          <a:ln>
            <a:noFill/>
          </a:ln>
        </p:spPr>
      </p:pic>
      <p:pic>
        <p:nvPicPr>
          <p:cNvPr id="11" name="Picture 10"/>
          <p:cNvPicPr/>
          <p:nvPr/>
        </p:nvPicPr>
        <p:blipFill rotWithShape="1">
          <a:blip r:embed="rId5">
            <a:extLst>
              <a:ext uri="{28A0092B-C50C-407E-A947-70E740481C1C}">
                <a14:useLocalDpi xmlns:a14="http://schemas.microsoft.com/office/drawing/2010/main" val="0"/>
              </a:ext>
            </a:extLst>
          </a:blip>
          <a:srcRect t="5213"/>
          <a:stretch/>
        </p:blipFill>
        <p:spPr>
          <a:xfrm>
            <a:off x="4788024" y="1235544"/>
            <a:ext cx="3408183" cy="270435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38"/>
          <p:cNvPicPr preferRelativeResize="0"/>
          <p:nvPr/>
        </p:nvPicPr>
        <p:blipFill rotWithShape="1">
          <a:blip r:embed="rId3">
            <a:alphaModFix/>
          </a:blip>
          <a:srcRect t="10992"/>
          <a:stretch/>
        </p:blipFill>
        <p:spPr>
          <a:xfrm>
            <a:off x="4476055" y="1096225"/>
            <a:ext cx="3591225" cy="3737050"/>
          </a:xfrm>
          <a:prstGeom prst="rect">
            <a:avLst/>
          </a:prstGeom>
          <a:noFill/>
          <a:ln>
            <a:noFill/>
          </a:ln>
        </p:spPr>
      </p:pic>
      <p:sp>
        <p:nvSpPr>
          <p:cNvPr id="230" name="Google Shape;230;p38"/>
          <p:cNvSpPr/>
          <p:nvPr/>
        </p:nvSpPr>
        <p:spPr>
          <a:xfrm>
            <a:off x="5704959" y="4125936"/>
            <a:ext cx="1052700" cy="182700"/>
          </a:xfrm>
          <a:prstGeom prst="rect">
            <a:avLst/>
          </a:pr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8"/>
          <p:cNvSpPr/>
          <p:nvPr/>
        </p:nvSpPr>
        <p:spPr>
          <a:xfrm>
            <a:off x="6080038" y="2083598"/>
            <a:ext cx="1052700" cy="182700"/>
          </a:xfrm>
          <a:prstGeom prst="rect">
            <a:avLst/>
          </a:prstGeom>
          <a:solidFill>
            <a:srgbClr val="EA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2" name="Google Shape;232;p38"/>
          <p:cNvPicPr preferRelativeResize="0"/>
          <p:nvPr/>
        </p:nvPicPr>
        <p:blipFill rotWithShape="1">
          <a:blip r:embed="rId4">
            <a:alphaModFix/>
          </a:blip>
          <a:srcRect t="5800" b="2858"/>
          <a:stretch/>
        </p:blipFill>
        <p:spPr>
          <a:xfrm>
            <a:off x="-68776" y="1071922"/>
            <a:ext cx="4856800" cy="3948100"/>
          </a:xfrm>
          <a:prstGeom prst="rect">
            <a:avLst/>
          </a:prstGeom>
          <a:noFill/>
          <a:ln>
            <a:noFill/>
          </a:ln>
        </p:spPr>
      </p:pic>
      <p:sp>
        <p:nvSpPr>
          <p:cNvPr id="233" name="Google Shape;233;p38"/>
          <p:cNvSpPr/>
          <p:nvPr/>
        </p:nvSpPr>
        <p:spPr>
          <a:xfrm>
            <a:off x="2214963" y="2060398"/>
            <a:ext cx="1052700" cy="182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8"/>
          <p:cNvSpPr/>
          <p:nvPr/>
        </p:nvSpPr>
        <p:spPr>
          <a:xfrm>
            <a:off x="2214963" y="3423723"/>
            <a:ext cx="1052700" cy="182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8"/>
          <p:cNvSpPr txBox="1">
            <a:spLocks noGrp="1"/>
          </p:cNvSpPr>
          <p:nvPr>
            <p:ph type="title"/>
          </p:nvPr>
        </p:nvSpPr>
        <p:spPr>
          <a:xfrm>
            <a:off x="1063200" y="335373"/>
            <a:ext cx="7017600" cy="572700"/>
          </a:xfrm>
          <a:prstGeom prst="rect">
            <a:avLst/>
          </a:prstGeom>
        </p:spPr>
        <p:txBody>
          <a:bodyPr spcFirstLastPara="1" wrap="square" lIns="91425" tIns="91425" rIns="91425" bIns="91425" anchor="b" anchorCtr="0">
            <a:noAutofit/>
          </a:bodyPr>
          <a:lstStyle/>
          <a:p>
            <a:r>
              <a:rPr lang="id-ID" dirty="0"/>
              <a:t>B. Geophysical Methods</a:t>
            </a:r>
            <a:endParaRPr dirty="0"/>
          </a:p>
        </p:txBody>
      </p:sp>
      <p:sp>
        <p:nvSpPr>
          <p:cNvPr id="236" name="Google Shape;236;p38">
            <a:hlinkClick r:id="rId5" action="ppaction://hlinksldjump"/>
          </p:cNvPr>
          <p:cNvSpPr txBox="1">
            <a:spLocks noGrp="1"/>
          </p:cNvSpPr>
          <p:nvPr>
            <p:ph type="title" idx="2"/>
          </p:nvPr>
        </p:nvSpPr>
        <p:spPr>
          <a:xfrm>
            <a:off x="823263" y="1897338"/>
            <a:ext cx="2444400" cy="486300"/>
          </a:xfrm>
          <a:prstGeom prst="rect">
            <a:avLst/>
          </a:prstGeom>
        </p:spPr>
        <p:txBody>
          <a:bodyPr spcFirstLastPara="1" wrap="square" lIns="91425" tIns="91425" rIns="91425" bIns="91425" anchor="b" anchorCtr="0">
            <a:noAutofit/>
          </a:bodyPr>
          <a:lstStyle/>
          <a:p>
            <a:br>
              <a:rPr lang="id-ID" dirty="0"/>
            </a:br>
            <a:r>
              <a:rPr lang="id-ID" dirty="0"/>
              <a:t>Gravity Method </a:t>
            </a:r>
            <a:endParaRPr sz="1800" dirty="0"/>
          </a:p>
        </p:txBody>
      </p:sp>
      <p:sp>
        <p:nvSpPr>
          <p:cNvPr id="238" name="Google Shape;238;p38">
            <a:hlinkClick r:id="rId6" action="ppaction://hlinksldjump"/>
          </p:cNvPr>
          <p:cNvSpPr txBox="1">
            <a:spLocks noGrp="1"/>
          </p:cNvSpPr>
          <p:nvPr>
            <p:ph type="title" idx="3"/>
          </p:nvPr>
        </p:nvSpPr>
        <p:spPr>
          <a:xfrm>
            <a:off x="4788144" y="3392094"/>
            <a:ext cx="1798794" cy="612079"/>
          </a:xfrm>
          <a:prstGeom prst="rect">
            <a:avLst/>
          </a:prstGeom>
        </p:spPr>
        <p:txBody>
          <a:bodyPr spcFirstLastPara="1" wrap="square" lIns="91425" tIns="91425" rIns="91425" bIns="91425" anchor="b" anchorCtr="0">
            <a:noAutofit/>
          </a:bodyPr>
          <a:lstStyle/>
          <a:p>
            <a:pPr algn="l"/>
            <a:r>
              <a:rPr lang="en-US" dirty="0"/>
              <a:t>GPR Method</a:t>
            </a:r>
            <a:br>
              <a:rPr lang="id-ID" sz="1800" dirty="0"/>
            </a:br>
            <a:endParaRPr sz="1800" dirty="0"/>
          </a:p>
        </p:txBody>
      </p:sp>
      <p:sp>
        <p:nvSpPr>
          <p:cNvPr id="240" name="Google Shape;240;p38">
            <a:hlinkClick r:id="rId7" action="ppaction://hlinksldjump"/>
          </p:cNvPr>
          <p:cNvSpPr txBox="1">
            <a:spLocks noGrp="1"/>
          </p:cNvSpPr>
          <p:nvPr>
            <p:ph type="title" idx="5"/>
          </p:nvPr>
        </p:nvSpPr>
        <p:spPr>
          <a:xfrm>
            <a:off x="992763" y="2571793"/>
            <a:ext cx="2444400" cy="486300"/>
          </a:xfrm>
          <a:prstGeom prst="rect">
            <a:avLst/>
          </a:prstGeom>
        </p:spPr>
        <p:txBody>
          <a:bodyPr spcFirstLastPara="1" wrap="square" lIns="91425" tIns="91425" rIns="91425" bIns="91425" anchor="b" anchorCtr="0">
            <a:noAutofit/>
          </a:bodyPr>
          <a:lstStyle/>
          <a:p>
            <a:pPr lvl="0"/>
            <a:r>
              <a:rPr lang="id-ID" dirty="0"/>
              <a:t>Magnetic Method</a:t>
            </a:r>
            <a:endParaRPr dirty="0"/>
          </a:p>
        </p:txBody>
      </p:sp>
      <p:sp>
        <p:nvSpPr>
          <p:cNvPr id="242" name="Google Shape;242;p38">
            <a:hlinkClick r:id="rId8" action="ppaction://hlinksldjump"/>
          </p:cNvPr>
          <p:cNvSpPr txBox="1">
            <a:spLocks noGrp="1"/>
          </p:cNvSpPr>
          <p:nvPr>
            <p:ph type="title" idx="7"/>
          </p:nvPr>
        </p:nvSpPr>
        <p:spPr>
          <a:xfrm>
            <a:off x="839556" y="3243411"/>
            <a:ext cx="2444400" cy="486300"/>
          </a:xfrm>
          <a:prstGeom prst="rect">
            <a:avLst/>
          </a:prstGeom>
        </p:spPr>
        <p:txBody>
          <a:bodyPr spcFirstLastPara="1" wrap="square" lIns="91425" tIns="91425" rIns="91425" bIns="91425" anchor="b" anchorCtr="0">
            <a:noAutofit/>
          </a:bodyPr>
          <a:lstStyle/>
          <a:p>
            <a:r>
              <a:rPr lang="id-ID" dirty="0"/>
              <a:t>Seismic Method</a:t>
            </a:r>
            <a:endParaRPr dirty="0"/>
          </a:p>
        </p:txBody>
      </p:sp>
      <p:sp>
        <p:nvSpPr>
          <p:cNvPr id="25" name="Google Shape;238;p38">
            <a:hlinkClick r:id="rId6" action="ppaction://hlinksldjump"/>
          </p:cNvPr>
          <p:cNvSpPr txBox="1">
            <a:spLocks/>
          </p:cNvSpPr>
          <p:nvPr/>
        </p:nvSpPr>
        <p:spPr>
          <a:xfrm>
            <a:off x="4756512" y="1956462"/>
            <a:ext cx="2868982" cy="470976"/>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000"/>
              <a:buFont typeface="Architects Daughter"/>
              <a:buNone/>
              <a:defRPr sz="2000" b="1" i="0" u="none" strike="noStrike" cap="none">
                <a:solidFill>
                  <a:schemeClr val="dk1"/>
                </a:solidFill>
                <a:latin typeface="Architects Daughter"/>
                <a:ea typeface="Architects Daughter"/>
                <a:cs typeface="Architects Daughter"/>
                <a:sym typeface="Architects Daughter"/>
              </a:defRPr>
            </a:lvl1pPr>
            <a:lvl2pPr marR="0" lvl="1" algn="ctr" rtl="0">
              <a:lnSpc>
                <a:spcPct val="100000"/>
              </a:lnSpc>
              <a:spcBef>
                <a:spcPts val="0"/>
              </a:spcBef>
              <a:spcAft>
                <a:spcPts val="0"/>
              </a:spcAft>
              <a:buClr>
                <a:schemeClr val="dk1"/>
              </a:buClr>
              <a:buSzPts val="4200"/>
              <a:buFont typeface="Architects Daughter"/>
              <a:buNone/>
              <a:defRPr sz="4200" b="0" i="0" u="none" strike="noStrike" cap="none">
                <a:solidFill>
                  <a:schemeClr val="dk1"/>
                </a:solidFill>
                <a:latin typeface="Architects Daughter"/>
                <a:ea typeface="Architects Daughter"/>
                <a:cs typeface="Architects Daughter"/>
                <a:sym typeface="Architects Daughter"/>
              </a:defRPr>
            </a:lvl2pPr>
            <a:lvl3pPr marR="0" lvl="2" algn="ctr" rtl="0">
              <a:lnSpc>
                <a:spcPct val="100000"/>
              </a:lnSpc>
              <a:spcBef>
                <a:spcPts val="0"/>
              </a:spcBef>
              <a:spcAft>
                <a:spcPts val="0"/>
              </a:spcAft>
              <a:buClr>
                <a:schemeClr val="dk1"/>
              </a:buClr>
              <a:buSzPts val="4200"/>
              <a:buFont typeface="Architects Daughter"/>
              <a:buNone/>
              <a:defRPr sz="4200" b="0" i="0" u="none" strike="noStrike" cap="none">
                <a:solidFill>
                  <a:schemeClr val="dk1"/>
                </a:solidFill>
                <a:latin typeface="Architects Daughter"/>
                <a:ea typeface="Architects Daughter"/>
                <a:cs typeface="Architects Daughter"/>
                <a:sym typeface="Architects Daughter"/>
              </a:defRPr>
            </a:lvl3pPr>
            <a:lvl4pPr marR="0" lvl="3" algn="ctr" rtl="0">
              <a:lnSpc>
                <a:spcPct val="100000"/>
              </a:lnSpc>
              <a:spcBef>
                <a:spcPts val="0"/>
              </a:spcBef>
              <a:spcAft>
                <a:spcPts val="0"/>
              </a:spcAft>
              <a:buClr>
                <a:schemeClr val="dk1"/>
              </a:buClr>
              <a:buSzPts val="4200"/>
              <a:buFont typeface="Architects Daughter"/>
              <a:buNone/>
              <a:defRPr sz="4200" b="0" i="0" u="none" strike="noStrike" cap="none">
                <a:solidFill>
                  <a:schemeClr val="dk1"/>
                </a:solidFill>
                <a:latin typeface="Architects Daughter"/>
                <a:ea typeface="Architects Daughter"/>
                <a:cs typeface="Architects Daughter"/>
                <a:sym typeface="Architects Daughter"/>
              </a:defRPr>
            </a:lvl4pPr>
            <a:lvl5pPr marR="0" lvl="4" algn="ctr" rtl="0">
              <a:lnSpc>
                <a:spcPct val="100000"/>
              </a:lnSpc>
              <a:spcBef>
                <a:spcPts val="0"/>
              </a:spcBef>
              <a:spcAft>
                <a:spcPts val="0"/>
              </a:spcAft>
              <a:buClr>
                <a:schemeClr val="dk1"/>
              </a:buClr>
              <a:buSzPts val="4200"/>
              <a:buFont typeface="Architects Daughter"/>
              <a:buNone/>
              <a:defRPr sz="4200" b="0" i="0" u="none" strike="noStrike" cap="none">
                <a:solidFill>
                  <a:schemeClr val="dk1"/>
                </a:solidFill>
                <a:latin typeface="Architects Daughter"/>
                <a:ea typeface="Architects Daughter"/>
                <a:cs typeface="Architects Daughter"/>
                <a:sym typeface="Architects Daughter"/>
              </a:defRPr>
            </a:lvl5pPr>
            <a:lvl6pPr marR="0" lvl="5" algn="ctr" rtl="0">
              <a:lnSpc>
                <a:spcPct val="100000"/>
              </a:lnSpc>
              <a:spcBef>
                <a:spcPts val="0"/>
              </a:spcBef>
              <a:spcAft>
                <a:spcPts val="0"/>
              </a:spcAft>
              <a:buClr>
                <a:schemeClr val="dk1"/>
              </a:buClr>
              <a:buSzPts val="4200"/>
              <a:buFont typeface="Architects Daughter"/>
              <a:buNone/>
              <a:defRPr sz="4200" b="0" i="0" u="none" strike="noStrike" cap="none">
                <a:solidFill>
                  <a:schemeClr val="dk1"/>
                </a:solidFill>
                <a:latin typeface="Architects Daughter"/>
                <a:ea typeface="Architects Daughter"/>
                <a:cs typeface="Architects Daughter"/>
                <a:sym typeface="Architects Daughter"/>
              </a:defRPr>
            </a:lvl6pPr>
            <a:lvl7pPr marR="0" lvl="6" algn="ctr" rtl="0">
              <a:lnSpc>
                <a:spcPct val="100000"/>
              </a:lnSpc>
              <a:spcBef>
                <a:spcPts val="0"/>
              </a:spcBef>
              <a:spcAft>
                <a:spcPts val="0"/>
              </a:spcAft>
              <a:buClr>
                <a:schemeClr val="dk1"/>
              </a:buClr>
              <a:buSzPts val="4200"/>
              <a:buFont typeface="Architects Daughter"/>
              <a:buNone/>
              <a:defRPr sz="4200" b="0" i="0" u="none" strike="noStrike" cap="none">
                <a:solidFill>
                  <a:schemeClr val="dk1"/>
                </a:solidFill>
                <a:latin typeface="Architects Daughter"/>
                <a:ea typeface="Architects Daughter"/>
                <a:cs typeface="Architects Daughter"/>
                <a:sym typeface="Architects Daughter"/>
              </a:defRPr>
            </a:lvl7pPr>
            <a:lvl8pPr marR="0" lvl="7" algn="ctr" rtl="0">
              <a:lnSpc>
                <a:spcPct val="100000"/>
              </a:lnSpc>
              <a:spcBef>
                <a:spcPts val="0"/>
              </a:spcBef>
              <a:spcAft>
                <a:spcPts val="0"/>
              </a:spcAft>
              <a:buClr>
                <a:schemeClr val="dk1"/>
              </a:buClr>
              <a:buSzPts val="4200"/>
              <a:buFont typeface="Architects Daughter"/>
              <a:buNone/>
              <a:defRPr sz="4200" b="0" i="0" u="none" strike="noStrike" cap="none">
                <a:solidFill>
                  <a:schemeClr val="dk1"/>
                </a:solidFill>
                <a:latin typeface="Architects Daughter"/>
                <a:ea typeface="Architects Daughter"/>
                <a:cs typeface="Architects Daughter"/>
                <a:sym typeface="Architects Daughter"/>
              </a:defRPr>
            </a:lvl8pPr>
            <a:lvl9pPr marR="0" lvl="8" algn="ctr" rtl="0">
              <a:lnSpc>
                <a:spcPct val="100000"/>
              </a:lnSpc>
              <a:spcBef>
                <a:spcPts val="0"/>
              </a:spcBef>
              <a:spcAft>
                <a:spcPts val="0"/>
              </a:spcAft>
              <a:buClr>
                <a:schemeClr val="dk1"/>
              </a:buClr>
              <a:buSzPts val="4200"/>
              <a:buFont typeface="Architects Daughter"/>
              <a:buNone/>
              <a:defRPr sz="4200" b="0" i="0" u="none" strike="noStrike" cap="none">
                <a:solidFill>
                  <a:schemeClr val="dk1"/>
                </a:solidFill>
                <a:latin typeface="Architects Daughter"/>
                <a:ea typeface="Architects Daughter"/>
                <a:cs typeface="Architects Daughter"/>
                <a:sym typeface="Architects Daughter"/>
              </a:defRPr>
            </a:lvl9pPr>
          </a:lstStyle>
          <a:p>
            <a:pPr algn="l"/>
            <a:r>
              <a:rPr lang="id-ID" dirty="0"/>
              <a:t>Geoelectric Method</a:t>
            </a:r>
            <a:endParaRPr lang="en-US" dirty="0"/>
          </a:p>
        </p:txBody>
      </p:sp>
      <p:sp>
        <p:nvSpPr>
          <p:cNvPr id="26" name="Google Shape;238;p38">
            <a:hlinkClick r:id="rId6" action="ppaction://hlinksldjump"/>
          </p:cNvPr>
          <p:cNvSpPr txBox="1">
            <a:spLocks/>
          </p:cNvSpPr>
          <p:nvPr/>
        </p:nvSpPr>
        <p:spPr>
          <a:xfrm>
            <a:off x="4788024" y="2639837"/>
            <a:ext cx="2868982" cy="651993"/>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000"/>
              <a:buFont typeface="Architects Daughter"/>
              <a:buNone/>
              <a:defRPr sz="2000" b="1" i="0" u="none" strike="noStrike" cap="none">
                <a:solidFill>
                  <a:schemeClr val="dk1"/>
                </a:solidFill>
                <a:latin typeface="Architects Daughter"/>
                <a:ea typeface="Architects Daughter"/>
                <a:cs typeface="Architects Daughter"/>
                <a:sym typeface="Architects Daughter"/>
              </a:defRPr>
            </a:lvl1pPr>
            <a:lvl2pPr marR="0" lvl="1" algn="ctr" rtl="0">
              <a:lnSpc>
                <a:spcPct val="100000"/>
              </a:lnSpc>
              <a:spcBef>
                <a:spcPts val="0"/>
              </a:spcBef>
              <a:spcAft>
                <a:spcPts val="0"/>
              </a:spcAft>
              <a:buClr>
                <a:schemeClr val="dk1"/>
              </a:buClr>
              <a:buSzPts val="4200"/>
              <a:buFont typeface="Architects Daughter"/>
              <a:buNone/>
              <a:defRPr sz="4200" b="0" i="0" u="none" strike="noStrike" cap="none">
                <a:solidFill>
                  <a:schemeClr val="dk1"/>
                </a:solidFill>
                <a:latin typeface="Architects Daughter"/>
                <a:ea typeface="Architects Daughter"/>
                <a:cs typeface="Architects Daughter"/>
                <a:sym typeface="Architects Daughter"/>
              </a:defRPr>
            </a:lvl2pPr>
            <a:lvl3pPr marR="0" lvl="2" algn="ctr" rtl="0">
              <a:lnSpc>
                <a:spcPct val="100000"/>
              </a:lnSpc>
              <a:spcBef>
                <a:spcPts val="0"/>
              </a:spcBef>
              <a:spcAft>
                <a:spcPts val="0"/>
              </a:spcAft>
              <a:buClr>
                <a:schemeClr val="dk1"/>
              </a:buClr>
              <a:buSzPts val="4200"/>
              <a:buFont typeface="Architects Daughter"/>
              <a:buNone/>
              <a:defRPr sz="4200" b="0" i="0" u="none" strike="noStrike" cap="none">
                <a:solidFill>
                  <a:schemeClr val="dk1"/>
                </a:solidFill>
                <a:latin typeface="Architects Daughter"/>
                <a:ea typeface="Architects Daughter"/>
                <a:cs typeface="Architects Daughter"/>
                <a:sym typeface="Architects Daughter"/>
              </a:defRPr>
            </a:lvl3pPr>
            <a:lvl4pPr marR="0" lvl="3" algn="ctr" rtl="0">
              <a:lnSpc>
                <a:spcPct val="100000"/>
              </a:lnSpc>
              <a:spcBef>
                <a:spcPts val="0"/>
              </a:spcBef>
              <a:spcAft>
                <a:spcPts val="0"/>
              </a:spcAft>
              <a:buClr>
                <a:schemeClr val="dk1"/>
              </a:buClr>
              <a:buSzPts val="4200"/>
              <a:buFont typeface="Architects Daughter"/>
              <a:buNone/>
              <a:defRPr sz="4200" b="0" i="0" u="none" strike="noStrike" cap="none">
                <a:solidFill>
                  <a:schemeClr val="dk1"/>
                </a:solidFill>
                <a:latin typeface="Architects Daughter"/>
                <a:ea typeface="Architects Daughter"/>
                <a:cs typeface="Architects Daughter"/>
                <a:sym typeface="Architects Daughter"/>
              </a:defRPr>
            </a:lvl4pPr>
            <a:lvl5pPr marR="0" lvl="4" algn="ctr" rtl="0">
              <a:lnSpc>
                <a:spcPct val="100000"/>
              </a:lnSpc>
              <a:spcBef>
                <a:spcPts val="0"/>
              </a:spcBef>
              <a:spcAft>
                <a:spcPts val="0"/>
              </a:spcAft>
              <a:buClr>
                <a:schemeClr val="dk1"/>
              </a:buClr>
              <a:buSzPts val="4200"/>
              <a:buFont typeface="Architects Daughter"/>
              <a:buNone/>
              <a:defRPr sz="4200" b="0" i="0" u="none" strike="noStrike" cap="none">
                <a:solidFill>
                  <a:schemeClr val="dk1"/>
                </a:solidFill>
                <a:latin typeface="Architects Daughter"/>
                <a:ea typeface="Architects Daughter"/>
                <a:cs typeface="Architects Daughter"/>
                <a:sym typeface="Architects Daughter"/>
              </a:defRPr>
            </a:lvl5pPr>
            <a:lvl6pPr marR="0" lvl="5" algn="ctr" rtl="0">
              <a:lnSpc>
                <a:spcPct val="100000"/>
              </a:lnSpc>
              <a:spcBef>
                <a:spcPts val="0"/>
              </a:spcBef>
              <a:spcAft>
                <a:spcPts val="0"/>
              </a:spcAft>
              <a:buClr>
                <a:schemeClr val="dk1"/>
              </a:buClr>
              <a:buSzPts val="4200"/>
              <a:buFont typeface="Architects Daughter"/>
              <a:buNone/>
              <a:defRPr sz="4200" b="0" i="0" u="none" strike="noStrike" cap="none">
                <a:solidFill>
                  <a:schemeClr val="dk1"/>
                </a:solidFill>
                <a:latin typeface="Architects Daughter"/>
                <a:ea typeface="Architects Daughter"/>
                <a:cs typeface="Architects Daughter"/>
                <a:sym typeface="Architects Daughter"/>
              </a:defRPr>
            </a:lvl6pPr>
            <a:lvl7pPr marR="0" lvl="6" algn="ctr" rtl="0">
              <a:lnSpc>
                <a:spcPct val="100000"/>
              </a:lnSpc>
              <a:spcBef>
                <a:spcPts val="0"/>
              </a:spcBef>
              <a:spcAft>
                <a:spcPts val="0"/>
              </a:spcAft>
              <a:buClr>
                <a:schemeClr val="dk1"/>
              </a:buClr>
              <a:buSzPts val="4200"/>
              <a:buFont typeface="Architects Daughter"/>
              <a:buNone/>
              <a:defRPr sz="4200" b="0" i="0" u="none" strike="noStrike" cap="none">
                <a:solidFill>
                  <a:schemeClr val="dk1"/>
                </a:solidFill>
                <a:latin typeface="Architects Daughter"/>
                <a:ea typeface="Architects Daughter"/>
                <a:cs typeface="Architects Daughter"/>
                <a:sym typeface="Architects Daughter"/>
              </a:defRPr>
            </a:lvl7pPr>
            <a:lvl8pPr marR="0" lvl="7" algn="ctr" rtl="0">
              <a:lnSpc>
                <a:spcPct val="100000"/>
              </a:lnSpc>
              <a:spcBef>
                <a:spcPts val="0"/>
              </a:spcBef>
              <a:spcAft>
                <a:spcPts val="0"/>
              </a:spcAft>
              <a:buClr>
                <a:schemeClr val="dk1"/>
              </a:buClr>
              <a:buSzPts val="4200"/>
              <a:buFont typeface="Architects Daughter"/>
              <a:buNone/>
              <a:defRPr sz="4200" b="0" i="0" u="none" strike="noStrike" cap="none">
                <a:solidFill>
                  <a:schemeClr val="dk1"/>
                </a:solidFill>
                <a:latin typeface="Architects Daughter"/>
                <a:ea typeface="Architects Daughter"/>
                <a:cs typeface="Architects Daughter"/>
                <a:sym typeface="Architects Daughter"/>
              </a:defRPr>
            </a:lvl8pPr>
            <a:lvl9pPr marR="0" lvl="8" algn="ctr" rtl="0">
              <a:lnSpc>
                <a:spcPct val="100000"/>
              </a:lnSpc>
              <a:spcBef>
                <a:spcPts val="0"/>
              </a:spcBef>
              <a:spcAft>
                <a:spcPts val="0"/>
              </a:spcAft>
              <a:buClr>
                <a:schemeClr val="dk1"/>
              </a:buClr>
              <a:buSzPts val="4200"/>
              <a:buFont typeface="Architects Daughter"/>
              <a:buNone/>
              <a:defRPr sz="4200" b="0" i="0" u="none" strike="noStrike" cap="none">
                <a:solidFill>
                  <a:schemeClr val="dk1"/>
                </a:solidFill>
                <a:latin typeface="Architects Daughter"/>
                <a:ea typeface="Architects Daughter"/>
                <a:cs typeface="Architects Daughter"/>
                <a:sym typeface="Architects Daughter"/>
              </a:defRPr>
            </a:lvl9pPr>
          </a:lstStyle>
          <a:p>
            <a:pPr algn="l"/>
            <a:r>
              <a:rPr lang="en-US" dirty="0"/>
              <a:t>Electromagnetic Method</a:t>
            </a:r>
          </a:p>
        </p:txBody>
      </p:sp>
      <p:sp>
        <p:nvSpPr>
          <p:cNvPr id="27" name="Google Shape;261;p39">
            <a:hlinkClick r:id="rId5" action="ppaction://hlinksldjump"/>
          </p:cNvPr>
          <p:cNvSpPr/>
          <p:nvPr/>
        </p:nvSpPr>
        <p:spPr>
          <a:xfrm>
            <a:off x="7472650" y="1240500"/>
            <a:ext cx="1730400" cy="490800"/>
          </a:xfrm>
          <a:prstGeom prst="rect">
            <a:avLst/>
          </a:prstGeom>
          <a:solidFill>
            <a:srgbClr val="93C47D"/>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62;p39">
            <a:hlinkClick r:id="rId5" action="ppaction://hlinksldjump"/>
          </p:cNvPr>
          <p:cNvSpPr txBox="1">
            <a:spLocks/>
          </p:cNvSpPr>
          <p:nvPr/>
        </p:nvSpPr>
        <p:spPr>
          <a:xfrm>
            <a:off x="7926464" y="1331950"/>
            <a:ext cx="1185915" cy="307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chitects Daughter"/>
              <a:buNone/>
              <a:defRPr sz="2800" b="1" i="0" u="none" strike="noStrike" cap="none">
                <a:solidFill>
                  <a:schemeClr val="dk1"/>
                </a:solidFill>
                <a:latin typeface="Architects Daughter"/>
                <a:ea typeface="Architects Daughter"/>
                <a:cs typeface="Architects Daughter"/>
                <a:sym typeface="Architects Daughter"/>
              </a:defRPr>
            </a:lvl1pPr>
            <a:lvl2pPr marR="0" lvl="1"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2pPr>
            <a:lvl3pPr marR="0" lvl="2"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3pPr>
            <a:lvl4pPr marR="0" lvl="3"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4pPr>
            <a:lvl5pPr marR="0" lvl="4"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5pPr>
            <a:lvl6pPr marR="0" lvl="5"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6pPr>
            <a:lvl7pPr marR="0" lvl="6"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7pPr>
            <a:lvl8pPr marR="0" lvl="7"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8pPr>
            <a:lvl9pPr marR="0" lvl="8"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9pPr>
          </a:lstStyle>
          <a:p>
            <a:r>
              <a:rPr lang="id-ID" sz="1100" dirty="0"/>
              <a:t>Gravity Method</a:t>
            </a:r>
          </a:p>
        </p:txBody>
      </p:sp>
      <p:sp>
        <p:nvSpPr>
          <p:cNvPr id="29" name="Google Shape;265;p39">
            <a:hlinkClick r:id="rId9" action="ppaction://hlinksldjump"/>
          </p:cNvPr>
          <p:cNvSpPr txBox="1">
            <a:spLocks/>
          </p:cNvSpPr>
          <p:nvPr/>
        </p:nvSpPr>
        <p:spPr>
          <a:xfrm>
            <a:off x="8088800" y="399575"/>
            <a:ext cx="915900" cy="543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chitects Daughter"/>
              <a:buNone/>
              <a:defRPr sz="2800" b="1" i="0" u="none" strike="noStrike" cap="none">
                <a:solidFill>
                  <a:schemeClr val="dk1"/>
                </a:solidFill>
                <a:latin typeface="Architects Daughter"/>
                <a:ea typeface="Architects Daughter"/>
                <a:cs typeface="Architects Daughter"/>
                <a:sym typeface="Architects Daughter"/>
              </a:defRPr>
            </a:lvl1pPr>
            <a:lvl2pPr marR="0" lvl="1"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2pPr>
            <a:lvl3pPr marR="0" lvl="2"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3pPr>
            <a:lvl4pPr marR="0" lvl="3"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4pPr>
            <a:lvl5pPr marR="0" lvl="4"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5pPr>
            <a:lvl6pPr marR="0" lvl="5"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6pPr>
            <a:lvl7pPr marR="0" lvl="6"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7pPr>
            <a:lvl8pPr marR="0" lvl="7"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8pPr>
            <a:lvl9pPr marR="0" lvl="8"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9pPr>
          </a:lstStyle>
          <a:p>
            <a:r>
              <a:rPr lang="id-ID" sz="1200"/>
              <a:t>Table of Contents</a:t>
            </a:r>
          </a:p>
        </p:txBody>
      </p:sp>
      <p:sp>
        <p:nvSpPr>
          <p:cNvPr id="30" name="Google Shape;266;p39">
            <a:hlinkClick r:id="rId9" action="ppaction://hlinksldjump"/>
          </p:cNvPr>
          <p:cNvSpPr/>
          <p:nvPr/>
        </p:nvSpPr>
        <p:spPr>
          <a:xfrm>
            <a:off x="7971175" y="286773"/>
            <a:ext cx="1151140" cy="768611"/>
          </a:xfrm>
          <a:custGeom>
            <a:avLst/>
            <a:gdLst/>
            <a:ahLst/>
            <a:cxnLst/>
            <a:rect l="l" t="t" r="r" b="b"/>
            <a:pathLst>
              <a:path w="23219" h="15504" extrusionOk="0">
                <a:moveTo>
                  <a:pt x="0" y="3617"/>
                </a:moveTo>
                <a:cubicBezTo>
                  <a:pt x="0" y="7713"/>
                  <a:pt x="2042" y="13706"/>
                  <a:pt x="6096" y="14285"/>
                </a:cubicBezTo>
                <a:cubicBezTo>
                  <a:pt x="12446" y="15193"/>
                  <a:pt x="25244" y="10791"/>
                  <a:pt x="22860" y="4836"/>
                </a:cubicBezTo>
                <a:cubicBezTo>
                  <a:pt x="20361" y="-1407"/>
                  <a:pt x="7730" y="-1200"/>
                  <a:pt x="2743" y="3312"/>
                </a:cubicBezTo>
                <a:cubicBezTo>
                  <a:pt x="397" y="5435"/>
                  <a:pt x="-877" y="11119"/>
                  <a:pt x="1828" y="12761"/>
                </a:cubicBezTo>
                <a:cubicBezTo>
                  <a:pt x="5289" y="14862"/>
                  <a:pt x="5638" y="14133"/>
                  <a:pt x="9448" y="15504"/>
                </a:cubicBezTo>
              </a:path>
            </a:pathLst>
          </a:custGeom>
          <a:noFill/>
          <a:ln w="28575" cap="flat" cmpd="sng">
            <a:solidFill>
              <a:srgbClr val="E06666"/>
            </a:solidFill>
            <a:prstDash val="solid"/>
            <a:round/>
            <a:headEnd type="none" w="med" len="med"/>
            <a:tailEnd type="none" w="med" len="med"/>
          </a:ln>
        </p:spPr>
      </p:sp>
      <p:sp>
        <p:nvSpPr>
          <p:cNvPr id="31" name="Google Shape;270;p39">
            <a:hlinkClick r:id="rId6" action="ppaction://hlinksldjump"/>
          </p:cNvPr>
          <p:cNvSpPr/>
          <p:nvPr/>
        </p:nvSpPr>
        <p:spPr>
          <a:xfrm>
            <a:off x="7625050" y="1793350"/>
            <a:ext cx="1730400" cy="490800"/>
          </a:xfrm>
          <a:prstGeom prst="rect">
            <a:avLst/>
          </a:prstGeom>
          <a:solidFill>
            <a:srgbClr val="FFD966"/>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71;p39">
            <a:hlinkClick r:id="rId6" action="ppaction://hlinksldjump"/>
          </p:cNvPr>
          <p:cNvSpPr txBox="1">
            <a:spLocks/>
          </p:cNvSpPr>
          <p:nvPr/>
        </p:nvSpPr>
        <p:spPr>
          <a:xfrm>
            <a:off x="8017780" y="1859050"/>
            <a:ext cx="1523760" cy="359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chitects Daughter"/>
              <a:buNone/>
              <a:defRPr sz="2800" b="1" i="0" u="none" strike="noStrike" cap="none">
                <a:solidFill>
                  <a:schemeClr val="dk1"/>
                </a:solidFill>
                <a:latin typeface="Architects Daughter"/>
                <a:ea typeface="Architects Daughter"/>
                <a:cs typeface="Architects Daughter"/>
                <a:sym typeface="Architects Daughter"/>
              </a:defRPr>
            </a:lvl1pPr>
            <a:lvl2pPr marR="0" lvl="1"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2pPr>
            <a:lvl3pPr marR="0" lvl="2"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3pPr>
            <a:lvl4pPr marR="0" lvl="3"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4pPr>
            <a:lvl5pPr marR="0" lvl="4"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5pPr>
            <a:lvl6pPr marR="0" lvl="5"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6pPr>
            <a:lvl7pPr marR="0" lvl="6"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7pPr>
            <a:lvl8pPr marR="0" lvl="7"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8pPr>
            <a:lvl9pPr marR="0" lvl="8"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9pPr>
          </a:lstStyle>
          <a:p>
            <a:r>
              <a:rPr lang="id-ID" sz="1100" dirty="0"/>
              <a:t>Magnetic Method</a:t>
            </a:r>
          </a:p>
        </p:txBody>
      </p:sp>
      <p:sp>
        <p:nvSpPr>
          <p:cNvPr id="33" name="Google Shape;272;p39">
            <a:hlinkClick r:id="rId7" action="ppaction://hlinksldjump"/>
          </p:cNvPr>
          <p:cNvSpPr/>
          <p:nvPr/>
        </p:nvSpPr>
        <p:spPr>
          <a:xfrm>
            <a:off x="7625050" y="2346200"/>
            <a:ext cx="1730400" cy="490800"/>
          </a:xfrm>
          <a:prstGeom prst="rect">
            <a:avLst/>
          </a:prstGeom>
          <a:solidFill>
            <a:srgbClr val="EA9999"/>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73;p39">
            <a:hlinkClick r:id="rId7" action="ppaction://hlinksldjump"/>
          </p:cNvPr>
          <p:cNvSpPr txBox="1">
            <a:spLocks/>
          </p:cNvSpPr>
          <p:nvPr/>
        </p:nvSpPr>
        <p:spPr>
          <a:xfrm>
            <a:off x="8017780" y="2411900"/>
            <a:ext cx="1307736" cy="359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chitects Daughter"/>
              <a:buNone/>
              <a:defRPr sz="2800" b="1" i="0" u="none" strike="noStrike" cap="none">
                <a:solidFill>
                  <a:schemeClr val="dk1"/>
                </a:solidFill>
                <a:latin typeface="Architects Daughter"/>
                <a:ea typeface="Architects Daughter"/>
                <a:cs typeface="Architects Daughter"/>
                <a:sym typeface="Architects Daughter"/>
              </a:defRPr>
            </a:lvl1pPr>
            <a:lvl2pPr marR="0" lvl="1"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2pPr>
            <a:lvl3pPr marR="0" lvl="2"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3pPr>
            <a:lvl4pPr marR="0" lvl="3"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4pPr>
            <a:lvl5pPr marR="0" lvl="4"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5pPr>
            <a:lvl6pPr marR="0" lvl="5"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6pPr>
            <a:lvl7pPr marR="0" lvl="6"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7pPr>
            <a:lvl8pPr marR="0" lvl="7"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8pPr>
            <a:lvl9pPr marR="0" lvl="8"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9pPr>
          </a:lstStyle>
          <a:p>
            <a:r>
              <a:rPr lang="id-ID" sz="1100" dirty="0"/>
              <a:t>Seismic Method</a:t>
            </a:r>
            <a:endParaRPr lang="id-ID" sz="1050" dirty="0"/>
          </a:p>
        </p:txBody>
      </p:sp>
      <p:sp>
        <p:nvSpPr>
          <p:cNvPr id="35" name="Google Shape;274;p39">
            <a:hlinkClick r:id="rId5" action="ppaction://hlinksldjump"/>
          </p:cNvPr>
          <p:cNvSpPr/>
          <p:nvPr/>
        </p:nvSpPr>
        <p:spPr>
          <a:xfrm rot="16200000">
            <a:off x="7687450" y="1398100"/>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75;p39">
            <a:hlinkClick r:id="rId6" action="ppaction://hlinksldjump"/>
          </p:cNvPr>
          <p:cNvSpPr/>
          <p:nvPr/>
        </p:nvSpPr>
        <p:spPr>
          <a:xfrm rot="16200000">
            <a:off x="7839850" y="1924488"/>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76;p39">
            <a:hlinkClick r:id="rId7" action="ppaction://hlinksldjump"/>
          </p:cNvPr>
          <p:cNvSpPr/>
          <p:nvPr/>
        </p:nvSpPr>
        <p:spPr>
          <a:xfrm rot="16200000">
            <a:off x="7839850" y="24727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77;p39">
            <a:hlinkClick r:id="rId8" action="ppaction://hlinksldjump"/>
          </p:cNvPr>
          <p:cNvSpPr/>
          <p:nvPr/>
        </p:nvSpPr>
        <p:spPr>
          <a:xfrm>
            <a:off x="7625050" y="2899050"/>
            <a:ext cx="1730400" cy="490800"/>
          </a:xfrm>
          <a:prstGeom prst="rect">
            <a:avLst/>
          </a:prstGeom>
          <a:solidFill>
            <a:schemeClr val="accent1"/>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78;p39">
            <a:hlinkClick r:id="rId8" action="ppaction://hlinksldjump"/>
          </p:cNvPr>
          <p:cNvSpPr txBox="1">
            <a:spLocks/>
          </p:cNvSpPr>
          <p:nvPr/>
        </p:nvSpPr>
        <p:spPr>
          <a:xfrm>
            <a:off x="8088800" y="2899050"/>
            <a:ext cx="1114250" cy="4871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chitects Daughter"/>
              <a:buNone/>
              <a:defRPr sz="2800" b="1" i="0" u="none" strike="noStrike" cap="none">
                <a:solidFill>
                  <a:schemeClr val="dk1"/>
                </a:solidFill>
                <a:latin typeface="Architects Daughter"/>
                <a:ea typeface="Architects Daughter"/>
                <a:cs typeface="Architects Daughter"/>
                <a:sym typeface="Architects Daughter"/>
              </a:defRPr>
            </a:lvl1pPr>
            <a:lvl2pPr marR="0" lvl="1"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2pPr>
            <a:lvl3pPr marR="0" lvl="2"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3pPr>
            <a:lvl4pPr marR="0" lvl="3"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4pPr>
            <a:lvl5pPr marR="0" lvl="4"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5pPr>
            <a:lvl6pPr marR="0" lvl="5"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6pPr>
            <a:lvl7pPr marR="0" lvl="6"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7pPr>
            <a:lvl8pPr marR="0" lvl="7"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8pPr>
            <a:lvl9pPr marR="0" lvl="8"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9pPr>
          </a:lstStyle>
          <a:p>
            <a:r>
              <a:rPr lang="id-ID" sz="1100" dirty="0"/>
              <a:t>Geoelectric Method</a:t>
            </a:r>
          </a:p>
        </p:txBody>
      </p:sp>
      <p:sp>
        <p:nvSpPr>
          <p:cNvPr id="40" name="Google Shape;279;p39">
            <a:hlinkClick r:id="rId8" action="ppaction://hlinksldjump"/>
          </p:cNvPr>
          <p:cNvSpPr/>
          <p:nvPr/>
        </p:nvSpPr>
        <p:spPr>
          <a:xfrm rot="16200000">
            <a:off x="7839850" y="302561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80;p39">
            <a:hlinkClick r:id="rId10" action="ppaction://hlinksldjump"/>
          </p:cNvPr>
          <p:cNvSpPr/>
          <p:nvPr/>
        </p:nvSpPr>
        <p:spPr>
          <a:xfrm>
            <a:off x="7625050" y="3451900"/>
            <a:ext cx="1730400" cy="490800"/>
          </a:xfrm>
          <a:prstGeom prst="rect">
            <a:avLst/>
          </a:prstGeom>
          <a:solidFill>
            <a:schemeClr val="accent2"/>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81;p39">
            <a:hlinkClick r:id="rId10" action="ppaction://hlinksldjump"/>
          </p:cNvPr>
          <p:cNvSpPr txBox="1">
            <a:spLocks/>
          </p:cNvSpPr>
          <p:nvPr/>
        </p:nvSpPr>
        <p:spPr>
          <a:xfrm>
            <a:off x="8017780" y="3486561"/>
            <a:ext cx="1667776" cy="425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chitects Daughter"/>
              <a:buNone/>
              <a:defRPr sz="2800" b="1" i="0" u="none" strike="noStrike" cap="none">
                <a:solidFill>
                  <a:schemeClr val="dk1"/>
                </a:solidFill>
                <a:latin typeface="Architects Daughter"/>
                <a:ea typeface="Architects Daughter"/>
                <a:cs typeface="Architects Daughter"/>
                <a:sym typeface="Architects Daughter"/>
              </a:defRPr>
            </a:lvl1pPr>
            <a:lvl2pPr marR="0" lvl="1"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2pPr>
            <a:lvl3pPr marR="0" lvl="2"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3pPr>
            <a:lvl4pPr marR="0" lvl="3"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4pPr>
            <a:lvl5pPr marR="0" lvl="4"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5pPr>
            <a:lvl6pPr marR="0" lvl="5"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6pPr>
            <a:lvl7pPr marR="0" lvl="6"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7pPr>
            <a:lvl8pPr marR="0" lvl="7"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8pPr>
            <a:lvl9pPr marR="0" lvl="8" algn="l" rtl="0">
              <a:lnSpc>
                <a:spcPct val="100000"/>
              </a:lnSpc>
              <a:spcBef>
                <a:spcPts val="0"/>
              </a:spcBef>
              <a:spcAft>
                <a:spcPts val="0"/>
              </a:spcAft>
              <a:buClr>
                <a:schemeClr val="dk1"/>
              </a:buClr>
              <a:buSzPts val="2800"/>
              <a:buFont typeface="Architects Daughter"/>
              <a:buNone/>
              <a:defRPr sz="2800" b="0" i="0" u="none" strike="noStrike" cap="none">
                <a:solidFill>
                  <a:schemeClr val="dk1"/>
                </a:solidFill>
                <a:latin typeface="Architects Daughter"/>
                <a:ea typeface="Architects Daughter"/>
                <a:cs typeface="Architects Daughter"/>
                <a:sym typeface="Architects Daughter"/>
              </a:defRPr>
            </a:lvl9pPr>
          </a:lstStyle>
          <a:p>
            <a:r>
              <a:rPr lang="id-ID" sz="1050" dirty="0"/>
              <a:t>Electromagnetoc &amp;</a:t>
            </a:r>
          </a:p>
          <a:p>
            <a:r>
              <a:rPr lang="id-ID" sz="1050" dirty="0"/>
              <a:t>GPR Method</a:t>
            </a:r>
          </a:p>
        </p:txBody>
      </p:sp>
      <p:sp>
        <p:nvSpPr>
          <p:cNvPr id="43" name="Google Shape;282;p39">
            <a:hlinkClick r:id="rId10" action="ppaction://hlinksldjump"/>
          </p:cNvPr>
          <p:cNvSpPr/>
          <p:nvPr/>
        </p:nvSpPr>
        <p:spPr>
          <a:xfrm rot="16200000">
            <a:off x="7839850" y="35784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32"/>
                                        </p:tgtEl>
                                        <p:attrNameLst>
                                          <p:attrName>style.visibility</p:attrName>
                                        </p:attrNameLst>
                                      </p:cBhvr>
                                      <p:to>
                                        <p:strVal val="visible"/>
                                      </p:to>
                                    </p:set>
                                    <p:anim calcmode="lin" valueType="num">
                                      <p:cBhvr additive="base">
                                        <p:cTn id="7" dur="1000"/>
                                        <p:tgtEl>
                                          <p:spTgt spid="232"/>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233"/>
                                        </p:tgtEl>
                                        <p:attrNameLst>
                                          <p:attrName>style.visibility</p:attrName>
                                        </p:attrNameLst>
                                      </p:cBhvr>
                                      <p:to>
                                        <p:strVal val="visible"/>
                                      </p:to>
                                    </p:set>
                                    <p:anim calcmode="lin" valueType="num">
                                      <p:cBhvr additive="base">
                                        <p:cTn id="10" dur="1000"/>
                                        <p:tgtEl>
                                          <p:spTgt spid="233"/>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234"/>
                                        </p:tgtEl>
                                        <p:attrNameLst>
                                          <p:attrName>style.visibility</p:attrName>
                                        </p:attrNameLst>
                                      </p:cBhvr>
                                      <p:to>
                                        <p:strVal val="visible"/>
                                      </p:to>
                                    </p:set>
                                    <p:anim calcmode="lin" valueType="num">
                                      <p:cBhvr additive="base">
                                        <p:cTn id="13" dur="1000"/>
                                        <p:tgtEl>
                                          <p:spTgt spid="234"/>
                                        </p:tgtEl>
                                        <p:attrNameLst>
                                          <p:attrName>ppt_y</p:attrName>
                                        </p:attrNameLst>
                                      </p:cBhvr>
                                      <p:tavLst>
                                        <p:tav tm="0">
                                          <p:val>
                                            <p:strVal val="#ppt_y+1"/>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236"/>
                                        </p:tgtEl>
                                        <p:attrNameLst>
                                          <p:attrName>style.visibility</p:attrName>
                                        </p:attrNameLst>
                                      </p:cBhvr>
                                      <p:to>
                                        <p:strVal val="visible"/>
                                      </p:to>
                                    </p:set>
                                    <p:anim calcmode="lin" valueType="num">
                                      <p:cBhvr additive="base">
                                        <p:cTn id="16" dur="1000"/>
                                        <p:tgtEl>
                                          <p:spTgt spid="236"/>
                                        </p:tgtEl>
                                        <p:attrNameLst>
                                          <p:attrName>ppt_y</p:attrName>
                                        </p:attrNameLst>
                                      </p:cBhvr>
                                      <p:tavLst>
                                        <p:tav tm="0">
                                          <p:val>
                                            <p:strVal val="#ppt_y+1"/>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40"/>
                                        </p:tgtEl>
                                        <p:attrNameLst>
                                          <p:attrName>style.visibility</p:attrName>
                                        </p:attrNameLst>
                                      </p:cBhvr>
                                      <p:to>
                                        <p:strVal val="visible"/>
                                      </p:to>
                                    </p:set>
                                    <p:anim calcmode="lin" valueType="num">
                                      <p:cBhvr additive="base">
                                        <p:cTn id="19" dur="1000"/>
                                        <p:tgtEl>
                                          <p:spTgt spid="240"/>
                                        </p:tgtEl>
                                        <p:attrNameLst>
                                          <p:attrName>ppt_y</p:attrName>
                                        </p:attrNameLst>
                                      </p:cBhvr>
                                      <p:tavLst>
                                        <p:tav tm="0">
                                          <p:val>
                                            <p:strVal val="#ppt_y+1"/>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229"/>
                                        </p:tgtEl>
                                        <p:attrNameLst>
                                          <p:attrName>style.visibility</p:attrName>
                                        </p:attrNameLst>
                                      </p:cBhvr>
                                      <p:to>
                                        <p:strVal val="visible"/>
                                      </p:to>
                                    </p:set>
                                    <p:anim calcmode="lin" valueType="num">
                                      <p:cBhvr additive="base">
                                        <p:cTn id="22" dur="1000"/>
                                        <p:tgtEl>
                                          <p:spTgt spid="229"/>
                                        </p:tgtEl>
                                        <p:attrNameLst>
                                          <p:attrName>ppt_y</p:attrName>
                                        </p:attrNameLst>
                                      </p:cBhvr>
                                      <p:tavLst>
                                        <p:tav tm="0">
                                          <p:val>
                                            <p:strVal val="#ppt_y+1"/>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30"/>
                                        </p:tgtEl>
                                        <p:attrNameLst>
                                          <p:attrName>style.visibility</p:attrName>
                                        </p:attrNameLst>
                                      </p:cBhvr>
                                      <p:to>
                                        <p:strVal val="visible"/>
                                      </p:to>
                                    </p:set>
                                    <p:anim calcmode="lin" valueType="num">
                                      <p:cBhvr additive="base">
                                        <p:cTn id="25" dur="1000"/>
                                        <p:tgtEl>
                                          <p:spTgt spid="230"/>
                                        </p:tgtEl>
                                        <p:attrNameLst>
                                          <p:attrName>ppt_y</p:attrName>
                                        </p:attrNameLst>
                                      </p:cBhvr>
                                      <p:tavLst>
                                        <p:tav tm="0">
                                          <p:val>
                                            <p:strVal val="#ppt_y+1"/>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231"/>
                                        </p:tgtEl>
                                        <p:attrNameLst>
                                          <p:attrName>style.visibility</p:attrName>
                                        </p:attrNameLst>
                                      </p:cBhvr>
                                      <p:to>
                                        <p:strVal val="visible"/>
                                      </p:to>
                                    </p:set>
                                    <p:anim calcmode="lin" valueType="num">
                                      <p:cBhvr additive="base">
                                        <p:cTn id="28" dur="1000"/>
                                        <p:tgtEl>
                                          <p:spTgt spid="231"/>
                                        </p:tgtEl>
                                        <p:attrNameLst>
                                          <p:attrName>ppt_y</p:attrName>
                                        </p:attrNameLst>
                                      </p:cBhvr>
                                      <p:tavLst>
                                        <p:tav tm="0">
                                          <p:val>
                                            <p:strVal val="#ppt_y+1"/>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38"/>
                                        </p:tgtEl>
                                        <p:attrNameLst>
                                          <p:attrName>style.visibility</p:attrName>
                                        </p:attrNameLst>
                                      </p:cBhvr>
                                      <p:to>
                                        <p:strVal val="visible"/>
                                      </p:to>
                                    </p:set>
                                    <p:anim calcmode="lin" valueType="num">
                                      <p:cBhvr additive="base">
                                        <p:cTn id="31" dur="1000"/>
                                        <p:tgtEl>
                                          <p:spTgt spid="238"/>
                                        </p:tgtEl>
                                        <p:attrNameLst>
                                          <p:attrName>ppt_y</p:attrName>
                                        </p:attrNameLst>
                                      </p:cBhvr>
                                      <p:tavLst>
                                        <p:tav tm="0">
                                          <p:val>
                                            <p:strVal val="#ppt_y+1"/>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242"/>
                                        </p:tgtEl>
                                        <p:attrNameLst>
                                          <p:attrName>style.visibility</p:attrName>
                                        </p:attrNameLst>
                                      </p:cBhvr>
                                      <p:to>
                                        <p:strVal val="visible"/>
                                      </p:to>
                                    </p:set>
                                    <p:anim calcmode="lin" valueType="num">
                                      <p:cBhvr additive="base">
                                        <p:cTn id="34" dur="1000"/>
                                        <p:tgtEl>
                                          <p:spTgt spid="242"/>
                                        </p:tgtEl>
                                        <p:attrNameLst>
                                          <p:attrName>ppt_y</p:attrName>
                                        </p:attrNameLst>
                                      </p:cBhvr>
                                      <p:tavLst>
                                        <p:tav tm="0">
                                          <p:val>
                                            <p:strVal val="#ppt_y+1"/>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1000"/>
                                        <p:tgtEl>
                                          <p:spTgt spid="25"/>
                                        </p:tgtEl>
                                        <p:attrNameLst>
                                          <p:attrName>ppt_y</p:attrName>
                                        </p:attrNameLst>
                                      </p:cBhvr>
                                      <p:tavLst>
                                        <p:tav tm="0">
                                          <p:val>
                                            <p:strVal val="#ppt_y+1"/>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26"/>
                                        </p:tgtEl>
                                        <p:attrNameLst>
                                          <p:attrName>style.visibility</p:attrName>
                                        </p:attrNameLst>
                                      </p:cBhvr>
                                      <p:to>
                                        <p:strVal val="visible"/>
                                      </p:to>
                                    </p:set>
                                    <p:anim calcmode="lin" valueType="num">
                                      <p:cBhvr additive="base">
                                        <p:cTn id="40" dur="1000"/>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4" name="Google Shape;254;p39"/>
          <p:cNvSpPr/>
          <p:nvPr/>
        </p:nvSpPr>
        <p:spPr>
          <a:xfrm rot="465390">
            <a:off x="2916246" y="537299"/>
            <a:ext cx="3174731" cy="4017098"/>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6" name="Google Shape;256;p39"/>
          <p:cNvPicPr preferRelativeResize="0"/>
          <p:nvPr/>
        </p:nvPicPr>
        <p:blipFill>
          <a:blip r:embed="rId3">
            <a:alphaModFix/>
          </a:blip>
          <a:stretch>
            <a:fillRect/>
          </a:stretch>
        </p:blipFill>
        <p:spPr>
          <a:xfrm>
            <a:off x="698915" y="1362075"/>
            <a:ext cx="2204845" cy="2419348"/>
          </a:xfrm>
          <a:prstGeom prst="rect">
            <a:avLst/>
          </a:prstGeom>
          <a:noFill/>
          <a:ln>
            <a:noFill/>
          </a:ln>
        </p:spPr>
      </p:pic>
      <p:sp>
        <p:nvSpPr>
          <p:cNvPr id="257" name="Google Shape;257;p39"/>
          <p:cNvSpPr/>
          <p:nvPr/>
        </p:nvSpPr>
        <p:spPr>
          <a:xfrm>
            <a:off x="1174637" y="2193403"/>
            <a:ext cx="1295930" cy="927121"/>
          </a:xfrm>
          <a:custGeom>
            <a:avLst/>
            <a:gdLst/>
            <a:ahLst/>
            <a:cxnLst/>
            <a:rect l="l" t="t" r="r" b="b"/>
            <a:pathLst>
              <a:path w="34302" h="24540" extrusionOk="0">
                <a:moveTo>
                  <a:pt x="12881" y="90"/>
                </a:moveTo>
                <a:cubicBezTo>
                  <a:pt x="9513" y="652"/>
                  <a:pt x="5848" y="1637"/>
                  <a:pt x="3433" y="4052"/>
                </a:cubicBezTo>
                <a:cubicBezTo>
                  <a:pt x="-94" y="7579"/>
                  <a:pt x="-598" y="15093"/>
                  <a:pt x="2518" y="18988"/>
                </a:cubicBezTo>
                <a:cubicBezTo>
                  <a:pt x="8690" y="26704"/>
                  <a:pt x="30460" y="26601"/>
                  <a:pt x="32084" y="16854"/>
                </a:cubicBezTo>
                <a:cubicBezTo>
                  <a:pt x="33303" y="9538"/>
                  <a:pt x="24831" y="853"/>
                  <a:pt x="17453" y="90"/>
                </a:cubicBezTo>
                <a:cubicBezTo>
                  <a:pt x="10473" y="-632"/>
                  <a:pt x="885" y="5006"/>
                  <a:pt x="80" y="11977"/>
                </a:cubicBezTo>
                <a:cubicBezTo>
                  <a:pt x="-563" y="17544"/>
                  <a:pt x="6439" y="22945"/>
                  <a:pt x="11967" y="23864"/>
                </a:cubicBezTo>
                <a:cubicBezTo>
                  <a:pt x="19478" y="25113"/>
                  <a:pt x="29929" y="23216"/>
                  <a:pt x="33608" y="16549"/>
                </a:cubicBezTo>
                <a:cubicBezTo>
                  <a:pt x="36045" y="12131"/>
                  <a:pt x="31371" y="5682"/>
                  <a:pt x="27207" y="2833"/>
                </a:cubicBezTo>
                <a:cubicBezTo>
                  <a:pt x="22485" y="-399"/>
                  <a:pt x="15860" y="1004"/>
                  <a:pt x="10138" y="1004"/>
                </a:cubicBezTo>
              </a:path>
            </a:pathLst>
          </a:custGeom>
          <a:noFill/>
          <a:ln w="28575" cap="flat" cmpd="sng">
            <a:solidFill>
              <a:srgbClr val="E06666"/>
            </a:solidFill>
            <a:prstDash val="solid"/>
            <a:round/>
            <a:headEnd type="none" w="med" len="med"/>
            <a:tailEnd type="none" w="med" len="med"/>
          </a:ln>
        </p:spPr>
      </p:sp>
      <p:sp>
        <p:nvSpPr>
          <p:cNvPr id="258" name="Google Shape;258;p39"/>
          <p:cNvSpPr txBox="1">
            <a:spLocks noGrp="1"/>
          </p:cNvSpPr>
          <p:nvPr>
            <p:ph type="title"/>
          </p:nvPr>
        </p:nvSpPr>
        <p:spPr>
          <a:xfrm rot="452811">
            <a:off x="3150990" y="3328334"/>
            <a:ext cx="2471509" cy="514745"/>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sz="2400" dirty="0"/>
              <a:t>Gravity Method</a:t>
            </a:r>
            <a:endParaRPr sz="2400" dirty="0"/>
          </a:p>
        </p:txBody>
      </p:sp>
      <p:sp>
        <p:nvSpPr>
          <p:cNvPr id="260" name="Google Shape;260;p39"/>
          <p:cNvSpPr txBox="1">
            <a:spLocks noGrp="1"/>
          </p:cNvSpPr>
          <p:nvPr>
            <p:ph type="title"/>
          </p:nvPr>
        </p:nvSpPr>
        <p:spPr>
          <a:xfrm rot="-513547">
            <a:off x="1219759" y="2274285"/>
            <a:ext cx="1138884" cy="68991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200"/>
              <a:t>01.</a:t>
            </a:r>
            <a:endParaRPr sz="5200"/>
          </a:p>
        </p:txBody>
      </p:sp>
      <p:sp>
        <p:nvSpPr>
          <p:cNvPr id="261" name="Google Shape;261;p39">
            <a:hlinkClick r:id="rId4" action="ppaction://hlinksldjump"/>
          </p:cNvPr>
          <p:cNvSpPr/>
          <p:nvPr/>
        </p:nvSpPr>
        <p:spPr>
          <a:xfrm>
            <a:off x="7472650" y="1240500"/>
            <a:ext cx="1730400" cy="490800"/>
          </a:xfrm>
          <a:prstGeom prst="rect">
            <a:avLst/>
          </a:prstGeom>
          <a:solidFill>
            <a:srgbClr val="93C47D"/>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9">
            <a:hlinkClick r:id="rId4" action="ppaction://hlinksldjump"/>
          </p:cNvPr>
          <p:cNvSpPr txBox="1">
            <a:spLocks noGrp="1"/>
          </p:cNvSpPr>
          <p:nvPr>
            <p:ph type="ctrTitle" idx="4294967295"/>
          </p:nvPr>
        </p:nvSpPr>
        <p:spPr>
          <a:xfrm>
            <a:off x="7926464" y="1331950"/>
            <a:ext cx="1185915" cy="307900"/>
          </a:xfrm>
          <a:prstGeom prst="rect">
            <a:avLst/>
          </a:prstGeom>
        </p:spPr>
        <p:txBody>
          <a:bodyPr spcFirstLastPara="1" wrap="square" lIns="91425" tIns="91425" rIns="91425" bIns="91425" anchor="t" anchorCtr="0">
            <a:noAutofit/>
          </a:bodyPr>
          <a:lstStyle/>
          <a:p>
            <a:pPr lvl="0"/>
            <a:r>
              <a:rPr lang="id-ID" sz="1100" dirty="0"/>
              <a:t>Gravity Method</a:t>
            </a:r>
            <a:endParaRPr sz="1100" dirty="0"/>
          </a:p>
        </p:txBody>
      </p:sp>
      <p:pic>
        <p:nvPicPr>
          <p:cNvPr id="263" name="Google Shape;263;p39">
            <a:hlinkClick r:id="rId5" action="ppaction://hlinksldjump"/>
          </p:cNvPr>
          <p:cNvPicPr preferRelativeResize="0"/>
          <p:nvPr/>
        </p:nvPicPr>
        <p:blipFill rotWithShape="1">
          <a:blip r:embed="rId6">
            <a:alphaModFix/>
          </a:blip>
          <a:srcRect l="32005" t="19826" r="39798" b="9790"/>
          <a:stretch/>
        </p:blipFill>
        <p:spPr>
          <a:xfrm rot="-5400000">
            <a:off x="7824901" y="-395073"/>
            <a:ext cx="1138848" cy="2132299"/>
          </a:xfrm>
          <a:prstGeom prst="rect">
            <a:avLst/>
          </a:prstGeom>
          <a:noFill/>
          <a:ln>
            <a:noFill/>
          </a:ln>
        </p:spPr>
      </p:pic>
      <p:pic>
        <p:nvPicPr>
          <p:cNvPr id="264" name="Google Shape;264;p39">
            <a:hlinkClick r:id="rId7" action="ppaction://hlinksldjump"/>
          </p:cNvPr>
          <p:cNvPicPr preferRelativeResize="0"/>
          <p:nvPr/>
        </p:nvPicPr>
        <p:blipFill>
          <a:blip r:embed="rId3">
            <a:alphaModFix/>
          </a:blip>
          <a:stretch>
            <a:fillRect/>
          </a:stretch>
        </p:blipFill>
        <p:spPr>
          <a:xfrm>
            <a:off x="1745558" y="3475475"/>
            <a:ext cx="1229098" cy="1348689"/>
          </a:xfrm>
          <a:prstGeom prst="rect">
            <a:avLst/>
          </a:prstGeom>
          <a:noFill/>
          <a:ln>
            <a:noFill/>
          </a:ln>
        </p:spPr>
      </p:pic>
      <p:sp>
        <p:nvSpPr>
          <p:cNvPr id="265" name="Google Shape;265;p39">
            <a:hlinkClick r:id="rId5" action="ppaction://hlinksldjump"/>
          </p:cNvPr>
          <p:cNvSpPr txBox="1">
            <a:spLocks noGrp="1"/>
          </p:cNvSpPr>
          <p:nvPr>
            <p:ph type="ctrTitle" idx="4294967295"/>
          </p:nvPr>
        </p:nvSpPr>
        <p:spPr>
          <a:xfrm>
            <a:off x="8088800" y="399575"/>
            <a:ext cx="915900" cy="54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Table of Contents</a:t>
            </a:r>
            <a:endParaRPr sz="1200"/>
          </a:p>
        </p:txBody>
      </p:sp>
      <p:sp>
        <p:nvSpPr>
          <p:cNvPr id="266" name="Google Shape;266;p39">
            <a:hlinkClick r:id="rId5" action="ppaction://hlinksldjump"/>
          </p:cNvPr>
          <p:cNvSpPr/>
          <p:nvPr/>
        </p:nvSpPr>
        <p:spPr>
          <a:xfrm>
            <a:off x="7971175" y="286773"/>
            <a:ext cx="1151140" cy="768611"/>
          </a:xfrm>
          <a:custGeom>
            <a:avLst/>
            <a:gdLst/>
            <a:ahLst/>
            <a:cxnLst/>
            <a:rect l="l" t="t" r="r" b="b"/>
            <a:pathLst>
              <a:path w="23219" h="15504" extrusionOk="0">
                <a:moveTo>
                  <a:pt x="0" y="3617"/>
                </a:moveTo>
                <a:cubicBezTo>
                  <a:pt x="0" y="7713"/>
                  <a:pt x="2042" y="13706"/>
                  <a:pt x="6096" y="14285"/>
                </a:cubicBezTo>
                <a:cubicBezTo>
                  <a:pt x="12446" y="15193"/>
                  <a:pt x="25244" y="10791"/>
                  <a:pt x="22860" y="4836"/>
                </a:cubicBezTo>
                <a:cubicBezTo>
                  <a:pt x="20361" y="-1407"/>
                  <a:pt x="7730" y="-1200"/>
                  <a:pt x="2743" y="3312"/>
                </a:cubicBezTo>
                <a:cubicBezTo>
                  <a:pt x="397" y="5435"/>
                  <a:pt x="-877" y="11119"/>
                  <a:pt x="1828" y="12761"/>
                </a:cubicBezTo>
                <a:cubicBezTo>
                  <a:pt x="5289" y="14862"/>
                  <a:pt x="5638" y="14133"/>
                  <a:pt x="9448" y="15504"/>
                </a:cubicBezTo>
              </a:path>
            </a:pathLst>
          </a:custGeom>
          <a:noFill/>
          <a:ln w="28575" cap="flat" cmpd="sng">
            <a:solidFill>
              <a:srgbClr val="E06666"/>
            </a:solidFill>
            <a:prstDash val="solid"/>
            <a:round/>
            <a:headEnd type="none" w="med" len="med"/>
            <a:tailEnd type="none" w="med" len="med"/>
          </a:ln>
        </p:spPr>
      </p:sp>
      <p:pic>
        <p:nvPicPr>
          <p:cNvPr id="267" name="Google Shape;267;p39"/>
          <p:cNvPicPr preferRelativeResize="0"/>
          <p:nvPr/>
        </p:nvPicPr>
        <p:blipFill>
          <a:blip r:embed="rId8">
            <a:alphaModFix/>
          </a:blip>
          <a:stretch>
            <a:fillRect/>
          </a:stretch>
        </p:blipFill>
        <p:spPr>
          <a:xfrm>
            <a:off x="4716706" y="531314"/>
            <a:ext cx="481602" cy="490801"/>
          </a:xfrm>
          <a:prstGeom prst="rect">
            <a:avLst/>
          </a:prstGeom>
          <a:noFill/>
          <a:ln>
            <a:noFill/>
          </a:ln>
        </p:spPr>
      </p:pic>
      <p:sp>
        <p:nvSpPr>
          <p:cNvPr id="268" name="Google Shape;268;p39"/>
          <p:cNvSpPr/>
          <p:nvPr/>
        </p:nvSpPr>
        <p:spPr>
          <a:xfrm rot="-4609553">
            <a:off x="3056171" y="-130997"/>
            <a:ext cx="1018199" cy="1324622"/>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EA9999">
              <a:alpha val="45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9"/>
          <p:cNvSpPr/>
          <p:nvPr/>
        </p:nvSpPr>
        <p:spPr>
          <a:xfrm rot="-895808">
            <a:off x="5747563" y="161706"/>
            <a:ext cx="1018225" cy="1324655"/>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EA9999">
              <a:alpha val="45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9">
            <a:hlinkClick r:id="rId9" action="ppaction://hlinksldjump"/>
          </p:cNvPr>
          <p:cNvSpPr/>
          <p:nvPr/>
        </p:nvSpPr>
        <p:spPr>
          <a:xfrm>
            <a:off x="7625050" y="1793350"/>
            <a:ext cx="1730400" cy="490800"/>
          </a:xfrm>
          <a:prstGeom prst="rect">
            <a:avLst/>
          </a:prstGeom>
          <a:solidFill>
            <a:srgbClr val="FFD966"/>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9">
            <a:hlinkClick r:id="rId9" action="ppaction://hlinksldjump"/>
          </p:cNvPr>
          <p:cNvSpPr txBox="1">
            <a:spLocks noGrp="1"/>
          </p:cNvSpPr>
          <p:nvPr>
            <p:ph type="ctrTitle" idx="4294967295"/>
          </p:nvPr>
        </p:nvSpPr>
        <p:spPr>
          <a:xfrm>
            <a:off x="8088799" y="1859050"/>
            <a:ext cx="1371675"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1100" dirty="0"/>
              <a:t>Magnetic Method</a:t>
            </a:r>
            <a:endParaRPr sz="1600" dirty="0"/>
          </a:p>
        </p:txBody>
      </p:sp>
      <p:sp>
        <p:nvSpPr>
          <p:cNvPr id="272" name="Google Shape;272;p39">
            <a:hlinkClick r:id="rId10" action="ppaction://hlinksldjump"/>
          </p:cNvPr>
          <p:cNvSpPr/>
          <p:nvPr/>
        </p:nvSpPr>
        <p:spPr>
          <a:xfrm>
            <a:off x="7625050" y="2346200"/>
            <a:ext cx="1730400" cy="490800"/>
          </a:xfrm>
          <a:prstGeom prst="rect">
            <a:avLst/>
          </a:prstGeom>
          <a:solidFill>
            <a:srgbClr val="EA9999"/>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9">
            <a:hlinkClick r:id="rId10" action="ppaction://hlinksldjump"/>
          </p:cNvPr>
          <p:cNvSpPr txBox="1">
            <a:spLocks noGrp="1"/>
          </p:cNvSpPr>
          <p:nvPr>
            <p:ph type="ctrTitle" idx="4294967295"/>
          </p:nvPr>
        </p:nvSpPr>
        <p:spPr>
          <a:xfrm>
            <a:off x="8088800" y="2411900"/>
            <a:ext cx="1451752"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100" dirty="0"/>
              <a:t>Se</a:t>
            </a:r>
            <a:r>
              <a:rPr lang="id-ID" sz="1100" dirty="0"/>
              <a:t>ismic Method</a:t>
            </a:r>
            <a:endParaRPr sz="1200" dirty="0"/>
          </a:p>
        </p:txBody>
      </p:sp>
      <p:sp>
        <p:nvSpPr>
          <p:cNvPr id="274" name="Google Shape;274;p39">
            <a:hlinkClick r:id="rId4" action="ppaction://hlinksldjump"/>
          </p:cNvPr>
          <p:cNvSpPr/>
          <p:nvPr/>
        </p:nvSpPr>
        <p:spPr>
          <a:xfrm rot="-5400000">
            <a:off x="7687450" y="1398100"/>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9">
            <a:hlinkClick r:id="rId9" action="ppaction://hlinksldjump"/>
          </p:cNvPr>
          <p:cNvSpPr/>
          <p:nvPr/>
        </p:nvSpPr>
        <p:spPr>
          <a:xfrm rot="-5400000">
            <a:off x="7839850" y="1924488"/>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9">
            <a:hlinkClick r:id="rId10" action="ppaction://hlinksldjump"/>
          </p:cNvPr>
          <p:cNvSpPr/>
          <p:nvPr/>
        </p:nvSpPr>
        <p:spPr>
          <a:xfrm rot="-5400000">
            <a:off x="7839850" y="24727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9">
            <a:hlinkClick r:id="rId11" action="ppaction://hlinksldjump"/>
          </p:cNvPr>
          <p:cNvSpPr/>
          <p:nvPr/>
        </p:nvSpPr>
        <p:spPr>
          <a:xfrm>
            <a:off x="7625050" y="2899050"/>
            <a:ext cx="1730400" cy="490800"/>
          </a:xfrm>
          <a:prstGeom prst="rect">
            <a:avLst/>
          </a:prstGeom>
          <a:solidFill>
            <a:schemeClr val="accent1"/>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9">
            <a:hlinkClick r:id="rId11" action="ppaction://hlinksldjump"/>
          </p:cNvPr>
          <p:cNvSpPr txBox="1">
            <a:spLocks noGrp="1"/>
          </p:cNvSpPr>
          <p:nvPr>
            <p:ph type="ctrTitle" idx="4294967295"/>
          </p:nvPr>
        </p:nvSpPr>
        <p:spPr>
          <a:xfrm>
            <a:off x="8016792" y="2964750"/>
            <a:ext cx="1443684" cy="42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1100" dirty="0"/>
              <a:t>Geoelectricc Method</a:t>
            </a:r>
            <a:endParaRPr sz="1100" dirty="0"/>
          </a:p>
        </p:txBody>
      </p:sp>
      <p:sp>
        <p:nvSpPr>
          <p:cNvPr id="279" name="Google Shape;279;p39">
            <a:hlinkClick r:id="rId11" action="ppaction://hlinksldjump"/>
          </p:cNvPr>
          <p:cNvSpPr/>
          <p:nvPr/>
        </p:nvSpPr>
        <p:spPr>
          <a:xfrm rot="-5400000">
            <a:off x="7839850" y="302561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9">
            <a:hlinkClick r:id="rId12" action="ppaction://hlinksldjump"/>
          </p:cNvPr>
          <p:cNvSpPr/>
          <p:nvPr/>
        </p:nvSpPr>
        <p:spPr>
          <a:xfrm>
            <a:off x="7625050" y="3451900"/>
            <a:ext cx="1730400" cy="490800"/>
          </a:xfrm>
          <a:prstGeom prst="rect">
            <a:avLst/>
          </a:prstGeom>
          <a:solidFill>
            <a:schemeClr val="accent2"/>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9">
            <a:hlinkClick r:id="rId12" action="ppaction://hlinksldjump"/>
          </p:cNvPr>
          <p:cNvSpPr txBox="1">
            <a:spLocks noGrp="1"/>
          </p:cNvSpPr>
          <p:nvPr>
            <p:ph type="ctrTitle" idx="4294967295"/>
          </p:nvPr>
        </p:nvSpPr>
        <p:spPr>
          <a:xfrm>
            <a:off x="8012261" y="3517600"/>
            <a:ext cx="1384275" cy="359400"/>
          </a:xfrm>
          <a:prstGeom prst="rect">
            <a:avLst/>
          </a:prstGeom>
        </p:spPr>
        <p:txBody>
          <a:bodyPr spcFirstLastPara="1" wrap="square" lIns="91425" tIns="91425" rIns="91425" bIns="91425" anchor="t" anchorCtr="0">
            <a:noAutofit/>
          </a:bodyPr>
          <a:lstStyle/>
          <a:p>
            <a:r>
              <a:rPr lang="id-ID" sz="1050" dirty="0"/>
              <a:t>Electromagnetoc &amp;</a:t>
            </a:r>
            <a:br>
              <a:rPr lang="id-ID" sz="1050" dirty="0"/>
            </a:br>
            <a:r>
              <a:rPr lang="id-ID" sz="1050" dirty="0"/>
              <a:t>GPR Method</a:t>
            </a:r>
            <a:endParaRPr sz="1050" dirty="0"/>
          </a:p>
        </p:txBody>
      </p:sp>
      <p:sp>
        <p:nvSpPr>
          <p:cNvPr id="282" name="Google Shape;282;p39">
            <a:hlinkClick r:id="rId12" action="ppaction://hlinksldjump"/>
          </p:cNvPr>
          <p:cNvSpPr/>
          <p:nvPr/>
        </p:nvSpPr>
        <p:spPr>
          <a:xfrm rot="-5400000">
            <a:off x="7839850" y="35784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9">
            <a:hlinkClick r:id="rId7" action="ppaction://hlinksldjump"/>
          </p:cNvPr>
          <p:cNvSpPr/>
          <p:nvPr/>
        </p:nvSpPr>
        <p:spPr>
          <a:xfrm rot="-5895391">
            <a:off x="2228433" y="3937102"/>
            <a:ext cx="194343" cy="237642"/>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4" name="Google Shape;284;p39">
            <a:hlinkClick r:id="rId7" action="ppaction://hlinksldjump"/>
          </p:cNvPr>
          <p:cNvSpPr txBox="1">
            <a:spLocks noGrp="1"/>
          </p:cNvSpPr>
          <p:nvPr>
            <p:ph type="ctrTitle" idx="4294967295"/>
          </p:nvPr>
        </p:nvSpPr>
        <p:spPr>
          <a:xfrm rot="-496088">
            <a:off x="1902203" y="4185067"/>
            <a:ext cx="915819" cy="35952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200"/>
              <a:t>START!</a:t>
            </a:r>
            <a:endParaRPr sz="1200"/>
          </a:p>
        </p:txBody>
      </p:sp>
      <p:sp>
        <p:nvSpPr>
          <p:cNvPr id="285" name="Google Shape;285;p39">
            <a:hlinkClick r:id="rId7" action="ppaction://hlinksldjump"/>
          </p:cNvPr>
          <p:cNvSpPr/>
          <p:nvPr/>
        </p:nvSpPr>
        <p:spPr>
          <a:xfrm>
            <a:off x="2084807" y="3883652"/>
            <a:ext cx="481600" cy="344542"/>
          </a:xfrm>
          <a:custGeom>
            <a:avLst/>
            <a:gdLst/>
            <a:ahLst/>
            <a:cxnLst/>
            <a:rect l="l" t="t" r="r" b="b"/>
            <a:pathLst>
              <a:path w="34302" h="24540" extrusionOk="0">
                <a:moveTo>
                  <a:pt x="12881" y="90"/>
                </a:moveTo>
                <a:cubicBezTo>
                  <a:pt x="9513" y="652"/>
                  <a:pt x="5848" y="1637"/>
                  <a:pt x="3433" y="4052"/>
                </a:cubicBezTo>
                <a:cubicBezTo>
                  <a:pt x="-94" y="7579"/>
                  <a:pt x="-598" y="15093"/>
                  <a:pt x="2518" y="18988"/>
                </a:cubicBezTo>
                <a:cubicBezTo>
                  <a:pt x="8690" y="26704"/>
                  <a:pt x="30460" y="26601"/>
                  <a:pt x="32084" y="16854"/>
                </a:cubicBezTo>
                <a:cubicBezTo>
                  <a:pt x="33303" y="9538"/>
                  <a:pt x="24831" y="853"/>
                  <a:pt x="17453" y="90"/>
                </a:cubicBezTo>
                <a:cubicBezTo>
                  <a:pt x="10473" y="-632"/>
                  <a:pt x="885" y="5006"/>
                  <a:pt x="80" y="11977"/>
                </a:cubicBezTo>
                <a:cubicBezTo>
                  <a:pt x="-563" y="17544"/>
                  <a:pt x="6439" y="22945"/>
                  <a:pt x="11967" y="23864"/>
                </a:cubicBezTo>
                <a:cubicBezTo>
                  <a:pt x="19478" y="25113"/>
                  <a:pt x="29929" y="23216"/>
                  <a:pt x="33608" y="16549"/>
                </a:cubicBezTo>
                <a:cubicBezTo>
                  <a:pt x="36045" y="12131"/>
                  <a:pt x="31371" y="5682"/>
                  <a:pt x="27207" y="2833"/>
                </a:cubicBezTo>
                <a:cubicBezTo>
                  <a:pt x="22485" y="-399"/>
                  <a:pt x="15860" y="1004"/>
                  <a:pt x="10138" y="1004"/>
                </a:cubicBezTo>
              </a:path>
            </a:pathLst>
          </a:custGeom>
          <a:noFill/>
          <a:ln w="28575" cap="flat" cmpd="sng">
            <a:solidFill>
              <a:srgbClr val="E06666"/>
            </a:solidFill>
            <a:prstDash val="solid"/>
            <a:round/>
            <a:headEnd type="none" w="med" len="med"/>
            <a:tailEnd type="none" w="med" len="med"/>
          </a:ln>
        </p:spPr>
      </p:sp>
      <p:pic>
        <p:nvPicPr>
          <p:cNvPr id="36" name="Picture 35" descr="Magnetic and Gravity Methods in Mineral Exploration: the Value of  Well-Rounded Geophysical Skills | CSEG RECORDER"/>
          <p:cNvPicPr/>
          <p:nvPr/>
        </p:nvPicPr>
        <p:blipFill>
          <a:blip r:embed="rId13">
            <a:extLst>
              <a:ext uri="{28A0092B-C50C-407E-A947-70E740481C1C}">
                <a14:useLocalDpi xmlns:a14="http://schemas.microsoft.com/office/drawing/2010/main" val="0"/>
              </a:ext>
            </a:extLst>
          </a:blip>
          <a:srcRect/>
          <a:stretch>
            <a:fillRect/>
          </a:stretch>
        </p:blipFill>
        <p:spPr bwMode="auto">
          <a:xfrm rot="406681">
            <a:off x="3524567" y="970206"/>
            <a:ext cx="2094865" cy="217995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56"/>
                                        </p:tgtEl>
                                        <p:attrNameLst>
                                          <p:attrName>style.visibility</p:attrName>
                                        </p:attrNameLst>
                                      </p:cBhvr>
                                      <p:to>
                                        <p:strVal val="visible"/>
                                      </p:to>
                                    </p:set>
                                    <p:anim calcmode="lin" valueType="num">
                                      <p:cBhvr additive="base">
                                        <p:cTn id="7" dur="700"/>
                                        <p:tgtEl>
                                          <p:spTgt spid="256"/>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57"/>
                                        </p:tgtEl>
                                        <p:attrNameLst>
                                          <p:attrName>style.visibility</p:attrName>
                                        </p:attrNameLst>
                                      </p:cBhvr>
                                      <p:to>
                                        <p:strVal val="visible"/>
                                      </p:to>
                                    </p:set>
                                    <p:anim calcmode="lin" valueType="num">
                                      <p:cBhvr additive="base">
                                        <p:cTn id="10" dur="700"/>
                                        <p:tgtEl>
                                          <p:spTgt spid="257"/>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260"/>
                                        </p:tgtEl>
                                        <p:attrNameLst>
                                          <p:attrName>style.visibility</p:attrName>
                                        </p:attrNameLst>
                                      </p:cBhvr>
                                      <p:to>
                                        <p:strVal val="visible"/>
                                      </p:to>
                                    </p:set>
                                    <p:anim calcmode="lin" valueType="num">
                                      <p:cBhvr additive="base">
                                        <p:cTn id="13" dur="700"/>
                                        <p:tgtEl>
                                          <p:spTgt spid="260"/>
                                        </p:tgtEl>
                                        <p:attrNameLst>
                                          <p:attrName>ppt_x</p:attrName>
                                        </p:attrNameLst>
                                      </p:cBhvr>
                                      <p:tavLst>
                                        <p:tav tm="0">
                                          <p:val>
                                            <p:strVal val="#ppt_x-1"/>
                                          </p:val>
                                        </p:tav>
                                        <p:tav tm="100000">
                                          <p:val>
                                            <p:strVal val="#ppt_x"/>
                                          </p:val>
                                        </p:tav>
                                      </p:tavLst>
                                    </p:anim>
                                  </p:childTnLst>
                                </p:cTn>
                              </p:par>
                              <p:par>
                                <p:cTn id="14" presetID="2" presetClass="entr" presetSubtype="4" fill="hold" nodeType="withEffect">
                                  <p:stCondLst>
                                    <p:cond delay="0"/>
                                  </p:stCondLst>
                                  <p:childTnLst>
                                    <p:set>
                                      <p:cBhvr>
                                        <p:cTn id="15" dur="1" fill="hold">
                                          <p:stCondLst>
                                            <p:cond delay="0"/>
                                          </p:stCondLst>
                                        </p:cTn>
                                        <p:tgtEl>
                                          <p:spTgt spid="267"/>
                                        </p:tgtEl>
                                        <p:attrNameLst>
                                          <p:attrName>style.visibility</p:attrName>
                                        </p:attrNameLst>
                                      </p:cBhvr>
                                      <p:to>
                                        <p:strVal val="visible"/>
                                      </p:to>
                                    </p:set>
                                    <p:anim calcmode="lin" valueType="num">
                                      <p:cBhvr additive="base">
                                        <p:cTn id="16" dur="700"/>
                                        <p:tgtEl>
                                          <p:spTgt spid="267"/>
                                        </p:tgtEl>
                                        <p:attrNameLst>
                                          <p:attrName>ppt_y</p:attrName>
                                        </p:attrNameLst>
                                      </p:cBhvr>
                                      <p:tavLst>
                                        <p:tav tm="0">
                                          <p:val>
                                            <p:strVal val="#ppt_y+1"/>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258"/>
                                        </p:tgtEl>
                                        <p:attrNameLst>
                                          <p:attrName>style.visibility</p:attrName>
                                        </p:attrNameLst>
                                      </p:cBhvr>
                                      <p:to>
                                        <p:strVal val="visible"/>
                                      </p:to>
                                    </p:set>
                                    <p:anim calcmode="lin" valueType="num">
                                      <p:cBhvr additive="base">
                                        <p:cTn id="19" dur="700"/>
                                        <p:tgtEl>
                                          <p:spTgt spid="258"/>
                                        </p:tgtEl>
                                        <p:attrNameLst>
                                          <p:attrName>ppt_y</p:attrName>
                                        </p:attrNameLst>
                                      </p:cBhvr>
                                      <p:tavLst>
                                        <p:tav tm="0">
                                          <p:val>
                                            <p:strVal val="#ppt_y-1"/>
                                          </p:val>
                                        </p:tav>
                                        <p:tav tm="100000">
                                          <p:val>
                                            <p:strVal val="#ppt_y"/>
                                          </p:val>
                                        </p:tav>
                                      </p:tavLst>
                                    </p:anim>
                                  </p:childTnLst>
                                </p:cTn>
                              </p:par>
                              <p:par>
                                <p:cTn id="20" presetID="2" presetClass="entr" presetSubtype="1" fill="hold" nodeType="withEffect">
                                  <p:stCondLst>
                                    <p:cond delay="0"/>
                                  </p:stCondLst>
                                  <p:childTnLst>
                                    <p:set>
                                      <p:cBhvr>
                                        <p:cTn id="21" dur="1" fill="hold">
                                          <p:stCondLst>
                                            <p:cond delay="0"/>
                                          </p:stCondLst>
                                        </p:cTn>
                                        <p:tgtEl>
                                          <p:spTgt spid="268"/>
                                        </p:tgtEl>
                                        <p:attrNameLst>
                                          <p:attrName>style.visibility</p:attrName>
                                        </p:attrNameLst>
                                      </p:cBhvr>
                                      <p:to>
                                        <p:strVal val="visible"/>
                                      </p:to>
                                    </p:set>
                                    <p:anim calcmode="lin" valueType="num">
                                      <p:cBhvr additive="base">
                                        <p:cTn id="22" dur="700"/>
                                        <p:tgtEl>
                                          <p:spTgt spid="268"/>
                                        </p:tgtEl>
                                        <p:attrNameLst>
                                          <p:attrName>ppt_y</p:attrName>
                                        </p:attrNameLst>
                                      </p:cBhvr>
                                      <p:tavLst>
                                        <p:tav tm="0">
                                          <p:val>
                                            <p:strVal val="#ppt_y-1"/>
                                          </p:val>
                                        </p:tav>
                                        <p:tav tm="100000">
                                          <p:val>
                                            <p:strVal val="#ppt_y"/>
                                          </p:val>
                                        </p:tav>
                                      </p:tavLst>
                                    </p:anim>
                                  </p:childTnLst>
                                </p:cTn>
                              </p:par>
                              <p:par>
                                <p:cTn id="23" presetID="2" presetClass="entr" presetSubtype="1" fill="hold" nodeType="withEffect">
                                  <p:stCondLst>
                                    <p:cond delay="0"/>
                                  </p:stCondLst>
                                  <p:childTnLst>
                                    <p:set>
                                      <p:cBhvr>
                                        <p:cTn id="24" dur="1" fill="hold">
                                          <p:stCondLst>
                                            <p:cond delay="0"/>
                                          </p:stCondLst>
                                        </p:cTn>
                                        <p:tgtEl>
                                          <p:spTgt spid="269"/>
                                        </p:tgtEl>
                                        <p:attrNameLst>
                                          <p:attrName>style.visibility</p:attrName>
                                        </p:attrNameLst>
                                      </p:cBhvr>
                                      <p:to>
                                        <p:strVal val="visible"/>
                                      </p:to>
                                    </p:set>
                                    <p:anim calcmode="lin" valueType="num">
                                      <p:cBhvr additive="base">
                                        <p:cTn id="25" dur="700"/>
                                        <p:tgtEl>
                                          <p:spTgt spid="269"/>
                                        </p:tgtEl>
                                        <p:attrNameLst>
                                          <p:attrName>ppt_y</p:attrName>
                                        </p:attrNameLst>
                                      </p:cBhvr>
                                      <p:tavLst>
                                        <p:tav tm="0">
                                          <p:val>
                                            <p:strVal val="#ppt_y-1"/>
                                          </p:val>
                                        </p:tav>
                                        <p:tav tm="100000">
                                          <p:val>
                                            <p:strVal val="#ppt_y"/>
                                          </p:val>
                                        </p:tav>
                                      </p:tavLst>
                                    </p:anim>
                                  </p:childTnLst>
                                </p:cTn>
                              </p:par>
                            </p:childTnLst>
                          </p:cTn>
                        </p:par>
                        <p:par>
                          <p:cTn id="26" fill="hold">
                            <p:stCondLst>
                              <p:cond delay="700"/>
                            </p:stCondLst>
                            <p:childTnLst>
                              <p:par>
                                <p:cTn id="27" presetID="2" presetClass="entr" presetSubtype="4" fill="hold" nodeType="afterEffect">
                                  <p:stCondLst>
                                    <p:cond delay="0"/>
                                  </p:stCondLst>
                                  <p:childTnLst>
                                    <p:set>
                                      <p:cBhvr>
                                        <p:cTn id="28" dur="1" fill="hold">
                                          <p:stCondLst>
                                            <p:cond delay="0"/>
                                          </p:stCondLst>
                                        </p:cTn>
                                        <p:tgtEl>
                                          <p:spTgt spid="264"/>
                                        </p:tgtEl>
                                        <p:attrNameLst>
                                          <p:attrName>style.visibility</p:attrName>
                                        </p:attrNameLst>
                                      </p:cBhvr>
                                      <p:to>
                                        <p:strVal val="visible"/>
                                      </p:to>
                                    </p:set>
                                    <p:anim calcmode="lin" valueType="num">
                                      <p:cBhvr additive="base">
                                        <p:cTn id="29" dur="1000"/>
                                        <p:tgtEl>
                                          <p:spTgt spid="264"/>
                                        </p:tgtEl>
                                        <p:attrNameLst>
                                          <p:attrName>ppt_y</p:attrName>
                                        </p:attrNameLst>
                                      </p:cBhvr>
                                      <p:tavLst>
                                        <p:tav tm="0">
                                          <p:val>
                                            <p:strVal val="#ppt_y+1"/>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283"/>
                                        </p:tgtEl>
                                        <p:attrNameLst>
                                          <p:attrName>style.visibility</p:attrName>
                                        </p:attrNameLst>
                                      </p:cBhvr>
                                      <p:to>
                                        <p:strVal val="visible"/>
                                      </p:to>
                                    </p:set>
                                    <p:anim calcmode="lin" valueType="num">
                                      <p:cBhvr additive="base">
                                        <p:cTn id="32" dur="1000"/>
                                        <p:tgtEl>
                                          <p:spTgt spid="283"/>
                                        </p:tgtEl>
                                        <p:attrNameLst>
                                          <p:attrName>ppt_y</p:attrName>
                                        </p:attrNameLst>
                                      </p:cBhvr>
                                      <p:tavLst>
                                        <p:tav tm="0">
                                          <p:val>
                                            <p:strVal val="#ppt_y+1"/>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84"/>
                                        </p:tgtEl>
                                        <p:attrNameLst>
                                          <p:attrName>style.visibility</p:attrName>
                                        </p:attrNameLst>
                                      </p:cBhvr>
                                      <p:to>
                                        <p:strVal val="visible"/>
                                      </p:to>
                                    </p:set>
                                    <p:anim calcmode="lin" valueType="num">
                                      <p:cBhvr additive="base">
                                        <p:cTn id="35" dur="1000"/>
                                        <p:tgtEl>
                                          <p:spTgt spid="284"/>
                                        </p:tgtEl>
                                        <p:attrNameLst>
                                          <p:attrName>ppt_y</p:attrName>
                                        </p:attrNameLst>
                                      </p:cBhvr>
                                      <p:tavLst>
                                        <p:tav tm="0">
                                          <p:val>
                                            <p:strVal val="#ppt_y+1"/>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285"/>
                                        </p:tgtEl>
                                        <p:attrNameLst>
                                          <p:attrName>style.visibility</p:attrName>
                                        </p:attrNameLst>
                                      </p:cBhvr>
                                      <p:to>
                                        <p:strVal val="visible"/>
                                      </p:to>
                                    </p:set>
                                    <p:anim calcmode="lin" valueType="num">
                                      <p:cBhvr additive="base">
                                        <p:cTn id="38" dur="1000"/>
                                        <p:tgtEl>
                                          <p:spTgt spid="28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Google Shape;290;p40"/>
          <p:cNvPicPr preferRelativeResize="0"/>
          <p:nvPr/>
        </p:nvPicPr>
        <p:blipFill>
          <a:blip r:embed="rId3">
            <a:alphaModFix/>
          </a:blip>
          <a:stretch>
            <a:fillRect/>
          </a:stretch>
        </p:blipFill>
        <p:spPr>
          <a:xfrm>
            <a:off x="668150" y="304640"/>
            <a:ext cx="5840423" cy="4669323"/>
          </a:xfrm>
          <a:prstGeom prst="rect">
            <a:avLst/>
          </a:prstGeom>
          <a:noFill/>
          <a:ln>
            <a:noFill/>
          </a:ln>
          <a:effectLst>
            <a:outerShdw blurRad="57150" dist="19050" dir="5400000" algn="bl" rotWithShape="0">
              <a:srgbClr val="000000">
                <a:alpha val="50000"/>
              </a:srgbClr>
            </a:outerShdw>
          </a:effectLst>
        </p:spPr>
      </p:pic>
      <p:sp>
        <p:nvSpPr>
          <p:cNvPr id="291" name="Google Shape;291;p40"/>
          <p:cNvSpPr/>
          <p:nvPr/>
        </p:nvSpPr>
        <p:spPr>
          <a:xfrm>
            <a:off x="2644150" y="3634725"/>
            <a:ext cx="838200" cy="182700"/>
          </a:xfrm>
          <a:prstGeom prst="rect">
            <a:avLst/>
          </a:prstGeom>
          <a:solidFill>
            <a:srgbClr val="FFE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40"/>
          <p:cNvSpPr/>
          <p:nvPr/>
        </p:nvSpPr>
        <p:spPr>
          <a:xfrm>
            <a:off x="3771900" y="1737350"/>
            <a:ext cx="441900" cy="182700"/>
          </a:xfrm>
          <a:prstGeom prst="rect">
            <a:avLst/>
          </a:prstGeom>
          <a:solidFill>
            <a:srgbClr val="FFE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40"/>
          <p:cNvSpPr txBox="1">
            <a:spLocks noGrp="1"/>
          </p:cNvSpPr>
          <p:nvPr>
            <p:ph type="body" idx="1"/>
          </p:nvPr>
        </p:nvSpPr>
        <p:spPr>
          <a:xfrm>
            <a:off x="1115616" y="758517"/>
            <a:ext cx="4968552" cy="3973473"/>
          </a:xfrm>
          <a:prstGeom prst="rect">
            <a:avLst/>
          </a:prstGeom>
        </p:spPr>
        <p:txBody>
          <a:bodyPr spcFirstLastPara="1" wrap="square" lIns="91425" tIns="91425" rIns="91425" bIns="91425" anchor="t" anchorCtr="0">
            <a:noAutofit/>
          </a:bodyPr>
          <a:lstStyle/>
          <a:p>
            <a:pPr marL="0" lvl="0" indent="0">
              <a:buNone/>
            </a:pPr>
            <a:r>
              <a:rPr lang="id-ID" sz="1800" dirty="0"/>
              <a:t>The gravity method is a method in geophysical surveys, which is included as a passive method. This method takes advantage of the difference in the value of the gravitational field on the earth's surface. The difference / variation in the value of the gravitational field is then mapped for distribution. </a:t>
            </a:r>
          </a:p>
          <a:p>
            <a:pPr marL="0" lvl="0" indent="0">
              <a:buNone/>
            </a:pPr>
            <a:endParaRPr lang="id-ID" sz="1800" dirty="0"/>
          </a:p>
          <a:p>
            <a:pPr marL="0" lvl="0" indent="0">
              <a:buNone/>
            </a:pPr>
            <a:r>
              <a:rPr lang="id-ID" sz="1800" dirty="0"/>
              <a:t>Gravity is greatly influenced by the density of objects, including the rocks that make up the earth's crust. </a:t>
            </a:r>
            <a:endParaRPr sz="1800" dirty="0"/>
          </a:p>
        </p:txBody>
      </p:sp>
      <p:pic>
        <p:nvPicPr>
          <p:cNvPr id="295" name="Google Shape;295;p40"/>
          <p:cNvPicPr preferRelativeResize="0"/>
          <p:nvPr/>
        </p:nvPicPr>
        <p:blipFill rotWithShape="1">
          <a:blip r:embed="rId4">
            <a:alphaModFix/>
          </a:blip>
          <a:srcRect l="32006" t="19826" r="52023" b="9790"/>
          <a:stretch/>
        </p:blipFill>
        <p:spPr>
          <a:xfrm rot="5400000">
            <a:off x="8304487" y="3732486"/>
            <a:ext cx="690925" cy="2283952"/>
          </a:xfrm>
          <a:prstGeom prst="rect">
            <a:avLst/>
          </a:prstGeom>
          <a:noFill/>
          <a:ln>
            <a:noFill/>
          </a:ln>
        </p:spPr>
      </p:pic>
      <p:sp>
        <p:nvSpPr>
          <p:cNvPr id="296" name="Google Shape;296;p40">
            <a:hlinkClick r:id="" action="ppaction://hlinkshowjump?jump=nextslide"/>
          </p:cNvPr>
          <p:cNvSpPr/>
          <p:nvPr/>
        </p:nvSpPr>
        <p:spPr>
          <a:xfrm rot="-5400000">
            <a:off x="8596410" y="4768211"/>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40">
            <a:hlinkClick r:id="" action="ppaction://hlinkshowjump?jump=previousslide"/>
          </p:cNvPr>
          <p:cNvSpPr/>
          <p:nvPr/>
        </p:nvSpPr>
        <p:spPr>
          <a:xfrm rot="5400000">
            <a:off x="7973685" y="4768208"/>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40">
            <a:hlinkClick r:id="rId5" action="ppaction://hlinksldjump"/>
          </p:cNvPr>
          <p:cNvSpPr/>
          <p:nvPr/>
        </p:nvSpPr>
        <p:spPr>
          <a:xfrm>
            <a:off x="7472650" y="1240500"/>
            <a:ext cx="1730400" cy="490800"/>
          </a:xfrm>
          <a:prstGeom prst="rect">
            <a:avLst/>
          </a:prstGeom>
          <a:solidFill>
            <a:srgbClr val="93C47D"/>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0" name="Google Shape;300;p40">
            <a:hlinkClick r:id="rId6" action="ppaction://hlinksldjump"/>
          </p:cNvPr>
          <p:cNvPicPr preferRelativeResize="0"/>
          <p:nvPr/>
        </p:nvPicPr>
        <p:blipFill rotWithShape="1">
          <a:blip r:embed="rId4">
            <a:alphaModFix/>
          </a:blip>
          <a:srcRect l="32005" t="19826" r="39798" b="9790"/>
          <a:stretch/>
        </p:blipFill>
        <p:spPr>
          <a:xfrm rot="-5400000">
            <a:off x="7824901" y="-395073"/>
            <a:ext cx="1138848" cy="2132299"/>
          </a:xfrm>
          <a:prstGeom prst="rect">
            <a:avLst/>
          </a:prstGeom>
          <a:noFill/>
          <a:ln>
            <a:noFill/>
          </a:ln>
        </p:spPr>
      </p:pic>
      <p:sp>
        <p:nvSpPr>
          <p:cNvPr id="301" name="Google Shape;301;p40">
            <a:hlinkClick r:id="rId6" action="ppaction://hlinksldjump"/>
          </p:cNvPr>
          <p:cNvSpPr txBox="1">
            <a:spLocks noGrp="1"/>
          </p:cNvSpPr>
          <p:nvPr>
            <p:ph type="ctrTitle" idx="4294967295"/>
          </p:nvPr>
        </p:nvSpPr>
        <p:spPr>
          <a:xfrm>
            <a:off x="8088800" y="399575"/>
            <a:ext cx="915900" cy="54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Table of Contents</a:t>
            </a:r>
            <a:endParaRPr sz="1200"/>
          </a:p>
        </p:txBody>
      </p:sp>
      <p:sp>
        <p:nvSpPr>
          <p:cNvPr id="302" name="Google Shape;302;p40">
            <a:hlinkClick r:id="rId6" action="ppaction://hlinksldjump"/>
          </p:cNvPr>
          <p:cNvSpPr/>
          <p:nvPr/>
        </p:nvSpPr>
        <p:spPr>
          <a:xfrm>
            <a:off x="7971175" y="286773"/>
            <a:ext cx="1151140" cy="768611"/>
          </a:xfrm>
          <a:custGeom>
            <a:avLst/>
            <a:gdLst/>
            <a:ahLst/>
            <a:cxnLst/>
            <a:rect l="l" t="t" r="r" b="b"/>
            <a:pathLst>
              <a:path w="23219" h="15504" extrusionOk="0">
                <a:moveTo>
                  <a:pt x="0" y="3617"/>
                </a:moveTo>
                <a:cubicBezTo>
                  <a:pt x="0" y="7713"/>
                  <a:pt x="2042" y="13706"/>
                  <a:pt x="6096" y="14285"/>
                </a:cubicBezTo>
                <a:cubicBezTo>
                  <a:pt x="12446" y="15193"/>
                  <a:pt x="25244" y="10791"/>
                  <a:pt x="22860" y="4836"/>
                </a:cubicBezTo>
                <a:cubicBezTo>
                  <a:pt x="20361" y="-1407"/>
                  <a:pt x="7730" y="-1200"/>
                  <a:pt x="2743" y="3312"/>
                </a:cubicBezTo>
                <a:cubicBezTo>
                  <a:pt x="397" y="5435"/>
                  <a:pt x="-877" y="11119"/>
                  <a:pt x="1828" y="12761"/>
                </a:cubicBezTo>
                <a:cubicBezTo>
                  <a:pt x="5289" y="14862"/>
                  <a:pt x="5638" y="14133"/>
                  <a:pt x="9448" y="15504"/>
                </a:cubicBezTo>
              </a:path>
            </a:pathLst>
          </a:custGeom>
          <a:noFill/>
          <a:ln w="28575" cap="flat" cmpd="sng">
            <a:solidFill>
              <a:srgbClr val="E06666"/>
            </a:solidFill>
            <a:prstDash val="solid"/>
            <a:round/>
            <a:headEnd type="none" w="med" len="med"/>
            <a:tailEnd type="none" w="med" len="med"/>
          </a:ln>
        </p:spPr>
      </p:sp>
      <p:sp>
        <p:nvSpPr>
          <p:cNvPr id="303" name="Google Shape;303;p40">
            <a:hlinkClick r:id="rId7" action="ppaction://hlinksldjump"/>
          </p:cNvPr>
          <p:cNvSpPr/>
          <p:nvPr/>
        </p:nvSpPr>
        <p:spPr>
          <a:xfrm>
            <a:off x="7625050" y="1793350"/>
            <a:ext cx="1730400" cy="490800"/>
          </a:xfrm>
          <a:prstGeom prst="rect">
            <a:avLst/>
          </a:prstGeom>
          <a:solidFill>
            <a:srgbClr val="FFD966"/>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40">
            <a:hlinkClick r:id="rId7" action="ppaction://hlinksldjump"/>
          </p:cNvPr>
          <p:cNvSpPr txBox="1">
            <a:spLocks noGrp="1"/>
          </p:cNvSpPr>
          <p:nvPr>
            <p:ph type="ctrTitle" idx="4294967295"/>
          </p:nvPr>
        </p:nvSpPr>
        <p:spPr>
          <a:xfrm>
            <a:off x="8088799" y="1859050"/>
            <a:ext cx="1371675"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1100" dirty="0"/>
              <a:t>Magnetic Method</a:t>
            </a:r>
            <a:endParaRPr sz="1050" dirty="0"/>
          </a:p>
        </p:txBody>
      </p:sp>
      <p:sp>
        <p:nvSpPr>
          <p:cNvPr id="305" name="Google Shape;305;p40">
            <a:hlinkClick r:id="rId8" action="ppaction://hlinksldjump"/>
          </p:cNvPr>
          <p:cNvSpPr/>
          <p:nvPr/>
        </p:nvSpPr>
        <p:spPr>
          <a:xfrm>
            <a:off x="7625050" y="2346200"/>
            <a:ext cx="1730400" cy="490800"/>
          </a:xfrm>
          <a:prstGeom prst="rect">
            <a:avLst/>
          </a:prstGeom>
          <a:solidFill>
            <a:srgbClr val="EA9999"/>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40">
            <a:hlinkClick r:id="rId8" action="ppaction://hlinksldjump"/>
          </p:cNvPr>
          <p:cNvSpPr txBox="1">
            <a:spLocks noGrp="1"/>
          </p:cNvSpPr>
          <p:nvPr>
            <p:ph type="ctrTitle" idx="4294967295"/>
          </p:nvPr>
        </p:nvSpPr>
        <p:spPr>
          <a:xfrm>
            <a:off x="8088800" y="2411900"/>
            <a:ext cx="1266650"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1100" dirty="0"/>
              <a:t>Seismic Method</a:t>
            </a:r>
            <a:endParaRPr sz="1200" dirty="0"/>
          </a:p>
        </p:txBody>
      </p:sp>
      <p:sp>
        <p:nvSpPr>
          <p:cNvPr id="307" name="Google Shape;307;p40">
            <a:hlinkClick r:id="rId5" action="ppaction://hlinksldjump"/>
          </p:cNvPr>
          <p:cNvSpPr/>
          <p:nvPr/>
        </p:nvSpPr>
        <p:spPr>
          <a:xfrm rot="-5400000">
            <a:off x="7687450" y="1398100"/>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40">
            <a:hlinkClick r:id="rId7" action="ppaction://hlinksldjump"/>
          </p:cNvPr>
          <p:cNvSpPr/>
          <p:nvPr/>
        </p:nvSpPr>
        <p:spPr>
          <a:xfrm rot="-5400000">
            <a:off x="7839850" y="1924488"/>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40">
            <a:hlinkClick r:id="rId8" action="ppaction://hlinksldjump"/>
          </p:cNvPr>
          <p:cNvSpPr/>
          <p:nvPr/>
        </p:nvSpPr>
        <p:spPr>
          <a:xfrm rot="-5400000">
            <a:off x="7839850" y="24727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40">
            <a:hlinkClick r:id="rId9" action="ppaction://hlinksldjump"/>
          </p:cNvPr>
          <p:cNvSpPr/>
          <p:nvPr/>
        </p:nvSpPr>
        <p:spPr>
          <a:xfrm>
            <a:off x="7625050" y="2899050"/>
            <a:ext cx="1730400" cy="490800"/>
          </a:xfrm>
          <a:prstGeom prst="rect">
            <a:avLst/>
          </a:prstGeom>
          <a:solidFill>
            <a:schemeClr val="accent1"/>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40">
            <a:hlinkClick r:id="rId9" action="ppaction://hlinksldjump"/>
          </p:cNvPr>
          <p:cNvSpPr txBox="1">
            <a:spLocks noGrp="1"/>
          </p:cNvSpPr>
          <p:nvPr>
            <p:ph type="ctrTitle" idx="4294967295"/>
          </p:nvPr>
        </p:nvSpPr>
        <p:spPr>
          <a:xfrm>
            <a:off x="8088799" y="2931790"/>
            <a:ext cx="1371675" cy="45806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1100" dirty="0"/>
              <a:t>Geoelectric Method</a:t>
            </a:r>
            <a:endParaRPr sz="1100" dirty="0"/>
          </a:p>
        </p:txBody>
      </p:sp>
      <p:sp>
        <p:nvSpPr>
          <p:cNvPr id="312" name="Google Shape;312;p40">
            <a:hlinkClick r:id="rId9" action="ppaction://hlinksldjump"/>
          </p:cNvPr>
          <p:cNvSpPr/>
          <p:nvPr/>
        </p:nvSpPr>
        <p:spPr>
          <a:xfrm rot="-5400000">
            <a:off x="7839850" y="302561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40">
            <a:hlinkClick r:id="rId10" action="ppaction://hlinksldjump"/>
          </p:cNvPr>
          <p:cNvSpPr/>
          <p:nvPr/>
        </p:nvSpPr>
        <p:spPr>
          <a:xfrm>
            <a:off x="7625050" y="3451900"/>
            <a:ext cx="1730400" cy="490800"/>
          </a:xfrm>
          <a:prstGeom prst="rect">
            <a:avLst/>
          </a:prstGeom>
          <a:solidFill>
            <a:schemeClr val="accent2"/>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40">
            <a:hlinkClick r:id="rId10" action="ppaction://hlinksldjump"/>
          </p:cNvPr>
          <p:cNvSpPr txBox="1">
            <a:spLocks noGrp="1"/>
          </p:cNvSpPr>
          <p:nvPr>
            <p:ph type="ctrTitle" idx="4294967295"/>
          </p:nvPr>
        </p:nvSpPr>
        <p:spPr>
          <a:xfrm>
            <a:off x="8028384" y="3508494"/>
            <a:ext cx="1384275" cy="359400"/>
          </a:xfrm>
          <a:prstGeom prst="rect">
            <a:avLst/>
          </a:prstGeom>
        </p:spPr>
        <p:txBody>
          <a:bodyPr spcFirstLastPara="1" wrap="square" lIns="91425" tIns="91425" rIns="91425" bIns="91425" anchor="t" anchorCtr="0">
            <a:noAutofit/>
          </a:bodyPr>
          <a:lstStyle/>
          <a:p>
            <a:r>
              <a:rPr lang="id-ID" sz="1050" dirty="0"/>
              <a:t>Electromagnetoc &amp;</a:t>
            </a:r>
            <a:br>
              <a:rPr lang="id-ID" sz="1050" dirty="0"/>
            </a:br>
            <a:r>
              <a:rPr lang="id-ID" sz="1050" dirty="0"/>
              <a:t>GPR Method</a:t>
            </a:r>
            <a:endParaRPr sz="1050" dirty="0"/>
          </a:p>
        </p:txBody>
      </p:sp>
      <p:sp>
        <p:nvSpPr>
          <p:cNvPr id="315" name="Google Shape;315;p40">
            <a:hlinkClick r:id="rId10" action="ppaction://hlinksldjump"/>
          </p:cNvPr>
          <p:cNvSpPr/>
          <p:nvPr/>
        </p:nvSpPr>
        <p:spPr>
          <a:xfrm rot="-5400000">
            <a:off x="7839850" y="35784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62;p39">
            <a:hlinkClick r:id="rId5" action="ppaction://hlinksldjump"/>
          </p:cNvPr>
          <p:cNvSpPr txBox="1">
            <a:spLocks noGrp="1"/>
          </p:cNvSpPr>
          <p:nvPr>
            <p:ph type="ctrTitle" idx="4294967295"/>
          </p:nvPr>
        </p:nvSpPr>
        <p:spPr>
          <a:xfrm>
            <a:off x="7935913" y="1306513"/>
            <a:ext cx="1267137" cy="358775"/>
          </a:xfrm>
          <a:prstGeom prst="rect">
            <a:avLst/>
          </a:prstGeom>
        </p:spPr>
        <p:txBody>
          <a:bodyPr spcFirstLastPara="1" wrap="square" lIns="91425" tIns="91425" rIns="91425" bIns="91425" anchor="t" anchorCtr="0">
            <a:noAutofit/>
          </a:bodyPr>
          <a:lstStyle/>
          <a:p>
            <a:pPr lvl="0"/>
            <a:r>
              <a:rPr lang="id-ID" sz="1100" dirty="0"/>
              <a:t>Gravity Method</a:t>
            </a:r>
            <a:endParaRPr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90"/>
                                        </p:tgtEl>
                                        <p:attrNameLst>
                                          <p:attrName>style.visibility</p:attrName>
                                        </p:attrNameLst>
                                      </p:cBhvr>
                                      <p:to>
                                        <p:strVal val="visible"/>
                                      </p:to>
                                    </p:set>
                                    <p:anim calcmode="lin" valueType="num">
                                      <p:cBhvr additive="base">
                                        <p:cTn id="7" dur="1000"/>
                                        <p:tgtEl>
                                          <p:spTgt spid="290"/>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91"/>
                                        </p:tgtEl>
                                        <p:attrNameLst>
                                          <p:attrName>style.visibility</p:attrName>
                                        </p:attrNameLst>
                                      </p:cBhvr>
                                      <p:to>
                                        <p:strVal val="visible"/>
                                      </p:to>
                                    </p:set>
                                    <p:anim calcmode="lin" valueType="num">
                                      <p:cBhvr additive="base">
                                        <p:cTn id="10" dur="1000"/>
                                        <p:tgtEl>
                                          <p:spTgt spid="291"/>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292"/>
                                        </p:tgtEl>
                                        <p:attrNameLst>
                                          <p:attrName>style.visibility</p:attrName>
                                        </p:attrNameLst>
                                      </p:cBhvr>
                                      <p:to>
                                        <p:strVal val="visible"/>
                                      </p:to>
                                    </p:set>
                                    <p:anim calcmode="lin" valueType="num">
                                      <p:cBhvr additive="base">
                                        <p:cTn id="13" dur="1000"/>
                                        <p:tgtEl>
                                          <p:spTgt spid="292"/>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294"/>
                                        </p:tgtEl>
                                        <p:attrNameLst>
                                          <p:attrName>style.visibility</p:attrName>
                                        </p:attrNameLst>
                                      </p:cBhvr>
                                      <p:to>
                                        <p:strVal val="visible"/>
                                      </p:to>
                                    </p:set>
                                    <p:anim calcmode="lin" valueType="num">
                                      <p:cBhvr additive="base">
                                        <p:cTn id="16" dur="1000"/>
                                        <p:tgtEl>
                                          <p:spTgt spid="294"/>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pic>
        <p:nvPicPr>
          <p:cNvPr id="393" name="Google Shape;393;p43"/>
          <p:cNvPicPr preferRelativeResize="0"/>
          <p:nvPr/>
        </p:nvPicPr>
        <p:blipFill rotWithShape="1">
          <a:blip r:embed="rId3">
            <a:alphaModFix/>
          </a:blip>
          <a:srcRect l="14309" r="7327"/>
          <a:stretch/>
        </p:blipFill>
        <p:spPr>
          <a:xfrm>
            <a:off x="526450" y="660413"/>
            <a:ext cx="3901534" cy="3822686"/>
          </a:xfrm>
          <a:prstGeom prst="rect">
            <a:avLst/>
          </a:prstGeom>
          <a:noFill/>
          <a:ln w="152400" cap="flat" cmpd="sng">
            <a:solidFill>
              <a:schemeClr val="lt1"/>
            </a:solidFill>
            <a:prstDash val="solid"/>
            <a:round/>
            <a:headEnd type="none" w="sm" len="sm"/>
            <a:tailEnd type="none" w="sm" len="sm"/>
          </a:ln>
        </p:spPr>
      </p:pic>
      <p:pic>
        <p:nvPicPr>
          <p:cNvPr id="394" name="Google Shape;394;p43"/>
          <p:cNvPicPr preferRelativeResize="0"/>
          <p:nvPr/>
        </p:nvPicPr>
        <p:blipFill rotWithShape="1">
          <a:blip r:embed="rId4">
            <a:alphaModFix/>
          </a:blip>
          <a:srcRect t="10938" r="3540" b="2861"/>
          <a:stretch/>
        </p:blipFill>
        <p:spPr>
          <a:xfrm rot="-390103">
            <a:off x="3896577" y="1778111"/>
            <a:ext cx="4562596" cy="3628778"/>
          </a:xfrm>
          <a:prstGeom prst="rect">
            <a:avLst/>
          </a:prstGeom>
          <a:noFill/>
          <a:ln>
            <a:noFill/>
          </a:ln>
        </p:spPr>
      </p:pic>
      <p:sp>
        <p:nvSpPr>
          <p:cNvPr id="395" name="Google Shape;395;p43"/>
          <p:cNvSpPr/>
          <p:nvPr/>
        </p:nvSpPr>
        <p:spPr>
          <a:xfrm rot="-387850">
            <a:off x="4579202" y="2615168"/>
            <a:ext cx="1745396" cy="224652"/>
          </a:xfrm>
          <a:prstGeom prst="rect">
            <a:avLst/>
          </a:prstGeom>
          <a:solidFill>
            <a:srgbClr val="FFE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97" name="Google Shape;397;p43"/>
          <p:cNvPicPr preferRelativeResize="0"/>
          <p:nvPr/>
        </p:nvPicPr>
        <p:blipFill>
          <a:blip r:embed="rId5">
            <a:alphaModFix/>
          </a:blip>
          <a:stretch>
            <a:fillRect/>
          </a:stretch>
        </p:blipFill>
        <p:spPr>
          <a:xfrm>
            <a:off x="360487" y="101652"/>
            <a:ext cx="778932" cy="792600"/>
          </a:xfrm>
          <a:prstGeom prst="rect">
            <a:avLst/>
          </a:prstGeom>
          <a:noFill/>
          <a:ln>
            <a:noFill/>
          </a:ln>
        </p:spPr>
      </p:pic>
      <p:sp>
        <p:nvSpPr>
          <p:cNvPr id="398" name="Google Shape;398;p43"/>
          <p:cNvSpPr txBox="1">
            <a:spLocks noGrp="1"/>
          </p:cNvSpPr>
          <p:nvPr>
            <p:ph type="subTitle" idx="1"/>
          </p:nvPr>
        </p:nvSpPr>
        <p:spPr>
          <a:xfrm rot="-432969">
            <a:off x="4686375" y="2265726"/>
            <a:ext cx="2954563" cy="2474069"/>
          </a:xfrm>
          <a:prstGeom prst="rect">
            <a:avLst/>
          </a:prstGeom>
        </p:spPr>
        <p:txBody>
          <a:bodyPr spcFirstLastPara="1" wrap="square" lIns="91425" tIns="91425" rIns="91425" bIns="91425" anchor="t" anchorCtr="0">
            <a:noAutofit/>
          </a:bodyPr>
          <a:lstStyle/>
          <a:p>
            <a:pPr marL="0" indent="0" algn="l">
              <a:spcBef>
                <a:spcPts val="1600"/>
              </a:spcBef>
            </a:pPr>
            <a:r>
              <a:rPr lang="id-ID" sz="1800" dirty="0"/>
              <a:t>Variations in the gravitational field on the surface can also be influenced by the presence of subsurface geological structures, including uneven topography/ relief of the earth's surface</a:t>
            </a:r>
            <a:r>
              <a:rPr lang="id-ID" dirty="0"/>
              <a:t>.</a:t>
            </a:r>
          </a:p>
        </p:txBody>
      </p:sp>
      <p:sp>
        <p:nvSpPr>
          <p:cNvPr id="399" name="Google Shape;399;p43">
            <a:hlinkClick r:id="rId6" action="ppaction://hlinksldjump"/>
          </p:cNvPr>
          <p:cNvSpPr/>
          <p:nvPr/>
        </p:nvSpPr>
        <p:spPr>
          <a:xfrm>
            <a:off x="7472650" y="1240500"/>
            <a:ext cx="1730400" cy="490800"/>
          </a:xfrm>
          <a:prstGeom prst="rect">
            <a:avLst/>
          </a:prstGeom>
          <a:solidFill>
            <a:srgbClr val="93C47D"/>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01" name="Google Shape;401;p43">
            <a:hlinkClick r:id="rId7" action="ppaction://hlinksldjump"/>
          </p:cNvPr>
          <p:cNvPicPr preferRelativeResize="0"/>
          <p:nvPr/>
        </p:nvPicPr>
        <p:blipFill rotWithShape="1">
          <a:blip r:embed="rId8">
            <a:alphaModFix/>
          </a:blip>
          <a:srcRect l="32005" t="19826" r="39798" b="9790"/>
          <a:stretch/>
        </p:blipFill>
        <p:spPr>
          <a:xfrm rot="-5400000">
            <a:off x="7824901" y="-395073"/>
            <a:ext cx="1138848" cy="2132299"/>
          </a:xfrm>
          <a:prstGeom prst="rect">
            <a:avLst/>
          </a:prstGeom>
          <a:noFill/>
          <a:ln>
            <a:noFill/>
          </a:ln>
        </p:spPr>
      </p:pic>
      <p:sp>
        <p:nvSpPr>
          <p:cNvPr id="402" name="Google Shape;402;p43">
            <a:hlinkClick r:id="rId7" action="ppaction://hlinksldjump"/>
          </p:cNvPr>
          <p:cNvSpPr txBox="1">
            <a:spLocks noGrp="1"/>
          </p:cNvSpPr>
          <p:nvPr>
            <p:ph type="ctrTitle" idx="4294967295"/>
          </p:nvPr>
        </p:nvSpPr>
        <p:spPr>
          <a:xfrm>
            <a:off x="8088800" y="399575"/>
            <a:ext cx="915900" cy="54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Table of Contents</a:t>
            </a:r>
            <a:endParaRPr sz="1200"/>
          </a:p>
        </p:txBody>
      </p:sp>
      <p:sp>
        <p:nvSpPr>
          <p:cNvPr id="403" name="Google Shape;403;p43">
            <a:hlinkClick r:id="rId7" action="ppaction://hlinksldjump"/>
          </p:cNvPr>
          <p:cNvSpPr/>
          <p:nvPr/>
        </p:nvSpPr>
        <p:spPr>
          <a:xfrm>
            <a:off x="7971175" y="286773"/>
            <a:ext cx="1151140" cy="768611"/>
          </a:xfrm>
          <a:custGeom>
            <a:avLst/>
            <a:gdLst/>
            <a:ahLst/>
            <a:cxnLst/>
            <a:rect l="l" t="t" r="r" b="b"/>
            <a:pathLst>
              <a:path w="23219" h="15504" extrusionOk="0">
                <a:moveTo>
                  <a:pt x="0" y="3617"/>
                </a:moveTo>
                <a:cubicBezTo>
                  <a:pt x="0" y="7713"/>
                  <a:pt x="2042" y="13706"/>
                  <a:pt x="6096" y="14285"/>
                </a:cubicBezTo>
                <a:cubicBezTo>
                  <a:pt x="12446" y="15193"/>
                  <a:pt x="25244" y="10791"/>
                  <a:pt x="22860" y="4836"/>
                </a:cubicBezTo>
                <a:cubicBezTo>
                  <a:pt x="20361" y="-1407"/>
                  <a:pt x="7730" y="-1200"/>
                  <a:pt x="2743" y="3312"/>
                </a:cubicBezTo>
                <a:cubicBezTo>
                  <a:pt x="397" y="5435"/>
                  <a:pt x="-877" y="11119"/>
                  <a:pt x="1828" y="12761"/>
                </a:cubicBezTo>
                <a:cubicBezTo>
                  <a:pt x="5289" y="14862"/>
                  <a:pt x="5638" y="14133"/>
                  <a:pt x="9448" y="15504"/>
                </a:cubicBezTo>
              </a:path>
            </a:pathLst>
          </a:custGeom>
          <a:noFill/>
          <a:ln w="28575" cap="flat" cmpd="sng">
            <a:solidFill>
              <a:srgbClr val="E06666"/>
            </a:solidFill>
            <a:prstDash val="solid"/>
            <a:round/>
            <a:headEnd type="none" w="med" len="med"/>
            <a:tailEnd type="none" w="med" len="med"/>
          </a:ln>
        </p:spPr>
      </p:sp>
      <p:sp>
        <p:nvSpPr>
          <p:cNvPr id="404" name="Google Shape;404;p43">
            <a:hlinkClick r:id="rId9" action="ppaction://hlinksldjump"/>
          </p:cNvPr>
          <p:cNvSpPr/>
          <p:nvPr/>
        </p:nvSpPr>
        <p:spPr>
          <a:xfrm>
            <a:off x="7625050" y="1793350"/>
            <a:ext cx="1730400" cy="490800"/>
          </a:xfrm>
          <a:prstGeom prst="rect">
            <a:avLst/>
          </a:prstGeom>
          <a:solidFill>
            <a:srgbClr val="FFD966"/>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43">
            <a:hlinkClick r:id="rId9" action="ppaction://hlinksldjump"/>
          </p:cNvPr>
          <p:cNvSpPr txBox="1">
            <a:spLocks noGrp="1"/>
          </p:cNvSpPr>
          <p:nvPr>
            <p:ph type="ctrTitle" idx="4294967295"/>
          </p:nvPr>
        </p:nvSpPr>
        <p:spPr>
          <a:xfrm>
            <a:off x="8088799" y="1859050"/>
            <a:ext cx="1371675"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1100" dirty="0"/>
              <a:t>Magnetic Method</a:t>
            </a:r>
            <a:endParaRPr sz="1100" dirty="0"/>
          </a:p>
        </p:txBody>
      </p:sp>
      <p:sp>
        <p:nvSpPr>
          <p:cNvPr id="406" name="Google Shape;406;p43">
            <a:hlinkClick r:id="rId10" action="ppaction://hlinksldjump"/>
          </p:cNvPr>
          <p:cNvSpPr/>
          <p:nvPr/>
        </p:nvSpPr>
        <p:spPr>
          <a:xfrm>
            <a:off x="7625050" y="2346200"/>
            <a:ext cx="1730400" cy="490800"/>
          </a:xfrm>
          <a:prstGeom prst="rect">
            <a:avLst/>
          </a:prstGeom>
          <a:solidFill>
            <a:srgbClr val="EA9999"/>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43">
            <a:hlinkClick r:id="rId10" action="ppaction://hlinksldjump"/>
          </p:cNvPr>
          <p:cNvSpPr txBox="1">
            <a:spLocks noGrp="1"/>
          </p:cNvSpPr>
          <p:nvPr>
            <p:ph type="ctrTitle" idx="4294967295"/>
          </p:nvPr>
        </p:nvSpPr>
        <p:spPr>
          <a:xfrm>
            <a:off x="8088800" y="2411900"/>
            <a:ext cx="1266650"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100" dirty="0"/>
              <a:t>Se</a:t>
            </a:r>
            <a:r>
              <a:rPr lang="id-ID" sz="1100" dirty="0"/>
              <a:t>ismic Method</a:t>
            </a:r>
            <a:endParaRPr sz="1100" dirty="0"/>
          </a:p>
        </p:txBody>
      </p:sp>
      <p:sp>
        <p:nvSpPr>
          <p:cNvPr id="408" name="Google Shape;408;p43">
            <a:hlinkClick r:id="rId6" action="ppaction://hlinksldjump"/>
          </p:cNvPr>
          <p:cNvSpPr/>
          <p:nvPr/>
        </p:nvSpPr>
        <p:spPr>
          <a:xfrm rot="-5400000">
            <a:off x="7687450" y="1398100"/>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43">
            <a:hlinkClick r:id="rId9" action="ppaction://hlinksldjump"/>
          </p:cNvPr>
          <p:cNvSpPr/>
          <p:nvPr/>
        </p:nvSpPr>
        <p:spPr>
          <a:xfrm rot="-5400000">
            <a:off x="7839850" y="1924488"/>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43">
            <a:hlinkClick r:id="rId10" action="ppaction://hlinksldjump"/>
          </p:cNvPr>
          <p:cNvSpPr/>
          <p:nvPr/>
        </p:nvSpPr>
        <p:spPr>
          <a:xfrm rot="-5400000">
            <a:off x="7839850" y="24727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43">
            <a:hlinkClick r:id="rId11" action="ppaction://hlinksldjump"/>
          </p:cNvPr>
          <p:cNvSpPr/>
          <p:nvPr/>
        </p:nvSpPr>
        <p:spPr>
          <a:xfrm>
            <a:off x="7625050" y="2899050"/>
            <a:ext cx="1730400" cy="490800"/>
          </a:xfrm>
          <a:prstGeom prst="rect">
            <a:avLst/>
          </a:prstGeom>
          <a:solidFill>
            <a:schemeClr val="accent1"/>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43">
            <a:hlinkClick r:id="rId11" action="ppaction://hlinksldjump"/>
          </p:cNvPr>
          <p:cNvSpPr txBox="1">
            <a:spLocks noGrp="1"/>
          </p:cNvSpPr>
          <p:nvPr>
            <p:ph type="ctrTitle" idx="4294967295"/>
          </p:nvPr>
        </p:nvSpPr>
        <p:spPr>
          <a:xfrm>
            <a:off x="8088800" y="2964750"/>
            <a:ext cx="1451752"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1100" dirty="0"/>
              <a:t>Geoelectric Method</a:t>
            </a:r>
            <a:endParaRPr sz="1100" dirty="0"/>
          </a:p>
        </p:txBody>
      </p:sp>
      <p:sp>
        <p:nvSpPr>
          <p:cNvPr id="413" name="Google Shape;413;p43">
            <a:hlinkClick r:id="rId11" action="ppaction://hlinksldjump"/>
          </p:cNvPr>
          <p:cNvSpPr/>
          <p:nvPr/>
        </p:nvSpPr>
        <p:spPr>
          <a:xfrm rot="-5400000">
            <a:off x="7839850" y="302561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3">
            <a:hlinkClick r:id="rId12" action="ppaction://hlinksldjump"/>
          </p:cNvPr>
          <p:cNvSpPr/>
          <p:nvPr/>
        </p:nvSpPr>
        <p:spPr>
          <a:xfrm>
            <a:off x="7625050" y="3451900"/>
            <a:ext cx="1730400" cy="490800"/>
          </a:xfrm>
          <a:prstGeom prst="rect">
            <a:avLst/>
          </a:prstGeom>
          <a:solidFill>
            <a:schemeClr val="accent2"/>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43">
            <a:hlinkClick r:id="rId12" action="ppaction://hlinksldjump"/>
          </p:cNvPr>
          <p:cNvSpPr txBox="1">
            <a:spLocks noGrp="1"/>
          </p:cNvSpPr>
          <p:nvPr>
            <p:ph type="ctrTitle" idx="4294967295"/>
          </p:nvPr>
        </p:nvSpPr>
        <p:spPr>
          <a:xfrm>
            <a:off x="8042783" y="3517600"/>
            <a:ext cx="1384275" cy="359400"/>
          </a:xfrm>
          <a:prstGeom prst="rect">
            <a:avLst/>
          </a:prstGeom>
        </p:spPr>
        <p:txBody>
          <a:bodyPr spcFirstLastPara="1" wrap="square" lIns="91425" tIns="91425" rIns="91425" bIns="91425" anchor="t" anchorCtr="0">
            <a:noAutofit/>
          </a:bodyPr>
          <a:lstStyle/>
          <a:p>
            <a:r>
              <a:rPr lang="id-ID" sz="1050" dirty="0"/>
              <a:t>Electromagnetoc &amp;</a:t>
            </a:r>
            <a:br>
              <a:rPr lang="id-ID" sz="1050" dirty="0"/>
            </a:br>
            <a:r>
              <a:rPr lang="id-ID" sz="1050" dirty="0"/>
              <a:t>GPR Method</a:t>
            </a:r>
            <a:endParaRPr sz="1050" dirty="0"/>
          </a:p>
        </p:txBody>
      </p:sp>
      <p:sp>
        <p:nvSpPr>
          <p:cNvPr id="416" name="Google Shape;416;p43">
            <a:hlinkClick r:id="rId12" action="ppaction://hlinksldjump"/>
          </p:cNvPr>
          <p:cNvSpPr/>
          <p:nvPr/>
        </p:nvSpPr>
        <p:spPr>
          <a:xfrm rot="-5400000">
            <a:off x="7839850" y="35784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17" name="Google Shape;417;p43"/>
          <p:cNvPicPr preferRelativeResize="0"/>
          <p:nvPr/>
        </p:nvPicPr>
        <p:blipFill rotWithShape="1">
          <a:blip r:embed="rId8">
            <a:alphaModFix/>
          </a:blip>
          <a:srcRect l="32006" t="19826" r="52023" b="9790"/>
          <a:stretch/>
        </p:blipFill>
        <p:spPr>
          <a:xfrm rot="5400000">
            <a:off x="8304487" y="3732486"/>
            <a:ext cx="690925" cy="2283952"/>
          </a:xfrm>
          <a:prstGeom prst="rect">
            <a:avLst/>
          </a:prstGeom>
          <a:noFill/>
          <a:ln>
            <a:noFill/>
          </a:ln>
        </p:spPr>
      </p:pic>
      <p:sp>
        <p:nvSpPr>
          <p:cNvPr id="418" name="Google Shape;418;p43">
            <a:hlinkClick r:id="" action="ppaction://hlinkshowjump?jump=nextslide"/>
          </p:cNvPr>
          <p:cNvSpPr/>
          <p:nvPr/>
        </p:nvSpPr>
        <p:spPr>
          <a:xfrm rot="-5400000">
            <a:off x="8596410" y="4768211"/>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43">
            <a:hlinkClick r:id="" action="ppaction://hlinkshowjump?jump=previousslide"/>
          </p:cNvPr>
          <p:cNvSpPr/>
          <p:nvPr/>
        </p:nvSpPr>
        <p:spPr>
          <a:xfrm rot="5400000">
            <a:off x="7973685" y="4768208"/>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62;p39">
            <a:hlinkClick r:id="rId6" action="ppaction://hlinksldjump"/>
          </p:cNvPr>
          <p:cNvSpPr txBox="1">
            <a:spLocks noGrp="1"/>
          </p:cNvSpPr>
          <p:nvPr>
            <p:ph type="ctrTitle" idx="4294967295"/>
          </p:nvPr>
        </p:nvSpPr>
        <p:spPr>
          <a:xfrm>
            <a:off x="7935913" y="1306513"/>
            <a:ext cx="1267137" cy="358775"/>
          </a:xfrm>
          <a:prstGeom prst="rect">
            <a:avLst/>
          </a:prstGeom>
        </p:spPr>
        <p:txBody>
          <a:bodyPr spcFirstLastPara="1" wrap="square" lIns="91425" tIns="91425" rIns="91425" bIns="91425" anchor="t" anchorCtr="0">
            <a:noAutofit/>
          </a:bodyPr>
          <a:lstStyle/>
          <a:p>
            <a:pPr lvl="0"/>
            <a:r>
              <a:rPr lang="id-ID" sz="1100" dirty="0"/>
              <a:t>Gravity Method</a:t>
            </a:r>
            <a:endParaRPr sz="1100" dirty="0"/>
          </a:p>
        </p:txBody>
      </p:sp>
      <p:pic>
        <p:nvPicPr>
          <p:cNvPr id="31" name="Picture 30" descr="https://geohazard009.files.wordpress.com/2015/02/11.png"/>
          <p:cNvPicPr/>
          <p:nvPr/>
        </p:nvPicPr>
        <p:blipFill>
          <a:blip r:embed="rId13">
            <a:extLst>
              <a:ext uri="{28A0092B-C50C-407E-A947-70E740481C1C}">
                <a14:useLocalDpi xmlns:a14="http://schemas.microsoft.com/office/drawing/2010/main" val="0"/>
              </a:ext>
            </a:extLst>
          </a:blip>
          <a:srcRect/>
          <a:stretch>
            <a:fillRect/>
          </a:stretch>
        </p:blipFill>
        <p:spPr bwMode="auto">
          <a:xfrm>
            <a:off x="526450" y="671078"/>
            <a:ext cx="3901534" cy="3812021"/>
          </a:xfrm>
          <a:prstGeom prst="rect">
            <a:avLst/>
          </a:prstGeom>
          <a:noFill/>
          <a:ln>
            <a:noFill/>
          </a:ln>
        </p:spPr>
      </p:pic>
      <p:sp>
        <p:nvSpPr>
          <p:cNvPr id="3" name="Rectangle 2"/>
          <p:cNvSpPr/>
          <p:nvPr/>
        </p:nvSpPr>
        <p:spPr>
          <a:xfrm>
            <a:off x="738878" y="4329210"/>
            <a:ext cx="3473081" cy="307777"/>
          </a:xfrm>
          <a:prstGeom prst="rect">
            <a:avLst/>
          </a:prstGeom>
        </p:spPr>
        <p:txBody>
          <a:bodyPr wrap="square">
            <a:spAutoFit/>
          </a:bodyPr>
          <a:lstStyle/>
          <a:p>
            <a:r>
              <a:rPr lang="id-ID" dirty="0"/>
              <a:t>Figure 1. Effect of geological structures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93"/>
                                        </p:tgtEl>
                                        <p:attrNameLst>
                                          <p:attrName>style.visibility</p:attrName>
                                        </p:attrNameLst>
                                      </p:cBhvr>
                                      <p:to>
                                        <p:strVal val="visible"/>
                                      </p:to>
                                    </p:set>
                                    <p:anim calcmode="lin" valueType="num">
                                      <p:cBhvr additive="base">
                                        <p:cTn id="7" dur="1000"/>
                                        <p:tgtEl>
                                          <p:spTgt spid="393"/>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397"/>
                                        </p:tgtEl>
                                        <p:attrNameLst>
                                          <p:attrName>style.visibility</p:attrName>
                                        </p:attrNameLst>
                                      </p:cBhvr>
                                      <p:to>
                                        <p:strVal val="visible"/>
                                      </p:to>
                                    </p:set>
                                    <p:anim calcmode="lin" valueType="num">
                                      <p:cBhvr additive="base">
                                        <p:cTn id="10" dur="1000"/>
                                        <p:tgtEl>
                                          <p:spTgt spid="397"/>
                                        </p:tgtEl>
                                        <p:attrNameLst>
                                          <p:attrName>ppt_x</p:attrName>
                                        </p:attrNameLst>
                                      </p:cBhvr>
                                      <p:tavLst>
                                        <p:tav tm="0">
                                          <p:val>
                                            <p:strVal val="#ppt_x-1"/>
                                          </p:val>
                                        </p:tav>
                                        <p:tav tm="100000">
                                          <p:val>
                                            <p:strVal val="#ppt_x"/>
                                          </p:val>
                                        </p:tav>
                                      </p:tavLst>
                                    </p:anim>
                                  </p:childTnLst>
                                </p:cTn>
                              </p:par>
                              <p:par>
                                <p:cTn id="11" presetID="2" presetClass="entr" presetSubtype="4" fill="hold" nodeType="withEffect">
                                  <p:stCondLst>
                                    <p:cond delay="0"/>
                                  </p:stCondLst>
                                  <p:childTnLst>
                                    <p:set>
                                      <p:cBhvr>
                                        <p:cTn id="12" dur="1" fill="hold">
                                          <p:stCondLst>
                                            <p:cond delay="0"/>
                                          </p:stCondLst>
                                        </p:cTn>
                                        <p:tgtEl>
                                          <p:spTgt spid="394"/>
                                        </p:tgtEl>
                                        <p:attrNameLst>
                                          <p:attrName>style.visibility</p:attrName>
                                        </p:attrNameLst>
                                      </p:cBhvr>
                                      <p:to>
                                        <p:strVal val="visible"/>
                                      </p:to>
                                    </p:set>
                                    <p:anim calcmode="lin" valueType="num">
                                      <p:cBhvr additive="base">
                                        <p:cTn id="13" dur="1000"/>
                                        <p:tgtEl>
                                          <p:spTgt spid="394"/>
                                        </p:tgtEl>
                                        <p:attrNameLst>
                                          <p:attrName>ppt_y</p:attrName>
                                        </p:attrNameLst>
                                      </p:cBhvr>
                                      <p:tavLst>
                                        <p:tav tm="0">
                                          <p:val>
                                            <p:strVal val="#ppt_y+1"/>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95"/>
                                        </p:tgtEl>
                                        <p:attrNameLst>
                                          <p:attrName>style.visibility</p:attrName>
                                        </p:attrNameLst>
                                      </p:cBhvr>
                                      <p:to>
                                        <p:strVal val="visible"/>
                                      </p:to>
                                    </p:set>
                                    <p:anim calcmode="lin" valueType="num">
                                      <p:cBhvr additive="base">
                                        <p:cTn id="16" dur="1000"/>
                                        <p:tgtEl>
                                          <p:spTgt spid="395"/>
                                        </p:tgtEl>
                                        <p:attrNameLst>
                                          <p:attrName>ppt_y</p:attrName>
                                        </p:attrNameLst>
                                      </p:cBhvr>
                                      <p:tavLst>
                                        <p:tav tm="0">
                                          <p:val>
                                            <p:strVal val="#ppt_y+1"/>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98"/>
                                        </p:tgtEl>
                                        <p:attrNameLst>
                                          <p:attrName>style.visibility</p:attrName>
                                        </p:attrNameLst>
                                      </p:cBhvr>
                                      <p:to>
                                        <p:strVal val="visible"/>
                                      </p:to>
                                    </p:set>
                                    <p:anim calcmode="lin" valueType="num">
                                      <p:cBhvr additive="base">
                                        <p:cTn id="19" dur="1000"/>
                                        <p:tgtEl>
                                          <p:spTgt spid="3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pic>
        <p:nvPicPr>
          <p:cNvPr id="424" name="Google Shape;424;p44"/>
          <p:cNvPicPr preferRelativeResize="0"/>
          <p:nvPr/>
        </p:nvPicPr>
        <p:blipFill rotWithShape="1">
          <a:blip r:embed="rId3">
            <a:alphaModFix/>
          </a:blip>
          <a:srcRect l="495" t="2789" r="485" b="18408"/>
          <a:stretch/>
        </p:blipFill>
        <p:spPr>
          <a:xfrm>
            <a:off x="358975" y="336375"/>
            <a:ext cx="8426045" cy="4470749"/>
          </a:xfrm>
          <a:prstGeom prst="rect">
            <a:avLst/>
          </a:prstGeom>
          <a:noFill/>
          <a:ln w="1524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pic>
      <p:sp>
        <p:nvSpPr>
          <p:cNvPr id="425" name="Google Shape;425;p44"/>
          <p:cNvSpPr txBox="1">
            <a:spLocks noGrp="1"/>
          </p:cNvSpPr>
          <p:nvPr>
            <p:ph type="title"/>
          </p:nvPr>
        </p:nvSpPr>
        <p:spPr>
          <a:xfrm>
            <a:off x="1691680" y="511085"/>
            <a:ext cx="5816293" cy="564855"/>
          </a:xfrm>
          <a:prstGeom prst="rect">
            <a:avLst/>
          </a:prstGeom>
        </p:spPr>
        <p:txBody>
          <a:bodyPr spcFirstLastPara="1" wrap="square" lIns="91425" tIns="91425" rIns="91425" bIns="91425" anchor="t" anchorCtr="0">
            <a:noAutofit/>
          </a:bodyPr>
          <a:lstStyle/>
          <a:p>
            <a:r>
              <a:rPr lang="id-ID" sz="1800" dirty="0"/>
              <a:t>Figure 2. Gravimeter type LaCoste and Romberg</a:t>
            </a:r>
            <a:br>
              <a:rPr lang="id-ID" sz="1800" dirty="0"/>
            </a:br>
            <a:endParaRPr sz="1800" dirty="0"/>
          </a:p>
        </p:txBody>
      </p:sp>
      <p:sp>
        <p:nvSpPr>
          <p:cNvPr id="426" name="Google Shape;426;p44"/>
          <p:cNvSpPr/>
          <p:nvPr/>
        </p:nvSpPr>
        <p:spPr>
          <a:xfrm>
            <a:off x="4771826" y="1138325"/>
            <a:ext cx="1453376" cy="564236"/>
          </a:xfrm>
          <a:custGeom>
            <a:avLst/>
            <a:gdLst/>
            <a:ahLst/>
            <a:cxnLst/>
            <a:rect l="l" t="t" r="r" b="b"/>
            <a:pathLst>
              <a:path w="34302" h="24540" extrusionOk="0">
                <a:moveTo>
                  <a:pt x="12881" y="90"/>
                </a:moveTo>
                <a:cubicBezTo>
                  <a:pt x="9513" y="652"/>
                  <a:pt x="5848" y="1637"/>
                  <a:pt x="3433" y="4052"/>
                </a:cubicBezTo>
                <a:cubicBezTo>
                  <a:pt x="-94" y="7579"/>
                  <a:pt x="-598" y="15093"/>
                  <a:pt x="2518" y="18988"/>
                </a:cubicBezTo>
                <a:cubicBezTo>
                  <a:pt x="8690" y="26704"/>
                  <a:pt x="30460" y="26601"/>
                  <a:pt x="32084" y="16854"/>
                </a:cubicBezTo>
                <a:cubicBezTo>
                  <a:pt x="33303" y="9538"/>
                  <a:pt x="24831" y="853"/>
                  <a:pt x="17453" y="90"/>
                </a:cubicBezTo>
                <a:cubicBezTo>
                  <a:pt x="10473" y="-632"/>
                  <a:pt x="885" y="5006"/>
                  <a:pt x="80" y="11977"/>
                </a:cubicBezTo>
                <a:cubicBezTo>
                  <a:pt x="-563" y="17544"/>
                  <a:pt x="6439" y="22945"/>
                  <a:pt x="11967" y="23864"/>
                </a:cubicBezTo>
                <a:cubicBezTo>
                  <a:pt x="19478" y="25113"/>
                  <a:pt x="29929" y="23216"/>
                  <a:pt x="33608" y="16549"/>
                </a:cubicBezTo>
                <a:cubicBezTo>
                  <a:pt x="36045" y="12131"/>
                  <a:pt x="31371" y="5682"/>
                  <a:pt x="27207" y="2833"/>
                </a:cubicBezTo>
                <a:cubicBezTo>
                  <a:pt x="22485" y="-399"/>
                  <a:pt x="15860" y="1004"/>
                  <a:pt x="10138" y="1004"/>
                </a:cubicBezTo>
              </a:path>
            </a:pathLst>
          </a:custGeom>
          <a:noFill/>
          <a:ln w="28575" cap="flat" cmpd="sng">
            <a:solidFill>
              <a:srgbClr val="E06666"/>
            </a:solidFill>
            <a:prstDash val="solid"/>
            <a:round/>
            <a:headEnd type="none" w="med" len="med"/>
            <a:tailEnd type="none" w="med" len="med"/>
          </a:ln>
        </p:spPr>
      </p:sp>
      <p:pic>
        <p:nvPicPr>
          <p:cNvPr id="427" name="Google Shape;427;p44"/>
          <p:cNvPicPr preferRelativeResize="0"/>
          <p:nvPr/>
        </p:nvPicPr>
        <p:blipFill>
          <a:blip r:embed="rId4">
            <a:alphaModFix/>
          </a:blip>
          <a:stretch>
            <a:fillRect/>
          </a:stretch>
        </p:blipFill>
        <p:spPr>
          <a:xfrm>
            <a:off x="15659" y="-59926"/>
            <a:ext cx="778932" cy="792600"/>
          </a:xfrm>
          <a:prstGeom prst="rect">
            <a:avLst/>
          </a:prstGeom>
          <a:noFill/>
          <a:ln>
            <a:noFill/>
          </a:ln>
        </p:spPr>
      </p:pic>
      <p:pic>
        <p:nvPicPr>
          <p:cNvPr id="428" name="Google Shape;428;p44"/>
          <p:cNvPicPr preferRelativeResize="0"/>
          <p:nvPr/>
        </p:nvPicPr>
        <p:blipFill>
          <a:blip r:embed="rId4">
            <a:alphaModFix/>
          </a:blip>
          <a:stretch>
            <a:fillRect/>
          </a:stretch>
        </p:blipFill>
        <p:spPr>
          <a:xfrm>
            <a:off x="8572065" y="-47719"/>
            <a:ext cx="778932" cy="792600"/>
          </a:xfrm>
          <a:prstGeom prst="rect">
            <a:avLst/>
          </a:prstGeom>
          <a:noFill/>
          <a:ln>
            <a:noFill/>
          </a:ln>
        </p:spPr>
      </p:pic>
      <p:pic>
        <p:nvPicPr>
          <p:cNvPr id="429" name="Google Shape;429;p44"/>
          <p:cNvPicPr preferRelativeResize="0"/>
          <p:nvPr/>
        </p:nvPicPr>
        <p:blipFill rotWithShape="1">
          <a:blip r:embed="rId5">
            <a:alphaModFix/>
          </a:blip>
          <a:srcRect l="32006" t="19826" r="52023" b="9790"/>
          <a:stretch/>
        </p:blipFill>
        <p:spPr>
          <a:xfrm rot="5400000">
            <a:off x="8304487" y="3732486"/>
            <a:ext cx="690925" cy="2283952"/>
          </a:xfrm>
          <a:prstGeom prst="rect">
            <a:avLst/>
          </a:prstGeom>
          <a:noFill/>
          <a:ln>
            <a:noFill/>
          </a:ln>
        </p:spPr>
      </p:pic>
      <p:sp>
        <p:nvSpPr>
          <p:cNvPr id="430" name="Google Shape;430;p44">
            <a:hlinkClick r:id="" action="ppaction://hlinkshowjump?jump=nextslide"/>
          </p:cNvPr>
          <p:cNvSpPr/>
          <p:nvPr/>
        </p:nvSpPr>
        <p:spPr>
          <a:xfrm rot="-5400000">
            <a:off x="8596410" y="4768211"/>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44">
            <a:hlinkClick r:id="" action="ppaction://hlinkshowjump?jump=previousslide"/>
          </p:cNvPr>
          <p:cNvSpPr/>
          <p:nvPr/>
        </p:nvSpPr>
        <p:spPr>
          <a:xfrm rot="5400000">
            <a:off x="7973685" y="4768208"/>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 name="Picture 9"/>
          <p:cNvPicPr/>
          <p:nvPr/>
        </p:nvPicPr>
        <p:blipFill>
          <a:blip r:embed="rId6"/>
          <a:stretch>
            <a:fillRect/>
          </a:stretch>
        </p:blipFill>
        <p:spPr>
          <a:xfrm>
            <a:off x="358975" y="1138325"/>
            <a:ext cx="8428569" cy="36542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424"/>
                                        </p:tgtEl>
                                        <p:attrNameLst>
                                          <p:attrName>style.visibility</p:attrName>
                                        </p:attrNameLst>
                                      </p:cBhvr>
                                      <p:to>
                                        <p:strVal val="visible"/>
                                      </p:to>
                                    </p:set>
                                    <p:anim calcmode="lin" valueType="num">
                                      <p:cBhvr additive="base">
                                        <p:cTn id="7" dur="1000"/>
                                        <p:tgtEl>
                                          <p:spTgt spid="424"/>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427"/>
                                        </p:tgtEl>
                                        <p:attrNameLst>
                                          <p:attrName>style.visibility</p:attrName>
                                        </p:attrNameLst>
                                      </p:cBhvr>
                                      <p:to>
                                        <p:strVal val="visible"/>
                                      </p:to>
                                    </p:set>
                                    <p:anim calcmode="lin" valueType="num">
                                      <p:cBhvr additive="base">
                                        <p:cTn id="10" dur="1000"/>
                                        <p:tgtEl>
                                          <p:spTgt spid="427"/>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428"/>
                                        </p:tgtEl>
                                        <p:attrNameLst>
                                          <p:attrName>style.visibility</p:attrName>
                                        </p:attrNameLst>
                                      </p:cBhvr>
                                      <p:to>
                                        <p:strVal val="visible"/>
                                      </p:to>
                                    </p:set>
                                    <p:anim calcmode="lin" valueType="num">
                                      <p:cBhvr additive="base">
                                        <p:cTn id="13" dur="1000"/>
                                        <p:tgtEl>
                                          <p:spTgt spid="428"/>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425"/>
                                        </p:tgtEl>
                                        <p:attrNameLst>
                                          <p:attrName>style.visibility</p:attrName>
                                        </p:attrNameLst>
                                      </p:cBhvr>
                                      <p:to>
                                        <p:strVal val="visible"/>
                                      </p:to>
                                    </p:set>
                                    <p:animEffect transition="in" filter="fade">
                                      <p:cBhvr>
                                        <p:cTn id="16" dur="1000"/>
                                        <p:tgtEl>
                                          <p:spTgt spid="425"/>
                                        </p:tgtEl>
                                      </p:cBhvr>
                                    </p:animEffect>
                                  </p:childTnLst>
                                </p:cTn>
                              </p:par>
                            </p:childTnLst>
                          </p:cTn>
                        </p:par>
                        <p:par>
                          <p:cTn id="17" fill="hold">
                            <p:stCondLst>
                              <p:cond delay="1000"/>
                            </p:stCondLst>
                            <p:childTnLst>
                              <p:par>
                                <p:cTn id="18" presetID="23" presetClass="entr" presetSubtype="16" fill="hold" nodeType="afterEffect">
                                  <p:stCondLst>
                                    <p:cond delay="0"/>
                                  </p:stCondLst>
                                  <p:childTnLst>
                                    <p:set>
                                      <p:cBhvr>
                                        <p:cTn id="19" dur="1" fill="hold">
                                          <p:stCondLst>
                                            <p:cond delay="0"/>
                                          </p:stCondLst>
                                        </p:cTn>
                                        <p:tgtEl>
                                          <p:spTgt spid="426"/>
                                        </p:tgtEl>
                                        <p:attrNameLst>
                                          <p:attrName>style.visibility</p:attrName>
                                        </p:attrNameLst>
                                      </p:cBhvr>
                                      <p:to>
                                        <p:strVal val="visible"/>
                                      </p:to>
                                    </p:set>
                                    <p:anim calcmode="lin" valueType="num">
                                      <p:cBhvr additive="base">
                                        <p:cTn id="20" dur="1000"/>
                                        <p:tgtEl>
                                          <p:spTgt spid="426"/>
                                        </p:tgtEl>
                                        <p:attrNameLst>
                                          <p:attrName>ppt_w</p:attrName>
                                        </p:attrNameLst>
                                      </p:cBhvr>
                                      <p:tavLst>
                                        <p:tav tm="0">
                                          <p:val>
                                            <p:strVal val="0"/>
                                          </p:val>
                                        </p:tav>
                                        <p:tav tm="100000">
                                          <p:val>
                                            <p:strVal val="#ppt_w"/>
                                          </p:val>
                                        </p:tav>
                                      </p:tavLst>
                                    </p:anim>
                                    <p:anim calcmode="lin" valueType="num">
                                      <p:cBhvr additive="base">
                                        <p:cTn id="21" dur="1000"/>
                                        <p:tgtEl>
                                          <p:spTgt spid="426"/>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pic>
        <p:nvPicPr>
          <p:cNvPr id="450" name="Google Shape;450;p45"/>
          <p:cNvPicPr preferRelativeResize="0"/>
          <p:nvPr/>
        </p:nvPicPr>
        <p:blipFill>
          <a:blip r:embed="rId3">
            <a:alphaModFix/>
          </a:blip>
          <a:stretch>
            <a:fillRect/>
          </a:stretch>
        </p:blipFill>
        <p:spPr>
          <a:xfrm rot="912891" flipH="1">
            <a:off x="4854287" y="3834200"/>
            <a:ext cx="3475025" cy="3813075"/>
          </a:xfrm>
          <a:prstGeom prst="rect">
            <a:avLst/>
          </a:prstGeom>
          <a:noFill/>
          <a:ln>
            <a:noFill/>
          </a:ln>
        </p:spPr>
      </p:pic>
      <p:sp>
        <p:nvSpPr>
          <p:cNvPr id="451" name="Google Shape;451;p45">
            <a:hlinkClick r:id="rId4" action="ppaction://hlinksldjump"/>
          </p:cNvPr>
          <p:cNvSpPr/>
          <p:nvPr/>
        </p:nvSpPr>
        <p:spPr>
          <a:xfrm>
            <a:off x="7472650" y="1240500"/>
            <a:ext cx="1730400" cy="490800"/>
          </a:xfrm>
          <a:prstGeom prst="rect">
            <a:avLst/>
          </a:prstGeom>
          <a:solidFill>
            <a:srgbClr val="93C47D"/>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53" name="Google Shape;453;p45">
            <a:hlinkClick r:id="rId5" action="ppaction://hlinksldjump"/>
          </p:cNvPr>
          <p:cNvPicPr preferRelativeResize="0"/>
          <p:nvPr/>
        </p:nvPicPr>
        <p:blipFill rotWithShape="1">
          <a:blip r:embed="rId6">
            <a:alphaModFix/>
          </a:blip>
          <a:srcRect l="32005" t="19826" r="39798" b="9790"/>
          <a:stretch/>
        </p:blipFill>
        <p:spPr>
          <a:xfrm rot="-5400000">
            <a:off x="7824901" y="-395073"/>
            <a:ext cx="1138848" cy="2132299"/>
          </a:xfrm>
          <a:prstGeom prst="rect">
            <a:avLst/>
          </a:prstGeom>
          <a:noFill/>
          <a:ln>
            <a:noFill/>
          </a:ln>
        </p:spPr>
      </p:pic>
      <p:sp>
        <p:nvSpPr>
          <p:cNvPr id="454" name="Google Shape;454;p45">
            <a:hlinkClick r:id="rId5" action="ppaction://hlinksldjump"/>
          </p:cNvPr>
          <p:cNvSpPr txBox="1">
            <a:spLocks noGrp="1"/>
          </p:cNvSpPr>
          <p:nvPr>
            <p:ph type="ctrTitle" idx="4294967295"/>
          </p:nvPr>
        </p:nvSpPr>
        <p:spPr>
          <a:xfrm>
            <a:off x="8088800" y="399575"/>
            <a:ext cx="915900" cy="54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Table of Contents</a:t>
            </a:r>
            <a:endParaRPr sz="1200"/>
          </a:p>
        </p:txBody>
      </p:sp>
      <p:sp>
        <p:nvSpPr>
          <p:cNvPr id="455" name="Google Shape;455;p45">
            <a:hlinkClick r:id="rId5" action="ppaction://hlinksldjump"/>
          </p:cNvPr>
          <p:cNvSpPr/>
          <p:nvPr/>
        </p:nvSpPr>
        <p:spPr>
          <a:xfrm>
            <a:off x="7971175" y="286773"/>
            <a:ext cx="1151140" cy="768611"/>
          </a:xfrm>
          <a:custGeom>
            <a:avLst/>
            <a:gdLst/>
            <a:ahLst/>
            <a:cxnLst/>
            <a:rect l="l" t="t" r="r" b="b"/>
            <a:pathLst>
              <a:path w="23219" h="15504" extrusionOk="0">
                <a:moveTo>
                  <a:pt x="0" y="3617"/>
                </a:moveTo>
                <a:cubicBezTo>
                  <a:pt x="0" y="7713"/>
                  <a:pt x="2042" y="13706"/>
                  <a:pt x="6096" y="14285"/>
                </a:cubicBezTo>
                <a:cubicBezTo>
                  <a:pt x="12446" y="15193"/>
                  <a:pt x="25244" y="10791"/>
                  <a:pt x="22860" y="4836"/>
                </a:cubicBezTo>
                <a:cubicBezTo>
                  <a:pt x="20361" y="-1407"/>
                  <a:pt x="7730" y="-1200"/>
                  <a:pt x="2743" y="3312"/>
                </a:cubicBezTo>
                <a:cubicBezTo>
                  <a:pt x="397" y="5435"/>
                  <a:pt x="-877" y="11119"/>
                  <a:pt x="1828" y="12761"/>
                </a:cubicBezTo>
                <a:cubicBezTo>
                  <a:pt x="5289" y="14862"/>
                  <a:pt x="5638" y="14133"/>
                  <a:pt x="9448" y="15504"/>
                </a:cubicBezTo>
              </a:path>
            </a:pathLst>
          </a:custGeom>
          <a:noFill/>
          <a:ln w="28575" cap="flat" cmpd="sng">
            <a:solidFill>
              <a:srgbClr val="E06666"/>
            </a:solidFill>
            <a:prstDash val="solid"/>
            <a:round/>
            <a:headEnd type="none" w="med" len="med"/>
            <a:tailEnd type="none" w="med" len="med"/>
          </a:ln>
        </p:spPr>
      </p:sp>
      <p:sp>
        <p:nvSpPr>
          <p:cNvPr id="456" name="Google Shape;456;p45">
            <a:hlinkClick r:id="rId7" action="ppaction://hlinksldjump"/>
          </p:cNvPr>
          <p:cNvSpPr/>
          <p:nvPr/>
        </p:nvSpPr>
        <p:spPr>
          <a:xfrm>
            <a:off x="7625050" y="1793350"/>
            <a:ext cx="1730400" cy="490800"/>
          </a:xfrm>
          <a:prstGeom prst="rect">
            <a:avLst/>
          </a:prstGeom>
          <a:solidFill>
            <a:srgbClr val="FFD966"/>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45">
            <a:hlinkClick r:id="rId7" action="ppaction://hlinksldjump"/>
          </p:cNvPr>
          <p:cNvSpPr txBox="1">
            <a:spLocks noGrp="1"/>
          </p:cNvSpPr>
          <p:nvPr>
            <p:ph type="ctrTitle" idx="4294967295"/>
          </p:nvPr>
        </p:nvSpPr>
        <p:spPr>
          <a:xfrm>
            <a:off x="8088799" y="1859050"/>
            <a:ext cx="1371675" cy="42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1100" dirty="0"/>
              <a:t>Magnetic Method</a:t>
            </a:r>
            <a:endParaRPr sz="1100" dirty="0"/>
          </a:p>
        </p:txBody>
      </p:sp>
      <p:sp>
        <p:nvSpPr>
          <p:cNvPr id="458" name="Google Shape;458;p45">
            <a:hlinkClick r:id="rId8" action="ppaction://hlinksldjump"/>
          </p:cNvPr>
          <p:cNvSpPr/>
          <p:nvPr/>
        </p:nvSpPr>
        <p:spPr>
          <a:xfrm>
            <a:off x="7625050" y="2346200"/>
            <a:ext cx="1730400" cy="490800"/>
          </a:xfrm>
          <a:prstGeom prst="rect">
            <a:avLst/>
          </a:prstGeom>
          <a:solidFill>
            <a:srgbClr val="EA9999"/>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45">
            <a:hlinkClick r:id="rId8" action="ppaction://hlinksldjump"/>
          </p:cNvPr>
          <p:cNvSpPr txBox="1">
            <a:spLocks noGrp="1"/>
          </p:cNvSpPr>
          <p:nvPr>
            <p:ph type="ctrTitle" idx="4294967295"/>
          </p:nvPr>
        </p:nvSpPr>
        <p:spPr>
          <a:xfrm>
            <a:off x="8088799" y="2411900"/>
            <a:ext cx="1371675"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100" dirty="0"/>
              <a:t>Se</a:t>
            </a:r>
            <a:r>
              <a:rPr lang="id-ID" sz="1100" dirty="0"/>
              <a:t>ismic Method</a:t>
            </a:r>
            <a:endParaRPr sz="1100" dirty="0"/>
          </a:p>
        </p:txBody>
      </p:sp>
      <p:sp>
        <p:nvSpPr>
          <p:cNvPr id="460" name="Google Shape;460;p45">
            <a:hlinkClick r:id="rId4" action="ppaction://hlinksldjump"/>
          </p:cNvPr>
          <p:cNvSpPr/>
          <p:nvPr/>
        </p:nvSpPr>
        <p:spPr>
          <a:xfrm rot="-5400000">
            <a:off x="7687450" y="1398100"/>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45">
            <a:hlinkClick r:id="rId7" action="ppaction://hlinksldjump"/>
          </p:cNvPr>
          <p:cNvSpPr/>
          <p:nvPr/>
        </p:nvSpPr>
        <p:spPr>
          <a:xfrm rot="-5400000">
            <a:off x="7839850" y="1924488"/>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45">
            <a:hlinkClick r:id="rId8" action="ppaction://hlinksldjump"/>
          </p:cNvPr>
          <p:cNvSpPr/>
          <p:nvPr/>
        </p:nvSpPr>
        <p:spPr>
          <a:xfrm rot="-5400000">
            <a:off x="7839850" y="24727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45">
            <a:hlinkClick r:id="rId9" action="ppaction://hlinksldjump"/>
          </p:cNvPr>
          <p:cNvSpPr/>
          <p:nvPr/>
        </p:nvSpPr>
        <p:spPr>
          <a:xfrm>
            <a:off x="7625050" y="2899050"/>
            <a:ext cx="1730400" cy="490800"/>
          </a:xfrm>
          <a:prstGeom prst="rect">
            <a:avLst/>
          </a:prstGeom>
          <a:solidFill>
            <a:schemeClr val="accent1"/>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45">
            <a:hlinkClick r:id="rId9" action="ppaction://hlinksldjump"/>
          </p:cNvPr>
          <p:cNvSpPr txBox="1">
            <a:spLocks noGrp="1"/>
          </p:cNvSpPr>
          <p:nvPr>
            <p:ph type="ctrTitle" idx="4294967295"/>
          </p:nvPr>
        </p:nvSpPr>
        <p:spPr>
          <a:xfrm>
            <a:off x="8088799" y="2964750"/>
            <a:ext cx="1371675"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1100" dirty="0"/>
              <a:t>Geoelectric Method</a:t>
            </a:r>
            <a:endParaRPr sz="1100" dirty="0"/>
          </a:p>
        </p:txBody>
      </p:sp>
      <p:sp>
        <p:nvSpPr>
          <p:cNvPr id="465" name="Google Shape;465;p45">
            <a:hlinkClick r:id="rId9" action="ppaction://hlinksldjump"/>
          </p:cNvPr>
          <p:cNvSpPr/>
          <p:nvPr/>
        </p:nvSpPr>
        <p:spPr>
          <a:xfrm rot="-5400000">
            <a:off x="7839850" y="302561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45">
            <a:hlinkClick r:id="rId10" action="ppaction://hlinksldjump"/>
          </p:cNvPr>
          <p:cNvSpPr/>
          <p:nvPr/>
        </p:nvSpPr>
        <p:spPr>
          <a:xfrm>
            <a:off x="7625050" y="3451900"/>
            <a:ext cx="1730400" cy="490800"/>
          </a:xfrm>
          <a:prstGeom prst="rect">
            <a:avLst/>
          </a:prstGeom>
          <a:solidFill>
            <a:schemeClr val="accent2"/>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45">
            <a:hlinkClick r:id="rId10" action="ppaction://hlinksldjump"/>
          </p:cNvPr>
          <p:cNvSpPr txBox="1">
            <a:spLocks noGrp="1"/>
          </p:cNvSpPr>
          <p:nvPr>
            <p:ph type="ctrTitle" idx="4294967295"/>
          </p:nvPr>
        </p:nvSpPr>
        <p:spPr>
          <a:xfrm>
            <a:off x="8028384" y="3508494"/>
            <a:ext cx="1523761" cy="359400"/>
          </a:xfrm>
          <a:prstGeom prst="rect">
            <a:avLst/>
          </a:prstGeom>
        </p:spPr>
        <p:txBody>
          <a:bodyPr spcFirstLastPara="1" wrap="square" lIns="91425" tIns="91425" rIns="91425" bIns="91425" anchor="t" anchorCtr="0">
            <a:noAutofit/>
          </a:bodyPr>
          <a:lstStyle/>
          <a:p>
            <a:r>
              <a:rPr lang="id-ID" sz="1050" dirty="0"/>
              <a:t>Electromagnetoc &amp;</a:t>
            </a:r>
            <a:br>
              <a:rPr lang="id-ID" sz="1050" dirty="0"/>
            </a:br>
            <a:r>
              <a:rPr lang="id-ID" sz="1050" dirty="0"/>
              <a:t>GPR Method</a:t>
            </a:r>
            <a:endParaRPr sz="1050" dirty="0"/>
          </a:p>
        </p:txBody>
      </p:sp>
      <p:sp>
        <p:nvSpPr>
          <p:cNvPr id="468" name="Google Shape;468;p45">
            <a:hlinkClick r:id="rId10" action="ppaction://hlinksldjump"/>
          </p:cNvPr>
          <p:cNvSpPr/>
          <p:nvPr/>
        </p:nvSpPr>
        <p:spPr>
          <a:xfrm rot="-5400000">
            <a:off x="7839850" y="35784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69" name="Google Shape;469;p45"/>
          <p:cNvPicPr preferRelativeResize="0"/>
          <p:nvPr/>
        </p:nvPicPr>
        <p:blipFill rotWithShape="1">
          <a:blip r:embed="rId6">
            <a:alphaModFix/>
          </a:blip>
          <a:srcRect l="32006" t="19826" r="52023" b="9790"/>
          <a:stretch/>
        </p:blipFill>
        <p:spPr>
          <a:xfrm rot="5400000">
            <a:off x="8304487" y="3732486"/>
            <a:ext cx="690925" cy="2283952"/>
          </a:xfrm>
          <a:prstGeom prst="rect">
            <a:avLst/>
          </a:prstGeom>
          <a:noFill/>
          <a:ln>
            <a:noFill/>
          </a:ln>
        </p:spPr>
      </p:pic>
      <p:sp>
        <p:nvSpPr>
          <p:cNvPr id="471" name="Google Shape;471;p45">
            <a:hlinkClick r:id="" action="ppaction://hlinkshowjump?jump=previousslide"/>
          </p:cNvPr>
          <p:cNvSpPr/>
          <p:nvPr/>
        </p:nvSpPr>
        <p:spPr>
          <a:xfrm rot="5400000">
            <a:off x="7973685" y="4768208"/>
            <a:ext cx="218547" cy="267237"/>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62;p39">
            <a:hlinkClick r:id="rId4" action="ppaction://hlinksldjump"/>
          </p:cNvPr>
          <p:cNvSpPr txBox="1">
            <a:spLocks noGrp="1"/>
          </p:cNvSpPr>
          <p:nvPr>
            <p:ph type="ctrTitle" idx="4294967295"/>
          </p:nvPr>
        </p:nvSpPr>
        <p:spPr>
          <a:xfrm>
            <a:off x="7935913" y="1306513"/>
            <a:ext cx="1267137" cy="358775"/>
          </a:xfrm>
          <a:prstGeom prst="rect">
            <a:avLst/>
          </a:prstGeom>
        </p:spPr>
        <p:txBody>
          <a:bodyPr spcFirstLastPara="1" wrap="square" lIns="91425" tIns="91425" rIns="91425" bIns="91425" anchor="t" anchorCtr="0">
            <a:noAutofit/>
          </a:bodyPr>
          <a:lstStyle/>
          <a:p>
            <a:pPr lvl="0"/>
            <a:r>
              <a:rPr lang="id-ID" sz="1100" dirty="0"/>
              <a:t>Gravity Method</a:t>
            </a:r>
            <a:endParaRPr sz="1100" dirty="0"/>
          </a:p>
        </p:txBody>
      </p:sp>
      <p:sp>
        <p:nvSpPr>
          <p:cNvPr id="44" name="Google Shape;398;p43"/>
          <p:cNvSpPr txBox="1">
            <a:spLocks/>
          </p:cNvSpPr>
          <p:nvPr/>
        </p:nvSpPr>
        <p:spPr>
          <a:xfrm>
            <a:off x="1043608" y="463361"/>
            <a:ext cx="4464496" cy="383658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1600"/>
              </a:spcBef>
            </a:pPr>
            <a:r>
              <a:rPr lang="id-ID" sz="1800" dirty="0"/>
              <a:t>One example of a gravimeter that is widely used by geophysicists is the Lacoste and Romberg type gravimeters. The gravimeter has a reading scale from 0-7000 mGal, to an accuracy of 0.01 mGal. </a:t>
            </a:r>
          </a:p>
          <a:p>
            <a:pPr>
              <a:spcBef>
                <a:spcPts val="1600"/>
              </a:spcBef>
            </a:pPr>
            <a:r>
              <a:rPr lang="id-ID" sz="1800" dirty="0"/>
              <a:t>This Gravimeter in use requires a constant temperature. Measurements in the field are usually carried out at measurement points along the measurement path within a measurement area.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50"/>
                                        </p:tgtEl>
                                        <p:attrNameLst>
                                          <p:attrName>style.visibility</p:attrName>
                                        </p:attrNameLst>
                                      </p:cBhvr>
                                      <p:to>
                                        <p:strVal val="visible"/>
                                      </p:to>
                                    </p:set>
                                    <p:anim calcmode="lin" valueType="num">
                                      <p:cBhvr additive="base">
                                        <p:cTn id="7" dur="1000"/>
                                        <p:tgtEl>
                                          <p:spTgt spid="450"/>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44"/>
                                        </p:tgtEl>
                                        <p:attrNameLst>
                                          <p:attrName>style.visibility</p:attrName>
                                        </p:attrNameLst>
                                      </p:cBhvr>
                                      <p:to>
                                        <p:strVal val="visible"/>
                                      </p:to>
                                    </p:set>
                                    <p:anim calcmode="lin" valueType="num">
                                      <p:cBhvr additive="base">
                                        <p:cTn id="10" dur="1000"/>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pic>
        <p:nvPicPr>
          <p:cNvPr id="505" name="Google Shape;505;p47"/>
          <p:cNvPicPr preferRelativeResize="0"/>
          <p:nvPr/>
        </p:nvPicPr>
        <p:blipFill>
          <a:blip r:embed="rId3">
            <a:alphaModFix/>
          </a:blip>
          <a:stretch>
            <a:fillRect/>
          </a:stretch>
        </p:blipFill>
        <p:spPr>
          <a:xfrm>
            <a:off x="4303172" y="4176750"/>
            <a:ext cx="2428700" cy="1817497"/>
          </a:xfrm>
          <a:prstGeom prst="rect">
            <a:avLst/>
          </a:prstGeom>
          <a:noFill/>
          <a:ln>
            <a:noFill/>
          </a:ln>
        </p:spPr>
      </p:pic>
      <p:sp>
        <p:nvSpPr>
          <p:cNvPr id="507" name="Google Shape;507;p47"/>
          <p:cNvSpPr/>
          <p:nvPr/>
        </p:nvSpPr>
        <p:spPr>
          <a:xfrm rot="20863354">
            <a:off x="1387496" y="652371"/>
            <a:ext cx="3174951" cy="4017404"/>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47"/>
          <p:cNvSpPr/>
          <p:nvPr/>
        </p:nvSpPr>
        <p:spPr>
          <a:xfrm rot="-5811806">
            <a:off x="893745" y="427401"/>
            <a:ext cx="1018178" cy="1324594"/>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EA9999">
              <a:alpha val="45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47"/>
          <p:cNvSpPr/>
          <p:nvPr/>
        </p:nvSpPr>
        <p:spPr>
          <a:xfrm rot="-2097940">
            <a:off x="3522495" y="-219820"/>
            <a:ext cx="1018233" cy="1324666"/>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EA9999">
              <a:alpha val="45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47"/>
          <p:cNvSpPr txBox="1">
            <a:spLocks noGrp="1"/>
          </p:cNvSpPr>
          <p:nvPr>
            <p:ph type="title"/>
          </p:nvPr>
        </p:nvSpPr>
        <p:spPr>
          <a:xfrm rot="-751593">
            <a:off x="1985584" y="3475404"/>
            <a:ext cx="2471738" cy="51474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Clr>
                <a:schemeClr val="dk1"/>
              </a:buClr>
              <a:buSzPts val="1100"/>
              <a:buFont typeface="Arial"/>
              <a:buNone/>
            </a:pPr>
            <a:r>
              <a:rPr lang="id-ID" sz="2000" dirty="0"/>
              <a:t>Magnetic Method</a:t>
            </a:r>
            <a:endParaRPr sz="2000" dirty="0"/>
          </a:p>
        </p:txBody>
      </p:sp>
      <p:pic>
        <p:nvPicPr>
          <p:cNvPr id="513" name="Google Shape;513;p47"/>
          <p:cNvPicPr preferRelativeResize="0"/>
          <p:nvPr/>
        </p:nvPicPr>
        <p:blipFill>
          <a:blip r:embed="rId4">
            <a:alphaModFix/>
          </a:blip>
          <a:stretch>
            <a:fillRect/>
          </a:stretch>
        </p:blipFill>
        <p:spPr>
          <a:xfrm rot="531982">
            <a:off x="4517676" y="950600"/>
            <a:ext cx="2204844" cy="2419347"/>
          </a:xfrm>
          <a:prstGeom prst="rect">
            <a:avLst/>
          </a:prstGeom>
          <a:noFill/>
          <a:ln>
            <a:noFill/>
          </a:ln>
        </p:spPr>
      </p:pic>
      <p:sp>
        <p:nvSpPr>
          <p:cNvPr id="514" name="Google Shape;514;p47"/>
          <p:cNvSpPr/>
          <p:nvPr/>
        </p:nvSpPr>
        <p:spPr>
          <a:xfrm rot="531948">
            <a:off x="4980016" y="1784179"/>
            <a:ext cx="1295891" cy="927094"/>
          </a:xfrm>
          <a:custGeom>
            <a:avLst/>
            <a:gdLst/>
            <a:ahLst/>
            <a:cxnLst/>
            <a:rect l="l" t="t" r="r" b="b"/>
            <a:pathLst>
              <a:path w="34302" h="24540" extrusionOk="0">
                <a:moveTo>
                  <a:pt x="12881" y="90"/>
                </a:moveTo>
                <a:cubicBezTo>
                  <a:pt x="9513" y="652"/>
                  <a:pt x="5848" y="1637"/>
                  <a:pt x="3433" y="4052"/>
                </a:cubicBezTo>
                <a:cubicBezTo>
                  <a:pt x="-94" y="7579"/>
                  <a:pt x="-598" y="15093"/>
                  <a:pt x="2518" y="18988"/>
                </a:cubicBezTo>
                <a:cubicBezTo>
                  <a:pt x="8690" y="26704"/>
                  <a:pt x="30460" y="26601"/>
                  <a:pt x="32084" y="16854"/>
                </a:cubicBezTo>
                <a:cubicBezTo>
                  <a:pt x="33303" y="9538"/>
                  <a:pt x="24831" y="853"/>
                  <a:pt x="17453" y="90"/>
                </a:cubicBezTo>
                <a:cubicBezTo>
                  <a:pt x="10473" y="-632"/>
                  <a:pt x="885" y="5006"/>
                  <a:pt x="80" y="11977"/>
                </a:cubicBezTo>
                <a:cubicBezTo>
                  <a:pt x="-563" y="17544"/>
                  <a:pt x="6439" y="22945"/>
                  <a:pt x="11967" y="23864"/>
                </a:cubicBezTo>
                <a:cubicBezTo>
                  <a:pt x="19478" y="25113"/>
                  <a:pt x="29929" y="23216"/>
                  <a:pt x="33608" y="16549"/>
                </a:cubicBezTo>
                <a:cubicBezTo>
                  <a:pt x="36045" y="12131"/>
                  <a:pt x="31371" y="5682"/>
                  <a:pt x="27207" y="2833"/>
                </a:cubicBezTo>
                <a:cubicBezTo>
                  <a:pt x="22485" y="-399"/>
                  <a:pt x="15860" y="1004"/>
                  <a:pt x="10138" y="1004"/>
                </a:cubicBezTo>
              </a:path>
            </a:pathLst>
          </a:custGeom>
          <a:noFill/>
          <a:ln w="28575" cap="flat" cmpd="sng">
            <a:solidFill>
              <a:srgbClr val="E06666"/>
            </a:solidFill>
            <a:prstDash val="solid"/>
            <a:round/>
            <a:headEnd type="none" w="med" len="med"/>
            <a:tailEnd type="none" w="med" len="med"/>
          </a:ln>
        </p:spPr>
      </p:sp>
      <p:sp>
        <p:nvSpPr>
          <p:cNvPr id="515" name="Google Shape;515;p47"/>
          <p:cNvSpPr txBox="1">
            <a:spLocks noGrp="1"/>
          </p:cNvSpPr>
          <p:nvPr>
            <p:ph type="title"/>
          </p:nvPr>
        </p:nvSpPr>
        <p:spPr>
          <a:xfrm rot="18112">
            <a:off x="5031282" y="1860318"/>
            <a:ext cx="1138816" cy="69000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200"/>
              <a:t>02.</a:t>
            </a:r>
            <a:endParaRPr sz="5200"/>
          </a:p>
        </p:txBody>
      </p:sp>
      <p:sp>
        <p:nvSpPr>
          <p:cNvPr id="516" name="Google Shape;516;p47">
            <a:hlinkClick r:id="rId5" action="ppaction://hlinksldjump"/>
          </p:cNvPr>
          <p:cNvSpPr/>
          <p:nvPr/>
        </p:nvSpPr>
        <p:spPr>
          <a:xfrm>
            <a:off x="7625050" y="1240500"/>
            <a:ext cx="1730400" cy="490800"/>
          </a:xfrm>
          <a:prstGeom prst="rect">
            <a:avLst/>
          </a:prstGeom>
          <a:solidFill>
            <a:srgbClr val="93C47D"/>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47">
            <a:hlinkClick r:id="rId5" action="ppaction://hlinksldjump"/>
          </p:cNvPr>
          <p:cNvSpPr txBox="1">
            <a:spLocks noGrp="1"/>
          </p:cNvSpPr>
          <p:nvPr>
            <p:ph type="ctrTitle" idx="4294967295"/>
          </p:nvPr>
        </p:nvSpPr>
        <p:spPr>
          <a:xfrm>
            <a:off x="8088800" y="1306200"/>
            <a:ext cx="1266650"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1100" dirty="0"/>
              <a:t>Gravity Method</a:t>
            </a:r>
            <a:endParaRPr sz="1100" dirty="0"/>
          </a:p>
        </p:txBody>
      </p:sp>
      <p:pic>
        <p:nvPicPr>
          <p:cNvPr id="518" name="Google Shape;518;p47">
            <a:hlinkClick r:id="rId6" action="ppaction://hlinksldjump"/>
          </p:cNvPr>
          <p:cNvPicPr preferRelativeResize="0"/>
          <p:nvPr/>
        </p:nvPicPr>
        <p:blipFill rotWithShape="1">
          <a:blip r:embed="rId7">
            <a:alphaModFix/>
          </a:blip>
          <a:srcRect l="32005" t="19826" r="39798" b="9790"/>
          <a:stretch/>
        </p:blipFill>
        <p:spPr>
          <a:xfrm rot="-5400000">
            <a:off x="7824901" y="-395073"/>
            <a:ext cx="1138848" cy="2132299"/>
          </a:xfrm>
          <a:prstGeom prst="rect">
            <a:avLst/>
          </a:prstGeom>
          <a:noFill/>
          <a:ln>
            <a:noFill/>
          </a:ln>
        </p:spPr>
      </p:pic>
      <p:sp>
        <p:nvSpPr>
          <p:cNvPr id="519" name="Google Shape;519;p47">
            <a:hlinkClick r:id="rId6" action="ppaction://hlinksldjump"/>
          </p:cNvPr>
          <p:cNvSpPr txBox="1">
            <a:spLocks noGrp="1"/>
          </p:cNvSpPr>
          <p:nvPr>
            <p:ph type="ctrTitle" idx="4294967295"/>
          </p:nvPr>
        </p:nvSpPr>
        <p:spPr>
          <a:xfrm>
            <a:off x="8088800" y="399575"/>
            <a:ext cx="915900" cy="54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Table of Contents</a:t>
            </a:r>
            <a:endParaRPr sz="1200"/>
          </a:p>
        </p:txBody>
      </p:sp>
      <p:sp>
        <p:nvSpPr>
          <p:cNvPr id="520" name="Google Shape;520;p47">
            <a:hlinkClick r:id="rId6" action="ppaction://hlinksldjump"/>
          </p:cNvPr>
          <p:cNvSpPr/>
          <p:nvPr/>
        </p:nvSpPr>
        <p:spPr>
          <a:xfrm>
            <a:off x="7971175" y="286773"/>
            <a:ext cx="1151140" cy="768611"/>
          </a:xfrm>
          <a:custGeom>
            <a:avLst/>
            <a:gdLst/>
            <a:ahLst/>
            <a:cxnLst/>
            <a:rect l="l" t="t" r="r" b="b"/>
            <a:pathLst>
              <a:path w="23219" h="15504" extrusionOk="0">
                <a:moveTo>
                  <a:pt x="0" y="3617"/>
                </a:moveTo>
                <a:cubicBezTo>
                  <a:pt x="0" y="7713"/>
                  <a:pt x="2042" y="13706"/>
                  <a:pt x="6096" y="14285"/>
                </a:cubicBezTo>
                <a:cubicBezTo>
                  <a:pt x="12446" y="15193"/>
                  <a:pt x="25244" y="10791"/>
                  <a:pt x="22860" y="4836"/>
                </a:cubicBezTo>
                <a:cubicBezTo>
                  <a:pt x="20361" y="-1407"/>
                  <a:pt x="7730" y="-1200"/>
                  <a:pt x="2743" y="3312"/>
                </a:cubicBezTo>
                <a:cubicBezTo>
                  <a:pt x="397" y="5435"/>
                  <a:pt x="-877" y="11119"/>
                  <a:pt x="1828" y="12761"/>
                </a:cubicBezTo>
                <a:cubicBezTo>
                  <a:pt x="5289" y="14862"/>
                  <a:pt x="5638" y="14133"/>
                  <a:pt x="9448" y="15504"/>
                </a:cubicBezTo>
              </a:path>
            </a:pathLst>
          </a:custGeom>
          <a:noFill/>
          <a:ln w="28575" cap="flat" cmpd="sng">
            <a:solidFill>
              <a:srgbClr val="E06666"/>
            </a:solidFill>
            <a:prstDash val="solid"/>
            <a:round/>
            <a:headEnd type="none" w="med" len="med"/>
            <a:tailEnd type="none" w="med" len="med"/>
          </a:ln>
        </p:spPr>
      </p:sp>
      <p:sp>
        <p:nvSpPr>
          <p:cNvPr id="521" name="Google Shape;521;p47">
            <a:hlinkClick r:id="rId8" action="ppaction://hlinksldjump"/>
          </p:cNvPr>
          <p:cNvSpPr/>
          <p:nvPr/>
        </p:nvSpPr>
        <p:spPr>
          <a:xfrm>
            <a:off x="7472650" y="1793350"/>
            <a:ext cx="1730400" cy="490800"/>
          </a:xfrm>
          <a:prstGeom prst="rect">
            <a:avLst/>
          </a:prstGeom>
          <a:solidFill>
            <a:srgbClr val="FFD966"/>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47">
            <a:hlinkClick r:id="rId8" action="ppaction://hlinksldjump"/>
          </p:cNvPr>
          <p:cNvSpPr txBox="1">
            <a:spLocks noGrp="1"/>
          </p:cNvSpPr>
          <p:nvPr>
            <p:ph type="ctrTitle" idx="4294967295"/>
          </p:nvPr>
        </p:nvSpPr>
        <p:spPr>
          <a:xfrm>
            <a:off x="7936400" y="1859050"/>
            <a:ext cx="1316120"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100" dirty="0"/>
              <a:t>Magnetic Method</a:t>
            </a:r>
          </a:p>
        </p:txBody>
      </p:sp>
      <p:sp>
        <p:nvSpPr>
          <p:cNvPr id="523" name="Google Shape;523;p47">
            <a:hlinkClick r:id="rId9" action="ppaction://hlinksldjump"/>
          </p:cNvPr>
          <p:cNvSpPr/>
          <p:nvPr/>
        </p:nvSpPr>
        <p:spPr>
          <a:xfrm>
            <a:off x="7625050" y="2346200"/>
            <a:ext cx="1730400" cy="490800"/>
          </a:xfrm>
          <a:prstGeom prst="rect">
            <a:avLst/>
          </a:prstGeom>
          <a:solidFill>
            <a:srgbClr val="EA9999"/>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47">
            <a:hlinkClick r:id="rId9" action="ppaction://hlinksldjump"/>
          </p:cNvPr>
          <p:cNvSpPr txBox="1">
            <a:spLocks noGrp="1"/>
          </p:cNvSpPr>
          <p:nvPr>
            <p:ph type="ctrTitle" idx="4294967295"/>
          </p:nvPr>
        </p:nvSpPr>
        <p:spPr>
          <a:xfrm>
            <a:off x="8088799" y="2411900"/>
            <a:ext cx="1371675" cy="3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100" dirty="0"/>
              <a:t>Seismic Method</a:t>
            </a:r>
          </a:p>
        </p:txBody>
      </p:sp>
      <p:sp>
        <p:nvSpPr>
          <p:cNvPr id="525" name="Google Shape;525;p47">
            <a:hlinkClick r:id="rId5" action="ppaction://hlinksldjump"/>
          </p:cNvPr>
          <p:cNvSpPr/>
          <p:nvPr/>
        </p:nvSpPr>
        <p:spPr>
          <a:xfrm rot="-5400000">
            <a:off x="7839850" y="1398100"/>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47">
            <a:hlinkClick r:id="rId8" action="ppaction://hlinksldjump"/>
          </p:cNvPr>
          <p:cNvSpPr/>
          <p:nvPr/>
        </p:nvSpPr>
        <p:spPr>
          <a:xfrm rot="-5400000">
            <a:off x="7687450" y="1924488"/>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47">
            <a:hlinkClick r:id="rId9" action="ppaction://hlinksldjump"/>
          </p:cNvPr>
          <p:cNvSpPr/>
          <p:nvPr/>
        </p:nvSpPr>
        <p:spPr>
          <a:xfrm rot="-5400000">
            <a:off x="7839850" y="24727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47">
            <a:hlinkClick r:id="rId10" action="ppaction://hlinksldjump"/>
          </p:cNvPr>
          <p:cNvSpPr/>
          <p:nvPr/>
        </p:nvSpPr>
        <p:spPr>
          <a:xfrm>
            <a:off x="7625050" y="2899050"/>
            <a:ext cx="1730400" cy="490800"/>
          </a:xfrm>
          <a:prstGeom prst="rect">
            <a:avLst/>
          </a:prstGeom>
          <a:solidFill>
            <a:schemeClr val="accent1"/>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47">
            <a:hlinkClick r:id="rId10" action="ppaction://hlinksldjump"/>
          </p:cNvPr>
          <p:cNvSpPr txBox="1">
            <a:spLocks noGrp="1"/>
          </p:cNvSpPr>
          <p:nvPr>
            <p:ph type="ctrTitle" idx="4294967295"/>
          </p:nvPr>
        </p:nvSpPr>
        <p:spPr>
          <a:xfrm>
            <a:off x="8088799" y="2964750"/>
            <a:ext cx="1371675" cy="42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sz="1100" dirty="0" err="1"/>
              <a:t>Geoelectric</a:t>
            </a:r>
            <a:r>
              <a:rPr sz="1100" dirty="0"/>
              <a:t> Method</a:t>
            </a:r>
          </a:p>
        </p:txBody>
      </p:sp>
      <p:sp>
        <p:nvSpPr>
          <p:cNvPr id="530" name="Google Shape;530;p47">
            <a:hlinkClick r:id="rId10" action="ppaction://hlinksldjump"/>
          </p:cNvPr>
          <p:cNvSpPr/>
          <p:nvPr/>
        </p:nvSpPr>
        <p:spPr>
          <a:xfrm rot="-5400000">
            <a:off x="7839850" y="302561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47">
            <a:hlinkClick r:id="rId11" action="ppaction://hlinksldjump"/>
          </p:cNvPr>
          <p:cNvSpPr/>
          <p:nvPr/>
        </p:nvSpPr>
        <p:spPr>
          <a:xfrm>
            <a:off x="7625050" y="3451900"/>
            <a:ext cx="1730400" cy="490800"/>
          </a:xfrm>
          <a:prstGeom prst="rect">
            <a:avLst/>
          </a:prstGeom>
          <a:solidFill>
            <a:schemeClr val="accent2"/>
          </a:solidFill>
          <a:ln>
            <a:noFill/>
          </a:ln>
          <a:effectLst>
            <a:outerShdw blurRad="57150" dist="19050" dir="8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47">
            <a:hlinkClick r:id="rId11" action="ppaction://hlinksldjump"/>
          </p:cNvPr>
          <p:cNvSpPr txBox="1">
            <a:spLocks noGrp="1"/>
          </p:cNvSpPr>
          <p:nvPr>
            <p:ph type="ctrTitle" idx="4294967295"/>
          </p:nvPr>
        </p:nvSpPr>
        <p:spPr>
          <a:xfrm>
            <a:off x="8028384" y="3508494"/>
            <a:ext cx="1523761" cy="359400"/>
          </a:xfrm>
          <a:prstGeom prst="rect">
            <a:avLst/>
          </a:prstGeom>
        </p:spPr>
        <p:txBody>
          <a:bodyPr spcFirstLastPara="1" wrap="square" lIns="91425" tIns="91425" rIns="91425" bIns="91425" anchor="t" anchorCtr="0">
            <a:noAutofit/>
          </a:bodyPr>
          <a:lstStyle/>
          <a:p>
            <a:r>
              <a:rPr lang="id-ID" sz="1050" dirty="0"/>
              <a:t>Electromagnetoc &amp;</a:t>
            </a:r>
            <a:br>
              <a:rPr lang="id-ID" sz="1050" dirty="0"/>
            </a:br>
            <a:r>
              <a:rPr lang="id-ID" sz="1050" dirty="0"/>
              <a:t>GPR Method</a:t>
            </a:r>
            <a:endParaRPr sz="1050" dirty="0"/>
          </a:p>
        </p:txBody>
      </p:sp>
      <p:sp>
        <p:nvSpPr>
          <p:cNvPr id="533" name="Google Shape;533;p47">
            <a:hlinkClick r:id="rId11" action="ppaction://hlinksldjump"/>
          </p:cNvPr>
          <p:cNvSpPr/>
          <p:nvPr/>
        </p:nvSpPr>
        <p:spPr>
          <a:xfrm rot="-5400000">
            <a:off x="7839850" y="3578463"/>
            <a:ext cx="194350" cy="237650"/>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34" name="Google Shape;534;p47">
            <a:hlinkClick r:id="rId12" action="ppaction://hlinksldjump"/>
          </p:cNvPr>
          <p:cNvPicPr preferRelativeResize="0"/>
          <p:nvPr/>
        </p:nvPicPr>
        <p:blipFill>
          <a:blip r:embed="rId4">
            <a:alphaModFix/>
          </a:blip>
          <a:stretch>
            <a:fillRect/>
          </a:stretch>
        </p:blipFill>
        <p:spPr>
          <a:xfrm>
            <a:off x="5005558" y="3022962"/>
            <a:ext cx="1229098" cy="1348689"/>
          </a:xfrm>
          <a:prstGeom prst="rect">
            <a:avLst/>
          </a:prstGeom>
          <a:noFill/>
          <a:ln>
            <a:noFill/>
          </a:ln>
        </p:spPr>
      </p:pic>
      <p:sp>
        <p:nvSpPr>
          <p:cNvPr id="535" name="Google Shape;535;p47">
            <a:hlinkClick r:id="rId12" action="ppaction://hlinksldjump"/>
          </p:cNvPr>
          <p:cNvSpPr/>
          <p:nvPr/>
        </p:nvSpPr>
        <p:spPr>
          <a:xfrm rot="-5895391">
            <a:off x="5488433" y="3484589"/>
            <a:ext cx="194343" cy="237642"/>
          </a:xfrm>
          <a:custGeom>
            <a:avLst/>
            <a:gdLst/>
            <a:ahLst/>
            <a:cxnLst/>
            <a:rect l="l" t="t"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lnTo>
                  <a:pt x="2558" y="611"/>
                </a:ln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36" name="Google Shape;536;p47">
            <a:hlinkClick r:id="rId12" action="ppaction://hlinksldjump"/>
          </p:cNvPr>
          <p:cNvSpPr txBox="1">
            <a:spLocks noGrp="1"/>
          </p:cNvSpPr>
          <p:nvPr>
            <p:ph type="ctrTitle" idx="4294967295"/>
          </p:nvPr>
        </p:nvSpPr>
        <p:spPr>
          <a:xfrm rot="-496088">
            <a:off x="5162203" y="3732554"/>
            <a:ext cx="915819" cy="35952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200"/>
              <a:t>START!</a:t>
            </a:r>
            <a:endParaRPr sz="1200"/>
          </a:p>
        </p:txBody>
      </p:sp>
      <p:sp>
        <p:nvSpPr>
          <p:cNvPr id="537" name="Google Shape;537;p47">
            <a:hlinkClick r:id="rId12" action="ppaction://hlinksldjump"/>
          </p:cNvPr>
          <p:cNvSpPr/>
          <p:nvPr/>
        </p:nvSpPr>
        <p:spPr>
          <a:xfrm>
            <a:off x="5344807" y="3431139"/>
            <a:ext cx="481600" cy="344542"/>
          </a:xfrm>
          <a:custGeom>
            <a:avLst/>
            <a:gdLst/>
            <a:ahLst/>
            <a:cxnLst/>
            <a:rect l="l" t="t" r="r" b="b"/>
            <a:pathLst>
              <a:path w="34302" h="24540" extrusionOk="0">
                <a:moveTo>
                  <a:pt x="12881" y="90"/>
                </a:moveTo>
                <a:cubicBezTo>
                  <a:pt x="9513" y="652"/>
                  <a:pt x="5848" y="1637"/>
                  <a:pt x="3433" y="4052"/>
                </a:cubicBezTo>
                <a:cubicBezTo>
                  <a:pt x="-94" y="7579"/>
                  <a:pt x="-598" y="15093"/>
                  <a:pt x="2518" y="18988"/>
                </a:cubicBezTo>
                <a:cubicBezTo>
                  <a:pt x="8690" y="26704"/>
                  <a:pt x="30460" y="26601"/>
                  <a:pt x="32084" y="16854"/>
                </a:cubicBezTo>
                <a:cubicBezTo>
                  <a:pt x="33303" y="9538"/>
                  <a:pt x="24831" y="853"/>
                  <a:pt x="17453" y="90"/>
                </a:cubicBezTo>
                <a:cubicBezTo>
                  <a:pt x="10473" y="-632"/>
                  <a:pt x="885" y="5006"/>
                  <a:pt x="80" y="11977"/>
                </a:cubicBezTo>
                <a:cubicBezTo>
                  <a:pt x="-563" y="17544"/>
                  <a:pt x="6439" y="22945"/>
                  <a:pt x="11967" y="23864"/>
                </a:cubicBezTo>
                <a:cubicBezTo>
                  <a:pt x="19478" y="25113"/>
                  <a:pt x="29929" y="23216"/>
                  <a:pt x="33608" y="16549"/>
                </a:cubicBezTo>
                <a:cubicBezTo>
                  <a:pt x="36045" y="12131"/>
                  <a:pt x="31371" y="5682"/>
                  <a:pt x="27207" y="2833"/>
                </a:cubicBezTo>
                <a:cubicBezTo>
                  <a:pt x="22485" y="-399"/>
                  <a:pt x="15860" y="1004"/>
                  <a:pt x="10138" y="1004"/>
                </a:cubicBezTo>
              </a:path>
            </a:pathLst>
          </a:custGeom>
          <a:noFill/>
          <a:ln w="28575" cap="flat" cmpd="sng">
            <a:solidFill>
              <a:srgbClr val="E06666"/>
            </a:solidFill>
            <a:prstDash val="solid"/>
            <a:round/>
            <a:headEnd type="none" w="med" len="med"/>
            <a:tailEnd type="none" w="med" len="med"/>
          </a:ln>
        </p:spPr>
      </p:sp>
      <p:pic>
        <p:nvPicPr>
          <p:cNvPr id="35" name="Picture 34" descr="G-857 -Magnetic Geophysical Land Products"/>
          <p:cNvPicPr/>
          <p:nvPr/>
        </p:nvPicPr>
        <p:blipFill>
          <a:blip r:embed="rId13">
            <a:extLst>
              <a:ext uri="{28A0092B-C50C-407E-A947-70E740481C1C}">
                <a14:useLocalDpi xmlns:a14="http://schemas.microsoft.com/office/drawing/2010/main" val="0"/>
              </a:ext>
            </a:extLst>
          </a:blip>
          <a:srcRect/>
          <a:stretch>
            <a:fillRect/>
          </a:stretch>
        </p:blipFill>
        <p:spPr bwMode="auto">
          <a:xfrm rot="20850702">
            <a:off x="1699081" y="1038568"/>
            <a:ext cx="2505476" cy="232141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513"/>
                                        </p:tgtEl>
                                        <p:attrNameLst>
                                          <p:attrName>style.visibility</p:attrName>
                                        </p:attrNameLst>
                                      </p:cBhvr>
                                      <p:to>
                                        <p:strVal val="visible"/>
                                      </p:to>
                                    </p:set>
                                    <p:anim calcmode="lin" valueType="num">
                                      <p:cBhvr additive="base">
                                        <p:cTn id="7" dur="1000"/>
                                        <p:tgtEl>
                                          <p:spTgt spid="513"/>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514"/>
                                        </p:tgtEl>
                                        <p:attrNameLst>
                                          <p:attrName>style.visibility</p:attrName>
                                        </p:attrNameLst>
                                      </p:cBhvr>
                                      <p:to>
                                        <p:strVal val="visible"/>
                                      </p:to>
                                    </p:set>
                                    <p:anim calcmode="lin" valueType="num">
                                      <p:cBhvr additive="base">
                                        <p:cTn id="10" dur="1000"/>
                                        <p:tgtEl>
                                          <p:spTgt spid="514"/>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515"/>
                                        </p:tgtEl>
                                        <p:attrNameLst>
                                          <p:attrName>style.visibility</p:attrName>
                                        </p:attrNameLst>
                                      </p:cBhvr>
                                      <p:to>
                                        <p:strVal val="visible"/>
                                      </p:to>
                                    </p:set>
                                    <p:anim calcmode="lin" valueType="num">
                                      <p:cBhvr additive="base">
                                        <p:cTn id="13" dur="1000"/>
                                        <p:tgtEl>
                                          <p:spTgt spid="515"/>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509"/>
                                        </p:tgtEl>
                                        <p:attrNameLst>
                                          <p:attrName>style.visibility</p:attrName>
                                        </p:attrNameLst>
                                      </p:cBhvr>
                                      <p:to>
                                        <p:strVal val="visible"/>
                                      </p:to>
                                    </p:set>
                                    <p:anim calcmode="lin" valueType="num">
                                      <p:cBhvr additive="base">
                                        <p:cTn id="16" dur="700"/>
                                        <p:tgtEl>
                                          <p:spTgt spid="509"/>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510"/>
                                        </p:tgtEl>
                                        <p:attrNameLst>
                                          <p:attrName>style.visibility</p:attrName>
                                        </p:attrNameLst>
                                      </p:cBhvr>
                                      <p:to>
                                        <p:strVal val="visible"/>
                                      </p:to>
                                    </p:set>
                                    <p:anim calcmode="lin" valueType="num">
                                      <p:cBhvr additive="base">
                                        <p:cTn id="19" dur="700"/>
                                        <p:tgtEl>
                                          <p:spTgt spid="510"/>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511"/>
                                        </p:tgtEl>
                                        <p:attrNameLst>
                                          <p:attrName>style.visibility</p:attrName>
                                        </p:attrNameLst>
                                      </p:cBhvr>
                                      <p:to>
                                        <p:strVal val="visible"/>
                                      </p:to>
                                    </p:set>
                                    <p:anim calcmode="lin" valueType="num">
                                      <p:cBhvr additive="base">
                                        <p:cTn id="22" dur="700"/>
                                        <p:tgtEl>
                                          <p:spTgt spid="511"/>
                                        </p:tgtEl>
                                        <p:attrNameLst>
                                          <p:attrName>ppt_x</p:attrName>
                                        </p:attrNameLst>
                                      </p:cBhvr>
                                      <p:tavLst>
                                        <p:tav tm="0">
                                          <p:val>
                                            <p:strVal val="#ppt_x-1"/>
                                          </p:val>
                                        </p:tav>
                                        <p:tav tm="100000">
                                          <p:val>
                                            <p:strVal val="#ppt_x"/>
                                          </p:val>
                                        </p:tav>
                                      </p:tavLst>
                                    </p:anim>
                                  </p:childTnLst>
                                </p:cTn>
                              </p:par>
                              <p:par>
                                <p:cTn id="23" presetID="2" presetClass="entr" presetSubtype="4" fill="hold" nodeType="withEffect">
                                  <p:stCondLst>
                                    <p:cond delay="0"/>
                                  </p:stCondLst>
                                  <p:childTnLst>
                                    <p:set>
                                      <p:cBhvr>
                                        <p:cTn id="24" dur="1" fill="hold">
                                          <p:stCondLst>
                                            <p:cond delay="0"/>
                                          </p:stCondLst>
                                        </p:cTn>
                                        <p:tgtEl>
                                          <p:spTgt spid="505"/>
                                        </p:tgtEl>
                                        <p:attrNameLst>
                                          <p:attrName>style.visibility</p:attrName>
                                        </p:attrNameLst>
                                      </p:cBhvr>
                                      <p:to>
                                        <p:strVal val="visible"/>
                                      </p:to>
                                    </p:set>
                                    <p:anim calcmode="lin" valueType="num">
                                      <p:cBhvr additive="base">
                                        <p:cTn id="25" dur="1000"/>
                                        <p:tgtEl>
                                          <p:spTgt spid="505"/>
                                        </p:tgtEl>
                                        <p:attrNameLst>
                                          <p:attrName>ppt_y</p:attrName>
                                        </p:attrNameLst>
                                      </p:cBhvr>
                                      <p:tavLst>
                                        <p:tav tm="0">
                                          <p:val>
                                            <p:strVal val="#ppt_y+1"/>
                                          </p:val>
                                        </p:tav>
                                        <p:tav tm="100000">
                                          <p:val>
                                            <p:strVal val="#ppt_y"/>
                                          </p:val>
                                        </p:tav>
                                      </p:tavLst>
                                    </p:anim>
                                  </p:childTnLst>
                                </p:cTn>
                              </p:par>
                            </p:childTnLst>
                          </p:cTn>
                        </p:par>
                        <p:par>
                          <p:cTn id="26" fill="hold">
                            <p:stCondLst>
                              <p:cond delay="1000"/>
                            </p:stCondLst>
                            <p:childTnLst>
                              <p:par>
                                <p:cTn id="27" presetID="2" presetClass="entr" presetSubtype="4" fill="hold" nodeType="afterEffect">
                                  <p:stCondLst>
                                    <p:cond delay="0"/>
                                  </p:stCondLst>
                                  <p:childTnLst>
                                    <p:set>
                                      <p:cBhvr>
                                        <p:cTn id="28" dur="1" fill="hold">
                                          <p:stCondLst>
                                            <p:cond delay="0"/>
                                          </p:stCondLst>
                                        </p:cTn>
                                        <p:tgtEl>
                                          <p:spTgt spid="534"/>
                                        </p:tgtEl>
                                        <p:attrNameLst>
                                          <p:attrName>style.visibility</p:attrName>
                                        </p:attrNameLst>
                                      </p:cBhvr>
                                      <p:to>
                                        <p:strVal val="visible"/>
                                      </p:to>
                                    </p:set>
                                    <p:anim calcmode="lin" valueType="num">
                                      <p:cBhvr additive="base">
                                        <p:cTn id="29" dur="1000"/>
                                        <p:tgtEl>
                                          <p:spTgt spid="534"/>
                                        </p:tgtEl>
                                        <p:attrNameLst>
                                          <p:attrName>ppt_y</p:attrName>
                                        </p:attrNameLst>
                                      </p:cBhvr>
                                      <p:tavLst>
                                        <p:tav tm="0">
                                          <p:val>
                                            <p:strVal val="#ppt_y+1"/>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535"/>
                                        </p:tgtEl>
                                        <p:attrNameLst>
                                          <p:attrName>style.visibility</p:attrName>
                                        </p:attrNameLst>
                                      </p:cBhvr>
                                      <p:to>
                                        <p:strVal val="visible"/>
                                      </p:to>
                                    </p:set>
                                    <p:anim calcmode="lin" valueType="num">
                                      <p:cBhvr additive="base">
                                        <p:cTn id="32" dur="1000"/>
                                        <p:tgtEl>
                                          <p:spTgt spid="535"/>
                                        </p:tgtEl>
                                        <p:attrNameLst>
                                          <p:attrName>ppt_y</p:attrName>
                                        </p:attrNameLst>
                                      </p:cBhvr>
                                      <p:tavLst>
                                        <p:tav tm="0">
                                          <p:val>
                                            <p:strVal val="#ppt_y+1"/>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36"/>
                                        </p:tgtEl>
                                        <p:attrNameLst>
                                          <p:attrName>style.visibility</p:attrName>
                                        </p:attrNameLst>
                                      </p:cBhvr>
                                      <p:to>
                                        <p:strVal val="visible"/>
                                      </p:to>
                                    </p:set>
                                    <p:anim calcmode="lin" valueType="num">
                                      <p:cBhvr additive="base">
                                        <p:cTn id="35" dur="1000"/>
                                        <p:tgtEl>
                                          <p:spTgt spid="536"/>
                                        </p:tgtEl>
                                        <p:attrNameLst>
                                          <p:attrName>ppt_y</p:attrName>
                                        </p:attrNameLst>
                                      </p:cBhvr>
                                      <p:tavLst>
                                        <p:tav tm="0">
                                          <p:val>
                                            <p:strVal val="#ppt_y+1"/>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537"/>
                                        </p:tgtEl>
                                        <p:attrNameLst>
                                          <p:attrName>style.visibility</p:attrName>
                                        </p:attrNameLst>
                                      </p:cBhvr>
                                      <p:to>
                                        <p:strVal val="visible"/>
                                      </p:to>
                                    </p:set>
                                    <p:anim calcmode="lin" valueType="num">
                                      <p:cBhvr additive="base">
                                        <p:cTn id="38" dur="1000"/>
                                        <p:tgtEl>
                                          <p:spTgt spid="5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Interactive Bulletin Board by Slidesgo">
  <a:themeElements>
    <a:clrScheme name="Simple Light">
      <a:dk1>
        <a:srgbClr val="000000"/>
      </a:dk1>
      <a:lt1>
        <a:srgbClr val="F3F3F3"/>
      </a:lt1>
      <a:dk2>
        <a:srgbClr val="EA9999"/>
      </a:dk2>
      <a:lt2>
        <a:srgbClr val="F3F3F3"/>
      </a:lt2>
      <a:accent1>
        <a:srgbClr val="93C47D"/>
      </a:accent1>
      <a:accent2>
        <a:srgbClr val="FFD966"/>
      </a:accent2>
      <a:accent3>
        <a:srgbClr val="EA9999"/>
      </a:accent3>
      <a:accent4>
        <a:srgbClr val="000000"/>
      </a:accent4>
      <a:accent5>
        <a:srgbClr val="F3F3F3"/>
      </a:accent5>
      <a:accent6>
        <a:srgbClr val="FFEE00"/>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237</TotalTime>
  <Words>1158</Words>
  <Application>Microsoft Office PowerPoint</Application>
  <PresentationFormat>On-screen Show (16:9)</PresentationFormat>
  <Paragraphs>143</Paragraphs>
  <Slides>21</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Architects Daughter</vt:lpstr>
      <vt:lpstr>Catamaran</vt:lpstr>
      <vt:lpstr>Arial</vt:lpstr>
      <vt:lpstr>Interactive Bulletin Board by Slidesgo</vt:lpstr>
      <vt:lpstr>GEOPHYSICAL METHODS</vt:lpstr>
      <vt:lpstr>A. Definition of Geophysics </vt:lpstr>
      <vt:lpstr>B. Geophysical Methods</vt:lpstr>
      <vt:lpstr>Gravity Method</vt:lpstr>
      <vt:lpstr>Table of Contents</vt:lpstr>
      <vt:lpstr>Table of Contents</vt:lpstr>
      <vt:lpstr>Figure 2. Gravimeter type LaCoste and Romberg </vt:lpstr>
      <vt:lpstr>Table of Contents</vt:lpstr>
      <vt:lpstr>Magnetic Method</vt:lpstr>
      <vt:lpstr>Gravity Method</vt:lpstr>
      <vt:lpstr>Gravity Method</vt:lpstr>
      <vt:lpstr>Seismic Method</vt:lpstr>
      <vt:lpstr>Gravity Method</vt:lpstr>
      <vt:lpstr>Gravity Method</vt:lpstr>
      <vt:lpstr>Geoelectric Method</vt:lpstr>
      <vt:lpstr>PowerPoint Presentation</vt:lpstr>
      <vt:lpstr>PowerPoint Presentation</vt:lpstr>
      <vt:lpstr>PowerPoint Presentation</vt:lpstr>
      <vt:lpstr>Gravity Method</vt:lpstr>
      <vt:lpstr>PowerPoint Presentation</vt:lpstr>
      <vt:lpstr>GPR Method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GEOPHYSICAL METHODS</dc:title>
  <dc:creator>DELL</dc:creator>
  <cp:lastModifiedBy>DELL</cp:lastModifiedBy>
  <cp:revision>25</cp:revision>
  <dcterms:modified xsi:type="dcterms:W3CDTF">2020-12-15T23:58:42Z</dcterms:modified>
</cp:coreProperties>
</file>