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256" r:id="rId2"/>
    <p:sldId id="379" r:id="rId3"/>
    <p:sldId id="380" r:id="rId4"/>
    <p:sldId id="412" r:id="rId5"/>
    <p:sldId id="383" r:id="rId6"/>
    <p:sldId id="384" r:id="rId7"/>
    <p:sldId id="377" r:id="rId8"/>
    <p:sldId id="388" r:id="rId9"/>
    <p:sldId id="413" r:id="rId10"/>
    <p:sldId id="417" r:id="rId11"/>
    <p:sldId id="416" r:id="rId12"/>
    <p:sldId id="414" r:id="rId13"/>
    <p:sldId id="415" r:id="rId14"/>
    <p:sldId id="390" r:id="rId15"/>
    <p:sldId id="391" r:id="rId16"/>
    <p:sldId id="392" r:id="rId17"/>
    <p:sldId id="393" r:id="rId18"/>
    <p:sldId id="394" r:id="rId19"/>
    <p:sldId id="395" r:id="rId20"/>
    <p:sldId id="396" r:id="rId21"/>
    <p:sldId id="398" r:id="rId22"/>
    <p:sldId id="397" r:id="rId23"/>
    <p:sldId id="400" r:id="rId24"/>
    <p:sldId id="399" r:id="rId25"/>
    <p:sldId id="401" r:id="rId26"/>
    <p:sldId id="402" r:id="rId27"/>
    <p:sldId id="403" r:id="rId28"/>
    <p:sldId id="404" r:id="rId29"/>
    <p:sldId id="405" r:id="rId30"/>
    <p:sldId id="406" r:id="rId31"/>
    <p:sldId id="407" r:id="rId32"/>
    <p:sldId id="408" r:id="rId33"/>
    <p:sldId id="409" r:id="rId34"/>
    <p:sldId id="410" r:id="rId35"/>
    <p:sldId id="411" r:id="rId36"/>
    <p:sldId id="432" r:id="rId37"/>
    <p:sldId id="424" r:id="rId38"/>
    <p:sldId id="425" r:id="rId39"/>
    <p:sldId id="420" r:id="rId40"/>
    <p:sldId id="421" r:id="rId41"/>
    <p:sldId id="422" r:id="rId42"/>
    <p:sldId id="423" r:id="rId43"/>
    <p:sldId id="426" r:id="rId44"/>
    <p:sldId id="427" r:id="rId45"/>
    <p:sldId id="428" r:id="rId46"/>
    <p:sldId id="429" r:id="rId47"/>
    <p:sldId id="430" r:id="rId48"/>
    <p:sldId id="431" r:id="rId49"/>
    <p:sldId id="386" r:id="rId50"/>
    <p:sldId id="381" r:id="rId51"/>
    <p:sldId id="387" r:id="rId52"/>
    <p:sldId id="418" r:id="rId53"/>
    <p:sldId id="419" r:id="rId54"/>
    <p:sldId id="342" r:id="rId55"/>
  </p:sldIdLst>
  <p:sldSz cx="9144000" cy="6858000" type="screen4x3"/>
  <p:notesSz cx="6888163" cy="10018713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E4D0"/>
    <a:srgbClr val="CCE7D4"/>
    <a:srgbClr val="FFFFFF"/>
    <a:srgbClr val="000000"/>
    <a:srgbClr val="D7181F"/>
    <a:srgbClr val="CC3300"/>
    <a:srgbClr val="7CD10E"/>
    <a:srgbClr val="D436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6DCDBE-4E6B-4994-B9DF-2F00A0F96172}" v="2" dt="2024-06-03T02:03:37.654"/>
    <p1510:client id="{33F22682-47DD-4F86-A169-F13CA9F9D15D}" v="2" dt="2024-06-03T01:47:54.930"/>
    <p1510:client id="{AEF9CAF1-7119-47D6-8992-941E824C64B9}" v="2" dt="2024-06-03T01:57:11.9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Gaya Medium 2 - Akse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8C_F776C747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8D_72E5577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8F_B9B464B0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Timbulan Sampah Provinsi Lampung</c:v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8.3193132108486487E-2"/>
                  <c:y val="0.25682123067949841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'Timbulan Sampah Ton Tahun ( (4)'!$B$2:$AA$2</c:f>
              <c:numCache>
                <c:formatCode>0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xVal>
          <c:yVal>
            <c:numRef>
              <c:f>'Timbulan Sampah Ton Tahun ( (4)'!$B$3:$AA$3</c:f>
              <c:numCache>
                <c:formatCode>#,##0.00</c:formatCode>
                <c:ptCount val="26"/>
                <c:pt idx="0">
                  <c:v>1645241.0608960334</c:v>
                </c:pt>
                <c:pt idx="1">
                  <c:v>1673586.4828850785</c:v>
                </c:pt>
                <c:pt idx="2">
                  <c:v>1702498.2957853221</c:v>
                </c:pt>
                <c:pt idx="3">
                  <c:v>1731988.9751578809</c:v>
                </c:pt>
                <c:pt idx="4">
                  <c:v>1762071.2901578564</c:v>
                </c:pt>
                <c:pt idx="5">
                  <c:v>1792758.3107664406</c:v>
                </c:pt>
                <c:pt idx="6">
                  <c:v>1824063.4152069006</c:v>
                </c:pt>
                <c:pt idx="7">
                  <c:v>1856000.2975492142</c:v>
                </c:pt>
                <c:pt idx="8">
                  <c:v>1888582.9755082652</c:v>
                </c:pt>
                <c:pt idx="9">
                  <c:v>1921825.798440635</c:v>
                </c:pt>
                <c:pt idx="10">
                  <c:v>1955743.4555451556</c:v>
                </c:pt>
                <c:pt idx="11">
                  <c:v>1990350.9842725284</c:v>
                </c:pt>
                <c:pt idx="12">
                  <c:v>2025663.7789494582</c:v>
                </c:pt>
                <c:pt idx="13">
                  <c:v>2061697.5996228834</c:v>
                </c:pt>
                <c:pt idx="14">
                  <c:v>2098468.5811300511</c:v>
                </c:pt>
                <c:pt idx="15">
                  <c:v>2135993.2424003109</c:v>
                </c:pt>
                <c:pt idx="16">
                  <c:v>2174288.4959946782</c:v>
                </c:pt>
                <c:pt idx="17">
                  <c:v>2213371.657889382</c:v>
                </c:pt>
                <c:pt idx="18">
                  <c:v>2253260.4575097458</c:v>
                </c:pt>
                <c:pt idx="19">
                  <c:v>2293973.0480209473</c:v>
                </c:pt>
                <c:pt idx="20">
                  <c:v>2335528.0168823777</c:v>
                </c:pt>
                <c:pt idx="21">
                  <c:v>2377944.3966724733</c:v>
                </c:pt>
                <c:pt idx="22">
                  <c:v>2421241.6761910971</c:v>
                </c:pt>
                <c:pt idx="23">
                  <c:v>2502242.0167983151</c:v>
                </c:pt>
                <c:pt idx="24">
                  <c:v>2547981.7484254302</c:v>
                </c:pt>
                <c:pt idx="25">
                  <c:v>2594674.1541264099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6B5C-4315-81B8-2F402A58A2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87727768"/>
        <c:axId val="687733168"/>
      </c:scatterChart>
      <c:valAx>
        <c:axId val="68772776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D"/>
                  <a:t>Tahun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7733168"/>
        <c:crosses val="autoZero"/>
        <c:crossBetween val="midCat"/>
      </c:valAx>
      <c:valAx>
        <c:axId val="687733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D"/>
                  <a:t>Timbulan Sampah (Ton/Tahun)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.00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772776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093820090670484"/>
          <c:y val="0.14307422700211253"/>
          <c:w val="0.55005607253638755"/>
          <c:h val="0.72458149286217277"/>
        </c:manualLayout>
      </c:layout>
      <c:scatterChart>
        <c:scatterStyle val="lineMarker"/>
        <c:varyColors val="0"/>
        <c:ser>
          <c:idx val="0"/>
          <c:order val="0"/>
          <c:tx>
            <c:v>Rencana Penanganan Timbulan Sampah Provinsi Lampung 2025 s/d 2050</c:v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'Timbulan Sampah Ton Hari Pa (6)'!$B$1:$AA$1</c:f>
              <c:numCache>
                <c:formatCode>0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xVal>
          <c:yVal>
            <c:numRef>
              <c:f>'Timbulan Sampah Ton Hari Pa (6)'!$B$2:$AA$2</c:f>
              <c:numCache>
                <c:formatCode>#,##0.00</c:formatCode>
                <c:ptCount val="26"/>
                <c:pt idx="0">
                  <c:v>1151668.7426272233</c:v>
                </c:pt>
                <c:pt idx="1">
                  <c:v>970680.16007334588</c:v>
                </c:pt>
                <c:pt idx="2">
                  <c:v>783149.21606124833</c:v>
                </c:pt>
                <c:pt idx="3">
                  <c:v>588876.25155367947</c:v>
                </c:pt>
                <c:pt idx="4">
                  <c:v>387655.68383472838</c:v>
                </c:pt>
                <c:pt idx="5">
                  <c:v>179275.83107664407</c:v>
                </c:pt>
                <c:pt idx="6">
                  <c:v>182406.3415206901</c:v>
                </c:pt>
                <c:pt idx="7">
                  <c:v>185600.02975492144</c:v>
                </c:pt>
                <c:pt idx="8">
                  <c:v>188858.29755082654</c:v>
                </c:pt>
                <c:pt idx="9">
                  <c:v>192182.57984406353</c:v>
                </c:pt>
                <c:pt idx="10">
                  <c:v>195574.3455545156</c:v>
                </c:pt>
                <c:pt idx="11">
                  <c:v>199035.09842725293</c:v>
                </c:pt>
                <c:pt idx="12">
                  <c:v>202566.37789494579</c:v>
                </c:pt>
                <c:pt idx="13">
                  <c:v>206169.75996228834</c:v>
                </c:pt>
                <c:pt idx="14">
                  <c:v>209846.85811300518</c:v>
                </c:pt>
                <c:pt idx="15">
                  <c:v>213599.32424003101</c:v>
                </c:pt>
                <c:pt idx="16">
                  <c:v>195685.96463952106</c:v>
                </c:pt>
                <c:pt idx="17">
                  <c:v>177069.7326311506</c:v>
                </c:pt>
                <c:pt idx="18">
                  <c:v>157728.23202568217</c:v>
                </c:pt>
                <c:pt idx="19">
                  <c:v>137638.38288125681</c:v>
                </c:pt>
                <c:pt idx="20">
                  <c:v>116776.40084411891</c:v>
                </c:pt>
                <c:pt idx="21">
                  <c:v>118897.21983362369</c:v>
                </c:pt>
                <c:pt idx="22">
                  <c:v>121062.08380955484</c:v>
                </c:pt>
                <c:pt idx="23">
                  <c:v>125112.10083991576</c:v>
                </c:pt>
                <c:pt idx="24">
                  <c:v>127399.08742127147</c:v>
                </c:pt>
                <c:pt idx="25">
                  <c:v>129733.70770632051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150-4CB4-B6BB-8E3B7C67C7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3016168"/>
        <c:axId val="473015808"/>
      </c:scatterChart>
      <c:valAx>
        <c:axId val="47301616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D"/>
                  <a:t>Tahun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3015808"/>
        <c:crosses val="autoZero"/>
        <c:crossBetween val="midCat"/>
      </c:valAx>
      <c:valAx>
        <c:axId val="473015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D"/>
                  <a:t>Timbulan Sampah (Ton/Tahun)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301616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9908518253400151"/>
          <c:y val="0.51012323154727612"/>
          <c:w val="0.19182390837508947"/>
          <c:h val="9.290378336854235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3876758648412191"/>
          <c:y val="0.14484057548362012"/>
          <c:w val="0.54492575252417774"/>
          <c:h val="0.72118126437898966"/>
        </c:manualLayout>
      </c:layout>
      <c:scatterChart>
        <c:scatterStyle val="lineMarker"/>
        <c:varyColors val="0"/>
        <c:ser>
          <c:idx val="0"/>
          <c:order val="0"/>
          <c:tx>
            <c:v>Rencana Pengurangan Timbulan Sampah Provinsi Lampung 2025 s/d 2050</c:v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'Timbulan Sampah Ton Hari P (10)'!$B$1:$AA$1</c:f>
              <c:numCache>
                <c:formatCode>0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xVal>
          <c:yVal>
            <c:numRef>
              <c:f>'Timbulan Sampah Ton Hari P (10)'!$B$2:$AA$2</c:f>
              <c:numCache>
                <c:formatCode>#,##0.00</c:formatCode>
                <c:ptCount val="26"/>
                <c:pt idx="0">
                  <c:v>493572.31826881011</c:v>
                </c:pt>
                <c:pt idx="1">
                  <c:v>702906.32281173323</c:v>
                </c:pt>
                <c:pt idx="2">
                  <c:v>919349.07972407399</c:v>
                </c:pt>
                <c:pt idx="3">
                  <c:v>1143112.7236042011</c:v>
                </c:pt>
                <c:pt idx="4">
                  <c:v>1374415.6063231279</c:v>
                </c:pt>
                <c:pt idx="5">
                  <c:v>1613482.4796897962</c:v>
                </c:pt>
                <c:pt idx="6">
                  <c:v>1641657.0736862109</c:v>
                </c:pt>
                <c:pt idx="7">
                  <c:v>1670400.2677942929</c:v>
                </c:pt>
                <c:pt idx="8">
                  <c:v>1699724.6779574389</c:v>
                </c:pt>
                <c:pt idx="9">
                  <c:v>1729643.2185965721</c:v>
                </c:pt>
                <c:pt idx="10">
                  <c:v>1760169.1099906403</c:v>
                </c:pt>
                <c:pt idx="11">
                  <c:v>1791315.8858452761</c:v>
                </c:pt>
                <c:pt idx="12">
                  <c:v>1823097.401054512</c:v>
                </c:pt>
                <c:pt idx="13">
                  <c:v>1855527.8396605949</c:v>
                </c:pt>
                <c:pt idx="14">
                  <c:v>1888621.7230170465</c:v>
                </c:pt>
                <c:pt idx="15">
                  <c:v>1922393.9181602793</c:v>
                </c:pt>
                <c:pt idx="16">
                  <c:v>1978602.5313551575</c:v>
                </c:pt>
                <c:pt idx="17">
                  <c:v>2036301.9252582318</c:v>
                </c:pt>
                <c:pt idx="18">
                  <c:v>2095532.2254840632</c:v>
                </c:pt>
                <c:pt idx="19">
                  <c:v>2156334.66513969</c:v>
                </c:pt>
                <c:pt idx="20">
                  <c:v>2218751.6160382591</c:v>
                </c:pt>
                <c:pt idx="21">
                  <c:v>2259047.1768388497</c:v>
                </c:pt>
                <c:pt idx="22">
                  <c:v>2300179.5923815421</c:v>
                </c:pt>
                <c:pt idx="23">
                  <c:v>2377129.9159583994</c:v>
                </c:pt>
                <c:pt idx="24">
                  <c:v>2420582.6610041582</c:v>
                </c:pt>
                <c:pt idx="25">
                  <c:v>2464940.4464200893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F61-4D14-B3C3-83B188549C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95038752"/>
        <c:axId val="695049912"/>
      </c:scatterChart>
      <c:valAx>
        <c:axId val="6950387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D"/>
                  <a:t>Tahun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5049912"/>
        <c:crosses val="autoZero"/>
        <c:crossBetween val="midCat"/>
      </c:valAx>
      <c:valAx>
        <c:axId val="695049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D"/>
                  <a:t>Timbulan Sampah (Ton/Tahun)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.00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503875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932128585278192"/>
          <c:y val="0.52634052687858457"/>
          <c:w val="0.1977781324631718"/>
          <c:h val="0.140055409740449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871" cy="500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06" tIns="48303" rIns="96606" bIns="48303" numCol="1" anchor="t" anchorCtr="0" compatLnSpc="1">
            <a:prstTxWarp prst="textNoShape">
              <a:avLst/>
            </a:prstTxWarp>
          </a:bodyPr>
          <a:lstStyle>
            <a:lvl1pPr algn="l">
              <a:defRPr sz="1300"/>
            </a:lvl1pPr>
          </a:lstStyle>
          <a:p>
            <a:endParaRPr lang="en-US" altLang="zh-CN"/>
          </a:p>
        </p:txBody>
      </p:sp>
      <p:sp>
        <p:nvSpPr>
          <p:cNvPr id="2580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1698" y="0"/>
            <a:ext cx="2984871" cy="500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06" tIns="48303" rIns="96606" bIns="48303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en-US" altLang="zh-CN"/>
          </a:p>
        </p:txBody>
      </p:sp>
      <p:sp>
        <p:nvSpPr>
          <p:cNvPr id="2580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16038"/>
            <a:ext cx="2984871" cy="500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06" tIns="48303" rIns="96606" bIns="48303" numCol="1" anchor="b" anchorCtr="0" compatLnSpc="1">
            <a:prstTxWarp prst="textNoShape">
              <a:avLst/>
            </a:prstTxWarp>
          </a:bodyPr>
          <a:lstStyle>
            <a:lvl1pPr algn="l">
              <a:defRPr sz="1300"/>
            </a:lvl1pPr>
          </a:lstStyle>
          <a:p>
            <a:endParaRPr lang="en-US" altLang="zh-CN"/>
          </a:p>
        </p:txBody>
      </p:sp>
      <p:sp>
        <p:nvSpPr>
          <p:cNvPr id="2580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1698" y="9516038"/>
            <a:ext cx="2984871" cy="500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06" tIns="48303" rIns="96606" bIns="48303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fld id="{1233626C-88D1-4A08-A46A-17037D2BF699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26120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871" cy="500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06" tIns="48303" rIns="96606" bIns="48303" numCol="1" anchor="t" anchorCtr="0" compatLnSpc="1">
            <a:prstTxWarp prst="textNoShape">
              <a:avLst/>
            </a:prstTxWarp>
          </a:bodyPr>
          <a:lstStyle>
            <a:lvl1pPr algn="l">
              <a:defRPr sz="1300"/>
            </a:lvl1pPr>
          </a:lstStyle>
          <a:p>
            <a:endParaRPr lang="en-US" altLang="zh-CN"/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1698" y="0"/>
            <a:ext cx="2984871" cy="500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06" tIns="48303" rIns="96606" bIns="48303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en-US" altLang="zh-CN"/>
          </a:p>
        </p:txBody>
      </p:sp>
      <p:sp>
        <p:nvSpPr>
          <p:cNvPr id="289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9800" y="750888"/>
            <a:ext cx="5008563" cy="37576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89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817" y="4758889"/>
            <a:ext cx="5510530" cy="4508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06" tIns="48303" rIns="96606" bIns="483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289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16038"/>
            <a:ext cx="2984871" cy="500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06" tIns="48303" rIns="96606" bIns="48303" numCol="1" anchor="b" anchorCtr="0" compatLnSpc="1">
            <a:prstTxWarp prst="textNoShape">
              <a:avLst/>
            </a:prstTxWarp>
          </a:bodyPr>
          <a:lstStyle>
            <a:lvl1pPr algn="l">
              <a:defRPr sz="1300"/>
            </a:lvl1pPr>
          </a:lstStyle>
          <a:p>
            <a:endParaRPr lang="en-US" altLang="zh-CN"/>
          </a:p>
        </p:txBody>
      </p:sp>
      <p:sp>
        <p:nvSpPr>
          <p:cNvPr id="289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1698" y="9516038"/>
            <a:ext cx="2984871" cy="500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06" tIns="48303" rIns="96606" bIns="48303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fld id="{617367D7-47E6-42ED-9990-416052F215E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23935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 bwMode="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1905000" y="4681538"/>
            <a:ext cx="1970088" cy="1795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05163"/>
            <a:ext cx="2990850" cy="327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114800"/>
            <a:ext cx="91440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9144000" cy="3200400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76200" y="6477000"/>
            <a:ext cx="2895600" cy="304800"/>
          </a:xfrm>
        </p:spPr>
        <p:txBody>
          <a:bodyPr/>
          <a:lstStyle>
            <a:lvl1pPr algn="l">
              <a:defRPr sz="1700">
                <a:solidFill>
                  <a:srgbClr val="000000"/>
                </a:solidFill>
              </a:defRPr>
            </a:lvl1pPr>
          </a:lstStyle>
          <a:p>
            <a:endParaRPr lang="zh-CN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581400"/>
            <a:ext cx="7010400" cy="381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00" b="0">
                <a:solidFill>
                  <a:srgbClr val="000000"/>
                </a:solidFill>
              </a:defRPr>
            </a:lvl1pPr>
          </a:lstStyle>
          <a:p>
            <a:pPr lvl="0"/>
            <a:r>
              <a:rPr lang="zh-CN" altLang="en-US" noProof="0"/>
              <a:t>单击此处编辑母版副标题样式</a:t>
            </a:r>
            <a:endParaRPr lang="en-US" altLang="zh-CN" noProof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324600" y="6477000"/>
            <a:ext cx="2133600" cy="244475"/>
          </a:xfrm>
        </p:spPr>
        <p:txBody>
          <a:bodyPr/>
          <a:lstStyle>
            <a:lvl1pPr algn="ctr">
              <a:defRPr sz="1400" b="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</a:lstStyle>
          <a:p>
            <a:endParaRPr lang="en-US" altLang="zh-CN"/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34400" y="6477000"/>
            <a:ext cx="457200" cy="244475"/>
          </a:xfrm>
        </p:spPr>
        <p:txBody>
          <a:bodyPr/>
          <a:lstStyle>
            <a:lvl1pPr algn="ctr">
              <a:defRPr sz="1400">
                <a:latin typeface="Arial" charset="0"/>
              </a:defRPr>
            </a:lvl1pPr>
          </a:lstStyle>
          <a:p>
            <a:fld id="{E2D44BAE-B6A9-499D-9AE3-69783C0C52C4}" type="slidenum">
              <a:rPr lang="en-US" altLang="zh-CN"/>
              <a:pPr/>
              <a:t>‹#›</a:t>
            </a:fld>
            <a:endParaRPr lang="en-US" altLang="zh-CN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2514600"/>
            <a:ext cx="7010400" cy="685800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500">
                <a:latin typeface="Arial" charset="0"/>
              </a:defRPr>
            </a:lvl1pPr>
          </a:lstStyle>
          <a:p>
            <a:pPr lvl="0"/>
            <a:r>
              <a:rPr lang="zh-CN" altLang="en-US" noProof="0"/>
              <a:t>单击此处编辑母版标题样式</a:t>
            </a:r>
            <a:endParaRPr lang="en-US" altLang="zh-CN" noProof="0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gray">
          <a:xfrm>
            <a:off x="3505200" y="5943600"/>
            <a:ext cx="251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2400">
                <a:solidFill>
                  <a:srgbClr val="D43636"/>
                </a:solidFill>
                <a:latin typeface="Arial Black" pitchFamily="34" charset="0"/>
                <a:ea typeface="宋体" charset="-122"/>
              </a:rPr>
              <a:t>L/O/G/O</a:t>
            </a:r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14400"/>
            <a:ext cx="866775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72DCF37-D38A-4F52-B3F4-2A12184CC3D8}" type="slidenum">
              <a:rPr lang="en-US" altLang="zh-CN"/>
              <a:pPr/>
              <a:t>‹#›</a:t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445643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91300" y="350838"/>
            <a:ext cx="2095500" cy="5973762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4800" y="350838"/>
            <a:ext cx="6134100" cy="5973762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8592980-118A-484C-99DE-F95E910EC9A4}" type="slidenum">
              <a:rPr lang="en-US" altLang="zh-CN"/>
              <a:pPr/>
              <a:t>‹#›</a:t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0558365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50838"/>
            <a:ext cx="7239000" cy="56356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304800" y="1219200"/>
            <a:ext cx="8382000" cy="5105400"/>
          </a:xfrm>
        </p:spPr>
        <p:txBody>
          <a:bodyPr/>
          <a:lstStyle/>
          <a:p>
            <a:r>
              <a:rPr lang="zh-CN" altLang="en-US"/>
              <a:t>单击图标添加表格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114800" y="65373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>
          <a:xfrm>
            <a:off x="304800" y="6537325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fld id="{9C972BF2-8DBC-48E2-9011-412A428B0AE1}" type="slidenum">
              <a:rPr lang="en-US" altLang="zh-CN"/>
              <a:pPr/>
              <a:t>‹#›</a:t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>
          <a:xfrm>
            <a:off x="914400" y="6537325"/>
            <a:ext cx="2895600" cy="244475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66197137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标题和图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50838"/>
            <a:ext cx="7239000" cy="56356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表占位符 2"/>
          <p:cNvSpPr>
            <a:spLocks noGrp="1"/>
          </p:cNvSpPr>
          <p:nvPr>
            <p:ph type="chart" idx="1"/>
          </p:nvPr>
        </p:nvSpPr>
        <p:spPr>
          <a:xfrm>
            <a:off x="304800" y="1219200"/>
            <a:ext cx="8382000" cy="5105400"/>
          </a:xfrm>
        </p:spPr>
        <p:txBody>
          <a:bodyPr/>
          <a:lstStyle/>
          <a:p>
            <a:r>
              <a:rPr lang="zh-CN" altLang="en-US"/>
              <a:t>单击图标添加图表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114800" y="65373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>
          <a:xfrm>
            <a:off x="304800" y="6537325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fld id="{4D03DCC2-4383-4FE0-B962-8C804DA8DF64}" type="slidenum">
              <a:rPr lang="en-US" altLang="zh-CN"/>
              <a:pPr/>
              <a:t>‹#›</a:t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>
          <a:xfrm>
            <a:off x="914400" y="6537325"/>
            <a:ext cx="2895600" cy="244475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0651490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2C0DD31-985F-47FB-921F-119FFF0148CE}" type="slidenum">
              <a:rPr lang="en-US" altLang="zh-CN"/>
              <a:pPr/>
              <a:t>‹#›</a:t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168269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4E18BF-E661-4011-988A-80F9608E5E80}" type="slidenum">
              <a:rPr lang="en-US" altLang="zh-CN"/>
              <a:pPr/>
              <a:t>‹#›</a:t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065683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04800" y="1219200"/>
            <a:ext cx="41148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0" y="1219200"/>
            <a:ext cx="41148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5E5CDF5-453A-45C8-925D-F0A8A7167CC7}" type="slidenum">
              <a:rPr lang="en-US" altLang="zh-CN"/>
              <a:pPr/>
              <a:t>‹#›</a:t>
            </a:fld>
            <a:endParaRPr lang="en-US" altLang="zh-CN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9632819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4190328-5C4B-40A2-9486-CA8EBB365B35}" type="slidenum">
              <a:rPr lang="en-US" altLang="zh-CN"/>
              <a:pPr/>
              <a:t>‹#›</a:t>
            </a:fld>
            <a:endParaRPr lang="en-US" altLang="zh-CN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895822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6A0B9B0-92D4-45AB-A952-9A2218802266}" type="slidenum">
              <a:rPr lang="en-US" altLang="zh-CN"/>
              <a:pPr/>
              <a:t>‹#›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545462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A908C4-872C-44BC-B156-14BFFFE6B9D1}" type="slidenum">
              <a:rPr lang="en-US" altLang="zh-CN"/>
              <a:pPr/>
              <a:t>‹#›</a:t>
            </a:fld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011407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C7D291C-1B20-44F5-A168-C91603272A91}" type="slidenum">
              <a:rPr lang="en-US" altLang="zh-CN"/>
              <a:pPr/>
              <a:t>‹#›</a:t>
            </a:fld>
            <a:endParaRPr lang="en-US" altLang="zh-CN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419356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4094143-DD93-428A-BE99-5A68091DAC86}" type="slidenum">
              <a:rPr lang="en-US" altLang="zh-CN"/>
              <a:pPr/>
              <a:t>‹#›</a:t>
            </a:fld>
            <a:endParaRPr lang="en-US" altLang="zh-CN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3530948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9144000" cy="1943100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553200"/>
            <a:ext cx="9144000" cy="3048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187" name="Picture 163" descr="artplus_nature_naturalcity38_g"/>
          <p:cNvPicPr>
            <a:picLocks noChangeAspect="1" noChangeArrowheads="1"/>
          </p:cNvPicPr>
          <p:nvPr/>
        </p:nvPicPr>
        <p:blipFill>
          <a:blip r:embed="rId18">
            <a:lum bright="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80"/>
          <a:stretch>
            <a:fillRect/>
          </a:stretch>
        </p:blipFill>
        <p:spPr bwMode="auto">
          <a:xfrm>
            <a:off x="7543800" y="5322888"/>
            <a:ext cx="1600200" cy="153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114800" y="6537325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zh-CN" altLang="zh-CN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304800" y="1219200"/>
            <a:ext cx="83820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304800" y="6537325"/>
            <a:ext cx="5334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chemeClr val="bg1"/>
                </a:solidFill>
                <a:latin typeface="+mn-lt"/>
                <a:ea typeface="宋体" charset="-122"/>
              </a:defRPr>
            </a:lvl1pPr>
          </a:lstStyle>
          <a:p>
            <a:fld id="{D52F46EC-1040-433B-97BD-B52C45D3E6C2}" type="slidenum">
              <a:rPr lang="en-US" altLang="zh-CN"/>
              <a:pPr/>
              <a:t>‹#›</a:t>
            </a:fld>
            <a:endParaRPr lang="en-US" altLang="zh-CN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9525" y="5967413"/>
            <a:ext cx="64135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838200" y="350838"/>
            <a:ext cx="7239000" cy="563562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  <a:endParaRPr lang="en-US" altLang="zh-CN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914400" y="6537325"/>
            <a:ext cx="2895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  <a:ea typeface="宋体" charset="-122"/>
              </a:defRPr>
            </a:lvl1pPr>
          </a:lstStyle>
          <a:p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10">
            <a:extLst>
              <a:ext uri="{FF2B5EF4-FFF2-40B4-BE49-F238E27FC236}">
                <a16:creationId xmlns:a16="http://schemas.microsoft.com/office/drawing/2014/main" id="{3C07DA23-FA7D-FA8F-1F21-533BA35B314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4213" y="1557338"/>
            <a:ext cx="7775575" cy="1185862"/>
          </a:xfrm>
          <a:solidFill>
            <a:srgbClr val="FFFFFF"/>
          </a:solidFill>
        </p:spPr>
        <p:txBody>
          <a:bodyPr/>
          <a:lstStyle/>
          <a:p>
            <a:pPr eaLnBrk="1" hangingPunct="1"/>
            <a:r>
              <a:rPr lang="en-US" sz="36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Base Line </a:t>
            </a:r>
            <a:r>
              <a:rPr lang="en-US" sz="360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Persampahan</a:t>
            </a:r>
            <a:r>
              <a:rPr lang="en-US" sz="36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di </a:t>
            </a:r>
            <a:r>
              <a:rPr lang="en-US" sz="360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Provinsi</a:t>
            </a:r>
            <a:r>
              <a:rPr lang="en-US" sz="36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Lampung</a:t>
            </a:r>
            <a:endParaRPr lang="es-ES" altLang="en-US" sz="3600" b="1">
              <a:solidFill>
                <a:srgbClr val="003300"/>
              </a:solidFill>
            </a:endParaRPr>
          </a:p>
        </p:txBody>
      </p:sp>
      <p:sp>
        <p:nvSpPr>
          <p:cNvPr id="4099" name="Rectangle 122">
            <a:extLst>
              <a:ext uri="{FF2B5EF4-FFF2-40B4-BE49-F238E27FC236}">
                <a16:creationId xmlns:a16="http://schemas.microsoft.com/office/drawing/2014/main" id="{04EB4714-AEFC-EE9E-3889-EA893CF14B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6663" y="3357563"/>
            <a:ext cx="5705475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zh-CN" sz="2000">
                <a:latin typeface="Bahnschrift Condensed" panose="020B0502040204020203" pitchFamily="34" charset="0"/>
                <a:ea typeface="宋体" panose="02010600030101010101" pitchFamily="2" charset="-122"/>
              </a:rPr>
              <a:t>OLEH :</a:t>
            </a:r>
            <a:br>
              <a:rPr lang="en-US" altLang="zh-CN" sz="2000">
                <a:latin typeface="Bahnschrift Condensed" panose="020B0502040204020203" pitchFamily="34" charset="0"/>
                <a:ea typeface="宋体" panose="02010600030101010101" pitchFamily="2" charset="-122"/>
              </a:rPr>
            </a:br>
            <a:r>
              <a:rPr lang="id-ID" sz="20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DLH Provinsi Lampung</a:t>
            </a:r>
            <a:endParaRPr lang="es-ES" altLang="en-US" sz="2000" b="1">
              <a:solidFill>
                <a:srgbClr val="003300"/>
              </a:solidFill>
            </a:endParaRPr>
          </a:p>
        </p:txBody>
      </p:sp>
      <p:pic>
        <p:nvPicPr>
          <p:cNvPr id="4100" name="Picture 3">
            <a:extLst>
              <a:ext uri="{FF2B5EF4-FFF2-40B4-BE49-F238E27FC236}">
                <a16:creationId xmlns:a16="http://schemas.microsoft.com/office/drawing/2014/main" id="{BB107503-B0EA-0730-B0EF-3DC8A7FD5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643" y="-2471882"/>
            <a:ext cx="1620838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4">
            <a:extLst>
              <a:ext uri="{FF2B5EF4-FFF2-40B4-BE49-F238E27FC236}">
                <a16:creationId xmlns:a16="http://schemas.microsoft.com/office/drawing/2014/main" id="{04A9EA5D-4979-2DB0-AA12-E614D7DE94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85738"/>
            <a:ext cx="1836738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Rectangle 122">
            <a:extLst>
              <a:ext uri="{FF2B5EF4-FFF2-40B4-BE49-F238E27FC236}">
                <a16:creationId xmlns:a16="http://schemas.microsoft.com/office/drawing/2014/main" id="{3F86BA3C-8FE7-0375-EC99-A9D675EE9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2439" y="4876800"/>
            <a:ext cx="3671888" cy="990600"/>
          </a:xfrm>
          <a:prstGeom prst="rect">
            <a:avLst/>
          </a:prstGeom>
          <a:solidFill>
            <a:srgbClr val="E0E4D0"/>
          </a:solidFill>
          <a:ln>
            <a:noFill/>
          </a:ln>
          <a:effectLst/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zh-CN" sz="2000">
                <a:latin typeface="Bahnschrift Condensed" panose="020B0502040204020203" pitchFamily="34" charset="0"/>
                <a:ea typeface="宋体" panose="02010600030101010101" pitchFamily="2" charset="-122"/>
              </a:rPr>
              <a:t>Hotel Golden Tulip Springhill Lampung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2000" b="1" err="1">
                <a:solidFill>
                  <a:srgbClr val="003300"/>
                </a:solidFill>
                <a:latin typeface="Bahnschrift Condensed" panose="020B0502040204020203" pitchFamily="34" charset="0"/>
                <a:ea typeface="宋体" panose="02010600030101010101" pitchFamily="2" charset="-122"/>
              </a:rPr>
              <a:t>Senin</a:t>
            </a:r>
            <a:r>
              <a:rPr lang="en-US" altLang="en-US" sz="2000" b="1">
                <a:solidFill>
                  <a:srgbClr val="003300"/>
                </a:solidFill>
                <a:latin typeface="Bahnschrift Condensed" panose="020B0502040204020203" pitchFamily="34" charset="0"/>
                <a:ea typeface="宋体" panose="02010600030101010101" pitchFamily="2" charset="-122"/>
              </a:rPr>
              <a:t>, 13 </a:t>
            </a:r>
            <a:r>
              <a:rPr lang="en-US" altLang="en-US" sz="2000" b="1" err="1">
                <a:solidFill>
                  <a:srgbClr val="003300"/>
                </a:solidFill>
                <a:latin typeface="Bahnschrift Condensed" panose="020B0502040204020203" pitchFamily="34" charset="0"/>
                <a:ea typeface="宋体" panose="02010600030101010101" pitchFamily="2" charset="-122"/>
              </a:rPr>
              <a:t>Nopember</a:t>
            </a:r>
            <a:r>
              <a:rPr lang="en-US" altLang="en-US" sz="2000" b="1">
                <a:solidFill>
                  <a:srgbClr val="003300"/>
                </a:solidFill>
                <a:latin typeface="Bahnschrift Condensed" panose="020B0502040204020203" pitchFamily="34" charset="0"/>
                <a:ea typeface="宋体" panose="02010600030101010101" pitchFamily="2" charset="-122"/>
              </a:rPr>
              <a:t> 2023</a:t>
            </a:r>
            <a:endParaRPr lang="es-ES" altLang="en-US" sz="2000" b="1">
              <a:solidFill>
                <a:srgbClr val="0033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59CC0CF-96A3-2649-56FF-9718FE5835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667" t="32214" r="30833" b="49629"/>
          <a:stretch/>
        </p:blipFill>
        <p:spPr>
          <a:xfrm>
            <a:off x="1738257" y="76201"/>
            <a:ext cx="5916379" cy="1066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27F56D-3022-5369-370E-F82202433E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167" t="9980" r="15834" b="8498"/>
          <a:stretch/>
        </p:blipFill>
        <p:spPr>
          <a:xfrm>
            <a:off x="1143000" y="1219201"/>
            <a:ext cx="7381698" cy="5638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8577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2AC7289-FD72-03A3-CB94-6194540F8F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66" t="11463" r="15833" b="29249"/>
          <a:stretch/>
        </p:blipFill>
        <p:spPr>
          <a:xfrm>
            <a:off x="1600200" y="2964873"/>
            <a:ext cx="6172200" cy="30480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6DBE663-CFC2-DC4C-E51E-49353BA614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500" t="23321" r="22500" b="42589"/>
          <a:stretch/>
        </p:blipFill>
        <p:spPr>
          <a:xfrm>
            <a:off x="1222513" y="457200"/>
            <a:ext cx="6778487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04698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902C70B-A638-98BF-661F-080AEF64F5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7091148"/>
              </p:ext>
            </p:extLst>
          </p:nvPr>
        </p:nvGraphicFramePr>
        <p:xfrm>
          <a:off x="1143000" y="228600"/>
          <a:ext cx="6248401" cy="45834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89925">
                  <a:extLst>
                    <a:ext uri="{9D8B030D-6E8A-4147-A177-3AD203B41FA5}">
                      <a16:colId xmlns:a16="http://schemas.microsoft.com/office/drawing/2014/main" val="943168458"/>
                    </a:ext>
                  </a:extLst>
                </a:gridCol>
                <a:gridCol w="2556163">
                  <a:extLst>
                    <a:ext uri="{9D8B030D-6E8A-4147-A177-3AD203B41FA5}">
                      <a16:colId xmlns:a16="http://schemas.microsoft.com/office/drawing/2014/main" val="871676933"/>
                    </a:ext>
                  </a:extLst>
                </a:gridCol>
                <a:gridCol w="2802313">
                  <a:extLst>
                    <a:ext uri="{9D8B030D-6E8A-4147-A177-3AD203B41FA5}">
                      <a16:colId xmlns:a16="http://schemas.microsoft.com/office/drawing/2014/main" val="746737893"/>
                    </a:ext>
                  </a:extLst>
                </a:gridCol>
              </a:tblGrid>
              <a:tr h="582103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No.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 err="1">
                          <a:effectLst/>
                        </a:rPr>
                        <a:t>Kabupaten</a:t>
                      </a:r>
                      <a:r>
                        <a:rPr lang="en-ID" sz="1400" u="none" strike="noStrike">
                          <a:effectLst/>
                        </a:rPr>
                        <a:t>/Kota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Timbulan Sampah (Kg/Orang/Hari)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693507824"/>
                  </a:ext>
                </a:extLst>
              </a:tr>
              <a:tr h="253088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Lampung Barat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0,40</a:t>
                      </a:r>
                      <a:endParaRPr lang="en-ID" sz="1400" b="0" i="0" u="none" strike="noStrike">
                        <a:solidFill>
                          <a:srgbClr val="44444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439167166"/>
                  </a:ext>
                </a:extLst>
              </a:tr>
              <a:tr h="253088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Tanggamus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0,40</a:t>
                      </a:r>
                      <a:endParaRPr lang="en-ID" sz="1400" b="0" i="0" u="none" strike="noStrike">
                        <a:solidFill>
                          <a:srgbClr val="44444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184876017"/>
                  </a:ext>
                </a:extLst>
              </a:tr>
              <a:tr h="253088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Lampung Selatan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0,50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744723314"/>
                  </a:ext>
                </a:extLst>
              </a:tr>
              <a:tr h="253088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Lampung Timur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0,50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995998779"/>
                  </a:ext>
                </a:extLst>
              </a:tr>
              <a:tr h="253088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Lampung Tengah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0,50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114454010"/>
                  </a:ext>
                </a:extLst>
              </a:tr>
              <a:tr h="253088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Lampung Utara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0,40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731559810"/>
                  </a:ext>
                </a:extLst>
              </a:tr>
              <a:tr h="253088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Way Kanan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0,40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633049457"/>
                  </a:ext>
                </a:extLst>
              </a:tr>
              <a:tr h="253088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Tulang Bawang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0,40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693860387"/>
                  </a:ext>
                </a:extLst>
              </a:tr>
              <a:tr h="253088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Pesawaran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0,40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90993021"/>
                  </a:ext>
                </a:extLst>
              </a:tr>
              <a:tr h="253088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10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Pringsewu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0,40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787447477"/>
                  </a:ext>
                </a:extLst>
              </a:tr>
              <a:tr h="253088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11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Mesuji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0,40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716448612"/>
                  </a:ext>
                </a:extLst>
              </a:tr>
              <a:tr h="458090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12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Tulang Bawang Barat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0,40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3938681"/>
                  </a:ext>
                </a:extLst>
              </a:tr>
              <a:tr h="253088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13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Pesisir Barat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0,40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117935292"/>
                  </a:ext>
                </a:extLst>
              </a:tr>
              <a:tr h="253088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14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Bandar Lampung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0,60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71493068"/>
                  </a:ext>
                </a:extLst>
              </a:tr>
              <a:tr h="253088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15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Metro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0,40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642508768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6CA07F0-E072-7395-1BD8-F6C507666EBC}"/>
              </a:ext>
            </a:extLst>
          </p:cNvPr>
          <p:cNvSpPr txBox="1"/>
          <p:nvPr/>
        </p:nvSpPr>
        <p:spPr>
          <a:xfrm>
            <a:off x="304800" y="4953000"/>
            <a:ext cx="8686800" cy="1828800"/>
          </a:xfrm>
          <a:prstGeom prst="rect">
            <a:avLst/>
          </a:prstGeom>
          <a:solidFill>
            <a:srgbClr val="E0E4D0"/>
          </a:solidFill>
        </p:spPr>
        <p:txBody>
          <a:bodyPr vert="horz" wrap="square" lIns="91440" tIns="45720" rIns="91440" bIns="45720" rtlCol="0" anchor="t"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16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Keterangan</a:t>
            </a:r>
            <a:r>
              <a:rPr lang="en-US" sz="16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16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US" sz="16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semua</a:t>
            </a:r>
            <a:r>
              <a:rPr lang="en-US" sz="16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kabupaten</a:t>
            </a:r>
            <a:r>
              <a:rPr lang="en-US" sz="16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16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kota</a:t>
            </a:r>
            <a:r>
              <a:rPr lang="en-US" sz="16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diluar</a:t>
            </a:r>
            <a:r>
              <a:rPr lang="en-US" sz="16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kota</a:t>
            </a:r>
            <a:r>
              <a:rPr lang="en-US" sz="16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Bandar Lampung </a:t>
            </a:r>
            <a:r>
              <a:rPr lang="en-US" sz="16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jika</a:t>
            </a:r>
            <a:r>
              <a:rPr lang="en-US" sz="16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penduduknya</a:t>
            </a:r>
            <a:r>
              <a:rPr lang="en-US" sz="16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US" sz="16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bawah</a:t>
            </a:r>
            <a:r>
              <a:rPr lang="en-US" sz="16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en-US" sz="16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juta</a:t>
            </a:r>
            <a:r>
              <a:rPr lang="en-US" sz="16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digunakan</a:t>
            </a:r>
            <a:r>
              <a:rPr lang="en-US" sz="16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0,40.</a:t>
            </a: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kumimoji="0" lang="en-US" altLang="x-none" sz="1600" b="0" i="0" u="none" strike="noStrike" kern="100" cap="none" spc="0" normalizeH="0" baseline="0" noProof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Arial" panose="020B0604020202020204" pitchFamily="34" charset="0"/>
                <a:cs typeface="Times New Roman" panose="02020603050405020304" pitchFamily="18" charset="0"/>
              </a:rPr>
              <a:t>Untuk</a:t>
            </a:r>
            <a:r>
              <a:rPr kumimoji="0" lang="en-US" altLang="x-none" sz="1600" b="0" i="0" u="none" strike="noStrike" kern="100" cap="none" spc="0" normalizeH="0" baseline="0" noProof="0">
                <a:ln>
                  <a:noFill/>
                </a:ln>
                <a:solidFill>
                  <a:srgbClr val="000000"/>
                </a:solidFill>
                <a:uLnTx/>
                <a:uFillTx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x-none" sz="1600" b="0" i="0" u="none" strike="noStrike" kern="100" cap="none" spc="0" normalizeH="0" baseline="0" noProof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Arial" panose="020B0604020202020204" pitchFamily="34" charset="0"/>
                <a:cs typeface="Times New Roman" panose="02020603050405020304" pitchFamily="18" charset="0"/>
              </a:rPr>
              <a:t>kabupaten</a:t>
            </a:r>
            <a:r>
              <a:rPr kumimoji="0" lang="en-US" altLang="x-none" sz="1600" b="0" i="0" u="none" strike="noStrike" kern="100" cap="none" spc="0" normalizeH="0" baseline="0" noProof="0">
                <a:ln>
                  <a:noFill/>
                </a:ln>
                <a:solidFill>
                  <a:srgbClr val="000000"/>
                </a:solidFill>
                <a:uLnTx/>
                <a:uFillTx/>
                <a:latin typeface="Arial" panose="020B0604020202020204" pitchFamily="34" charset="0"/>
                <a:cs typeface="Times New Roman" panose="02020603050405020304" pitchFamily="18" charset="0"/>
              </a:rPr>
              <a:t>/</a:t>
            </a:r>
            <a:r>
              <a:rPr kumimoji="0" lang="en-US" altLang="x-none" sz="1600" b="0" i="0" u="none" strike="noStrike" kern="100" cap="none" spc="0" normalizeH="0" baseline="0" noProof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Arial" panose="020B0604020202020204" pitchFamily="34" charset="0"/>
                <a:cs typeface="Times New Roman" panose="02020603050405020304" pitchFamily="18" charset="0"/>
              </a:rPr>
              <a:t>kota</a:t>
            </a:r>
            <a:r>
              <a:rPr kumimoji="0" lang="en-US" altLang="x-none" sz="1600" b="0" i="0" u="none" strike="noStrike" kern="100" cap="none" spc="0" normalizeH="0" baseline="0" noProof="0">
                <a:ln>
                  <a:noFill/>
                </a:ln>
                <a:solidFill>
                  <a:srgbClr val="000000"/>
                </a:solidFill>
                <a:uLnTx/>
                <a:uFillTx/>
                <a:latin typeface="Arial" panose="020B0604020202020204" pitchFamily="34" charset="0"/>
                <a:cs typeface="Times New Roman" panose="02020603050405020304" pitchFamily="18" charset="0"/>
              </a:rPr>
              <a:t> di </a:t>
            </a:r>
            <a:r>
              <a:rPr kumimoji="0" lang="en-US" altLang="x-none" sz="1600" b="0" i="0" u="none" strike="noStrike" kern="100" cap="none" spc="0" normalizeH="0" baseline="0" noProof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Arial" panose="020B0604020202020204" pitchFamily="34" charset="0"/>
                <a:cs typeface="Times New Roman" panose="02020603050405020304" pitchFamily="18" charset="0"/>
              </a:rPr>
              <a:t>luar</a:t>
            </a:r>
            <a:r>
              <a:rPr kumimoji="0" lang="en-US" altLang="x-none" sz="1600" b="0" i="0" u="none" strike="noStrike" kern="100" cap="none" spc="0" normalizeH="0" baseline="0" noProof="0">
                <a:ln>
                  <a:noFill/>
                </a:ln>
                <a:solidFill>
                  <a:srgbClr val="000000"/>
                </a:solidFill>
                <a:uLnTx/>
                <a:uFillTx/>
                <a:latin typeface="Arial" panose="020B0604020202020204" pitchFamily="34" charset="0"/>
                <a:cs typeface="Times New Roman" panose="02020603050405020304" pitchFamily="18" charset="0"/>
              </a:rPr>
              <a:t> K</a:t>
            </a:r>
            <a:r>
              <a:rPr lang="en-US" altLang="x-none" sz="1600" kern="10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ota</a:t>
            </a:r>
            <a:r>
              <a:rPr lang="en-US" altLang="x-none" sz="1600" kern="1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Bandar Lampung </a:t>
            </a:r>
            <a:r>
              <a:rPr lang="en-US" altLang="x-none" sz="1600" kern="10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jika</a:t>
            </a:r>
            <a:r>
              <a:rPr lang="en-US" altLang="x-none" sz="1600" kern="1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x-none" sz="1600" kern="10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penduduknya</a:t>
            </a:r>
            <a:r>
              <a:rPr lang="en-US" altLang="x-none" sz="1600" kern="1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di </a:t>
            </a:r>
            <a:r>
              <a:rPr lang="en-US" altLang="x-none" sz="1600" kern="10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atas</a:t>
            </a:r>
            <a:r>
              <a:rPr lang="en-US" altLang="x-none" sz="1600" kern="1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1 </a:t>
            </a:r>
            <a:r>
              <a:rPr lang="en-US" altLang="x-none" sz="1600" kern="10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juta</a:t>
            </a:r>
            <a:r>
              <a:rPr lang="en-US" altLang="x-none" sz="1600" kern="1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x-none" sz="1600" kern="10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digunakan</a:t>
            </a:r>
            <a:r>
              <a:rPr lang="en-US" altLang="x-none" sz="1600" kern="1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0,50</a:t>
            </a: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altLang="x-none" sz="1600" kern="10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Untuk</a:t>
            </a:r>
            <a:r>
              <a:rPr lang="en-US" altLang="x-none" sz="1600" kern="1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Kota Bandar Lampung </a:t>
            </a:r>
            <a:r>
              <a:rPr lang="en-US" altLang="x-none" sz="1600" kern="10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konsisten</a:t>
            </a:r>
            <a:r>
              <a:rPr lang="en-US" altLang="x-none" sz="1600" kern="1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x-none" sz="1600" kern="10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digunakan</a:t>
            </a:r>
            <a:r>
              <a:rPr lang="en-US" altLang="x-none" sz="1600" kern="1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x-none" sz="1600" kern="10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angka</a:t>
            </a:r>
            <a:r>
              <a:rPr lang="en-US" altLang="x-none" sz="1600" kern="1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0,60</a:t>
            </a:r>
            <a:endParaRPr lang="en-ID" sz="16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23888" lvl="0" indent="-388938" algn="l">
              <a:spcAft>
                <a:spcPts val="0"/>
              </a:spcAft>
              <a:buFontTx/>
              <a:buChar char="-"/>
            </a:pPr>
            <a:endParaRPr kumimoji="0" lang="id-ID" altLang="x-none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228386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2A75254-F8A4-F3FE-E3F7-A3B0A8A00F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447493"/>
              </p:ext>
            </p:extLst>
          </p:nvPr>
        </p:nvGraphicFramePr>
        <p:xfrm>
          <a:off x="1600200" y="1143000"/>
          <a:ext cx="5867400" cy="50291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2319">
                  <a:extLst>
                    <a:ext uri="{9D8B030D-6E8A-4147-A177-3AD203B41FA5}">
                      <a16:colId xmlns:a16="http://schemas.microsoft.com/office/drawing/2014/main" val="3373960019"/>
                    </a:ext>
                  </a:extLst>
                </a:gridCol>
                <a:gridCol w="2933700">
                  <a:extLst>
                    <a:ext uri="{9D8B030D-6E8A-4147-A177-3AD203B41FA5}">
                      <a16:colId xmlns:a16="http://schemas.microsoft.com/office/drawing/2014/main" val="711901691"/>
                    </a:ext>
                  </a:extLst>
                </a:gridCol>
                <a:gridCol w="2151381">
                  <a:extLst>
                    <a:ext uri="{9D8B030D-6E8A-4147-A177-3AD203B41FA5}">
                      <a16:colId xmlns:a16="http://schemas.microsoft.com/office/drawing/2014/main" val="2527448152"/>
                    </a:ext>
                  </a:extLst>
                </a:gridCol>
              </a:tblGrid>
              <a:tr h="61762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600" u="none" strike="noStrike">
                          <a:effectLst/>
                        </a:rPr>
                        <a:t>No.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600" u="none" strike="noStrike">
                          <a:effectLst/>
                        </a:rPr>
                        <a:t>Jenis Sarana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600" u="none" strike="noStrike">
                          <a:effectLst/>
                        </a:rPr>
                        <a:t>Daya Angkut (Ton)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116371253"/>
                  </a:ext>
                </a:extLst>
              </a:tr>
              <a:tr h="29410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1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Dump Truck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600" u="none" strike="noStrike">
                          <a:effectLst/>
                        </a:rPr>
                        <a:t>4,00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559152591"/>
                  </a:ext>
                </a:extLst>
              </a:tr>
              <a:tr h="29410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2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Amroll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600" u="none" strike="noStrike">
                          <a:effectLst/>
                        </a:rPr>
                        <a:t>2,67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294248874"/>
                  </a:ext>
                </a:extLst>
              </a:tr>
              <a:tr h="29410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3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Truck Engkel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600" u="none" strike="noStrike">
                          <a:effectLst/>
                        </a:rPr>
                        <a:t>2,00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955559395"/>
                  </a:ext>
                </a:extLst>
              </a:tr>
              <a:tr h="29410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4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Pick Up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600" u="none" strike="noStrike">
                          <a:effectLst/>
                        </a:rPr>
                        <a:t>1,33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828160520"/>
                  </a:ext>
                </a:extLst>
              </a:tr>
              <a:tr h="29410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 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 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 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915509672"/>
                  </a:ext>
                </a:extLst>
              </a:tr>
              <a:tr h="882316">
                <a:tc>
                  <a:txBody>
                    <a:bodyPr/>
                    <a:lstStyle/>
                    <a:p>
                      <a:pPr algn="ctr" fontAlgn="t"/>
                      <a:r>
                        <a:rPr lang="en-ID" sz="1600" u="none" strike="noStrike">
                          <a:effectLst/>
                        </a:rPr>
                        <a:t>No.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600" u="none" strike="noStrike">
                          <a:effectLst/>
                        </a:rPr>
                        <a:t>Jenis Sarana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600" u="none" strike="noStrike">
                          <a:effectLst/>
                        </a:rPr>
                        <a:t>Kemampuan Pengelolaan  (Ton/Hari)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14125541"/>
                  </a:ext>
                </a:extLst>
              </a:tr>
              <a:tr h="29410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1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TPST Regional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600" u="none" strike="noStrike">
                          <a:effectLst/>
                        </a:rPr>
                        <a:t>800,00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174850164"/>
                  </a:ext>
                </a:extLst>
              </a:tr>
              <a:tr h="29410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2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PDU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600" u="none" strike="noStrike">
                          <a:effectLst/>
                        </a:rPr>
                        <a:t>2,33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053344618"/>
                  </a:ext>
                </a:extLst>
              </a:tr>
              <a:tr h="29410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3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TPS 3R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600" u="none" strike="noStrike">
                          <a:effectLst/>
                        </a:rPr>
                        <a:t>2,00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05386608"/>
                  </a:ext>
                </a:extLst>
              </a:tr>
              <a:tr h="29410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4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Rumah Kompos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600" u="none" strike="noStrike">
                          <a:effectLst/>
                        </a:rPr>
                        <a:t>0,59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538901352"/>
                  </a:ext>
                </a:extLst>
              </a:tr>
              <a:tr h="29410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5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Bank Sampah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600" u="none" strike="noStrike">
                          <a:effectLst/>
                        </a:rPr>
                        <a:t>0,50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225651941"/>
                  </a:ext>
                </a:extLst>
              </a:tr>
              <a:tr h="29410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6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Pemulung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600" u="none" strike="noStrike">
                          <a:effectLst/>
                        </a:rPr>
                        <a:t>0,02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656959560"/>
                  </a:ext>
                </a:extLst>
              </a:tr>
              <a:tr h="29410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7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Pengepul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600" u="none" strike="noStrike">
                          <a:effectLst/>
                        </a:rPr>
                        <a:t>0,45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2145011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8626837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125464C-C4E9-E47E-AEF8-D7BFC89B94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2337509"/>
              </p:ext>
            </p:extLst>
          </p:nvPr>
        </p:nvGraphicFramePr>
        <p:xfrm>
          <a:off x="114301" y="685800"/>
          <a:ext cx="8915397" cy="60613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07415">
                  <a:extLst>
                    <a:ext uri="{9D8B030D-6E8A-4147-A177-3AD203B41FA5}">
                      <a16:colId xmlns:a16="http://schemas.microsoft.com/office/drawing/2014/main" val="2296912209"/>
                    </a:ext>
                  </a:extLst>
                </a:gridCol>
                <a:gridCol w="1167997">
                  <a:extLst>
                    <a:ext uri="{9D8B030D-6E8A-4147-A177-3AD203B41FA5}">
                      <a16:colId xmlns:a16="http://schemas.microsoft.com/office/drawing/2014/main" val="4152651634"/>
                    </a:ext>
                  </a:extLst>
                </a:gridCol>
                <a:gridCol w="1167997">
                  <a:extLst>
                    <a:ext uri="{9D8B030D-6E8A-4147-A177-3AD203B41FA5}">
                      <a16:colId xmlns:a16="http://schemas.microsoft.com/office/drawing/2014/main" val="30336350"/>
                    </a:ext>
                  </a:extLst>
                </a:gridCol>
                <a:gridCol w="1167997">
                  <a:extLst>
                    <a:ext uri="{9D8B030D-6E8A-4147-A177-3AD203B41FA5}">
                      <a16:colId xmlns:a16="http://schemas.microsoft.com/office/drawing/2014/main" val="1731015263"/>
                    </a:ext>
                  </a:extLst>
                </a:gridCol>
                <a:gridCol w="1167997">
                  <a:extLst>
                    <a:ext uri="{9D8B030D-6E8A-4147-A177-3AD203B41FA5}">
                      <a16:colId xmlns:a16="http://schemas.microsoft.com/office/drawing/2014/main" val="2637310148"/>
                    </a:ext>
                  </a:extLst>
                </a:gridCol>
                <a:gridCol w="1167997">
                  <a:extLst>
                    <a:ext uri="{9D8B030D-6E8A-4147-A177-3AD203B41FA5}">
                      <a16:colId xmlns:a16="http://schemas.microsoft.com/office/drawing/2014/main" val="3451078559"/>
                    </a:ext>
                  </a:extLst>
                </a:gridCol>
                <a:gridCol w="1167997">
                  <a:extLst>
                    <a:ext uri="{9D8B030D-6E8A-4147-A177-3AD203B41FA5}">
                      <a16:colId xmlns:a16="http://schemas.microsoft.com/office/drawing/2014/main" val="1769870161"/>
                    </a:ext>
                  </a:extLst>
                </a:gridCol>
              </a:tblGrid>
              <a:tr h="258150"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Kabupaten/Kota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2020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2021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2022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2023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2024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2025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03010277"/>
                  </a:ext>
                </a:extLst>
              </a:tr>
              <a:tr h="258150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Lampung Barat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44.805,94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46.789,42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47.219,78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44.582,79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44.871,48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45.162,04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53373177"/>
                  </a:ext>
                </a:extLst>
              </a:tr>
              <a:tr h="467252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Tanggamus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95.401,36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91.794,51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92.850,08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96.929,79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98.563,55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100.224,84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57395581"/>
                  </a:ext>
                </a:extLst>
              </a:tr>
              <a:tr h="467252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Lampung Selatan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229.820,24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225.768,20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228.229,10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200.115,36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202.967,31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205.859,91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0074147"/>
                  </a:ext>
                </a:extLst>
              </a:tr>
              <a:tr h="467252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Lampung Timur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201.703,56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193.870,48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195.770,31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208.838,89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211.871,03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214.947,19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63969302"/>
                  </a:ext>
                </a:extLst>
              </a:tr>
              <a:tr h="467252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Lampung Tengah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264.414,76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285.283,85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287.993,98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279.961,70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286.310,16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292.802,57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18396979"/>
                  </a:ext>
                </a:extLst>
              </a:tr>
              <a:tr h="467252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Lampung Utara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128.226,40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113.555,33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114.180,03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93.339,90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93.954,98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94.574,13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09263633"/>
                  </a:ext>
                </a:extLst>
              </a:tr>
              <a:tr h="258150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Way Kanan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65.715,91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66.988,16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67.711,73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71.229,66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72.242,25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73.269,24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73928920"/>
                  </a:ext>
                </a:extLst>
              </a:tr>
              <a:tr h="258150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Tulang Bawang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60.634,97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67.445,28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68.342,31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63.249,11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63.543,21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63.838,67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15103171"/>
                  </a:ext>
                </a:extLst>
              </a:tr>
              <a:tr h="258150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Pesawaran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79.275,66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66.214,21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66.969,03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72.352,81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73.602,51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74.873,78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5932014"/>
                  </a:ext>
                </a:extLst>
              </a:tr>
              <a:tr h="258150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Pringsewu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66.168,95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59.413,97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59.978,40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60.140,36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60.656,52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61.177,11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50990240"/>
                  </a:ext>
                </a:extLst>
              </a:tr>
              <a:tr h="258150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Mesuji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44.168,50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29.542,51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29.740,34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34.650,31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35.342,16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36.047,82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36059947"/>
                  </a:ext>
                </a:extLst>
              </a:tr>
              <a:tr h="467252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Tulang Bawang Barat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36.651,69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40.493,39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40.853,72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42.793,60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43.308,81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43.830,22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1445754"/>
                  </a:ext>
                </a:extLst>
              </a:tr>
              <a:tr h="258150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Pesisir Barat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22.446,48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22.968,28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23.179,55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24.368,38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24.677,50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24.990,53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66028894"/>
                  </a:ext>
                </a:extLst>
              </a:tr>
              <a:tr h="467252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Bandar Lampung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253.615,98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278.314,36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283.602,19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272.342,29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279.913,14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287.694,46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1975176"/>
                  </a:ext>
                </a:extLst>
              </a:tr>
              <a:tr h="258150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Metro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37.487,54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40.822,90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41.439,27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25.305,97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25.625,25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25.948,55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00655466"/>
                  </a:ext>
                </a:extLst>
              </a:tr>
              <a:tr h="467252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Provinsi Lampung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200" u="none" strike="noStrike">
                          <a:effectLst/>
                        </a:rPr>
                        <a:t>1.630.537,94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200" u="none" strike="noStrike">
                          <a:effectLst/>
                        </a:rPr>
                        <a:t>1.629.264,85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200" u="none" strike="noStrike">
                          <a:effectLst/>
                        </a:rPr>
                        <a:t>1.648.059,81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200" u="none" strike="noStrike">
                          <a:effectLst/>
                        </a:rPr>
                        <a:t>1.590.200,91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200" u="none" strike="noStrike">
                          <a:effectLst/>
                        </a:rPr>
                        <a:t>1.617.449,84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200" u="none" strike="noStrike">
                          <a:effectLst/>
                        </a:rPr>
                        <a:t>1.645.241,06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40491841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C71B2FAF-580C-3CE3-59ED-5542DD88B75B}"/>
              </a:ext>
            </a:extLst>
          </p:cNvPr>
          <p:cNvSpPr/>
          <p:nvPr/>
        </p:nvSpPr>
        <p:spPr bwMode="auto">
          <a:xfrm>
            <a:off x="1905000" y="228600"/>
            <a:ext cx="56388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/>
              <a:t>TIMBULAN SAMPAH DALAM SATUAN TON/TAHUN</a:t>
            </a:r>
            <a:endParaRPr kumimoji="0" lang="en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894445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3DAD1F2-BAD9-DD44-1880-B4A3DA6A68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264543"/>
              </p:ext>
            </p:extLst>
          </p:nvPr>
        </p:nvGraphicFramePr>
        <p:xfrm>
          <a:off x="381000" y="685800"/>
          <a:ext cx="8458199" cy="60197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9599">
                  <a:extLst>
                    <a:ext uri="{9D8B030D-6E8A-4147-A177-3AD203B41FA5}">
                      <a16:colId xmlns:a16="http://schemas.microsoft.com/office/drawing/2014/main" val="2602641576"/>
                    </a:ext>
                  </a:extLst>
                </a:gridCol>
                <a:gridCol w="1108100">
                  <a:extLst>
                    <a:ext uri="{9D8B030D-6E8A-4147-A177-3AD203B41FA5}">
                      <a16:colId xmlns:a16="http://schemas.microsoft.com/office/drawing/2014/main" val="1026587243"/>
                    </a:ext>
                  </a:extLst>
                </a:gridCol>
                <a:gridCol w="1108100">
                  <a:extLst>
                    <a:ext uri="{9D8B030D-6E8A-4147-A177-3AD203B41FA5}">
                      <a16:colId xmlns:a16="http://schemas.microsoft.com/office/drawing/2014/main" val="2281880503"/>
                    </a:ext>
                  </a:extLst>
                </a:gridCol>
                <a:gridCol w="1108100">
                  <a:extLst>
                    <a:ext uri="{9D8B030D-6E8A-4147-A177-3AD203B41FA5}">
                      <a16:colId xmlns:a16="http://schemas.microsoft.com/office/drawing/2014/main" val="2776575336"/>
                    </a:ext>
                  </a:extLst>
                </a:gridCol>
                <a:gridCol w="1108100">
                  <a:extLst>
                    <a:ext uri="{9D8B030D-6E8A-4147-A177-3AD203B41FA5}">
                      <a16:colId xmlns:a16="http://schemas.microsoft.com/office/drawing/2014/main" val="3125592403"/>
                    </a:ext>
                  </a:extLst>
                </a:gridCol>
                <a:gridCol w="1108100">
                  <a:extLst>
                    <a:ext uri="{9D8B030D-6E8A-4147-A177-3AD203B41FA5}">
                      <a16:colId xmlns:a16="http://schemas.microsoft.com/office/drawing/2014/main" val="2005556545"/>
                    </a:ext>
                  </a:extLst>
                </a:gridCol>
                <a:gridCol w="1108100">
                  <a:extLst>
                    <a:ext uri="{9D8B030D-6E8A-4147-A177-3AD203B41FA5}">
                      <a16:colId xmlns:a16="http://schemas.microsoft.com/office/drawing/2014/main" val="1249825546"/>
                    </a:ext>
                  </a:extLst>
                </a:gridCol>
              </a:tblGrid>
              <a:tr h="265540"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Kabupaten/Kota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2025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2026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2027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2028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2029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2030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09873016"/>
                  </a:ext>
                </a:extLst>
              </a:tr>
              <a:tr h="265540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Lampung Barat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45.162,04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45.454,48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45.748,81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46.045,05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46.343,20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46.643,29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79687468"/>
                  </a:ext>
                </a:extLst>
              </a:tr>
              <a:tr h="480628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Tanggamus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100.224,84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101.914,14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103.631,91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105.378,64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107.154,80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108.960,90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92902271"/>
                  </a:ext>
                </a:extLst>
              </a:tr>
              <a:tr h="480628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Lampung Selatan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205.859,91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208.793,73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211.769,36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214.787,40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217.848,45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220.953,12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94710613"/>
                  </a:ext>
                </a:extLst>
              </a:tr>
              <a:tr h="480628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Lampung Timur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214.947,19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218.068,02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221.234,15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224.446,26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227.705,00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231.011,06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88403382"/>
                  </a:ext>
                </a:extLst>
              </a:tr>
              <a:tr h="480628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Lampung Tengah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292.802,57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299.442,20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306.232,40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313.176,57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320.278,21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327.540,88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18664443"/>
                  </a:ext>
                </a:extLst>
              </a:tr>
              <a:tr h="265540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Lampung Utara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94.574,13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95.197,35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95.824,68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96.456,14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97.091,76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97.731,57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21205488"/>
                  </a:ext>
                </a:extLst>
              </a:tr>
              <a:tr h="265540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Way Kanan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73.269,24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74.310,83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75.367,23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76.438,65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77.525,29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78.627,39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77694006"/>
                  </a:ext>
                </a:extLst>
              </a:tr>
              <a:tr h="265540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Tulang Bawang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63.838,67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64.135,51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64.433,73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64.733,34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65.034,34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65.336,74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00783254"/>
                  </a:ext>
                </a:extLst>
              </a:tr>
              <a:tr h="265540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Pesawaran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74.873,78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76.167,02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77.482,59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78.820,89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80.182,30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81.567,23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91839637"/>
                  </a:ext>
                </a:extLst>
              </a:tr>
              <a:tr h="265540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Pringsewu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61.177,11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61.702,16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62.231,73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62.765,84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63.304,53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63.847,84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37207636"/>
                  </a:ext>
                </a:extLst>
              </a:tr>
              <a:tr h="265540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Mesuji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36.047,82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36.767,57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37.501,70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38.250,48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39.014,21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39.793,19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18511332"/>
                  </a:ext>
                </a:extLst>
              </a:tr>
              <a:tr h="480628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Tulang Bawang Barat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43.830,22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44.357,91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44.891,95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45.432,43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45.979,41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46.532,97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47981933"/>
                  </a:ext>
                </a:extLst>
              </a:tr>
              <a:tr h="265540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Pesisir Barat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24.990,53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25.307,54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25.628,57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25.953,67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26.282,90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26.616,30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99155135"/>
                  </a:ext>
                </a:extLst>
              </a:tr>
              <a:tr h="480628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Bandar Lampung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287.694,46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295.692,09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303.912,04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312.360,51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321.043,83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329.968,54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38944142"/>
                  </a:ext>
                </a:extLst>
              </a:tr>
              <a:tr h="265540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Metro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25.948,55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26.275,93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26.607,44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26.943,14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27.283,07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27.627,29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55943012"/>
                  </a:ext>
                </a:extLst>
              </a:tr>
              <a:tr h="480628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 err="1">
                          <a:effectLst/>
                        </a:rPr>
                        <a:t>Provinsi</a:t>
                      </a:r>
                      <a:r>
                        <a:rPr lang="en-ID" sz="1400" u="none" strike="noStrike">
                          <a:effectLst/>
                        </a:rPr>
                        <a:t> Lampung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200" u="none" strike="noStrike">
                          <a:effectLst/>
                        </a:rPr>
                        <a:t>1.645.241,06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200" u="none" strike="noStrike">
                          <a:effectLst/>
                        </a:rPr>
                        <a:t>1.673.586,48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200" u="none" strike="noStrike">
                          <a:effectLst/>
                        </a:rPr>
                        <a:t>1.702.498,30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200" u="none" strike="noStrike">
                          <a:effectLst/>
                        </a:rPr>
                        <a:t>1.731.988,98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200" u="none" strike="noStrike">
                          <a:effectLst/>
                        </a:rPr>
                        <a:t>1.762.071,29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200" u="none" strike="noStrike">
                          <a:effectLst/>
                        </a:rPr>
                        <a:t>1.792.758,31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09772662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E6B90858-B03D-3E2B-0756-3A7EDF6A42B9}"/>
              </a:ext>
            </a:extLst>
          </p:cNvPr>
          <p:cNvSpPr/>
          <p:nvPr/>
        </p:nvSpPr>
        <p:spPr bwMode="auto">
          <a:xfrm>
            <a:off x="1828800" y="228600"/>
            <a:ext cx="56388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/>
              <a:t>TIMBULAN SAMPAH DALAM SATUAN TON/TAHUN</a:t>
            </a:r>
            <a:endParaRPr kumimoji="0" lang="en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508833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0775671-F586-0AEA-A4C9-09981B5A3E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731356"/>
              </p:ext>
            </p:extLst>
          </p:nvPr>
        </p:nvGraphicFramePr>
        <p:xfrm>
          <a:off x="152400" y="685800"/>
          <a:ext cx="8839201" cy="60960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76216">
                  <a:extLst>
                    <a:ext uri="{9D8B030D-6E8A-4147-A177-3AD203B41FA5}">
                      <a16:colId xmlns:a16="http://schemas.microsoft.com/office/drawing/2014/main" val="2060328636"/>
                    </a:ext>
                  </a:extLst>
                </a:gridCol>
                <a:gridCol w="1332597">
                  <a:extLst>
                    <a:ext uri="{9D8B030D-6E8A-4147-A177-3AD203B41FA5}">
                      <a16:colId xmlns:a16="http://schemas.microsoft.com/office/drawing/2014/main" val="4011238863"/>
                    </a:ext>
                  </a:extLst>
                </a:gridCol>
                <a:gridCol w="1332597">
                  <a:extLst>
                    <a:ext uri="{9D8B030D-6E8A-4147-A177-3AD203B41FA5}">
                      <a16:colId xmlns:a16="http://schemas.microsoft.com/office/drawing/2014/main" val="3292381405"/>
                    </a:ext>
                  </a:extLst>
                </a:gridCol>
                <a:gridCol w="1332597">
                  <a:extLst>
                    <a:ext uri="{9D8B030D-6E8A-4147-A177-3AD203B41FA5}">
                      <a16:colId xmlns:a16="http://schemas.microsoft.com/office/drawing/2014/main" val="1764331453"/>
                    </a:ext>
                  </a:extLst>
                </a:gridCol>
                <a:gridCol w="1332597">
                  <a:extLst>
                    <a:ext uri="{9D8B030D-6E8A-4147-A177-3AD203B41FA5}">
                      <a16:colId xmlns:a16="http://schemas.microsoft.com/office/drawing/2014/main" val="4234863560"/>
                    </a:ext>
                  </a:extLst>
                </a:gridCol>
                <a:gridCol w="1332597">
                  <a:extLst>
                    <a:ext uri="{9D8B030D-6E8A-4147-A177-3AD203B41FA5}">
                      <a16:colId xmlns:a16="http://schemas.microsoft.com/office/drawing/2014/main" val="3743126979"/>
                    </a:ext>
                  </a:extLst>
                </a:gridCol>
              </a:tblGrid>
              <a:tr h="25962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Kabupaten/Kota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2031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2032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2033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2034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2035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89902776"/>
                  </a:ext>
                </a:extLst>
              </a:tr>
              <a:tr h="259625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Lampung Barat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46.945,32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47.249,31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47.555,26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47.863,20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48.173,13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45808414"/>
                  </a:ext>
                </a:extLst>
              </a:tr>
              <a:tr h="469922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Tanggamus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110.797,45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112.664,95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114.563,93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116.494,91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118.458,44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17480012"/>
                  </a:ext>
                </a:extLst>
              </a:tr>
              <a:tr h="469922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Lampung Selatan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224.102,04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227.295,84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230.535,16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233.820,64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237.152,94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1472547"/>
                  </a:ext>
                </a:extLst>
              </a:tr>
              <a:tr h="469922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Lampung Timur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234.365,12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237.767,88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241.220,04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244.722,32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248.275,45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42888473"/>
                  </a:ext>
                </a:extLst>
              </a:tr>
              <a:tr h="469922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Lampung Tengah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334.968,25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342.564,04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350.332,07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358.276,26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366.400,58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38665052"/>
                  </a:ext>
                </a:extLst>
              </a:tr>
              <a:tr h="469922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Lampung Utara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98.375,60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99.023,87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99.676,42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100.333,26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100.994,44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34195652"/>
                  </a:ext>
                </a:extLst>
              </a:tr>
              <a:tr h="259625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Way Kanan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79.745,15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80.878,80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82.028,56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83.194,68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84.377,37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37318082"/>
                  </a:ext>
                </a:extLst>
              </a:tr>
              <a:tr h="259625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Tulang Bawang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65.640,55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65.945,77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66.252,40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66.560,47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66.869,97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54611406"/>
                  </a:ext>
                </a:extLst>
              </a:tr>
              <a:tr h="259625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Pesawaran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82.976,07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84.409,25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85.867,19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87.350,30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88.859,04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7451839"/>
                  </a:ext>
                </a:extLst>
              </a:tr>
              <a:tr h="259625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Pringsewu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64.395,82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64.948,51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65.505,93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66.068,14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66.635,18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5259681"/>
                  </a:ext>
                </a:extLst>
              </a:tr>
              <a:tr h="259625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Mesuji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40.587,72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41.398,12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42.224,69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43.067,77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43.927,69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27794587"/>
                  </a:ext>
                </a:extLst>
              </a:tr>
              <a:tr h="469922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Tulang Bawang Barat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47.093,20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47.660,17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48.233,97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48.814,68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49.402,38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13102560"/>
                  </a:ext>
                </a:extLst>
              </a:tr>
              <a:tr h="259625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Pesisir Barat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26.953,93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27.295,84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27.642,09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27.992,74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28.347,83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35832314"/>
                  </a:ext>
                </a:extLst>
              </a:tr>
              <a:tr h="469922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Bandar Lampung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339.141,35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348.569,15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358.259,04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368.218,29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378.454,41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01032287"/>
                  </a:ext>
                </a:extLst>
              </a:tr>
              <a:tr h="259625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Metro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27.975,85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28.328,81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28.686,22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29.048,14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29.414,63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0174523"/>
                  </a:ext>
                </a:extLst>
              </a:tr>
              <a:tr h="469922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Provinsi Lampung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1.824.063,42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1.856.000,30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1.888.582,98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1.921.825,80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1.955.743,46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03928221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768B6CD5-0849-8B76-6189-907440DF28B8}"/>
              </a:ext>
            </a:extLst>
          </p:cNvPr>
          <p:cNvSpPr/>
          <p:nvPr/>
        </p:nvSpPr>
        <p:spPr bwMode="auto">
          <a:xfrm>
            <a:off x="1828800" y="152400"/>
            <a:ext cx="56388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/>
              <a:t>TIMBULAN SAMPAH DALAM SATUAN TON/TAHUN</a:t>
            </a:r>
            <a:endParaRPr kumimoji="0" lang="en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865217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7C530D0-4DA5-433F-E3BB-2C0C92B17F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220995"/>
              </p:ext>
            </p:extLst>
          </p:nvPr>
        </p:nvGraphicFramePr>
        <p:xfrm>
          <a:off x="304800" y="762000"/>
          <a:ext cx="8610600" cy="60197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19935">
                  <a:extLst>
                    <a:ext uri="{9D8B030D-6E8A-4147-A177-3AD203B41FA5}">
                      <a16:colId xmlns:a16="http://schemas.microsoft.com/office/drawing/2014/main" val="1317723721"/>
                    </a:ext>
                  </a:extLst>
                </a:gridCol>
                <a:gridCol w="1298133">
                  <a:extLst>
                    <a:ext uri="{9D8B030D-6E8A-4147-A177-3AD203B41FA5}">
                      <a16:colId xmlns:a16="http://schemas.microsoft.com/office/drawing/2014/main" val="249048091"/>
                    </a:ext>
                  </a:extLst>
                </a:gridCol>
                <a:gridCol w="1298133">
                  <a:extLst>
                    <a:ext uri="{9D8B030D-6E8A-4147-A177-3AD203B41FA5}">
                      <a16:colId xmlns:a16="http://schemas.microsoft.com/office/drawing/2014/main" val="456991504"/>
                    </a:ext>
                  </a:extLst>
                </a:gridCol>
                <a:gridCol w="1298133">
                  <a:extLst>
                    <a:ext uri="{9D8B030D-6E8A-4147-A177-3AD203B41FA5}">
                      <a16:colId xmlns:a16="http://schemas.microsoft.com/office/drawing/2014/main" val="1787080180"/>
                    </a:ext>
                  </a:extLst>
                </a:gridCol>
                <a:gridCol w="1298133">
                  <a:extLst>
                    <a:ext uri="{9D8B030D-6E8A-4147-A177-3AD203B41FA5}">
                      <a16:colId xmlns:a16="http://schemas.microsoft.com/office/drawing/2014/main" val="611517582"/>
                    </a:ext>
                  </a:extLst>
                </a:gridCol>
                <a:gridCol w="1298133">
                  <a:extLst>
                    <a:ext uri="{9D8B030D-6E8A-4147-A177-3AD203B41FA5}">
                      <a16:colId xmlns:a16="http://schemas.microsoft.com/office/drawing/2014/main" val="3927862052"/>
                    </a:ext>
                  </a:extLst>
                </a:gridCol>
              </a:tblGrid>
              <a:tr h="256380"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Kabupaten/Kota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2036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2037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2038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2039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2040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48890161"/>
                  </a:ext>
                </a:extLst>
              </a:tr>
              <a:tr h="256380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Lampung Barat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48.485,06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48.799,02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49.115,01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49.433,04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49.753,14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40470404"/>
                  </a:ext>
                </a:extLst>
              </a:tr>
              <a:tr h="464047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Tanggamus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120.455,07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122.485,35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124.549,85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126.649,15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128.783,83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82561599"/>
                  </a:ext>
                </a:extLst>
              </a:tr>
              <a:tr h="464047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Lampung Selatan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240.532,73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243.960,69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247.437,51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250.963,87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254.540,49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53480000"/>
                  </a:ext>
                </a:extLst>
              </a:tr>
              <a:tr h="464047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Lampung Timur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251.880,17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255.537,23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259.247,38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263.011,41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266.830,08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64314132"/>
                  </a:ext>
                </a:extLst>
              </a:tr>
              <a:tr h="464047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Lampung Tengah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374.709,14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383.206,10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391.895,73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400.782,42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409.870,62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79534240"/>
                  </a:ext>
                </a:extLst>
              </a:tr>
              <a:tr h="464047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Lampung Utara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101.659,97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102.329,88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103.004,21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103.682,99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104.366,23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99056988"/>
                  </a:ext>
                </a:extLst>
              </a:tr>
              <a:tr h="256380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Way Kanan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85.576,87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86.793,42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88.027,27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89.278,66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90.547,84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42034729"/>
                  </a:ext>
                </a:extLst>
              </a:tr>
              <a:tr h="256380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Tulang Bawang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67.180,90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67.493,28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67.807,12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68.122,41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68.439,17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08979388"/>
                  </a:ext>
                </a:extLst>
              </a:tr>
              <a:tr h="256380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Pesawaran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90.393,83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91.955,13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93.543,40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95.159,10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96.802,71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28961531"/>
                  </a:ext>
                </a:extLst>
              </a:tr>
              <a:tr h="256380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Pringsewu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67.207,08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67.783,89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68.365,65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68.952,40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69.544,19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31535868"/>
                  </a:ext>
                </a:extLst>
              </a:tr>
              <a:tr h="256380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Mesuji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44.804,77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45.699,37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46.611,83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47.542,51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48.491,77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4870939"/>
                  </a:ext>
                </a:extLst>
              </a:tr>
              <a:tr h="464047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Tulang Bawang Barat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49.997,16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50.599,09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51.208,27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51.824,79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52.448,73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17311180"/>
                  </a:ext>
                </a:extLst>
              </a:tr>
              <a:tr h="256380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Pesisir Barat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28.707,42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29.071,58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29.440,36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29.813,81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30.192,00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23638549"/>
                  </a:ext>
                </a:extLst>
              </a:tr>
              <a:tr h="464047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Bandar Lampung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388.975,08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399.788,21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410.901,94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422.324,62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434.064,84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11960132"/>
                  </a:ext>
                </a:extLst>
              </a:tr>
              <a:tr h="256380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Metro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29.785,74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30.161,53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30.542,07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30.927,41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31.317,60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96202379"/>
                  </a:ext>
                </a:extLst>
              </a:tr>
              <a:tr h="464047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Provinsi Lampung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1.990.350,98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2.025.663,78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2.061.697,60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2.098.468,58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2.135.993,24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21198829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F70A5229-9C53-4F34-689D-90618A917E76}"/>
              </a:ext>
            </a:extLst>
          </p:cNvPr>
          <p:cNvSpPr/>
          <p:nvPr/>
        </p:nvSpPr>
        <p:spPr bwMode="auto">
          <a:xfrm>
            <a:off x="1905000" y="228600"/>
            <a:ext cx="56388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/>
              <a:t>TIMBULAN SAMPAH DALAM SATUAN TON/TAHUN</a:t>
            </a:r>
            <a:endParaRPr kumimoji="0" lang="en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512298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DA779D4-3B24-31CE-6CC2-85F5C45EDB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5873111"/>
              </p:ext>
            </p:extLst>
          </p:nvPr>
        </p:nvGraphicFramePr>
        <p:xfrm>
          <a:off x="228600" y="914400"/>
          <a:ext cx="8763001" cy="58654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57456">
                  <a:extLst>
                    <a:ext uri="{9D8B030D-6E8A-4147-A177-3AD203B41FA5}">
                      <a16:colId xmlns:a16="http://schemas.microsoft.com/office/drawing/2014/main" val="1995603512"/>
                    </a:ext>
                  </a:extLst>
                </a:gridCol>
                <a:gridCol w="1321109">
                  <a:extLst>
                    <a:ext uri="{9D8B030D-6E8A-4147-A177-3AD203B41FA5}">
                      <a16:colId xmlns:a16="http://schemas.microsoft.com/office/drawing/2014/main" val="1651946640"/>
                    </a:ext>
                  </a:extLst>
                </a:gridCol>
                <a:gridCol w="1321109">
                  <a:extLst>
                    <a:ext uri="{9D8B030D-6E8A-4147-A177-3AD203B41FA5}">
                      <a16:colId xmlns:a16="http://schemas.microsoft.com/office/drawing/2014/main" val="2036084146"/>
                    </a:ext>
                  </a:extLst>
                </a:gridCol>
                <a:gridCol w="1321109">
                  <a:extLst>
                    <a:ext uri="{9D8B030D-6E8A-4147-A177-3AD203B41FA5}">
                      <a16:colId xmlns:a16="http://schemas.microsoft.com/office/drawing/2014/main" val="2051086792"/>
                    </a:ext>
                  </a:extLst>
                </a:gridCol>
                <a:gridCol w="1321109">
                  <a:extLst>
                    <a:ext uri="{9D8B030D-6E8A-4147-A177-3AD203B41FA5}">
                      <a16:colId xmlns:a16="http://schemas.microsoft.com/office/drawing/2014/main" val="792565971"/>
                    </a:ext>
                  </a:extLst>
                </a:gridCol>
                <a:gridCol w="1321109">
                  <a:extLst>
                    <a:ext uri="{9D8B030D-6E8A-4147-A177-3AD203B41FA5}">
                      <a16:colId xmlns:a16="http://schemas.microsoft.com/office/drawing/2014/main" val="3780158183"/>
                    </a:ext>
                  </a:extLst>
                </a:gridCol>
              </a:tblGrid>
              <a:tr h="241478"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Kabupaten/Kota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2041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2042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2043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2044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2045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23890618"/>
                  </a:ext>
                </a:extLst>
              </a:tr>
              <a:tr h="241478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Lampung Barat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50.075,31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50.399,56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50.725,91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51.054,38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51.384,97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92984768"/>
                  </a:ext>
                </a:extLst>
              </a:tr>
              <a:tr h="437075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Tanggamus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130.954,49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133.161,74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135.406,19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137.688,47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140.009,22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68779708"/>
                  </a:ext>
                </a:extLst>
              </a:tr>
              <a:tr h="437075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Lampung Selatan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258.168,09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261.847,38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265.579,10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269.364,01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273.202,86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80886676"/>
                  </a:ext>
                </a:extLst>
              </a:tr>
              <a:tr h="437075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Lampung Timur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270.704,19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274.634,56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278.621,99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282.667,31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286.771,37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92651789"/>
                  </a:ext>
                </a:extLst>
              </a:tr>
              <a:tr h="437075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Lampung Tengah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419.164,91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428.669,96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438.390,54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448.331,55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458.497,98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58104168"/>
                  </a:ext>
                </a:extLst>
              </a:tr>
              <a:tr h="437075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Lampung Utara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105.053,98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105.746,26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106.443,11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107.144,54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107.850,60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73606335"/>
                  </a:ext>
                </a:extLst>
              </a:tr>
              <a:tr h="241478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Way Kanan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91.835,06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93.140,58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94.464,66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95.807,56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97.169,55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33505315"/>
                  </a:ext>
                </a:extLst>
              </a:tr>
              <a:tr h="241478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Tulang Bawang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68.757,40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69.077,11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69.398,31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69.721,00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70.045,20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88754585"/>
                  </a:ext>
                </a:extLst>
              </a:tr>
              <a:tr h="437075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Pesawaran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98.474,71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100.175,58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101.905,84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103.665,98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105.456,52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41039913"/>
                  </a:ext>
                </a:extLst>
              </a:tr>
              <a:tr h="241478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Pringsewu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70.141,06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70.743,05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71.350,21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71.962,58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72.580,20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40557073"/>
                  </a:ext>
                </a:extLst>
              </a:tr>
              <a:tr h="241478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Mesuji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49.459,98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50.447,53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51.454,79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52.482,17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53.530,05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261642"/>
                  </a:ext>
                </a:extLst>
              </a:tr>
              <a:tr h="437075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Tulang Bawang Barat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53.080,18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53.719,23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54.365,98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55.020,52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55.682,93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60451850"/>
                  </a:ext>
                </a:extLst>
              </a:tr>
              <a:tr h="241478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Pesisir Barat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30.574,99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30.962,84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31.355,61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31.753,36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32.156,15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78928506"/>
                  </a:ext>
                </a:extLst>
              </a:tr>
              <a:tr h="437075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Bandar Lampung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446.131,42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458.533,45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471.280,24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484.381,37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497.846,71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37709715"/>
                  </a:ext>
                </a:extLst>
              </a:tr>
              <a:tr h="241478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Metro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31.712,72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32.112,83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32.517,98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32.928,25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33.343,69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85289430"/>
                  </a:ext>
                </a:extLst>
              </a:tr>
              <a:tr h="437075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Provinsi Lampung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2.174.288,50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2.213.371,66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2.253.260,46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2.293.973,05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2.335.528,02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29769196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1061F0DA-B969-0423-56FE-7CDFDC7220AC}"/>
              </a:ext>
            </a:extLst>
          </p:cNvPr>
          <p:cNvSpPr/>
          <p:nvPr/>
        </p:nvSpPr>
        <p:spPr bwMode="auto">
          <a:xfrm>
            <a:off x="1905000" y="304800"/>
            <a:ext cx="56388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/>
              <a:t>TIMBULAN SAMPAH DALAM SATUAN TON/TAHUN</a:t>
            </a:r>
            <a:endParaRPr kumimoji="0" lang="en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795948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DE3F50F-5E51-C6A6-7158-54BC7089E1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1044511"/>
              </p:ext>
            </p:extLst>
          </p:nvPr>
        </p:nvGraphicFramePr>
        <p:xfrm>
          <a:off x="266700" y="762000"/>
          <a:ext cx="8610600" cy="58673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19935">
                  <a:extLst>
                    <a:ext uri="{9D8B030D-6E8A-4147-A177-3AD203B41FA5}">
                      <a16:colId xmlns:a16="http://schemas.microsoft.com/office/drawing/2014/main" val="1238473247"/>
                    </a:ext>
                  </a:extLst>
                </a:gridCol>
                <a:gridCol w="1298133">
                  <a:extLst>
                    <a:ext uri="{9D8B030D-6E8A-4147-A177-3AD203B41FA5}">
                      <a16:colId xmlns:a16="http://schemas.microsoft.com/office/drawing/2014/main" val="2426483441"/>
                    </a:ext>
                  </a:extLst>
                </a:gridCol>
                <a:gridCol w="1298133">
                  <a:extLst>
                    <a:ext uri="{9D8B030D-6E8A-4147-A177-3AD203B41FA5}">
                      <a16:colId xmlns:a16="http://schemas.microsoft.com/office/drawing/2014/main" val="1737620119"/>
                    </a:ext>
                  </a:extLst>
                </a:gridCol>
                <a:gridCol w="1298133">
                  <a:extLst>
                    <a:ext uri="{9D8B030D-6E8A-4147-A177-3AD203B41FA5}">
                      <a16:colId xmlns:a16="http://schemas.microsoft.com/office/drawing/2014/main" val="813449518"/>
                    </a:ext>
                  </a:extLst>
                </a:gridCol>
                <a:gridCol w="1298133">
                  <a:extLst>
                    <a:ext uri="{9D8B030D-6E8A-4147-A177-3AD203B41FA5}">
                      <a16:colId xmlns:a16="http://schemas.microsoft.com/office/drawing/2014/main" val="3754283051"/>
                    </a:ext>
                  </a:extLst>
                </a:gridCol>
                <a:gridCol w="1298133">
                  <a:extLst>
                    <a:ext uri="{9D8B030D-6E8A-4147-A177-3AD203B41FA5}">
                      <a16:colId xmlns:a16="http://schemas.microsoft.com/office/drawing/2014/main" val="105833289"/>
                    </a:ext>
                  </a:extLst>
                </a:gridCol>
              </a:tblGrid>
              <a:tr h="233761"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Kabupaten/Kota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2046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2047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2048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2049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400" u="none" strike="noStrike">
                          <a:effectLst/>
                        </a:rPr>
                        <a:t>2050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77638373"/>
                  </a:ext>
                </a:extLst>
              </a:tr>
              <a:tr h="233761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Lampung Barat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51.717,71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52.052,60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52.389,65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52.728,89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53.070,33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68461002"/>
                  </a:ext>
                </a:extLst>
              </a:tr>
              <a:tr h="423107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Tanggamus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142.369,09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144.768,73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184.011,02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187.112,55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190.266,34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60521189"/>
                  </a:ext>
                </a:extLst>
              </a:tr>
              <a:tr h="423107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Lampung Selatan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277.096,43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281.045,47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285.050,80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289.113,22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293.233,52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83936335"/>
                  </a:ext>
                </a:extLst>
              </a:tr>
              <a:tr h="423107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Lampung Timur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290.935,01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295.159,11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299.444,53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303.792,18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308.202,95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61296468"/>
                  </a:ext>
                </a:extLst>
              </a:tr>
              <a:tr h="423107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Lampung Tengah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468.894,95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479.527,68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490.401,52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501.521,94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512.894,53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30785736"/>
                  </a:ext>
                </a:extLst>
              </a:tr>
              <a:tr h="423107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Lampung Utara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108.561,31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109.276,70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109.996,81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110.721,67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111.451,30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46825278"/>
                  </a:ext>
                </a:extLst>
              </a:tr>
              <a:tr h="423107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Way Kanan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98.550,91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99.951,90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101.372,81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102.813,92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104.275,51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36475189"/>
                  </a:ext>
                </a:extLst>
              </a:tr>
              <a:tr h="233761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Tulang Bawang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70.370,90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70.698,11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71.026,85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71.357,11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71.688,91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04542628"/>
                  </a:ext>
                </a:extLst>
              </a:tr>
              <a:tr h="423107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Pesawaran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107.277,99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109.130,91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111.015,85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112.933,34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114.883,95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50284117"/>
                  </a:ext>
                </a:extLst>
              </a:tr>
              <a:tr h="233761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Pringsewu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73.203,13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73.831,40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74.465,06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75.104,17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75.748,75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42517711"/>
                  </a:ext>
                </a:extLst>
              </a:tr>
              <a:tr h="233761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Mesuji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54.598,87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55.689,02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56.800,94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57.935,05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59.091,82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40185222"/>
                  </a:ext>
                </a:extLst>
              </a:tr>
              <a:tr h="423107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Tulang Bawang Barat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56.353,32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57.031,78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57.718,41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58.413,30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59.116,56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52558767"/>
                  </a:ext>
                </a:extLst>
              </a:tr>
              <a:tr h="233761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Pesisir Barat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32.564,05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32.977,13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33.395,45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33.819,08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34.248,08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63329280"/>
                  </a:ext>
                </a:extLst>
              </a:tr>
              <a:tr h="423107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Bandar Lampung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511.686,37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525.910,76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540.530,57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555.556,80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571.000,75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90970998"/>
                  </a:ext>
                </a:extLst>
              </a:tr>
              <a:tr h="233761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Metro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33.764,37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34.190,36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34.621,73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35.058,54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35.500,86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57836105"/>
                  </a:ext>
                </a:extLst>
              </a:tr>
              <a:tr h="423107">
                <a:tc>
                  <a:txBody>
                    <a:bodyPr/>
                    <a:lstStyle/>
                    <a:p>
                      <a:pPr algn="l" fontAlgn="b"/>
                      <a:r>
                        <a:rPr lang="en-ID" sz="1400" u="none" strike="noStrike">
                          <a:effectLst/>
                        </a:rPr>
                        <a:t>Provinsi Lampung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2.377.944,40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2.421.241,68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2.502.242,02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2.547.981,75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D" sz="1400" u="none" strike="noStrike">
                          <a:effectLst/>
                        </a:rPr>
                        <a:t>2.594.674,15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4581715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4803A4AC-C16E-D8BF-B586-62D35BD1814C}"/>
              </a:ext>
            </a:extLst>
          </p:cNvPr>
          <p:cNvSpPr/>
          <p:nvPr/>
        </p:nvSpPr>
        <p:spPr bwMode="auto">
          <a:xfrm>
            <a:off x="1905000" y="304800"/>
            <a:ext cx="5638800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/>
              <a:t>TIMBULAN SAMPAH DALAM SATUAN TON/TAHUN</a:t>
            </a:r>
            <a:endParaRPr kumimoji="0" lang="en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066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/>
          <p:nvPr/>
        </p:nvSpPr>
        <p:spPr>
          <a:xfrm>
            <a:off x="193932" y="228600"/>
            <a:ext cx="8721468" cy="5791200"/>
          </a:xfrm>
          <a:prstGeom prst="rect">
            <a:avLst/>
          </a:prstGeom>
          <a:solidFill>
            <a:srgbClr val="E0E4D0"/>
          </a:solidFill>
        </p:spPr>
        <p:txBody>
          <a:bodyPr vert="horz" wrap="square" lIns="91440" tIns="45720" rIns="91440" bIns="45720" rtlCol="0" anchor="t">
            <a:normAutofit fontScale="92500" lnSpcReduction="20000"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prinsip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Zero Waste, Zero Emission Indonesia,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Indonesia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telah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bergeser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hulu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partisipasi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aktif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seluruh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elemen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mewujudkan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target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perlu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mengoptimalkan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seluruh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aspek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rantai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nilai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hulu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hilir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agar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menguatkan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sehingga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mengurangi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timbulan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dikirim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TPA dan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mengurangi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emisi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gas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rumah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kaca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dihasilkan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Selain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itu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kolaborasi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sinergis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erat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kombinasi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leadership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diperlukan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antara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pemangku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kepentingan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daerah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dunia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civil society organization (LSM) dan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komunitas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sehingga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menguatkan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rantai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nilai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mewujudkan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menuju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emisi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net zero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Menyikapi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artinya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perlu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penguatan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optimalisasi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Bank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Provinsi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Lampung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termasuk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peningkatan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keberadaan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Rumah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Kompos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TPS 3R, PDU, ITF, TPST/TPST Regional dan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fasilitas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sejenisnya</a:t>
            </a:r>
            <a:endParaRPr lang="en-ID" sz="22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lvl="0" indent="-228600" algn="l"/>
            <a:endParaRPr kumimoji="0" lang="id-ID" altLang="x-none" sz="2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8850577"/>
      </p:ext>
    </p:extLst>
  </p:cSld>
  <p:clrMapOvr>
    <a:masterClrMapping/>
  </p:clrMapOvr>
  <p:transition>
    <p:wedg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7EA83DD-0A29-7043-4A90-E5D820AA98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3665394"/>
              </p:ext>
            </p:extLst>
          </p:nvPr>
        </p:nvGraphicFramePr>
        <p:xfrm>
          <a:off x="27709" y="381000"/>
          <a:ext cx="8763000" cy="594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51756615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BBB5D09-B007-FADD-68F2-BCDD6BDB88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261253"/>
              </p:ext>
            </p:extLst>
          </p:nvPr>
        </p:nvGraphicFramePr>
        <p:xfrm>
          <a:off x="228600" y="1143000"/>
          <a:ext cx="8762999" cy="50958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2317">
                  <a:extLst>
                    <a:ext uri="{9D8B030D-6E8A-4147-A177-3AD203B41FA5}">
                      <a16:colId xmlns:a16="http://schemas.microsoft.com/office/drawing/2014/main" val="126222596"/>
                    </a:ext>
                  </a:extLst>
                </a:gridCol>
                <a:gridCol w="1173447">
                  <a:extLst>
                    <a:ext uri="{9D8B030D-6E8A-4147-A177-3AD203B41FA5}">
                      <a16:colId xmlns:a16="http://schemas.microsoft.com/office/drawing/2014/main" val="2027913205"/>
                    </a:ext>
                  </a:extLst>
                </a:gridCol>
                <a:gridCol w="1173447">
                  <a:extLst>
                    <a:ext uri="{9D8B030D-6E8A-4147-A177-3AD203B41FA5}">
                      <a16:colId xmlns:a16="http://schemas.microsoft.com/office/drawing/2014/main" val="1137964732"/>
                    </a:ext>
                  </a:extLst>
                </a:gridCol>
                <a:gridCol w="1173447">
                  <a:extLst>
                    <a:ext uri="{9D8B030D-6E8A-4147-A177-3AD203B41FA5}">
                      <a16:colId xmlns:a16="http://schemas.microsoft.com/office/drawing/2014/main" val="2726038838"/>
                    </a:ext>
                  </a:extLst>
                </a:gridCol>
                <a:gridCol w="1173447">
                  <a:extLst>
                    <a:ext uri="{9D8B030D-6E8A-4147-A177-3AD203B41FA5}">
                      <a16:colId xmlns:a16="http://schemas.microsoft.com/office/drawing/2014/main" val="923966472"/>
                    </a:ext>
                  </a:extLst>
                </a:gridCol>
                <a:gridCol w="1173447">
                  <a:extLst>
                    <a:ext uri="{9D8B030D-6E8A-4147-A177-3AD203B41FA5}">
                      <a16:colId xmlns:a16="http://schemas.microsoft.com/office/drawing/2014/main" val="3964550384"/>
                    </a:ext>
                  </a:extLst>
                </a:gridCol>
                <a:gridCol w="1173447">
                  <a:extLst>
                    <a:ext uri="{9D8B030D-6E8A-4147-A177-3AD203B41FA5}">
                      <a16:colId xmlns:a16="http://schemas.microsoft.com/office/drawing/2014/main" val="1765355354"/>
                    </a:ext>
                  </a:extLst>
                </a:gridCol>
              </a:tblGrid>
              <a:tr h="226988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Tahun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2025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2026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2027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2028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2029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2030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074653660"/>
                  </a:ext>
                </a:extLst>
              </a:tr>
              <a:tr h="610597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Timbulan Sampah (Ton/Tahun)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200" u="none" strike="noStrike">
                          <a:effectLst/>
                        </a:rPr>
                        <a:t>1.151.668,74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970.680,16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783.149,22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588.876,25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387.655,68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179.275,83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940279162"/>
                  </a:ext>
                </a:extLst>
              </a:tr>
              <a:tr h="226988"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878658090"/>
                  </a:ext>
                </a:extLst>
              </a:tr>
              <a:tr h="226988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Tahun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2031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2032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2033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2034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2035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2036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855150676"/>
                  </a:ext>
                </a:extLst>
              </a:tr>
              <a:tr h="610597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Timbulan Sampah (Ton/Tahun)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182.406,34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185.600,03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188.858,30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192.182,58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195.574,35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199.035,10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271780828"/>
                  </a:ext>
                </a:extLst>
              </a:tr>
              <a:tr h="226988"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54049893"/>
                  </a:ext>
                </a:extLst>
              </a:tr>
              <a:tr h="226988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Tahun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2037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2038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2039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2040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2041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2042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937025683"/>
                  </a:ext>
                </a:extLst>
              </a:tr>
              <a:tr h="610597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Timbulan Sampah (Ton/Tahun)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202.566,38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206.169,76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209.846,86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213.599,32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195.685,96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177.069,73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860002360"/>
                  </a:ext>
                </a:extLst>
              </a:tr>
              <a:tr h="226988"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31031691"/>
                  </a:ext>
                </a:extLst>
              </a:tr>
              <a:tr h="226988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Tahun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2043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2044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2045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2046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2047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2048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192133642"/>
                  </a:ext>
                </a:extLst>
              </a:tr>
              <a:tr h="610597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Timbulan Sampah (Ton/Tahun)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157.728,23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137.638,38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116.776,40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118.897,22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121.062,08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125.112,10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808953162"/>
                  </a:ext>
                </a:extLst>
              </a:tr>
              <a:tr h="226988"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6763875"/>
                  </a:ext>
                </a:extLst>
              </a:tr>
              <a:tr h="226988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Tahun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2049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2050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437051052"/>
                  </a:ext>
                </a:extLst>
              </a:tr>
              <a:tr h="610597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Timbulan Sampah (Ton/Tahun)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127.399,09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129.733,71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90050233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FB04F49E-586A-1953-1BA9-363984AD45C1}"/>
              </a:ext>
            </a:extLst>
          </p:cNvPr>
          <p:cNvSpPr/>
          <p:nvPr/>
        </p:nvSpPr>
        <p:spPr bwMode="auto">
          <a:xfrm>
            <a:off x="266699" y="152400"/>
            <a:ext cx="8686799" cy="71437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/>
              <a:t>RENCANA PENANGANAN TIMBULAN SAMPAH PROVINSI LAMPUNG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/>
              <a:t>DALAM SATUAN TON/TAHUN</a:t>
            </a:r>
            <a:endParaRPr kumimoji="0" lang="en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228548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C189CD0-AA52-D514-156F-34984377CE7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8260669"/>
              </p:ext>
            </p:extLst>
          </p:nvPr>
        </p:nvGraphicFramePr>
        <p:xfrm>
          <a:off x="457200" y="381000"/>
          <a:ext cx="8382000" cy="624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27632753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C9E967F-DA05-D18B-8061-69AAA29CE1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934077"/>
              </p:ext>
            </p:extLst>
          </p:nvPr>
        </p:nvGraphicFramePr>
        <p:xfrm>
          <a:off x="76200" y="1219200"/>
          <a:ext cx="8991598" cy="5114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23718">
                  <a:extLst>
                    <a:ext uri="{9D8B030D-6E8A-4147-A177-3AD203B41FA5}">
                      <a16:colId xmlns:a16="http://schemas.microsoft.com/office/drawing/2014/main" val="2735331011"/>
                    </a:ext>
                  </a:extLst>
                </a:gridCol>
                <a:gridCol w="1177980">
                  <a:extLst>
                    <a:ext uri="{9D8B030D-6E8A-4147-A177-3AD203B41FA5}">
                      <a16:colId xmlns:a16="http://schemas.microsoft.com/office/drawing/2014/main" val="841765423"/>
                    </a:ext>
                  </a:extLst>
                </a:gridCol>
                <a:gridCol w="1177980">
                  <a:extLst>
                    <a:ext uri="{9D8B030D-6E8A-4147-A177-3AD203B41FA5}">
                      <a16:colId xmlns:a16="http://schemas.microsoft.com/office/drawing/2014/main" val="668374415"/>
                    </a:ext>
                  </a:extLst>
                </a:gridCol>
                <a:gridCol w="1177980">
                  <a:extLst>
                    <a:ext uri="{9D8B030D-6E8A-4147-A177-3AD203B41FA5}">
                      <a16:colId xmlns:a16="http://schemas.microsoft.com/office/drawing/2014/main" val="824474467"/>
                    </a:ext>
                  </a:extLst>
                </a:gridCol>
                <a:gridCol w="1177980">
                  <a:extLst>
                    <a:ext uri="{9D8B030D-6E8A-4147-A177-3AD203B41FA5}">
                      <a16:colId xmlns:a16="http://schemas.microsoft.com/office/drawing/2014/main" val="375174001"/>
                    </a:ext>
                  </a:extLst>
                </a:gridCol>
                <a:gridCol w="1177980">
                  <a:extLst>
                    <a:ext uri="{9D8B030D-6E8A-4147-A177-3AD203B41FA5}">
                      <a16:colId xmlns:a16="http://schemas.microsoft.com/office/drawing/2014/main" val="1401375322"/>
                    </a:ext>
                  </a:extLst>
                </a:gridCol>
                <a:gridCol w="1177980">
                  <a:extLst>
                    <a:ext uri="{9D8B030D-6E8A-4147-A177-3AD203B41FA5}">
                      <a16:colId xmlns:a16="http://schemas.microsoft.com/office/drawing/2014/main" val="3885697450"/>
                    </a:ext>
                  </a:extLst>
                </a:gridCol>
              </a:tblGrid>
              <a:tr h="218120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Tahun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2025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2026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2027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2028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2029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2030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88383153"/>
                  </a:ext>
                </a:extLst>
              </a:tr>
              <a:tr h="586744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Timbulan Sampah (Ton/Tahun)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493.572,32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702.906,32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919.349,08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1.143.112,72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1.374.415,61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1.613.482,48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526606494"/>
                  </a:ext>
                </a:extLst>
              </a:tr>
              <a:tr h="218120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814083670"/>
                  </a:ext>
                </a:extLst>
              </a:tr>
              <a:tr h="218120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Tahun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2031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2032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2033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2034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2035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2036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664774214"/>
                  </a:ext>
                </a:extLst>
              </a:tr>
              <a:tr h="586744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Timbulan Sampah (Ton/Tahun)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1.641.657,07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1.670.400,27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1.699.724,68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1.729.643,22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1.760.169,11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1.791.315,89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150133183"/>
                  </a:ext>
                </a:extLst>
              </a:tr>
              <a:tr h="218120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959685061"/>
                  </a:ext>
                </a:extLst>
              </a:tr>
              <a:tr h="218120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40551761"/>
                  </a:ext>
                </a:extLst>
              </a:tr>
              <a:tr h="218120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Tahun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2037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2038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2039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2040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2041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2042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183305622"/>
                  </a:ext>
                </a:extLst>
              </a:tr>
              <a:tr h="586744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Timbulan Sampah (Ton/Tahun)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1.823.097,40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1.855.527,84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1.888.621,72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1.922.393,92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1.978.602,53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2.036.301,93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454567248"/>
                  </a:ext>
                </a:extLst>
              </a:tr>
              <a:tr h="218120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94280770"/>
                  </a:ext>
                </a:extLst>
              </a:tr>
              <a:tr h="218120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Tahun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2043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2044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2045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2046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2047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2048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99281514"/>
                  </a:ext>
                </a:extLst>
              </a:tr>
              <a:tr h="586744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Timbulan Sampah (Ton/Tahun)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2.095.532,23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2.156.334,67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2.218.751,62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2.259.047,18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2.300.179,59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2.377.129,92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177556105"/>
                  </a:ext>
                </a:extLst>
              </a:tr>
              <a:tr h="218120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236307540"/>
                  </a:ext>
                </a:extLst>
              </a:tr>
              <a:tr h="218120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Tahun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2049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2050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193825987"/>
                  </a:ext>
                </a:extLst>
              </a:tr>
              <a:tr h="586744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Timbulan Sampah (Ton/Tahun)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2.420.582,66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2.464.940,45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585773775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0AEAB598-C8DE-F2A2-C4A9-A7B736D9226A}"/>
              </a:ext>
            </a:extLst>
          </p:cNvPr>
          <p:cNvSpPr/>
          <p:nvPr/>
        </p:nvSpPr>
        <p:spPr bwMode="auto">
          <a:xfrm>
            <a:off x="266699" y="152400"/>
            <a:ext cx="8686799" cy="71437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/>
              <a:t>RENCANA PENGURANGAN TIMBULAN SAMPAH PROVINSI LAMPUNG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/>
              <a:t>DALAM SATUAN TON/TAHUN</a:t>
            </a:r>
            <a:endParaRPr kumimoji="0" lang="en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403304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73B3808-B3C0-82FE-8D39-5E7A5C468F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448690"/>
              </p:ext>
            </p:extLst>
          </p:nvPr>
        </p:nvGraphicFramePr>
        <p:xfrm>
          <a:off x="381000" y="381000"/>
          <a:ext cx="8458200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15607216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7A444AA-AD3C-F3B5-0A35-469E46F937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27150"/>
              </p:ext>
            </p:extLst>
          </p:nvPr>
        </p:nvGraphicFramePr>
        <p:xfrm>
          <a:off x="152400" y="457200"/>
          <a:ext cx="8839200" cy="63493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54653">
                  <a:extLst>
                    <a:ext uri="{9D8B030D-6E8A-4147-A177-3AD203B41FA5}">
                      <a16:colId xmlns:a16="http://schemas.microsoft.com/office/drawing/2014/main" val="2442023321"/>
                    </a:ext>
                  </a:extLst>
                </a:gridCol>
                <a:gridCol w="1558501">
                  <a:extLst>
                    <a:ext uri="{9D8B030D-6E8A-4147-A177-3AD203B41FA5}">
                      <a16:colId xmlns:a16="http://schemas.microsoft.com/office/drawing/2014/main" val="3597720907"/>
                    </a:ext>
                  </a:extLst>
                </a:gridCol>
                <a:gridCol w="954341">
                  <a:extLst>
                    <a:ext uri="{9D8B030D-6E8A-4147-A177-3AD203B41FA5}">
                      <a16:colId xmlns:a16="http://schemas.microsoft.com/office/drawing/2014/main" val="4147011602"/>
                    </a:ext>
                  </a:extLst>
                </a:gridCol>
                <a:gridCol w="954341">
                  <a:extLst>
                    <a:ext uri="{9D8B030D-6E8A-4147-A177-3AD203B41FA5}">
                      <a16:colId xmlns:a16="http://schemas.microsoft.com/office/drawing/2014/main" val="476310950"/>
                    </a:ext>
                  </a:extLst>
                </a:gridCol>
                <a:gridCol w="954341">
                  <a:extLst>
                    <a:ext uri="{9D8B030D-6E8A-4147-A177-3AD203B41FA5}">
                      <a16:colId xmlns:a16="http://schemas.microsoft.com/office/drawing/2014/main" val="1012088182"/>
                    </a:ext>
                  </a:extLst>
                </a:gridCol>
                <a:gridCol w="954341">
                  <a:extLst>
                    <a:ext uri="{9D8B030D-6E8A-4147-A177-3AD203B41FA5}">
                      <a16:colId xmlns:a16="http://schemas.microsoft.com/office/drawing/2014/main" val="4255012696"/>
                    </a:ext>
                  </a:extLst>
                </a:gridCol>
                <a:gridCol w="954341">
                  <a:extLst>
                    <a:ext uri="{9D8B030D-6E8A-4147-A177-3AD203B41FA5}">
                      <a16:colId xmlns:a16="http://schemas.microsoft.com/office/drawing/2014/main" val="1209669755"/>
                    </a:ext>
                  </a:extLst>
                </a:gridCol>
                <a:gridCol w="954341">
                  <a:extLst>
                    <a:ext uri="{9D8B030D-6E8A-4147-A177-3AD203B41FA5}">
                      <a16:colId xmlns:a16="http://schemas.microsoft.com/office/drawing/2014/main" val="649884959"/>
                    </a:ext>
                  </a:extLst>
                </a:gridCol>
              </a:tblGrid>
              <a:tr h="217535"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Tahun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2025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2026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2027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2028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2029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2030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633663499"/>
                  </a:ext>
                </a:extLst>
              </a:tr>
              <a:tr h="634013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Timbulan Sampah (Ton/Hari)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3.155,26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2.659,40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2.145,61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1.613,36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1.062,07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491,17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522076763"/>
                  </a:ext>
                </a:extLst>
              </a:tr>
              <a:tr h="217535">
                <a:tc rowSpan="4"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Total Timbulan Sampah Dibebankan pada Sarana Angkutan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Dump Truck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1.262,10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1.063,76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858,25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645,34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424,83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196,47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39157968"/>
                  </a:ext>
                </a:extLst>
              </a:tr>
              <a:tr h="217535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Amroll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473,29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398,91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321,84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242,00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159,31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73,67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999526739"/>
                  </a:ext>
                </a:extLst>
              </a:tr>
              <a:tr h="217535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Truck Engkel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473,29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398,91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321,84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242,00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159,31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73,67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172474017"/>
                  </a:ext>
                </a:extLst>
              </a:tr>
              <a:tr h="397885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Pick Up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946,58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797,82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643,68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484,01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318,62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147,35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160329058"/>
                  </a:ext>
                </a:extLst>
              </a:tr>
              <a:tr h="217535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275049093"/>
                  </a:ext>
                </a:extLst>
              </a:tr>
              <a:tr h="217535">
                <a:tc rowSpan="4"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Kebutuhan Sarana Angkutan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Dump Truck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105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89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72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54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35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213775149"/>
                  </a:ext>
                </a:extLst>
              </a:tr>
              <a:tr h="217535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Amroll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89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75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60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45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30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010074662"/>
                  </a:ext>
                </a:extLst>
              </a:tr>
              <a:tr h="217535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Truck Engkel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118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100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80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61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40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10575105"/>
                  </a:ext>
                </a:extLst>
              </a:tr>
              <a:tr h="217535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Pick Up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356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300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242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182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120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55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112656197"/>
                  </a:ext>
                </a:extLst>
              </a:tr>
              <a:tr h="217535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075231838"/>
                  </a:ext>
                </a:extLst>
              </a:tr>
              <a:tr h="217535"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Tahun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2031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2032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2033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2034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2035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2036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946858258"/>
                  </a:ext>
                </a:extLst>
              </a:tr>
              <a:tr h="634013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Timbulan Sampah (Ton/Hari)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499,74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508,49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517,42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526,53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535,82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545,30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74203740"/>
                  </a:ext>
                </a:extLst>
              </a:tr>
              <a:tr h="217535">
                <a:tc rowSpan="4"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Total Timbulan Sampah Dibebankan pada Sarana Angkutan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Dump Truck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199,90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203,40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206,97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210,61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214,33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218,12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867990528"/>
                  </a:ext>
                </a:extLst>
              </a:tr>
              <a:tr h="217535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Amroll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74,96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76,27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77,61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78,98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80,37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81,80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557590417"/>
                  </a:ext>
                </a:extLst>
              </a:tr>
              <a:tr h="217535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Truck Engkel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74,96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76,27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77,61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78,98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80,37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81,80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37105323"/>
                  </a:ext>
                </a:extLst>
              </a:tr>
              <a:tr h="397885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Pick Up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149,92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152,55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155,23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157,96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160,75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163,59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599038936"/>
                  </a:ext>
                </a:extLst>
              </a:tr>
              <a:tr h="217535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58963201"/>
                  </a:ext>
                </a:extLst>
              </a:tr>
              <a:tr h="217535">
                <a:tc rowSpan="4"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Kebutuhan Sarana Angkutan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Dump Truck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868585494"/>
                  </a:ext>
                </a:extLst>
              </a:tr>
              <a:tr h="217535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Amroll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369458662"/>
                  </a:ext>
                </a:extLst>
              </a:tr>
              <a:tr h="217535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Truck Engkel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20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20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20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746919979"/>
                  </a:ext>
                </a:extLst>
              </a:tr>
              <a:tr h="217535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Pick Up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56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57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58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59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60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62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662076782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9D0F237E-3379-787A-5170-5AC7D4A4BFC9}"/>
              </a:ext>
            </a:extLst>
          </p:cNvPr>
          <p:cNvSpPr/>
          <p:nvPr/>
        </p:nvSpPr>
        <p:spPr bwMode="auto">
          <a:xfrm>
            <a:off x="228601" y="76200"/>
            <a:ext cx="8686799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/>
              <a:t>KEBUTUHAN SARANA PENDUKUNG RENCANA PENANGANAN TIMBULAN SAMPAH</a:t>
            </a:r>
            <a:endParaRPr kumimoji="0" lang="en-ID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98111535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D7EAE2C-016A-9D5D-4849-F93157DB0B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9314376"/>
              </p:ext>
            </p:extLst>
          </p:nvPr>
        </p:nvGraphicFramePr>
        <p:xfrm>
          <a:off x="152398" y="432435"/>
          <a:ext cx="8763002" cy="63493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41252">
                  <a:extLst>
                    <a:ext uri="{9D8B030D-6E8A-4147-A177-3AD203B41FA5}">
                      <a16:colId xmlns:a16="http://schemas.microsoft.com/office/drawing/2014/main" val="4165817564"/>
                    </a:ext>
                  </a:extLst>
                </a:gridCol>
                <a:gridCol w="1545066">
                  <a:extLst>
                    <a:ext uri="{9D8B030D-6E8A-4147-A177-3AD203B41FA5}">
                      <a16:colId xmlns:a16="http://schemas.microsoft.com/office/drawing/2014/main" val="3292675948"/>
                    </a:ext>
                  </a:extLst>
                </a:gridCol>
                <a:gridCol w="946114">
                  <a:extLst>
                    <a:ext uri="{9D8B030D-6E8A-4147-A177-3AD203B41FA5}">
                      <a16:colId xmlns:a16="http://schemas.microsoft.com/office/drawing/2014/main" val="832453024"/>
                    </a:ext>
                  </a:extLst>
                </a:gridCol>
                <a:gridCol w="946114">
                  <a:extLst>
                    <a:ext uri="{9D8B030D-6E8A-4147-A177-3AD203B41FA5}">
                      <a16:colId xmlns:a16="http://schemas.microsoft.com/office/drawing/2014/main" val="2716295973"/>
                    </a:ext>
                  </a:extLst>
                </a:gridCol>
                <a:gridCol w="946114">
                  <a:extLst>
                    <a:ext uri="{9D8B030D-6E8A-4147-A177-3AD203B41FA5}">
                      <a16:colId xmlns:a16="http://schemas.microsoft.com/office/drawing/2014/main" val="2928702939"/>
                    </a:ext>
                  </a:extLst>
                </a:gridCol>
                <a:gridCol w="946114">
                  <a:extLst>
                    <a:ext uri="{9D8B030D-6E8A-4147-A177-3AD203B41FA5}">
                      <a16:colId xmlns:a16="http://schemas.microsoft.com/office/drawing/2014/main" val="3165231413"/>
                    </a:ext>
                  </a:extLst>
                </a:gridCol>
                <a:gridCol w="946114">
                  <a:extLst>
                    <a:ext uri="{9D8B030D-6E8A-4147-A177-3AD203B41FA5}">
                      <a16:colId xmlns:a16="http://schemas.microsoft.com/office/drawing/2014/main" val="779031052"/>
                    </a:ext>
                  </a:extLst>
                </a:gridCol>
                <a:gridCol w="946114">
                  <a:extLst>
                    <a:ext uri="{9D8B030D-6E8A-4147-A177-3AD203B41FA5}">
                      <a16:colId xmlns:a16="http://schemas.microsoft.com/office/drawing/2014/main" val="356615929"/>
                    </a:ext>
                  </a:extLst>
                </a:gridCol>
              </a:tblGrid>
              <a:tr h="214171"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Tahun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2037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2038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2039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2040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2041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2042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251831617"/>
                  </a:ext>
                </a:extLst>
              </a:tr>
              <a:tr h="624207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Timbulan Sampah (Ton/Hari)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554,98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564,85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574,92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585,20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536,13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485,12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519155491"/>
                  </a:ext>
                </a:extLst>
              </a:tr>
              <a:tr h="214171">
                <a:tc rowSpan="4"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Total Timbulan Sampah Dibebankan pada Sarana Angkutan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Dump Truck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221,99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225,94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229,97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234,08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214,45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194,05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100193753"/>
                  </a:ext>
                </a:extLst>
              </a:tr>
              <a:tr h="214171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Amroll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83,25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84,73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86,24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87,78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80,42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72,77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288140032"/>
                  </a:ext>
                </a:extLst>
              </a:tr>
              <a:tr h="214171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Truck Engkel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83,25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84,73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86,24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87,78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80,42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72,77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81777842"/>
                  </a:ext>
                </a:extLst>
              </a:tr>
              <a:tr h="391731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Pick Up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166,49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169,45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172,48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175,56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160,84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145,54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481653925"/>
                  </a:ext>
                </a:extLst>
              </a:tr>
              <a:tr h="214171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178936012"/>
                  </a:ext>
                </a:extLst>
              </a:tr>
              <a:tr h="214171">
                <a:tc rowSpan="4"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Kebutuhan Sarana Angkutan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Dump Truck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20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351680721"/>
                  </a:ext>
                </a:extLst>
              </a:tr>
              <a:tr h="214171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Amroll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933842281"/>
                  </a:ext>
                </a:extLst>
              </a:tr>
              <a:tr h="214171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Truck Engkel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21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21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22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22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20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118465100"/>
                  </a:ext>
                </a:extLst>
              </a:tr>
              <a:tr h="214171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Pick Up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63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64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65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66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60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55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531043035"/>
                  </a:ext>
                </a:extLst>
              </a:tr>
              <a:tr h="214171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42509959"/>
                  </a:ext>
                </a:extLst>
              </a:tr>
              <a:tr h="214171"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Tahun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2043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2044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2045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2046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2047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2048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649291295"/>
                  </a:ext>
                </a:extLst>
              </a:tr>
              <a:tr h="624207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Timbulan Sampah (Ton/Hari)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432,13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377,09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319,94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325,75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331,68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342,77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283802251"/>
                  </a:ext>
                </a:extLst>
              </a:tr>
              <a:tr h="214171">
                <a:tc rowSpan="4"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Total Timbulan Sampah Dibebankan pada Sarana Angkutan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Dump Truck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172,85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150,84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127,97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130,30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132,67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137,11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992443003"/>
                  </a:ext>
                </a:extLst>
              </a:tr>
              <a:tr h="214171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Amroll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64,82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56,56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47,99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48,86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49,75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51,42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187492779"/>
                  </a:ext>
                </a:extLst>
              </a:tr>
              <a:tr h="214171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Truck Engkel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64,82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56,56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47,99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48,86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49,75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51,42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063564521"/>
                  </a:ext>
                </a:extLst>
              </a:tr>
              <a:tr h="391731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Pick Up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129,64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113,13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95,98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97,72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99,50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102,83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784742624"/>
                  </a:ext>
                </a:extLst>
              </a:tr>
              <a:tr h="214171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77079225"/>
                  </a:ext>
                </a:extLst>
              </a:tr>
              <a:tr h="214171">
                <a:tc rowSpan="4"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Kebutuhan Sarana Angkutan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Dump Truck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664621887"/>
                  </a:ext>
                </a:extLst>
              </a:tr>
              <a:tr h="214171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Amroll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14896437"/>
                  </a:ext>
                </a:extLst>
              </a:tr>
              <a:tr h="214171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Truck Engkel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941385811"/>
                  </a:ext>
                </a:extLst>
              </a:tr>
              <a:tr h="214171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Pick Up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49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43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36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37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37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39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946172886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1FE791AA-34B2-5D39-36FF-204F969D4871}"/>
              </a:ext>
            </a:extLst>
          </p:cNvPr>
          <p:cNvSpPr/>
          <p:nvPr/>
        </p:nvSpPr>
        <p:spPr bwMode="auto">
          <a:xfrm>
            <a:off x="152400" y="76200"/>
            <a:ext cx="8686799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/>
              <a:t>KEBUTUHAN SARANA PENDUKUNG RENCANA PENANGANAN TIMBULAN SAMPAH</a:t>
            </a:r>
            <a:endParaRPr kumimoji="0" lang="en-ID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10738161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7E2D9CE-609B-1641-3576-D54C88F139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2139201"/>
              </p:ext>
            </p:extLst>
          </p:nvPr>
        </p:nvGraphicFramePr>
        <p:xfrm>
          <a:off x="876299" y="1434466"/>
          <a:ext cx="7391401" cy="39890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88219">
                  <a:extLst>
                    <a:ext uri="{9D8B030D-6E8A-4147-A177-3AD203B41FA5}">
                      <a16:colId xmlns:a16="http://schemas.microsoft.com/office/drawing/2014/main" val="1807455484"/>
                    </a:ext>
                  </a:extLst>
                </a:gridCol>
                <a:gridCol w="2293882">
                  <a:extLst>
                    <a:ext uri="{9D8B030D-6E8A-4147-A177-3AD203B41FA5}">
                      <a16:colId xmlns:a16="http://schemas.microsoft.com/office/drawing/2014/main" val="2770289972"/>
                    </a:ext>
                  </a:extLst>
                </a:gridCol>
                <a:gridCol w="1404650">
                  <a:extLst>
                    <a:ext uri="{9D8B030D-6E8A-4147-A177-3AD203B41FA5}">
                      <a16:colId xmlns:a16="http://schemas.microsoft.com/office/drawing/2014/main" val="1539838129"/>
                    </a:ext>
                  </a:extLst>
                </a:gridCol>
                <a:gridCol w="1404650">
                  <a:extLst>
                    <a:ext uri="{9D8B030D-6E8A-4147-A177-3AD203B41FA5}">
                      <a16:colId xmlns:a16="http://schemas.microsoft.com/office/drawing/2014/main" val="2899275307"/>
                    </a:ext>
                  </a:extLst>
                </a:gridCol>
              </a:tblGrid>
              <a:tr h="303582"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Tahun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2049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2050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708775425"/>
                  </a:ext>
                </a:extLst>
              </a:tr>
              <a:tr h="816636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Timbulan Sampah (Ton/Hari)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349,04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355,43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583633537"/>
                  </a:ext>
                </a:extLst>
              </a:tr>
              <a:tr h="303582">
                <a:tc rowSpan="4"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Total Timbulan Sampah Dibebankan pada Sarana Angkutan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Dump Truck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139,62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142,17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614681511"/>
                  </a:ext>
                </a:extLst>
              </a:tr>
              <a:tr h="303582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Amroll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52,36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53,32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952218363"/>
                  </a:ext>
                </a:extLst>
              </a:tr>
              <a:tr h="303582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Truck Engkel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52,36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53,32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847085789"/>
                  </a:ext>
                </a:extLst>
              </a:tr>
              <a:tr h="440194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Pick Up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104,71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106,63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31718080"/>
                  </a:ext>
                </a:extLst>
              </a:tr>
              <a:tr h="303582"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 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57261175"/>
                  </a:ext>
                </a:extLst>
              </a:tr>
              <a:tr h="303582">
                <a:tc rowSpan="4">
                  <a:txBody>
                    <a:bodyPr/>
                    <a:lstStyle/>
                    <a:p>
                      <a:pPr algn="ctr" fontAlgn="t"/>
                      <a:r>
                        <a:rPr lang="en-ID" sz="1400" u="none" strike="noStrike">
                          <a:effectLst/>
                        </a:rPr>
                        <a:t>Kebutuhan Sarana Angkutan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Dump Truck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12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668114352"/>
                  </a:ext>
                </a:extLst>
              </a:tr>
              <a:tr h="303582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Amroll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458123633"/>
                  </a:ext>
                </a:extLst>
              </a:tr>
              <a:tr h="303582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Truck Engkel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13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717769383"/>
                  </a:ext>
                </a:extLst>
              </a:tr>
              <a:tr h="303582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400" u="none" strike="noStrike">
                          <a:effectLst/>
                        </a:rPr>
                        <a:t>Pick Up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39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400" u="none" strike="noStrike">
                          <a:effectLst/>
                        </a:rPr>
                        <a:t>40</a:t>
                      </a:r>
                      <a:endParaRPr lang="en-ID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010517496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5611113F-53EE-8EA7-E240-4D18D747B605}"/>
              </a:ext>
            </a:extLst>
          </p:cNvPr>
          <p:cNvSpPr/>
          <p:nvPr/>
        </p:nvSpPr>
        <p:spPr bwMode="auto">
          <a:xfrm>
            <a:off x="228599" y="838200"/>
            <a:ext cx="8686799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/>
              <a:t>KEBUTUHAN SARANA PENDUKUNG RENCANA PENANGANAN TIMBULAN SAMPAH</a:t>
            </a:r>
            <a:endParaRPr kumimoji="0" lang="en-ID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07732689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862FEF5-BD1B-0D92-B23A-D5851C3452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4189415"/>
              </p:ext>
            </p:extLst>
          </p:nvPr>
        </p:nvGraphicFramePr>
        <p:xfrm>
          <a:off x="266700" y="533400"/>
          <a:ext cx="8610600" cy="62493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2204">
                  <a:extLst>
                    <a:ext uri="{9D8B030D-6E8A-4147-A177-3AD203B41FA5}">
                      <a16:colId xmlns:a16="http://schemas.microsoft.com/office/drawing/2014/main" val="2811767914"/>
                    </a:ext>
                  </a:extLst>
                </a:gridCol>
                <a:gridCol w="1128066">
                  <a:extLst>
                    <a:ext uri="{9D8B030D-6E8A-4147-A177-3AD203B41FA5}">
                      <a16:colId xmlns:a16="http://schemas.microsoft.com/office/drawing/2014/main" val="1124084239"/>
                    </a:ext>
                  </a:extLst>
                </a:gridCol>
                <a:gridCol w="1128066">
                  <a:extLst>
                    <a:ext uri="{9D8B030D-6E8A-4147-A177-3AD203B41FA5}">
                      <a16:colId xmlns:a16="http://schemas.microsoft.com/office/drawing/2014/main" val="206623491"/>
                    </a:ext>
                  </a:extLst>
                </a:gridCol>
                <a:gridCol w="1128066">
                  <a:extLst>
                    <a:ext uri="{9D8B030D-6E8A-4147-A177-3AD203B41FA5}">
                      <a16:colId xmlns:a16="http://schemas.microsoft.com/office/drawing/2014/main" val="1305339234"/>
                    </a:ext>
                  </a:extLst>
                </a:gridCol>
                <a:gridCol w="1128066">
                  <a:extLst>
                    <a:ext uri="{9D8B030D-6E8A-4147-A177-3AD203B41FA5}">
                      <a16:colId xmlns:a16="http://schemas.microsoft.com/office/drawing/2014/main" val="107747064"/>
                    </a:ext>
                  </a:extLst>
                </a:gridCol>
                <a:gridCol w="1128066">
                  <a:extLst>
                    <a:ext uri="{9D8B030D-6E8A-4147-A177-3AD203B41FA5}">
                      <a16:colId xmlns:a16="http://schemas.microsoft.com/office/drawing/2014/main" val="3221981572"/>
                    </a:ext>
                  </a:extLst>
                </a:gridCol>
                <a:gridCol w="1128066">
                  <a:extLst>
                    <a:ext uri="{9D8B030D-6E8A-4147-A177-3AD203B41FA5}">
                      <a16:colId xmlns:a16="http://schemas.microsoft.com/office/drawing/2014/main" val="3840295246"/>
                    </a:ext>
                  </a:extLst>
                </a:gridCol>
              </a:tblGrid>
              <a:tr h="191814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r>
                        <a:rPr lang="en-ID" sz="1300" u="none" strike="noStrike" err="1">
                          <a:effectLst/>
                        </a:rPr>
                        <a:t>Tahun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2025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2026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2027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2028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2029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2030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3843868917"/>
                  </a:ext>
                </a:extLst>
              </a:tr>
              <a:tr h="376273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Timbulan Sampah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1.352,25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1.925,77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2.518,76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3.131,82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3.765,52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4.420,50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1826584461"/>
                  </a:ext>
                </a:extLst>
              </a:tr>
              <a:tr h="376273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TPST Regional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800,00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800,00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800,00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800,00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800,00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800,00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1143619111"/>
                  </a:ext>
                </a:extLst>
              </a:tr>
              <a:tr h="376273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TPST Regional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3681821079"/>
                  </a:ext>
                </a:extLst>
              </a:tr>
              <a:tr h="376273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PDU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2,33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2,33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2,33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2,33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2,33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4,66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3334526023"/>
                  </a:ext>
                </a:extLst>
              </a:tr>
              <a:tr h="376273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PDU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2184469061"/>
                  </a:ext>
                </a:extLst>
              </a:tr>
              <a:tr h="376273">
                <a:tc>
                  <a:txBody>
                    <a:bodyPr/>
                    <a:lstStyle/>
                    <a:p>
                      <a:pPr algn="l" fontAlgn="t"/>
                      <a:r>
                        <a:rPr lang="nl-NL" sz="1300" u="none" strike="noStrike">
                          <a:effectLst/>
                        </a:rPr>
                        <a:t>Beban TPS 3R (Ton/Hari)</a:t>
                      </a:r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274,96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561,72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858,22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1.164,74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1.481,60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1.807,92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1627578300"/>
                  </a:ext>
                </a:extLst>
              </a:tr>
              <a:tr h="376273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TPS 3R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137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281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429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582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741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904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231492621"/>
                  </a:ext>
                </a:extLst>
              </a:tr>
              <a:tr h="376273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Rumah Kompos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82,49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168,52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257,47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349,42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444,48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542,38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676792631"/>
                  </a:ext>
                </a:extLst>
              </a:tr>
              <a:tr h="376273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Rumah Kompos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140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286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436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592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753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919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3045392012"/>
                  </a:ext>
                </a:extLst>
              </a:tr>
              <a:tr h="376273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Bank Sampah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164,98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337,03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514,93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698,85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888,96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1.084,75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418660751"/>
                  </a:ext>
                </a:extLst>
              </a:tr>
              <a:tr h="376273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Bank Sampah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330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674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1.030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1.398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1.778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2.170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4292155331"/>
                  </a:ext>
                </a:extLst>
              </a:tr>
              <a:tr h="376273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Pemulung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11,05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22,52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34,38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46,64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59,31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72,41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1271585973"/>
                  </a:ext>
                </a:extLst>
              </a:tr>
              <a:tr h="376273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Pemulung (Orang)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736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1.501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2.292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3.109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3.954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4.827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169670511"/>
                  </a:ext>
                </a:extLst>
              </a:tr>
              <a:tr h="376273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Pengepul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16,57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33,77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51,56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69,95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88,97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108,61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8539616"/>
                  </a:ext>
                </a:extLst>
              </a:tr>
              <a:tr h="376273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Pengepul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115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155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198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241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4106474109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27AB0653-B383-7CD7-9D78-824B64350E4B}"/>
              </a:ext>
            </a:extLst>
          </p:cNvPr>
          <p:cNvSpPr/>
          <p:nvPr/>
        </p:nvSpPr>
        <p:spPr bwMode="auto">
          <a:xfrm>
            <a:off x="228600" y="75212"/>
            <a:ext cx="8686799" cy="381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/>
              <a:t>KEBUTUHAN SARANA PENDUKUNG RENCANA PENGURANGAN TIMBULAN SAMPAH</a:t>
            </a:r>
            <a:endParaRPr kumimoji="0" lang="en-ID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22681562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D478150-130E-6A4D-08BC-A06C765CCD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9039578"/>
              </p:ext>
            </p:extLst>
          </p:nvPr>
        </p:nvGraphicFramePr>
        <p:xfrm>
          <a:off x="266700" y="420306"/>
          <a:ext cx="8610600" cy="62268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2204">
                  <a:extLst>
                    <a:ext uri="{9D8B030D-6E8A-4147-A177-3AD203B41FA5}">
                      <a16:colId xmlns:a16="http://schemas.microsoft.com/office/drawing/2014/main" val="3723194026"/>
                    </a:ext>
                  </a:extLst>
                </a:gridCol>
                <a:gridCol w="1128066">
                  <a:extLst>
                    <a:ext uri="{9D8B030D-6E8A-4147-A177-3AD203B41FA5}">
                      <a16:colId xmlns:a16="http://schemas.microsoft.com/office/drawing/2014/main" val="2336901650"/>
                    </a:ext>
                  </a:extLst>
                </a:gridCol>
                <a:gridCol w="1128066">
                  <a:extLst>
                    <a:ext uri="{9D8B030D-6E8A-4147-A177-3AD203B41FA5}">
                      <a16:colId xmlns:a16="http://schemas.microsoft.com/office/drawing/2014/main" val="1054019519"/>
                    </a:ext>
                  </a:extLst>
                </a:gridCol>
                <a:gridCol w="1128066">
                  <a:extLst>
                    <a:ext uri="{9D8B030D-6E8A-4147-A177-3AD203B41FA5}">
                      <a16:colId xmlns:a16="http://schemas.microsoft.com/office/drawing/2014/main" val="1040003826"/>
                    </a:ext>
                  </a:extLst>
                </a:gridCol>
                <a:gridCol w="1128066">
                  <a:extLst>
                    <a:ext uri="{9D8B030D-6E8A-4147-A177-3AD203B41FA5}">
                      <a16:colId xmlns:a16="http://schemas.microsoft.com/office/drawing/2014/main" val="700018023"/>
                    </a:ext>
                  </a:extLst>
                </a:gridCol>
                <a:gridCol w="1128066">
                  <a:extLst>
                    <a:ext uri="{9D8B030D-6E8A-4147-A177-3AD203B41FA5}">
                      <a16:colId xmlns:a16="http://schemas.microsoft.com/office/drawing/2014/main" val="1090429409"/>
                    </a:ext>
                  </a:extLst>
                </a:gridCol>
                <a:gridCol w="1128066">
                  <a:extLst>
                    <a:ext uri="{9D8B030D-6E8A-4147-A177-3AD203B41FA5}">
                      <a16:colId xmlns:a16="http://schemas.microsoft.com/office/drawing/2014/main" val="4067347427"/>
                    </a:ext>
                  </a:extLst>
                </a:gridCol>
              </a:tblGrid>
              <a:tr h="184851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r>
                        <a:rPr lang="en-ID" sz="1300" u="none" strike="noStrike" err="1">
                          <a:effectLst/>
                        </a:rPr>
                        <a:t>Tahun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2031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2032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2033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2034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2035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2036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109749610"/>
                  </a:ext>
                </a:extLst>
              </a:tr>
              <a:tr h="419110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Timbulan Sampah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4.497,69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4.576,44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4.656,78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4.738,75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4.822,38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4.907,71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1739879439"/>
                  </a:ext>
                </a:extLst>
              </a:tr>
              <a:tr h="419110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TPST Regional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800,00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800,00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1.600,00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1.600,00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1.600,00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1.600,00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2829583150"/>
                  </a:ext>
                </a:extLst>
              </a:tr>
              <a:tr h="362091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TPST Regional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246341707"/>
                  </a:ext>
                </a:extLst>
              </a:tr>
              <a:tr h="362091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PDU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4,66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4,66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4,66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4,66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6,99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6,99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2561003272"/>
                  </a:ext>
                </a:extLst>
              </a:tr>
              <a:tr h="362091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PDU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676782687"/>
                  </a:ext>
                </a:extLst>
              </a:tr>
              <a:tr h="362091">
                <a:tc>
                  <a:txBody>
                    <a:bodyPr/>
                    <a:lstStyle/>
                    <a:p>
                      <a:pPr algn="l" fontAlgn="t"/>
                      <a:r>
                        <a:rPr lang="nl-NL" sz="1300" u="none" strike="noStrike">
                          <a:effectLst/>
                        </a:rPr>
                        <a:t>Beban TPS 3R (Ton/Hari)</a:t>
                      </a:r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1.846,52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1.885,89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1.526,06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1.567,04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1.607,70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1.650,36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1723322587"/>
                  </a:ext>
                </a:extLst>
              </a:tr>
              <a:tr h="281959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TPS 3R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923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943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763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784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804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825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1787245102"/>
                  </a:ext>
                </a:extLst>
              </a:tr>
              <a:tr h="419110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Rumah Kompos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553,95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565,77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457,82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470,11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482,31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495,11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1594659706"/>
                  </a:ext>
                </a:extLst>
              </a:tr>
              <a:tr h="362091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Rumah Kompos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939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959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776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797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817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839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591412817"/>
                  </a:ext>
                </a:extLst>
              </a:tr>
              <a:tr h="419110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Bank Sampah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1.107,91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1.131,53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915,64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940,23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964,62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990,22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2933309092"/>
                  </a:ext>
                </a:extLst>
              </a:tr>
              <a:tr h="362091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Bank Sampah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2.216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2.263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1.831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1.880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1.929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1.980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3381721712"/>
                  </a:ext>
                </a:extLst>
              </a:tr>
              <a:tr h="362091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Pemulung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73,95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75,53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61,14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62,77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64,45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66,15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3411407774"/>
                  </a:ext>
                </a:extLst>
              </a:tr>
              <a:tr h="419110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Pemulung (Orang)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4.930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5.035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4.076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4.185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4.297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4.410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2766868356"/>
                  </a:ext>
                </a:extLst>
              </a:tr>
              <a:tr h="362091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Pengepul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110,93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113,29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91,70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94,16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96,67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99,23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1802922844"/>
                  </a:ext>
                </a:extLst>
              </a:tr>
              <a:tr h="362091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Pengepul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247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252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215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221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234881549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0E56448C-7D7C-E6D2-2D95-398A97D14668}"/>
              </a:ext>
            </a:extLst>
          </p:cNvPr>
          <p:cNvSpPr/>
          <p:nvPr/>
        </p:nvSpPr>
        <p:spPr bwMode="auto">
          <a:xfrm>
            <a:off x="228600" y="0"/>
            <a:ext cx="8686799" cy="3048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/>
              <a:t>KEBUTUHAN SARANA PENDUKUNG RENCANA PENGURANGAN TIMBULAN SAMPAH</a:t>
            </a:r>
            <a:endParaRPr kumimoji="0" lang="en-ID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8655806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/>
          <p:nvPr/>
        </p:nvSpPr>
        <p:spPr>
          <a:xfrm>
            <a:off x="266700" y="381000"/>
            <a:ext cx="8610600" cy="6248400"/>
          </a:xfrm>
          <a:prstGeom prst="rect">
            <a:avLst/>
          </a:prstGeom>
          <a:solidFill>
            <a:srgbClr val="CCE7D4"/>
          </a:solidFill>
        </p:spPr>
        <p:txBody>
          <a:bodyPr vert="horz" wrap="square" lIns="91440" tIns="45720" rIns="91440" bIns="45720" rtlCol="0" anchor="t"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Rencana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Aksi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Pencapaian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Zero Waste Zero Emission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subsektor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Pusat,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meliputi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AutoNum type="arabicParenBoth"/>
            </a:pP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Peningkatan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seluruh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TPA di Indonesia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mengimplementasikan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metode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controlled/sanitary landfill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pemanfaatan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gas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2025; 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AutoNum type="arabicParenBoth"/>
            </a:pP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lagi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pembangunan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TPA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baru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mulai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2030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penggunaan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TPA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eksisting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dilanjutkan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hingga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masa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operasionalnya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berakhir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serta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landfill mining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sudah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mulai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dilakukan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AutoNum type="arabicParenBoth"/>
            </a:pP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pembakaran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liar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mulai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2031; 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AutoNum type="arabicParenBoth"/>
            </a:pP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Optimalisasi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fasilitas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PLTSa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RDF, SRF, biodigester, dan maggot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black soldier flies 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biomass dan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diharapkan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2040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operasional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TPA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diperuntukkan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khusus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tempat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pembuangan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residu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dan 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AutoNum type="arabicParenBoth"/>
            </a:pP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Penguatan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pemilahan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pemanfaatan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bahan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baku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daur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ulang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Terkait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Provinsi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Lampung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perlu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menyelaraskan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Kebijakan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Strategi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Provinsi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Lampung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Rencana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Aksi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9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lvl="0" indent="-228600" algn="l"/>
            <a:endParaRPr kumimoji="0" lang="id-ID" altLang="x-none" sz="1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1185036"/>
      </p:ext>
    </p:extLst>
  </p:cSld>
  <p:clrMapOvr>
    <a:masterClrMapping/>
  </p:clrMapOvr>
  <p:transition>
    <p:wedg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E3890FA-58B1-EB5F-FC94-D7DEC4C69D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6320133"/>
              </p:ext>
            </p:extLst>
          </p:nvPr>
        </p:nvGraphicFramePr>
        <p:xfrm>
          <a:off x="228599" y="381000"/>
          <a:ext cx="8686801" cy="64424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58507">
                  <a:extLst>
                    <a:ext uri="{9D8B030D-6E8A-4147-A177-3AD203B41FA5}">
                      <a16:colId xmlns:a16="http://schemas.microsoft.com/office/drawing/2014/main" val="298903635"/>
                    </a:ext>
                  </a:extLst>
                </a:gridCol>
                <a:gridCol w="1138049">
                  <a:extLst>
                    <a:ext uri="{9D8B030D-6E8A-4147-A177-3AD203B41FA5}">
                      <a16:colId xmlns:a16="http://schemas.microsoft.com/office/drawing/2014/main" val="982337573"/>
                    </a:ext>
                  </a:extLst>
                </a:gridCol>
                <a:gridCol w="1138049">
                  <a:extLst>
                    <a:ext uri="{9D8B030D-6E8A-4147-A177-3AD203B41FA5}">
                      <a16:colId xmlns:a16="http://schemas.microsoft.com/office/drawing/2014/main" val="369484228"/>
                    </a:ext>
                  </a:extLst>
                </a:gridCol>
                <a:gridCol w="1138049">
                  <a:extLst>
                    <a:ext uri="{9D8B030D-6E8A-4147-A177-3AD203B41FA5}">
                      <a16:colId xmlns:a16="http://schemas.microsoft.com/office/drawing/2014/main" val="2822106563"/>
                    </a:ext>
                  </a:extLst>
                </a:gridCol>
                <a:gridCol w="1138049">
                  <a:extLst>
                    <a:ext uri="{9D8B030D-6E8A-4147-A177-3AD203B41FA5}">
                      <a16:colId xmlns:a16="http://schemas.microsoft.com/office/drawing/2014/main" val="2056074774"/>
                    </a:ext>
                  </a:extLst>
                </a:gridCol>
                <a:gridCol w="1138049">
                  <a:extLst>
                    <a:ext uri="{9D8B030D-6E8A-4147-A177-3AD203B41FA5}">
                      <a16:colId xmlns:a16="http://schemas.microsoft.com/office/drawing/2014/main" val="1980391701"/>
                    </a:ext>
                  </a:extLst>
                </a:gridCol>
                <a:gridCol w="1138049">
                  <a:extLst>
                    <a:ext uri="{9D8B030D-6E8A-4147-A177-3AD203B41FA5}">
                      <a16:colId xmlns:a16="http://schemas.microsoft.com/office/drawing/2014/main" val="1854469088"/>
                    </a:ext>
                  </a:extLst>
                </a:gridCol>
              </a:tblGrid>
              <a:tr h="190420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r>
                        <a:rPr lang="en-ID" sz="1300" u="none" strike="noStrike" err="1">
                          <a:effectLst/>
                        </a:rPr>
                        <a:t>Tahun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2037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2038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2039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2040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2041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2042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3318964847"/>
                  </a:ext>
                </a:extLst>
              </a:tr>
              <a:tr h="468141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Timbulan Sampah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4.994,79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5.083,64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5.174,31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5.266,83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5.420,83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5.578,91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4032941390"/>
                  </a:ext>
                </a:extLst>
              </a:tr>
              <a:tr h="468141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TPST Regional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1.600,00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1.600,00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1.600,00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1.600,00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2.400,00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2.400,00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1059750955"/>
                  </a:ext>
                </a:extLst>
              </a:tr>
              <a:tr h="372999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TPST Regional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1125492181"/>
                  </a:ext>
                </a:extLst>
              </a:tr>
              <a:tr h="342137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PDU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6,99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6,99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6,99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9,32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9,32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9,32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1045573639"/>
                  </a:ext>
                </a:extLst>
              </a:tr>
              <a:tr h="372999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PDU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3151789960"/>
                  </a:ext>
                </a:extLst>
              </a:tr>
              <a:tr h="372999">
                <a:tc>
                  <a:txBody>
                    <a:bodyPr/>
                    <a:lstStyle/>
                    <a:p>
                      <a:pPr algn="l" fontAlgn="t"/>
                      <a:r>
                        <a:rPr lang="nl-NL" sz="1300" u="none" strike="noStrike">
                          <a:effectLst/>
                        </a:rPr>
                        <a:t>Beban TPS 3R (Ton/Hari)</a:t>
                      </a:r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1.693,90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1.738,32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1.783,66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1.828,76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1.505,75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1.584,79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96907676"/>
                  </a:ext>
                </a:extLst>
              </a:tr>
              <a:tr h="314945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TPS 3R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847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869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892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914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753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792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2457369860"/>
                  </a:ext>
                </a:extLst>
              </a:tr>
              <a:tr h="468141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Rumah Kompos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508,17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521,50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535,10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548,63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451,73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475,44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3857420824"/>
                  </a:ext>
                </a:extLst>
              </a:tr>
              <a:tr h="372999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Rumah Kompos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861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884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907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930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766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806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1950200743"/>
                  </a:ext>
                </a:extLst>
              </a:tr>
              <a:tr h="468141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Bank Sampah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1.016,34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1.042,99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1.070,19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1.097,25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903,45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950,88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441194912"/>
                  </a:ext>
                </a:extLst>
              </a:tr>
              <a:tr h="372999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Bank Sampah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2.033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2.086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2.140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2.195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1.807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1.902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3716489511"/>
                  </a:ext>
                </a:extLst>
              </a:tr>
              <a:tr h="372999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Pemulung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67,90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69,67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71,49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73,34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60,42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63,58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2027117407"/>
                  </a:ext>
                </a:extLst>
              </a:tr>
              <a:tr h="468141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Pemulung (Orang)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4.526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4.645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4.766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4.889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4.028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4.239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4257506979"/>
                  </a:ext>
                </a:extLst>
              </a:tr>
              <a:tr h="372999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Pengepul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101,84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104,51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107,23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110,00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90,62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95,37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590932123"/>
                  </a:ext>
                </a:extLst>
              </a:tr>
              <a:tr h="372999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Pengepul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226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232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238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244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212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364817781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7FA94F5D-DB1C-0BE4-5977-FAB44297C49C}"/>
              </a:ext>
            </a:extLst>
          </p:cNvPr>
          <p:cNvSpPr/>
          <p:nvPr/>
        </p:nvSpPr>
        <p:spPr bwMode="auto">
          <a:xfrm>
            <a:off x="228600" y="0"/>
            <a:ext cx="8686799" cy="3048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/>
              <a:t>KEBUTUHAN SARANA PENDUKUNG RENCANA PENGURANGAN TIMBULAN SAMPAH</a:t>
            </a:r>
            <a:endParaRPr kumimoji="0" lang="en-ID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17257208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BB59427-4B22-9D73-5DB7-B8A3133A9C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6113903"/>
              </p:ext>
            </p:extLst>
          </p:nvPr>
        </p:nvGraphicFramePr>
        <p:xfrm>
          <a:off x="190498" y="426828"/>
          <a:ext cx="8763003" cy="63549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4811">
                  <a:extLst>
                    <a:ext uri="{9D8B030D-6E8A-4147-A177-3AD203B41FA5}">
                      <a16:colId xmlns:a16="http://schemas.microsoft.com/office/drawing/2014/main" val="3725027496"/>
                    </a:ext>
                  </a:extLst>
                </a:gridCol>
                <a:gridCol w="1148032">
                  <a:extLst>
                    <a:ext uri="{9D8B030D-6E8A-4147-A177-3AD203B41FA5}">
                      <a16:colId xmlns:a16="http://schemas.microsoft.com/office/drawing/2014/main" val="1163981360"/>
                    </a:ext>
                  </a:extLst>
                </a:gridCol>
                <a:gridCol w="1148032">
                  <a:extLst>
                    <a:ext uri="{9D8B030D-6E8A-4147-A177-3AD203B41FA5}">
                      <a16:colId xmlns:a16="http://schemas.microsoft.com/office/drawing/2014/main" val="3222573378"/>
                    </a:ext>
                  </a:extLst>
                </a:gridCol>
                <a:gridCol w="1148032">
                  <a:extLst>
                    <a:ext uri="{9D8B030D-6E8A-4147-A177-3AD203B41FA5}">
                      <a16:colId xmlns:a16="http://schemas.microsoft.com/office/drawing/2014/main" val="729237195"/>
                    </a:ext>
                  </a:extLst>
                </a:gridCol>
                <a:gridCol w="1148032">
                  <a:extLst>
                    <a:ext uri="{9D8B030D-6E8A-4147-A177-3AD203B41FA5}">
                      <a16:colId xmlns:a16="http://schemas.microsoft.com/office/drawing/2014/main" val="2356521313"/>
                    </a:ext>
                  </a:extLst>
                </a:gridCol>
                <a:gridCol w="1148032">
                  <a:extLst>
                    <a:ext uri="{9D8B030D-6E8A-4147-A177-3AD203B41FA5}">
                      <a16:colId xmlns:a16="http://schemas.microsoft.com/office/drawing/2014/main" val="3094554179"/>
                    </a:ext>
                  </a:extLst>
                </a:gridCol>
                <a:gridCol w="1148032">
                  <a:extLst>
                    <a:ext uri="{9D8B030D-6E8A-4147-A177-3AD203B41FA5}">
                      <a16:colId xmlns:a16="http://schemas.microsoft.com/office/drawing/2014/main" val="2495754502"/>
                    </a:ext>
                  </a:extLst>
                </a:gridCol>
              </a:tblGrid>
              <a:tr h="181975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r>
                        <a:rPr lang="en-ID" sz="1300" u="none" strike="noStrike" err="1">
                          <a:effectLst/>
                        </a:rPr>
                        <a:t>Tahun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2043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2044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2045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2046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2047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2048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793457764"/>
                  </a:ext>
                </a:extLst>
              </a:tr>
              <a:tr h="454487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Timbulan Sampah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5.741,18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5.907,77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6.078,77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6.189,17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6.301,86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6.512,68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42115580"/>
                  </a:ext>
                </a:extLst>
              </a:tr>
              <a:tr h="454487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TPST Regional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2.400,00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2.400,00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2.400,00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2.400,00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2.400,00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2.400,00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3254355619"/>
                  </a:ext>
                </a:extLst>
              </a:tr>
              <a:tr h="355859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TPST Regional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906367284"/>
                  </a:ext>
                </a:extLst>
              </a:tr>
              <a:tr h="332158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PDU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9,32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9,32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11,65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11,65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11,65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11,65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1379722849"/>
                  </a:ext>
                </a:extLst>
              </a:tr>
              <a:tr h="332158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PDU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46123901"/>
                  </a:ext>
                </a:extLst>
              </a:tr>
              <a:tr h="355859">
                <a:tc>
                  <a:txBody>
                    <a:bodyPr/>
                    <a:lstStyle/>
                    <a:p>
                      <a:pPr algn="l" fontAlgn="t"/>
                      <a:r>
                        <a:rPr lang="nl-NL" sz="1300" u="none" strike="noStrike">
                          <a:effectLst/>
                        </a:rPr>
                        <a:t>Beban TPS 3R (Ton/Hari)</a:t>
                      </a:r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1.665,93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1.749,22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1.833,56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1.888,76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1.945,11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2.050,52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1430466123"/>
                  </a:ext>
                </a:extLst>
              </a:tr>
              <a:tr h="305758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TPS 3R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833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875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917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944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973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1.025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1052678847"/>
                  </a:ext>
                </a:extLst>
              </a:tr>
              <a:tr h="454487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Rumah Kompos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499,78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524,77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550,07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566,63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583,53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615,16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1277611750"/>
                  </a:ext>
                </a:extLst>
              </a:tr>
              <a:tr h="355859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Rumah Kompos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847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889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932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960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989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1.043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3743753717"/>
                  </a:ext>
                </a:extLst>
              </a:tr>
              <a:tr h="454487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Bank Sampah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999,56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1.049,53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1.100,14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1.133,26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1.167,06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1.230,31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4265318133"/>
                  </a:ext>
                </a:extLst>
              </a:tr>
              <a:tr h="355859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Bank Sampah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1.999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2.099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2.200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2.267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2.334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2.461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1313774555"/>
                  </a:ext>
                </a:extLst>
              </a:tr>
              <a:tr h="355859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Pemulung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66,82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70,16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73,58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75,78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78,04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82,25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1389467751"/>
                  </a:ext>
                </a:extLst>
              </a:tr>
              <a:tr h="454487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Pemulung (Orang)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4.455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4.677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4.905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5.052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5.202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5.484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3006586934"/>
                  </a:ext>
                </a:extLst>
              </a:tr>
              <a:tr h="355859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Pengepul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100,24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105,23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110,36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113,68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117,06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123,38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298455682"/>
                  </a:ext>
                </a:extLst>
              </a:tr>
              <a:tr h="332158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Pengepul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223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234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245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253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260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274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3279494516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B77EA21E-3772-B740-8A46-F529165F8412}"/>
              </a:ext>
            </a:extLst>
          </p:cNvPr>
          <p:cNvSpPr/>
          <p:nvPr/>
        </p:nvSpPr>
        <p:spPr bwMode="auto">
          <a:xfrm>
            <a:off x="228600" y="76200"/>
            <a:ext cx="8686799" cy="3048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/>
              <a:t>KEBUTUHAN SARANA PENDUKUNG RENCANA PENGURANGAN TIMBULAN SAMPAH</a:t>
            </a:r>
            <a:endParaRPr kumimoji="0" lang="en-ID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72331174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8F5BD23-3F5A-4EE1-9AE2-B5F7AAF021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1982243"/>
              </p:ext>
            </p:extLst>
          </p:nvPr>
        </p:nvGraphicFramePr>
        <p:xfrm>
          <a:off x="1371601" y="685800"/>
          <a:ext cx="6324599" cy="59870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42911">
                  <a:extLst>
                    <a:ext uri="{9D8B030D-6E8A-4147-A177-3AD203B41FA5}">
                      <a16:colId xmlns:a16="http://schemas.microsoft.com/office/drawing/2014/main" val="2010566850"/>
                    </a:ext>
                  </a:extLst>
                </a:gridCol>
                <a:gridCol w="1740844">
                  <a:extLst>
                    <a:ext uri="{9D8B030D-6E8A-4147-A177-3AD203B41FA5}">
                      <a16:colId xmlns:a16="http://schemas.microsoft.com/office/drawing/2014/main" val="3741418623"/>
                    </a:ext>
                  </a:extLst>
                </a:gridCol>
                <a:gridCol w="1740844">
                  <a:extLst>
                    <a:ext uri="{9D8B030D-6E8A-4147-A177-3AD203B41FA5}">
                      <a16:colId xmlns:a16="http://schemas.microsoft.com/office/drawing/2014/main" val="1608306914"/>
                    </a:ext>
                  </a:extLst>
                </a:gridCol>
              </a:tblGrid>
              <a:tr h="183218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Tahun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2049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2050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493883962"/>
                  </a:ext>
                </a:extLst>
              </a:tr>
              <a:tr h="471859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Timbulan Sampah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6.631,73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6.753,26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2740327550"/>
                  </a:ext>
                </a:extLst>
              </a:tr>
              <a:tr h="471859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TPST Regional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3.200,00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3.200,00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347811044"/>
                  </a:ext>
                </a:extLst>
              </a:tr>
              <a:tr h="344855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TPST Regional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452713638"/>
                  </a:ext>
                </a:extLst>
              </a:tr>
              <a:tr h="344855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PDU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11,65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13,98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588302653"/>
                  </a:ext>
                </a:extLst>
              </a:tr>
              <a:tr h="344855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PDU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3817291865"/>
                  </a:ext>
                </a:extLst>
              </a:tr>
              <a:tr h="344855">
                <a:tc>
                  <a:txBody>
                    <a:bodyPr/>
                    <a:lstStyle/>
                    <a:p>
                      <a:pPr algn="l" fontAlgn="t"/>
                      <a:r>
                        <a:rPr lang="nl-NL" sz="1300" u="none" strike="noStrike">
                          <a:effectLst/>
                        </a:rPr>
                        <a:t>Beban TPS 3R (Ton/Hari)</a:t>
                      </a:r>
                      <a:endParaRPr lang="nl-NL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1.710,04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1.769,64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1645129380"/>
                  </a:ext>
                </a:extLst>
              </a:tr>
              <a:tr h="317446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TPS 3R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855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885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1326640888"/>
                  </a:ext>
                </a:extLst>
              </a:tr>
              <a:tr h="471859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Rumah Kompos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</a:t>
                      </a:r>
                    </a:p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3,01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530,89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1941555310"/>
                  </a:ext>
                </a:extLst>
              </a:tr>
              <a:tr h="344855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Rumah Kompos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870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900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2134402239"/>
                  </a:ext>
                </a:extLst>
              </a:tr>
              <a:tr h="471859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Bank Sampah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1.026,02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1.061,78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1180793602"/>
                  </a:ext>
                </a:extLst>
              </a:tr>
              <a:tr h="344855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Bank Sampah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2.052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2.124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3597223396"/>
                  </a:ext>
                </a:extLst>
              </a:tr>
              <a:tr h="344855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Pemulung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68,63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71,07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2463885765"/>
                  </a:ext>
                </a:extLst>
              </a:tr>
              <a:tr h="471859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Pemulung (Orang)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4.576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4.738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3624394491"/>
                  </a:ext>
                </a:extLst>
              </a:tr>
              <a:tr h="344855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Pengepul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102,95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106,60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2789243180"/>
                  </a:ext>
                </a:extLst>
              </a:tr>
              <a:tr h="344855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Pengepul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229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237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09" marR="8509" marT="8509" marB="0"/>
                </a:tc>
                <a:extLst>
                  <a:ext uri="{0D108BD9-81ED-4DB2-BD59-A6C34878D82A}">
                    <a16:rowId xmlns:a16="http://schemas.microsoft.com/office/drawing/2014/main" val="324146012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9B2BF5D4-BBF8-C46C-3E80-FA9357E24AA8}"/>
              </a:ext>
            </a:extLst>
          </p:cNvPr>
          <p:cNvSpPr/>
          <p:nvPr/>
        </p:nvSpPr>
        <p:spPr bwMode="auto">
          <a:xfrm>
            <a:off x="228601" y="185135"/>
            <a:ext cx="8686799" cy="3048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/>
              <a:t>KEBUTUHAN SARANA PENDUKUNG RENCANA PENGURANGAN TIMBULAN SAMPAH</a:t>
            </a:r>
            <a:endParaRPr kumimoji="0" lang="en-ID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65545080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C39A1B7-C072-CF4F-2881-92B59E2DDE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2768799"/>
              </p:ext>
            </p:extLst>
          </p:nvPr>
        </p:nvGraphicFramePr>
        <p:xfrm>
          <a:off x="228601" y="609600"/>
          <a:ext cx="8610597" cy="61918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65075">
                  <a:extLst>
                    <a:ext uri="{9D8B030D-6E8A-4147-A177-3AD203B41FA5}">
                      <a16:colId xmlns:a16="http://schemas.microsoft.com/office/drawing/2014/main" val="2314115518"/>
                    </a:ext>
                  </a:extLst>
                </a:gridCol>
                <a:gridCol w="1107587">
                  <a:extLst>
                    <a:ext uri="{9D8B030D-6E8A-4147-A177-3AD203B41FA5}">
                      <a16:colId xmlns:a16="http://schemas.microsoft.com/office/drawing/2014/main" val="1464793548"/>
                    </a:ext>
                  </a:extLst>
                </a:gridCol>
                <a:gridCol w="1107587">
                  <a:extLst>
                    <a:ext uri="{9D8B030D-6E8A-4147-A177-3AD203B41FA5}">
                      <a16:colId xmlns:a16="http://schemas.microsoft.com/office/drawing/2014/main" val="3280760212"/>
                    </a:ext>
                  </a:extLst>
                </a:gridCol>
                <a:gridCol w="1107587">
                  <a:extLst>
                    <a:ext uri="{9D8B030D-6E8A-4147-A177-3AD203B41FA5}">
                      <a16:colId xmlns:a16="http://schemas.microsoft.com/office/drawing/2014/main" val="1082839101"/>
                    </a:ext>
                  </a:extLst>
                </a:gridCol>
                <a:gridCol w="1107587">
                  <a:extLst>
                    <a:ext uri="{9D8B030D-6E8A-4147-A177-3AD203B41FA5}">
                      <a16:colId xmlns:a16="http://schemas.microsoft.com/office/drawing/2014/main" val="337593818"/>
                    </a:ext>
                  </a:extLst>
                </a:gridCol>
                <a:gridCol w="1107587">
                  <a:extLst>
                    <a:ext uri="{9D8B030D-6E8A-4147-A177-3AD203B41FA5}">
                      <a16:colId xmlns:a16="http://schemas.microsoft.com/office/drawing/2014/main" val="2468378974"/>
                    </a:ext>
                  </a:extLst>
                </a:gridCol>
                <a:gridCol w="1107587">
                  <a:extLst>
                    <a:ext uri="{9D8B030D-6E8A-4147-A177-3AD203B41FA5}">
                      <a16:colId xmlns:a16="http://schemas.microsoft.com/office/drawing/2014/main" val="247517264"/>
                    </a:ext>
                  </a:extLst>
                </a:gridCol>
              </a:tblGrid>
              <a:tr h="199458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Tahun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2025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2026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2027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2028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2029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2030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1722790197"/>
                  </a:ext>
                </a:extLst>
              </a:tr>
              <a:tr h="398918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Timbulan Sampah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1.352,25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1.925,77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2.518,76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3.131,82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3.765,52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4.420,50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2156524906"/>
                  </a:ext>
                </a:extLst>
              </a:tr>
              <a:tr h="398918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Truck Engkel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405,68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577,73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755,63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939,54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1.129,66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1.326,15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2304922156"/>
                  </a:ext>
                </a:extLst>
              </a:tr>
              <a:tr h="398918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 Truck Engkel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289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378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470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565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663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2902651753"/>
                  </a:ext>
                </a:extLst>
              </a:tr>
              <a:tr h="398918">
                <a:tc>
                  <a:txBody>
                    <a:bodyPr/>
                    <a:lstStyle/>
                    <a:p>
                      <a:pPr algn="l" fontAlgn="t"/>
                      <a:r>
                        <a:rPr lang="en-US" sz="1300" u="none" strike="noStrike">
                          <a:effectLst/>
                        </a:rPr>
                        <a:t>Beban Pick Up (Ton/Hari)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405,68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577,73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755,63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939,54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1.129,66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1.326,15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2660997805"/>
                  </a:ext>
                </a:extLst>
              </a:tr>
              <a:tr h="355304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Pick Up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305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434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568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706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849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997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784350561"/>
                  </a:ext>
                </a:extLst>
              </a:tr>
              <a:tr h="398918">
                <a:tc>
                  <a:txBody>
                    <a:bodyPr/>
                    <a:lstStyle/>
                    <a:p>
                      <a:pPr algn="l" fontAlgn="t"/>
                      <a:r>
                        <a:rPr lang="sv-SE" sz="1300" u="none" strike="noStrike">
                          <a:effectLst/>
                        </a:rPr>
                        <a:t>Beban Motor Roda Tiga (Ton/Hari)</a:t>
                      </a:r>
                      <a:endParaRPr lang="sv-SE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540,90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770,31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1.007,51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1.252,73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1.506,21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1.768,20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3997956556"/>
                  </a:ext>
                </a:extLst>
              </a:tr>
              <a:tr h="398918">
                <a:tc>
                  <a:txBody>
                    <a:bodyPr/>
                    <a:lstStyle/>
                    <a:p>
                      <a:pPr algn="l" fontAlgn="t"/>
                      <a:r>
                        <a:rPr lang="sv-SE" sz="1300" u="none" strike="noStrike">
                          <a:effectLst/>
                        </a:rPr>
                        <a:t>Jumlah Motor Roda Tiga (Unit)</a:t>
                      </a:r>
                      <a:endParaRPr lang="sv-SE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807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1.150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1.504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1.870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2.248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2.639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187396309"/>
                  </a:ext>
                </a:extLst>
              </a:tr>
              <a:tr h="199458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56832381"/>
                  </a:ext>
                </a:extLst>
              </a:tr>
              <a:tr h="199458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Tahun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2031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2032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2033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2034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2035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2036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3325316999"/>
                  </a:ext>
                </a:extLst>
              </a:tr>
              <a:tr h="398918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Timbulan Sampah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4.497,69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4.576,44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4.656,78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4.738,75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4.822,38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4.907,71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1212906580"/>
                  </a:ext>
                </a:extLst>
              </a:tr>
              <a:tr h="398918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Truck Engkel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1.349,31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1.372,93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1.397,03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1.421,62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1.446,71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1.472,31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4175607355"/>
                  </a:ext>
                </a:extLst>
              </a:tr>
              <a:tr h="398918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 Truck Engkel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675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686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699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711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723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736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1765670143"/>
                  </a:ext>
                </a:extLst>
              </a:tr>
              <a:tr h="398918">
                <a:tc>
                  <a:txBody>
                    <a:bodyPr/>
                    <a:lstStyle/>
                    <a:p>
                      <a:pPr algn="l" fontAlgn="t"/>
                      <a:r>
                        <a:rPr lang="en-US" sz="1300" u="none" strike="noStrike">
                          <a:effectLst/>
                        </a:rPr>
                        <a:t>Beban Pick Up (Ton/Hari)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1.349,31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1.372,93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1.397,03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1.421,62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1.446,71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1.472,31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2073997409"/>
                  </a:ext>
                </a:extLst>
              </a:tr>
              <a:tr h="355304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Pick Up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1.015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1.032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1.050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1.069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1.088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1.107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1460480406"/>
                  </a:ext>
                </a:extLst>
              </a:tr>
              <a:tr h="398918">
                <a:tc>
                  <a:txBody>
                    <a:bodyPr/>
                    <a:lstStyle/>
                    <a:p>
                      <a:pPr algn="l" fontAlgn="t"/>
                      <a:r>
                        <a:rPr lang="sv-SE" sz="1300" u="none" strike="noStrike">
                          <a:effectLst/>
                        </a:rPr>
                        <a:t>Beban Motor Roda Tiga (Ton/Hari)</a:t>
                      </a:r>
                      <a:endParaRPr lang="sv-SE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1.799,08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1.830,58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1.862,71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1.895,50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1.928,95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1.963,09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996899597"/>
                  </a:ext>
                </a:extLst>
              </a:tr>
              <a:tr h="398918">
                <a:tc>
                  <a:txBody>
                    <a:bodyPr/>
                    <a:lstStyle/>
                    <a:p>
                      <a:pPr algn="l" fontAlgn="t"/>
                      <a:r>
                        <a:rPr lang="sv-SE" sz="1300" u="none" strike="noStrike">
                          <a:effectLst/>
                        </a:rPr>
                        <a:t>Jumlah Motor Roda Tiga (Unit)</a:t>
                      </a:r>
                      <a:endParaRPr lang="sv-SE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2.685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2.732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2.780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2.829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2.879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2.930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3158786366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6F176EED-5E39-FC6D-6828-01A673B4D23B}"/>
              </a:ext>
            </a:extLst>
          </p:cNvPr>
          <p:cNvSpPr/>
          <p:nvPr/>
        </p:nvSpPr>
        <p:spPr bwMode="auto">
          <a:xfrm>
            <a:off x="228601" y="185135"/>
            <a:ext cx="8686799" cy="3048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/>
              <a:t>KEBUTUHAN KENDARAAN  PENDUKUNG RENCANA PENGURANGAN TIMBULAN SAMPAH</a:t>
            </a:r>
            <a:endParaRPr kumimoji="0" lang="en-ID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55676136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8793983-DF46-3D9C-F66E-6E79585916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6686571"/>
              </p:ext>
            </p:extLst>
          </p:nvPr>
        </p:nvGraphicFramePr>
        <p:xfrm>
          <a:off x="228599" y="609600"/>
          <a:ext cx="8763001" cy="61563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99855">
                  <a:extLst>
                    <a:ext uri="{9D8B030D-6E8A-4147-A177-3AD203B41FA5}">
                      <a16:colId xmlns:a16="http://schemas.microsoft.com/office/drawing/2014/main" val="3329973420"/>
                    </a:ext>
                  </a:extLst>
                </a:gridCol>
                <a:gridCol w="1127191">
                  <a:extLst>
                    <a:ext uri="{9D8B030D-6E8A-4147-A177-3AD203B41FA5}">
                      <a16:colId xmlns:a16="http://schemas.microsoft.com/office/drawing/2014/main" val="2167924904"/>
                    </a:ext>
                  </a:extLst>
                </a:gridCol>
                <a:gridCol w="1127191">
                  <a:extLst>
                    <a:ext uri="{9D8B030D-6E8A-4147-A177-3AD203B41FA5}">
                      <a16:colId xmlns:a16="http://schemas.microsoft.com/office/drawing/2014/main" val="972818584"/>
                    </a:ext>
                  </a:extLst>
                </a:gridCol>
                <a:gridCol w="1127191">
                  <a:extLst>
                    <a:ext uri="{9D8B030D-6E8A-4147-A177-3AD203B41FA5}">
                      <a16:colId xmlns:a16="http://schemas.microsoft.com/office/drawing/2014/main" val="3957999495"/>
                    </a:ext>
                  </a:extLst>
                </a:gridCol>
                <a:gridCol w="1127191">
                  <a:extLst>
                    <a:ext uri="{9D8B030D-6E8A-4147-A177-3AD203B41FA5}">
                      <a16:colId xmlns:a16="http://schemas.microsoft.com/office/drawing/2014/main" val="1077922647"/>
                    </a:ext>
                  </a:extLst>
                </a:gridCol>
                <a:gridCol w="1127191">
                  <a:extLst>
                    <a:ext uri="{9D8B030D-6E8A-4147-A177-3AD203B41FA5}">
                      <a16:colId xmlns:a16="http://schemas.microsoft.com/office/drawing/2014/main" val="4147762074"/>
                    </a:ext>
                  </a:extLst>
                </a:gridCol>
                <a:gridCol w="1127191">
                  <a:extLst>
                    <a:ext uri="{9D8B030D-6E8A-4147-A177-3AD203B41FA5}">
                      <a16:colId xmlns:a16="http://schemas.microsoft.com/office/drawing/2014/main" val="2673649661"/>
                    </a:ext>
                  </a:extLst>
                </a:gridCol>
              </a:tblGrid>
              <a:tr h="189485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Tahun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2037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2038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2039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2040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2041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2042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2353298114"/>
                  </a:ext>
                </a:extLst>
              </a:tr>
              <a:tr h="378972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Timbulan Sampah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4.994,79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5.083,64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5.174,31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5.266,83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5.420,83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5.578,91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4094404221"/>
                  </a:ext>
                </a:extLst>
              </a:tr>
              <a:tr h="378972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Truck Engkel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1.498,44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1.525,09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1.552,29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1.580,05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1.626,25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1.673,67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3455875045"/>
                  </a:ext>
                </a:extLst>
              </a:tr>
              <a:tr h="378972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 Truck Engkel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749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763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776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790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813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837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66820142"/>
                  </a:ext>
                </a:extLst>
              </a:tr>
              <a:tr h="378972">
                <a:tc>
                  <a:txBody>
                    <a:bodyPr/>
                    <a:lstStyle/>
                    <a:p>
                      <a:pPr algn="l" fontAlgn="t"/>
                      <a:r>
                        <a:rPr lang="en-US" sz="1300" u="none" strike="noStrike">
                          <a:effectLst/>
                        </a:rPr>
                        <a:t>Beban Pick Up (Ton/Hari)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1.498,44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1.525,09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1.552,29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1.580,05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1.626,25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1.673,67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4110965656"/>
                  </a:ext>
                </a:extLst>
              </a:tr>
              <a:tr h="337539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Pick Up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1.127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1.147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1.167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1.188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1.223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1.258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532722116"/>
                  </a:ext>
                </a:extLst>
              </a:tr>
              <a:tr h="378972">
                <a:tc>
                  <a:txBody>
                    <a:bodyPr/>
                    <a:lstStyle/>
                    <a:p>
                      <a:pPr algn="l" fontAlgn="t"/>
                      <a:r>
                        <a:rPr lang="sv-SE" sz="1300" u="none" strike="noStrike">
                          <a:effectLst/>
                        </a:rPr>
                        <a:t>Beban Motor Roda Tiga (Ton/Hari)</a:t>
                      </a:r>
                      <a:endParaRPr lang="sv-SE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1.997,91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2.033,46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2.069,72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2.106,73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2.168,33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2.231,56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2034446519"/>
                  </a:ext>
                </a:extLst>
              </a:tr>
              <a:tr h="378972">
                <a:tc>
                  <a:txBody>
                    <a:bodyPr/>
                    <a:lstStyle/>
                    <a:p>
                      <a:pPr algn="l" fontAlgn="t"/>
                      <a:r>
                        <a:rPr lang="sv-SE" sz="1300" u="none" strike="noStrike">
                          <a:effectLst/>
                        </a:rPr>
                        <a:t>Jumlah Motor Roda Tiga (Unit)</a:t>
                      </a:r>
                      <a:endParaRPr lang="sv-SE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2.982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3.035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3.089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3.144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3.236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3.331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3293510866"/>
                  </a:ext>
                </a:extLst>
              </a:tr>
              <a:tr h="189485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2149949027"/>
                  </a:ext>
                </a:extLst>
              </a:tr>
              <a:tr h="189485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Tahun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2043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2044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2045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2046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2047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2048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1874263185"/>
                  </a:ext>
                </a:extLst>
              </a:tr>
              <a:tr h="378972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Timbulan Sampah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5.741,18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5.907,77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6.078,77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6.189,17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6.301,86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6.512,68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1838153379"/>
                  </a:ext>
                </a:extLst>
              </a:tr>
              <a:tr h="378972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Truck Engkel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1.722,36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1.772,33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1.823,63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1.856,75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1.890,56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1.953,81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2969880333"/>
                  </a:ext>
                </a:extLst>
              </a:tr>
              <a:tr h="378972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 Truck Engkel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861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886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912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928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945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977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713116649"/>
                  </a:ext>
                </a:extLst>
              </a:tr>
              <a:tr h="378972">
                <a:tc>
                  <a:txBody>
                    <a:bodyPr/>
                    <a:lstStyle/>
                    <a:p>
                      <a:pPr algn="l" fontAlgn="t"/>
                      <a:r>
                        <a:rPr lang="en-US" sz="1300" u="none" strike="noStrike">
                          <a:effectLst/>
                        </a:rPr>
                        <a:t>Beban Pick Up (Ton/Hari)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1.722,36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1.772,33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1.823,63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1.856,75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1.890,56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1.953,81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2894235460"/>
                  </a:ext>
                </a:extLst>
              </a:tr>
              <a:tr h="337539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Pick Up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1.295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1.333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1.371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1.396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1.421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1.469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318159328"/>
                  </a:ext>
                </a:extLst>
              </a:tr>
              <a:tr h="378972">
                <a:tc>
                  <a:txBody>
                    <a:bodyPr/>
                    <a:lstStyle/>
                    <a:p>
                      <a:pPr algn="l" fontAlgn="t"/>
                      <a:r>
                        <a:rPr lang="sv-SE" sz="1300" u="none" strike="noStrike">
                          <a:effectLst/>
                        </a:rPr>
                        <a:t>Beban Motor Roda Tiga (Ton/Hari)</a:t>
                      </a:r>
                      <a:endParaRPr lang="sv-SE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2.296,47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2.363,11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2.431,51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2.475,67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2.520,74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2.605,07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1936317875"/>
                  </a:ext>
                </a:extLst>
              </a:tr>
              <a:tr h="378972">
                <a:tc>
                  <a:txBody>
                    <a:bodyPr/>
                    <a:lstStyle/>
                    <a:p>
                      <a:pPr algn="l" fontAlgn="t"/>
                      <a:r>
                        <a:rPr lang="sv-SE" sz="1300" u="none" strike="noStrike">
                          <a:effectLst/>
                        </a:rPr>
                        <a:t>Jumlah Motor Roda Tiga (Unit)</a:t>
                      </a:r>
                      <a:endParaRPr lang="sv-SE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3.428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3.527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3.629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3.695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3.762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3.888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02" marR="8802" marT="8802" marB="0"/>
                </a:tc>
                <a:extLst>
                  <a:ext uri="{0D108BD9-81ED-4DB2-BD59-A6C34878D82A}">
                    <a16:rowId xmlns:a16="http://schemas.microsoft.com/office/drawing/2014/main" val="685936087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0A15AD25-6DC8-3B11-8FD0-FE2B89303516}"/>
              </a:ext>
            </a:extLst>
          </p:cNvPr>
          <p:cNvSpPr/>
          <p:nvPr/>
        </p:nvSpPr>
        <p:spPr bwMode="auto">
          <a:xfrm>
            <a:off x="228601" y="185135"/>
            <a:ext cx="8686799" cy="3048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/>
              <a:t>KEBUTUHAN KENDARAAN  PENDUKUNG RENCANA PENGURANGAN TIMBULAN SAMPAH</a:t>
            </a:r>
            <a:endParaRPr kumimoji="0" lang="en-ID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55267709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387C96B-8B88-77E4-726B-41F1DDD8CA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0095098"/>
              </p:ext>
            </p:extLst>
          </p:nvPr>
        </p:nvGraphicFramePr>
        <p:xfrm>
          <a:off x="1143000" y="1447800"/>
          <a:ext cx="6781800" cy="47263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88026">
                  <a:extLst>
                    <a:ext uri="{9D8B030D-6E8A-4147-A177-3AD203B41FA5}">
                      <a16:colId xmlns:a16="http://schemas.microsoft.com/office/drawing/2014/main" val="4018757299"/>
                    </a:ext>
                  </a:extLst>
                </a:gridCol>
                <a:gridCol w="1796887">
                  <a:extLst>
                    <a:ext uri="{9D8B030D-6E8A-4147-A177-3AD203B41FA5}">
                      <a16:colId xmlns:a16="http://schemas.microsoft.com/office/drawing/2014/main" val="220262554"/>
                    </a:ext>
                  </a:extLst>
                </a:gridCol>
                <a:gridCol w="1796887">
                  <a:extLst>
                    <a:ext uri="{9D8B030D-6E8A-4147-A177-3AD203B41FA5}">
                      <a16:colId xmlns:a16="http://schemas.microsoft.com/office/drawing/2014/main" val="1814576434"/>
                    </a:ext>
                  </a:extLst>
                </a:gridCol>
              </a:tblGrid>
              <a:tr h="319129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 err="1">
                          <a:effectLst/>
                        </a:rPr>
                        <a:t>Tahun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2049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2050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745108253"/>
                  </a:ext>
                </a:extLst>
              </a:tr>
              <a:tr h="638258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Timbulan Sampah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6.631,73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6.753,26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243027791"/>
                  </a:ext>
                </a:extLst>
              </a:tr>
              <a:tr h="638258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Beban Truck Engkel (Ton/Hari)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1.989,52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2.025,98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254195152"/>
                  </a:ext>
                </a:extLst>
              </a:tr>
              <a:tr h="638258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 Truck Engkel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995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1.013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11935324"/>
                  </a:ext>
                </a:extLst>
              </a:tr>
              <a:tr h="638258">
                <a:tc>
                  <a:txBody>
                    <a:bodyPr/>
                    <a:lstStyle/>
                    <a:p>
                      <a:pPr algn="l" fontAlgn="t"/>
                      <a:r>
                        <a:rPr lang="en-US" sz="1300" u="none" strike="noStrike">
                          <a:effectLst/>
                        </a:rPr>
                        <a:t>Beban Pick Up (Ton/Hari)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1.989,52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2.025,98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941927057"/>
                  </a:ext>
                </a:extLst>
              </a:tr>
              <a:tr h="577624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Pick Up (Unit)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1.496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1.523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752087110"/>
                  </a:ext>
                </a:extLst>
              </a:tr>
              <a:tr h="638258">
                <a:tc>
                  <a:txBody>
                    <a:bodyPr/>
                    <a:lstStyle/>
                    <a:p>
                      <a:pPr algn="l" fontAlgn="t"/>
                      <a:r>
                        <a:rPr lang="sv-SE" sz="1300" u="none" strike="noStrike">
                          <a:effectLst/>
                        </a:rPr>
                        <a:t>Beban Motor Roda Tiga (Ton/Hari)</a:t>
                      </a:r>
                      <a:endParaRPr lang="sv-SE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2.652,69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2.701,30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593076468"/>
                  </a:ext>
                </a:extLst>
              </a:tr>
              <a:tr h="638258">
                <a:tc>
                  <a:txBody>
                    <a:bodyPr/>
                    <a:lstStyle/>
                    <a:p>
                      <a:pPr algn="l" fontAlgn="t"/>
                      <a:r>
                        <a:rPr lang="sv-SE" sz="1300" u="none" strike="noStrike">
                          <a:effectLst/>
                        </a:rPr>
                        <a:t>Jumlah Motor Roda Tiga (Unit)</a:t>
                      </a:r>
                      <a:endParaRPr lang="sv-SE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3.959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4.032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08077958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18FA475C-950F-3607-50A6-CC367C0691E0}"/>
              </a:ext>
            </a:extLst>
          </p:cNvPr>
          <p:cNvSpPr/>
          <p:nvPr/>
        </p:nvSpPr>
        <p:spPr bwMode="auto">
          <a:xfrm>
            <a:off x="152401" y="762000"/>
            <a:ext cx="8686799" cy="3048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/>
              <a:t>KEBUTUHAN KENDARAAN  PENDUKUNG RENCANA PENGURANGAN TIMBULAN SAMPAH</a:t>
            </a:r>
            <a:endParaRPr kumimoji="0" lang="en-ID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72318328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98622-0547-F8BB-EECE-714465DC7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209800"/>
            <a:ext cx="7239000" cy="1828800"/>
          </a:xfrm>
        </p:spPr>
        <p:txBody>
          <a:bodyPr/>
          <a:lstStyle/>
          <a:p>
            <a:pPr algn="ctr"/>
            <a:r>
              <a:rPr lang="en-US"/>
              <a:t>KONDISI SARANA PRASARANA PENGELOLAAN PERSAMPAHAN SAAT INI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64135190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63EBA19-12E0-7D28-5C0A-58E62058E3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2573891"/>
              </p:ext>
            </p:extLst>
          </p:nvPr>
        </p:nvGraphicFramePr>
        <p:xfrm>
          <a:off x="228600" y="1066800"/>
          <a:ext cx="8686796" cy="41967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1131">
                  <a:extLst>
                    <a:ext uri="{9D8B030D-6E8A-4147-A177-3AD203B41FA5}">
                      <a16:colId xmlns:a16="http://schemas.microsoft.com/office/drawing/2014/main" val="3351533360"/>
                    </a:ext>
                  </a:extLst>
                </a:gridCol>
                <a:gridCol w="1671049">
                  <a:extLst>
                    <a:ext uri="{9D8B030D-6E8A-4147-A177-3AD203B41FA5}">
                      <a16:colId xmlns:a16="http://schemas.microsoft.com/office/drawing/2014/main" val="507071249"/>
                    </a:ext>
                  </a:extLst>
                </a:gridCol>
                <a:gridCol w="825577">
                  <a:extLst>
                    <a:ext uri="{9D8B030D-6E8A-4147-A177-3AD203B41FA5}">
                      <a16:colId xmlns:a16="http://schemas.microsoft.com/office/drawing/2014/main" val="2363150226"/>
                    </a:ext>
                  </a:extLst>
                </a:gridCol>
                <a:gridCol w="825577">
                  <a:extLst>
                    <a:ext uri="{9D8B030D-6E8A-4147-A177-3AD203B41FA5}">
                      <a16:colId xmlns:a16="http://schemas.microsoft.com/office/drawing/2014/main" val="1774847143"/>
                    </a:ext>
                  </a:extLst>
                </a:gridCol>
                <a:gridCol w="825577">
                  <a:extLst>
                    <a:ext uri="{9D8B030D-6E8A-4147-A177-3AD203B41FA5}">
                      <a16:colId xmlns:a16="http://schemas.microsoft.com/office/drawing/2014/main" val="1883764029"/>
                    </a:ext>
                  </a:extLst>
                </a:gridCol>
                <a:gridCol w="825577">
                  <a:extLst>
                    <a:ext uri="{9D8B030D-6E8A-4147-A177-3AD203B41FA5}">
                      <a16:colId xmlns:a16="http://schemas.microsoft.com/office/drawing/2014/main" val="225646197"/>
                    </a:ext>
                  </a:extLst>
                </a:gridCol>
                <a:gridCol w="825577">
                  <a:extLst>
                    <a:ext uri="{9D8B030D-6E8A-4147-A177-3AD203B41FA5}">
                      <a16:colId xmlns:a16="http://schemas.microsoft.com/office/drawing/2014/main" val="1773990037"/>
                    </a:ext>
                  </a:extLst>
                </a:gridCol>
                <a:gridCol w="825577">
                  <a:extLst>
                    <a:ext uri="{9D8B030D-6E8A-4147-A177-3AD203B41FA5}">
                      <a16:colId xmlns:a16="http://schemas.microsoft.com/office/drawing/2014/main" val="3658369918"/>
                    </a:ext>
                  </a:extLst>
                </a:gridCol>
                <a:gridCol w="825577">
                  <a:extLst>
                    <a:ext uri="{9D8B030D-6E8A-4147-A177-3AD203B41FA5}">
                      <a16:colId xmlns:a16="http://schemas.microsoft.com/office/drawing/2014/main" val="2151222120"/>
                    </a:ext>
                  </a:extLst>
                </a:gridCol>
                <a:gridCol w="825577">
                  <a:extLst>
                    <a:ext uri="{9D8B030D-6E8A-4147-A177-3AD203B41FA5}">
                      <a16:colId xmlns:a16="http://schemas.microsoft.com/office/drawing/2014/main" val="693601811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NO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KABUPATEN/ KOTA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JUMLAH (UNIT)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54324037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Tempat Sampah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Total TPS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TPS 3R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Bank Sampah Unit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Bank Sampah Induk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Bank Sampah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Pusat Daur Ulang 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Rumah Pengkom-posan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94094789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LAMPUNG BARAT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250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3656738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TANGGAMUS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98269349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LAMPUNG SELATAN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98411088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LAMPUNG TIMUR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4682687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LAMPUNG TENGAH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4234312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LAMPUNG UTARA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6126031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WAY KANAN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3058126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TULANG BAWANG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69970437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PESAWARAN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220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0324555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PRINGSEWU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1630741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MESUJI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150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75472569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TUBABAR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1797181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PESISIR BARAT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300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6497027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BANDAR LAMPUNG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13415298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METRO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7369516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TOTAL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1120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359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116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129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4131440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5A8AE559-FDF2-6BA5-B06B-C38B7937E64A}"/>
              </a:ext>
            </a:extLst>
          </p:cNvPr>
          <p:cNvSpPr/>
          <p:nvPr/>
        </p:nvSpPr>
        <p:spPr bwMode="auto">
          <a:xfrm>
            <a:off x="228600" y="284910"/>
            <a:ext cx="8686799" cy="3048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SARANA YANG DIMILIKI KABUPATEN/KOTA SAAT INI</a:t>
            </a:r>
            <a:endParaRPr kumimoji="0" lang="en-ID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50568792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92B0B53-88F4-F6A2-1811-0D35F7A8D3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4898875"/>
              </p:ext>
            </p:extLst>
          </p:nvPr>
        </p:nvGraphicFramePr>
        <p:xfrm>
          <a:off x="304800" y="1633537"/>
          <a:ext cx="8534400" cy="42843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8490">
                  <a:extLst>
                    <a:ext uri="{9D8B030D-6E8A-4147-A177-3AD203B41FA5}">
                      <a16:colId xmlns:a16="http://schemas.microsoft.com/office/drawing/2014/main" val="4091033612"/>
                    </a:ext>
                  </a:extLst>
                </a:gridCol>
                <a:gridCol w="1945979">
                  <a:extLst>
                    <a:ext uri="{9D8B030D-6E8A-4147-A177-3AD203B41FA5}">
                      <a16:colId xmlns:a16="http://schemas.microsoft.com/office/drawing/2014/main" val="2551137999"/>
                    </a:ext>
                  </a:extLst>
                </a:gridCol>
                <a:gridCol w="950361">
                  <a:extLst>
                    <a:ext uri="{9D8B030D-6E8A-4147-A177-3AD203B41FA5}">
                      <a16:colId xmlns:a16="http://schemas.microsoft.com/office/drawing/2014/main" val="4132716702"/>
                    </a:ext>
                  </a:extLst>
                </a:gridCol>
                <a:gridCol w="950361">
                  <a:extLst>
                    <a:ext uri="{9D8B030D-6E8A-4147-A177-3AD203B41FA5}">
                      <a16:colId xmlns:a16="http://schemas.microsoft.com/office/drawing/2014/main" val="236944902"/>
                    </a:ext>
                  </a:extLst>
                </a:gridCol>
                <a:gridCol w="939048">
                  <a:extLst>
                    <a:ext uri="{9D8B030D-6E8A-4147-A177-3AD203B41FA5}">
                      <a16:colId xmlns:a16="http://schemas.microsoft.com/office/drawing/2014/main" val="1563966407"/>
                    </a:ext>
                  </a:extLst>
                </a:gridCol>
                <a:gridCol w="939048">
                  <a:extLst>
                    <a:ext uri="{9D8B030D-6E8A-4147-A177-3AD203B41FA5}">
                      <a16:colId xmlns:a16="http://schemas.microsoft.com/office/drawing/2014/main" val="2584217681"/>
                    </a:ext>
                  </a:extLst>
                </a:gridCol>
                <a:gridCol w="939048">
                  <a:extLst>
                    <a:ext uri="{9D8B030D-6E8A-4147-A177-3AD203B41FA5}">
                      <a16:colId xmlns:a16="http://schemas.microsoft.com/office/drawing/2014/main" val="1757761095"/>
                    </a:ext>
                  </a:extLst>
                </a:gridCol>
                <a:gridCol w="1252065">
                  <a:extLst>
                    <a:ext uri="{9D8B030D-6E8A-4147-A177-3AD203B41FA5}">
                      <a16:colId xmlns:a16="http://schemas.microsoft.com/office/drawing/2014/main" val="373555242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NO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KABUPATEN/ KOTA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6"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JUMLAH (UNIT)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1189781"/>
                  </a:ext>
                </a:extLst>
              </a:tr>
              <a:tr h="66675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Dump Truck (Unit)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Amrol  (Unit)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Truck Engkel  (Unit)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Mobil Pick Up  (Unit)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Motor Roda 3  (Unit)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Gerobak Sampah (Unit)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37081339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LAMPUNG BARAT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773291999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TANGGAMUS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4106943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LAMPUNG SELATAN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04872412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LAMPUNG TIMUR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5349451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LAMPUNG TENGAH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66856253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LAMPUNG UTARA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9078563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WAY KANAN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32475913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TULANG BAWANG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2835594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PESAWARAN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90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5489921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PRINGSEWU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58350297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MESUJI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11092821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TUBABAR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24495792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PESISIR BARAT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9913184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BANDAR LAMPUNG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40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0377849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METRO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83944298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TOTAL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161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74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83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139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D" sz="1300" u="none" strike="noStrike">
                          <a:effectLst/>
                        </a:rPr>
                        <a:t>39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50608687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28A653A5-F992-4729-0EBB-8EC61AD88778}"/>
              </a:ext>
            </a:extLst>
          </p:cNvPr>
          <p:cNvSpPr/>
          <p:nvPr/>
        </p:nvSpPr>
        <p:spPr bwMode="auto">
          <a:xfrm>
            <a:off x="159328" y="787718"/>
            <a:ext cx="8686799" cy="3048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SARANA  ANGKUTAN SAMPAH YANG DIMILIKI KABUPATEN/KOTA SAAT INI</a:t>
            </a:r>
            <a:endParaRPr kumimoji="0" lang="en-ID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4237037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669F71C-FFAD-B191-A453-5C0B882883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644114"/>
              </p:ext>
            </p:extLst>
          </p:nvPr>
        </p:nvGraphicFramePr>
        <p:xfrm>
          <a:off x="114300" y="685800"/>
          <a:ext cx="8915400" cy="58872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2909">
                  <a:extLst>
                    <a:ext uri="{9D8B030D-6E8A-4147-A177-3AD203B41FA5}">
                      <a16:colId xmlns:a16="http://schemas.microsoft.com/office/drawing/2014/main" val="2455374876"/>
                    </a:ext>
                  </a:extLst>
                </a:gridCol>
                <a:gridCol w="1370374">
                  <a:extLst>
                    <a:ext uri="{9D8B030D-6E8A-4147-A177-3AD203B41FA5}">
                      <a16:colId xmlns:a16="http://schemas.microsoft.com/office/drawing/2014/main" val="2388928919"/>
                    </a:ext>
                  </a:extLst>
                </a:gridCol>
                <a:gridCol w="1450048">
                  <a:extLst>
                    <a:ext uri="{9D8B030D-6E8A-4147-A177-3AD203B41FA5}">
                      <a16:colId xmlns:a16="http://schemas.microsoft.com/office/drawing/2014/main" val="3417319173"/>
                    </a:ext>
                  </a:extLst>
                </a:gridCol>
                <a:gridCol w="1386311">
                  <a:extLst>
                    <a:ext uri="{9D8B030D-6E8A-4147-A177-3AD203B41FA5}">
                      <a16:colId xmlns:a16="http://schemas.microsoft.com/office/drawing/2014/main" val="4155524045"/>
                    </a:ext>
                  </a:extLst>
                </a:gridCol>
                <a:gridCol w="1975890">
                  <a:extLst>
                    <a:ext uri="{9D8B030D-6E8A-4147-A177-3AD203B41FA5}">
                      <a16:colId xmlns:a16="http://schemas.microsoft.com/office/drawing/2014/main" val="2339281474"/>
                    </a:ext>
                  </a:extLst>
                </a:gridCol>
                <a:gridCol w="844531">
                  <a:extLst>
                    <a:ext uri="{9D8B030D-6E8A-4147-A177-3AD203B41FA5}">
                      <a16:colId xmlns:a16="http://schemas.microsoft.com/office/drawing/2014/main" val="3329881400"/>
                    </a:ext>
                  </a:extLst>
                </a:gridCol>
                <a:gridCol w="1135337">
                  <a:extLst>
                    <a:ext uri="{9D8B030D-6E8A-4147-A177-3AD203B41FA5}">
                      <a16:colId xmlns:a16="http://schemas.microsoft.com/office/drawing/2014/main" val="1758645959"/>
                    </a:ext>
                  </a:extLst>
                </a:gridCol>
              </a:tblGrid>
              <a:tr h="567267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No.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Kabupaten/Kota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Kecamatan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Kelurahan/Desa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Letaknya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Jenis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Tahun Pembangunan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extLst>
                  <a:ext uri="{0D108BD9-81ED-4DB2-BD59-A6C34878D82A}">
                    <a16:rowId xmlns:a16="http://schemas.microsoft.com/office/drawing/2014/main" val="1612211457"/>
                  </a:ext>
                </a:extLst>
              </a:tr>
              <a:tr h="567267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Bandar Lampung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Kemiling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Beringin Jaya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 3R Dinas Lingkungan Hidup Kota Bandar Lampung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 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extLst>
                  <a:ext uri="{0D108BD9-81ED-4DB2-BD59-A6C34878D82A}">
                    <a16:rowId xmlns:a16="http://schemas.microsoft.com/office/drawing/2014/main" val="1687222533"/>
                  </a:ext>
                </a:extLst>
              </a:tr>
              <a:tr h="378178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Bandar Lampung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Teluk Betung Timur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Keteguhan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 di Kelurahan Keteguhan Kec. TBT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 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2021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extLst>
                  <a:ext uri="{0D108BD9-81ED-4DB2-BD59-A6C34878D82A}">
                    <a16:rowId xmlns:a16="http://schemas.microsoft.com/office/drawing/2014/main" val="1844219589"/>
                  </a:ext>
                </a:extLst>
              </a:tr>
              <a:tr h="378178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Bandar Lampung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Panjang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Way Laga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 di Kelurahan Way Laga Kec. Panjang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 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2021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extLst>
                  <a:ext uri="{0D108BD9-81ED-4DB2-BD59-A6C34878D82A}">
                    <a16:rowId xmlns:a16="http://schemas.microsoft.com/office/drawing/2014/main" val="1237136722"/>
                  </a:ext>
                </a:extLst>
              </a:tr>
              <a:tr h="567267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Bandar Lampung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Teluk Betung Barat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Batu Putu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 di Kelurahan Batu Putu Kecamatan Teluk Betung Barat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 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2022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extLst>
                  <a:ext uri="{0D108BD9-81ED-4DB2-BD59-A6C34878D82A}">
                    <a16:rowId xmlns:a16="http://schemas.microsoft.com/office/drawing/2014/main" val="2897128502"/>
                  </a:ext>
                </a:extLst>
              </a:tr>
              <a:tr h="567267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Bandar Lampung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Teluk Betung Timur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Keteguhan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 di Kelurahan Keteguhan Kecamatan Teluk Betung Timur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 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2022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extLst>
                  <a:ext uri="{0D108BD9-81ED-4DB2-BD59-A6C34878D82A}">
                    <a16:rowId xmlns:a16="http://schemas.microsoft.com/office/drawing/2014/main" val="2986881357"/>
                  </a:ext>
                </a:extLst>
              </a:tr>
              <a:tr h="567267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Bandar Lampung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Bumi Waras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Garuntang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 di Kelurahan Garuntang Kecamatan Bumi Waras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 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2022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extLst>
                  <a:ext uri="{0D108BD9-81ED-4DB2-BD59-A6C34878D82A}">
                    <a16:rowId xmlns:a16="http://schemas.microsoft.com/office/drawing/2014/main" val="2616987237"/>
                  </a:ext>
                </a:extLst>
              </a:tr>
              <a:tr h="189089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Kota Metro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Metro Selatan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Kelurahan Bantul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 3R SS Bantul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 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2018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extLst>
                  <a:ext uri="{0D108BD9-81ED-4DB2-BD59-A6C34878D82A}">
                    <a16:rowId xmlns:a16="http://schemas.microsoft.com/office/drawing/2014/main" val="4148448384"/>
                  </a:ext>
                </a:extLst>
              </a:tr>
              <a:tr h="189089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Kota Metro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Metro Selatan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Kel. Rejomulyo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PDU Rejomulyo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TPST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2021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extLst>
                  <a:ext uri="{0D108BD9-81ED-4DB2-BD59-A6C34878D82A}">
                    <a16:rowId xmlns:a16="http://schemas.microsoft.com/office/drawing/2014/main" val="794901725"/>
                  </a:ext>
                </a:extLst>
              </a:tr>
              <a:tr h="189089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Pringsewu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Pringsewu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Pringsewu Barat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Jejama Secancangan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2020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extLst>
                  <a:ext uri="{0D108BD9-81ED-4DB2-BD59-A6C34878D82A}">
                    <a16:rowId xmlns:a16="http://schemas.microsoft.com/office/drawing/2014/main" val="3646908902"/>
                  </a:ext>
                </a:extLst>
              </a:tr>
              <a:tr h="189089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Pringsewu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Pringsewu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Pringsewu Selatan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Sakai Sambaiyan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2020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extLst>
                  <a:ext uri="{0D108BD9-81ED-4DB2-BD59-A6C34878D82A}">
                    <a16:rowId xmlns:a16="http://schemas.microsoft.com/office/drawing/2014/main" val="2456582396"/>
                  </a:ext>
                </a:extLst>
              </a:tr>
              <a:tr h="189089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Pringsewu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Pringsewu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Pringsewu Utara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Mitra Mandiri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2020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extLst>
                  <a:ext uri="{0D108BD9-81ED-4DB2-BD59-A6C34878D82A}">
                    <a16:rowId xmlns:a16="http://schemas.microsoft.com/office/drawing/2014/main" val="3468259296"/>
                  </a:ext>
                </a:extLst>
              </a:tr>
              <a:tr h="189089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Pringsewu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Pringsewu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Podomoro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Podoberkah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TPST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2020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extLst>
                  <a:ext uri="{0D108BD9-81ED-4DB2-BD59-A6C34878D82A}">
                    <a16:rowId xmlns:a16="http://schemas.microsoft.com/office/drawing/2014/main" val="3803214675"/>
                  </a:ext>
                </a:extLst>
              </a:tr>
              <a:tr h="189089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Pringsewu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Pringsewu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Sidoharjo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Sidomandiri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TPST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2020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extLst>
                  <a:ext uri="{0D108BD9-81ED-4DB2-BD59-A6C34878D82A}">
                    <a16:rowId xmlns:a16="http://schemas.microsoft.com/office/drawing/2014/main" val="541555844"/>
                  </a:ext>
                </a:extLst>
              </a:tr>
              <a:tr h="189089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Pringsewu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Gadingrejo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Wonodadi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 Wonodadi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2021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54" marR="9454" marT="9454" marB="0"/>
                </a:tc>
                <a:extLst>
                  <a:ext uri="{0D108BD9-81ED-4DB2-BD59-A6C34878D82A}">
                    <a16:rowId xmlns:a16="http://schemas.microsoft.com/office/drawing/2014/main" val="2389623762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63231C03-4556-198B-FE3F-AC970C0B650A}"/>
              </a:ext>
            </a:extLst>
          </p:cNvPr>
          <p:cNvSpPr/>
          <p:nvPr/>
        </p:nvSpPr>
        <p:spPr bwMode="auto">
          <a:xfrm>
            <a:off x="228600" y="284910"/>
            <a:ext cx="8686799" cy="3048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TPS 3R YANG TELAH DIBANGUN</a:t>
            </a:r>
            <a:endParaRPr kumimoji="0" lang="en-ID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3394752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/>
          <p:nvPr/>
        </p:nvSpPr>
        <p:spPr>
          <a:xfrm>
            <a:off x="266700" y="381000"/>
            <a:ext cx="8610600" cy="6248400"/>
          </a:xfrm>
          <a:prstGeom prst="rect">
            <a:avLst/>
          </a:prstGeom>
          <a:solidFill>
            <a:srgbClr val="CCE7D4"/>
          </a:solidFill>
        </p:spPr>
        <p:txBody>
          <a:bodyPr vert="horz" wrap="square" lIns="91440" tIns="45720" rIns="91440" bIns="45720" rtlCol="0" anchor="t"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Target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Capaian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KLHK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kedepan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meliputi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AutoNum type="arabicParenBoth"/>
            </a:pP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Pada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2030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sampai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2040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masuk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TPA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ditargetkan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10% yang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merupakan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residu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AutoNum type="arabicParenBoth"/>
            </a:pP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Pada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2045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masuk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TPA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ditargetkan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hanya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tinggal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5%.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Implementasinya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AutoNum type="arabicParenBoth"/>
            </a:pP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2025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sampai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2030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merupakan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pergeseran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penanganan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70%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10%.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AutoNum type="arabicParenBoth"/>
            </a:pP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2030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sampai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2040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posisi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penanganan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diharapkan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angka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10%.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AutoNum type="arabicParenBoth"/>
            </a:pP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2040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sampai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2045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merupakan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pergeseeran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penanganan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10% </a:t>
            </a:r>
            <a:r>
              <a:rPr lang="en-ID" sz="19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</a:t>
            </a:r>
            <a:r>
              <a:rPr lang="en-ID" sz="19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4%.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AutoNum type="arabicParenBoth"/>
            </a:pP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2045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sampai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2050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posisi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penanganan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diharapkan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angka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10%.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AutoNum type="arabicParenBoth"/>
            </a:pP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Target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pengurangan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menggenapkan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target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penanganan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agar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mencapai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9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nilai</a:t>
            </a:r>
            <a:r>
              <a:rPr lang="en-ID" sz="19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100%.</a:t>
            </a:r>
          </a:p>
          <a:p>
            <a:pPr marL="228600" lvl="0" indent="-228600" algn="l"/>
            <a:endParaRPr kumimoji="0" lang="id-ID" altLang="x-none" sz="1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8388318"/>
      </p:ext>
    </p:extLst>
  </p:cSld>
  <p:clrMapOvr>
    <a:masterClrMapping/>
  </p:clrMapOvr>
  <p:transition>
    <p:wedg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7D297F2-11C2-3A9B-F035-2262D24447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526059"/>
              </p:ext>
            </p:extLst>
          </p:nvPr>
        </p:nvGraphicFramePr>
        <p:xfrm>
          <a:off x="114299" y="693423"/>
          <a:ext cx="8915400" cy="54711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2908">
                  <a:extLst>
                    <a:ext uri="{9D8B030D-6E8A-4147-A177-3AD203B41FA5}">
                      <a16:colId xmlns:a16="http://schemas.microsoft.com/office/drawing/2014/main" val="681262073"/>
                    </a:ext>
                  </a:extLst>
                </a:gridCol>
                <a:gridCol w="1370374">
                  <a:extLst>
                    <a:ext uri="{9D8B030D-6E8A-4147-A177-3AD203B41FA5}">
                      <a16:colId xmlns:a16="http://schemas.microsoft.com/office/drawing/2014/main" val="1184104291"/>
                    </a:ext>
                  </a:extLst>
                </a:gridCol>
                <a:gridCol w="1450047">
                  <a:extLst>
                    <a:ext uri="{9D8B030D-6E8A-4147-A177-3AD203B41FA5}">
                      <a16:colId xmlns:a16="http://schemas.microsoft.com/office/drawing/2014/main" val="736284272"/>
                    </a:ext>
                  </a:extLst>
                </a:gridCol>
                <a:gridCol w="1386311">
                  <a:extLst>
                    <a:ext uri="{9D8B030D-6E8A-4147-A177-3AD203B41FA5}">
                      <a16:colId xmlns:a16="http://schemas.microsoft.com/office/drawing/2014/main" val="2704649700"/>
                    </a:ext>
                  </a:extLst>
                </a:gridCol>
                <a:gridCol w="1975889">
                  <a:extLst>
                    <a:ext uri="{9D8B030D-6E8A-4147-A177-3AD203B41FA5}">
                      <a16:colId xmlns:a16="http://schemas.microsoft.com/office/drawing/2014/main" val="1558053453"/>
                    </a:ext>
                  </a:extLst>
                </a:gridCol>
                <a:gridCol w="844533">
                  <a:extLst>
                    <a:ext uri="{9D8B030D-6E8A-4147-A177-3AD203B41FA5}">
                      <a16:colId xmlns:a16="http://schemas.microsoft.com/office/drawing/2014/main" val="2702138187"/>
                    </a:ext>
                  </a:extLst>
                </a:gridCol>
                <a:gridCol w="1135338">
                  <a:extLst>
                    <a:ext uri="{9D8B030D-6E8A-4147-A177-3AD203B41FA5}">
                      <a16:colId xmlns:a16="http://schemas.microsoft.com/office/drawing/2014/main" val="3256913093"/>
                    </a:ext>
                  </a:extLst>
                </a:gridCol>
              </a:tblGrid>
              <a:tr h="725619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No.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Kabupaten/Kota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Kecamatan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Kelurahan/Desa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Letaknya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Jenis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200" u="none" strike="noStrike" err="1">
                          <a:effectLst/>
                        </a:rPr>
                        <a:t>Tahun</a:t>
                      </a:r>
                      <a:r>
                        <a:rPr lang="en-ID" sz="1200" u="none" strike="noStrike">
                          <a:effectLst/>
                        </a:rPr>
                        <a:t> Pembangunan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938670123"/>
                  </a:ext>
                </a:extLst>
              </a:tr>
              <a:tr h="241872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Pringsewu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Ambarawa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Sumberagung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 Sumberagung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2021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814534761"/>
                  </a:ext>
                </a:extLst>
              </a:tr>
              <a:tr h="241872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Pringsewu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Sukoharjo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Pandansari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 Pandansari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2021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81279457"/>
                  </a:ext>
                </a:extLst>
              </a:tr>
              <a:tr h="43779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Pringsewu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Pringsewu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Fajar Agung Barat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 Fajar Agung Barat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2022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59911779"/>
                  </a:ext>
                </a:extLst>
              </a:tr>
              <a:tr h="483745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Pringsewu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Adiluwih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Waringinsari Timur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 Waringinsari Timur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2022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02210025"/>
                  </a:ext>
                </a:extLst>
              </a:tr>
              <a:tr h="43779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Pringsewu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Ambarawa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Ambarawa Barat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 Ambarawa Barat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2022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15404184"/>
                  </a:ext>
                </a:extLst>
              </a:tr>
              <a:tr h="241872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Pringsewu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Pringsewu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Rejosari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 Rejosari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2022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848202599"/>
                  </a:ext>
                </a:extLst>
              </a:tr>
              <a:tr h="241872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Tanggamus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Kota Agung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Kuripan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 3R Kuripan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2010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54586172"/>
                  </a:ext>
                </a:extLst>
              </a:tr>
              <a:tr h="241872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Tanggamus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 GISTING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Purwodadi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 Purwodadi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2012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455970986"/>
                  </a:ext>
                </a:extLst>
              </a:tr>
              <a:tr h="241872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Tanggamus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Gisting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Gisting Bawah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 Gisting Bawah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2015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615836706"/>
                  </a:ext>
                </a:extLst>
              </a:tr>
              <a:tr h="241872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Tanggamus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 GISTING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Kuto Dalom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 Kuto Dalom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2013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525177944"/>
                  </a:ext>
                </a:extLst>
              </a:tr>
              <a:tr h="241872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Tanggamus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 GISTING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Campang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 Campang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2019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521633493"/>
                  </a:ext>
                </a:extLst>
              </a:tr>
              <a:tr h="241872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Tanggamus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 ULU BELU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Datarajan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 Datarajan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2019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63575442"/>
                  </a:ext>
                </a:extLst>
              </a:tr>
              <a:tr h="241872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Tanggamus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 ULU BELU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Gunung Sari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 Gunung Sari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2019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320465853"/>
                  </a:ext>
                </a:extLst>
              </a:tr>
              <a:tr h="241872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Tanggamus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 SUMBER REJO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Margodadi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 Margodadi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2019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633069764"/>
                  </a:ext>
                </a:extLst>
              </a:tr>
              <a:tr h="241872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Tanggamus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 AIR NANINGAN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Air Naningan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 3R Air Naningan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2018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075997545"/>
                  </a:ext>
                </a:extLst>
              </a:tr>
              <a:tr h="483745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Tulang Bawang Barat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Tulang Bawang Tengah 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Mulya Asri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 Mulya Asri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971421735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61282DF2-6A5D-2C73-52E5-E428F1B7FE1D}"/>
              </a:ext>
            </a:extLst>
          </p:cNvPr>
          <p:cNvSpPr/>
          <p:nvPr/>
        </p:nvSpPr>
        <p:spPr bwMode="auto">
          <a:xfrm>
            <a:off x="228600" y="284910"/>
            <a:ext cx="8686799" cy="3048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TPS 3R YANG TELAH DIBANGUN</a:t>
            </a:r>
            <a:endParaRPr kumimoji="0" lang="en-ID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66407387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752F0B0-442B-7B5D-9920-AD1E55322F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97275"/>
              </p:ext>
            </p:extLst>
          </p:nvPr>
        </p:nvGraphicFramePr>
        <p:xfrm>
          <a:off x="228600" y="914400"/>
          <a:ext cx="8763001" cy="54787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816028531"/>
                    </a:ext>
                  </a:extLst>
                </a:gridCol>
                <a:gridCol w="1477389">
                  <a:extLst>
                    <a:ext uri="{9D8B030D-6E8A-4147-A177-3AD203B41FA5}">
                      <a16:colId xmlns:a16="http://schemas.microsoft.com/office/drawing/2014/main" val="70824629"/>
                    </a:ext>
                  </a:extLst>
                </a:gridCol>
                <a:gridCol w="1425260">
                  <a:extLst>
                    <a:ext uri="{9D8B030D-6E8A-4147-A177-3AD203B41FA5}">
                      <a16:colId xmlns:a16="http://schemas.microsoft.com/office/drawing/2014/main" val="3986401635"/>
                    </a:ext>
                  </a:extLst>
                </a:gridCol>
                <a:gridCol w="1362612">
                  <a:extLst>
                    <a:ext uri="{9D8B030D-6E8A-4147-A177-3AD203B41FA5}">
                      <a16:colId xmlns:a16="http://schemas.microsoft.com/office/drawing/2014/main" val="522138058"/>
                    </a:ext>
                  </a:extLst>
                </a:gridCol>
                <a:gridCol w="1942113">
                  <a:extLst>
                    <a:ext uri="{9D8B030D-6E8A-4147-A177-3AD203B41FA5}">
                      <a16:colId xmlns:a16="http://schemas.microsoft.com/office/drawing/2014/main" val="2838983274"/>
                    </a:ext>
                  </a:extLst>
                </a:gridCol>
                <a:gridCol w="830096">
                  <a:extLst>
                    <a:ext uri="{9D8B030D-6E8A-4147-A177-3AD203B41FA5}">
                      <a16:colId xmlns:a16="http://schemas.microsoft.com/office/drawing/2014/main" val="3962362409"/>
                    </a:ext>
                  </a:extLst>
                </a:gridCol>
                <a:gridCol w="1115931">
                  <a:extLst>
                    <a:ext uri="{9D8B030D-6E8A-4147-A177-3AD203B41FA5}">
                      <a16:colId xmlns:a16="http://schemas.microsoft.com/office/drawing/2014/main" val="1062263829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No.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Kabupaten/Kota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 err="1">
                          <a:effectLst/>
                        </a:rPr>
                        <a:t>Kecamatan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Kelurahan/Desa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Letaknya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Jenis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200" u="none" strike="noStrike" err="1">
                          <a:effectLst/>
                        </a:rPr>
                        <a:t>Tahun</a:t>
                      </a:r>
                      <a:r>
                        <a:rPr lang="en-ID" sz="1200" u="none" strike="noStrike">
                          <a:effectLst/>
                        </a:rPr>
                        <a:t> Pembangunan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01084059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Tulang Bawang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TIDAK TERDAPAT TPS3R</a:t>
                      </a:r>
                      <a:endParaRPr lang="en-ID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38322048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Pesisir Barat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Pesisir Tengah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Pasar Krui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 Beguwai Jejama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2018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51055669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Mesuji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Tanjung Raya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Brabasan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 Brabasan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2022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58955317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Mesuji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Panca Jaya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Fajar Baru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 Fajar Baru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2022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050333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9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Way Kanan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Baradatu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Tiuh Balak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 3 R Baradatu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 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73772206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Way Kanan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Baradatu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Campur Asri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 3R KWT Anggrek Bulan (K)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 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90472631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Way Kanan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BLAMBANGAN UMPU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BLAMBANGAN UMPU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300" u="none" strike="noStrike">
                          <a:effectLst/>
                        </a:rPr>
                        <a:t>TPS 3R TPS3R PRAMUKA (K)</a:t>
                      </a:r>
                      <a:endParaRPr lang="pt-BR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 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2625976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10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Pesawaran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1572172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11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Lampung Tengah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0880659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Lampung Tengah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TPST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TPST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8996842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Lampung Selatan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01287664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Lampung Selatan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Candi Puro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Beringin Kencana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 Beringin Kencana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2017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14465968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Lampung Selatan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Sragi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Bandar Agung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 "DUL SOMAT" Bandar Agung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2023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26544342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Lampung Selatan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Tanjung Bintang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Way Galih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300" u="none" strike="noStrike">
                          <a:effectLst/>
                        </a:rPr>
                        <a:t>TPS3R "DUL SOMAT" Way Galih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2023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7415090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Lampung Selatan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Jati Agung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Fajar Baru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 Fajar Baru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2023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5014311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Lampung Selatan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Palas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Bumi daya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 Bumi Daya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2022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07072383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9EC67004-AF5A-910C-CDC0-7BE9D438429E}"/>
              </a:ext>
            </a:extLst>
          </p:cNvPr>
          <p:cNvSpPr/>
          <p:nvPr/>
        </p:nvSpPr>
        <p:spPr bwMode="auto">
          <a:xfrm>
            <a:off x="221673" y="464820"/>
            <a:ext cx="8686799" cy="3048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TPS 3R YANG TELAH DIBANGUN</a:t>
            </a:r>
            <a:endParaRPr kumimoji="0" lang="en-ID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7301890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219C14C-BFC2-4843-6940-B0CBBBC029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980"/>
              </p:ext>
            </p:extLst>
          </p:nvPr>
        </p:nvGraphicFramePr>
        <p:xfrm>
          <a:off x="228600" y="2278380"/>
          <a:ext cx="8686800" cy="28689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3604">
                  <a:extLst>
                    <a:ext uri="{9D8B030D-6E8A-4147-A177-3AD203B41FA5}">
                      <a16:colId xmlns:a16="http://schemas.microsoft.com/office/drawing/2014/main" val="127229127"/>
                    </a:ext>
                  </a:extLst>
                </a:gridCol>
                <a:gridCol w="1335237">
                  <a:extLst>
                    <a:ext uri="{9D8B030D-6E8A-4147-A177-3AD203B41FA5}">
                      <a16:colId xmlns:a16="http://schemas.microsoft.com/office/drawing/2014/main" val="478587022"/>
                    </a:ext>
                  </a:extLst>
                </a:gridCol>
                <a:gridCol w="1412866">
                  <a:extLst>
                    <a:ext uri="{9D8B030D-6E8A-4147-A177-3AD203B41FA5}">
                      <a16:colId xmlns:a16="http://schemas.microsoft.com/office/drawing/2014/main" val="1151063097"/>
                    </a:ext>
                  </a:extLst>
                </a:gridCol>
                <a:gridCol w="1350763">
                  <a:extLst>
                    <a:ext uri="{9D8B030D-6E8A-4147-A177-3AD203B41FA5}">
                      <a16:colId xmlns:a16="http://schemas.microsoft.com/office/drawing/2014/main" val="1889448153"/>
                    </a:ext>
                  </a:extLst>
                </a:gridCol>
                <a:gridCol w="1925225">
                  <a:extLst>
                    <a:ext uri="{9D8B030D-6E8A-4147-A177-3AD203B41FA5}">
                      <a16:colId xmlns:a16="http://schemas.microsoft.com/office/drawing/2014/main" val="940518926"/>
                    </a:ext>
                  </a:extLst>
                </a:gridCol>
                <a:gridCol w="822878">
                  <a:extLst>
                    <a:ext uri="{9D8B030D-6E8A-4147-A177-3AD203B41FA5}">
                      <a16:colId xmlns:a16="http://schemas.microsoft.com/office/drawing/2014/main" val="2101622888"/>
                    </a:ext>
                  </a:extLst>
                </a:gridCol>
                <a:gridCol w="1106227">
                  <a:extLst>
                    <a:ext uri="{9D8B030D-6E8A-4147-A177-3AD203B41FA5}">
                      <a16:colId xmlns:a16="http://schemas.microsoft.com/office/drawing/2014/main" val="2100934897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No.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Kabupaten/Kota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Kecamatan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Kelurahan/Desa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Letaknya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Jenis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Tahun Pembangunan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6839897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Lampung Utara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ABUNG SELATAN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 TRIMODADI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2017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2779911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14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Lampung Barat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83690255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Lampung Barat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Balik Bukit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Way Mengaku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 KSM Mandiri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 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2012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19706673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Lampung Barat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Balik Bukit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Pasar Liwa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PDU Anthurium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PDU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6732043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Lampung Barat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Kebun Tebu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Purajaya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 3R BERKAH GOTONG ROYON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 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2018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9889151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Lampung Barat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 3R Way Tenong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 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2016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06688848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Lampung Barat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TPS3R Skincau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 3R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2013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83116235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Lampung Barat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TPST Bahway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TPST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2015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873684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15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Lampung Timur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D" sz="1300" u="none" strike="noStrike">
                          <a:effectLst/>
                        </a:rPr>
                        <a:t> </a:t>
                      </a:r>
                      <a:endParaRPr lang="en-ID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981538410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5D6F91E8-2DB8-A047-F754-10375A1BF468}"/>
              </a:ext>
            </a:extLst>
          </p:cNvPr>
          <p:cNvSpPr/>
          <p:nvPr/>
        </p:nvSpPr>
        <p:spPr bwMode="auto">
          <a:xfrm>
            <a:off x="221673" y="1676400"/>
            <a:ext cx="8686799" cy="3048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TPS 3R YANG TELAH DIBANGUN</a:t>
            </a:r>
            <a:endParaRPr kumimoji="0" lang="en-ID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07234201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DECD73C-12E9-DCE3-5570-C5A18880FF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772303"/>
              </p:ext>
            </p:extLst>
          </p:nvPr>
        </p:nvGraphicFramePr>
        <p:xfrm>
          <a:off x="1092200" y="685800"/>
          <a:ext cx="6959600" cy="5593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7400">
                  <a:extLst>
                    <a:ext uri="{9D8B030D-6E8A-4147-A177-3AD203B41FA5}">
                      <a16:colId xmlns:a16="http://schemas.microsoft.com/office/drawing/2014/main" val="583336018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314464379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l" fontAlgn="t"/>
                      <a:r>
                        <a:rPr lang="en-ID" sz="1800" u="none" strike="noStrike">
                          <a:effectLst/>
                        </a:rPr>
                        <a:t>No.</a:t>
                      </a:r>
                      <a:endParaRPr lang="en-ID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800" u="none" strike="noStrike">
                          <a:effectLst/>
                        </a:rPr>
                        <a:t>Nama dan Lokasi Bank Sampah </a:t>
                      </a:r>
                      <a:endParaRPr lang="en-ID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98213654"/>
                  </a:ext>
                </a:extLst>
              </a:tr>
              <a:tr h="246028">
                <a:tc>
                  <a:txBody>
                    <a:bodyPr/>
                    <a:lstStyle/>
                    <a:p>
                      <a:pPr algn="l" fontAlgn="t"/>
                      <a:r>
                        <a:rPr lang="en-ID" sz="1800" u="none" strike="noStrike">
                          <a:effectLst/>
                        </a:rPr>
                        <a:t>A</a:t>
                      </a:r>
                      <a:endParaRPr lang="en-ID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sv-SE" sz="1800" u="none" strike="noStrike">
                          <a:effectLst/>
                        </a:rPr>
                        <a:t>Bank Sampah di Kota Bandar Lampung :</a:t>
                      </a:r>
                      <a:endParaRPr lang="sv-SE" sz="18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226949334"/>
                  </a:ext>
                </a:extLst>
              </a:tr>
              <a:tr h="246028">
                <a:tc>
                  <a:txBody>
                    <a:bodyPr/>
                    <a:lstStyle/>
                    <a:p>
                      <a:pPr algn="l" fontAlgn="t"/>
                      <a:r>
                        <a:rPr lang="en-ID" sz="1800" u="none" strike="noStrike">
                          <a:effectLst/>
                        </a:rPr>
                        <a:t>1</a:t>
                      </a:r>
                      <a:endParaRPr lang="en-ID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800" u="none" strike="noStrike">
                          <a:effectLst/>
                        </a:rPr>
                        <a:t>Bank Sampah Emak.ID masih aktif </a:t>
                      </a:r>
                      <a:endParaRPr lang="en-ID" sz="18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7332592"/>
                  </a:ext>
                </a:extLst>
              </a:tr>
              <a:tr h="246028">
                <a:tc>
                  <a:txBody>
                    <a:bodyPr/>
                    <a:lstStyle/>
                    <a:p>
                      <a:pPr algn="l" fontAlgn="t"/>
                      <a:r>
                        <a:rPr lang="en-ID" sz="1800" u="none" strike="noStrike">
                          <a:effectLst/>
                        </a:rPr>
                        <a:t>2</a:t>
                      </a:r>
                      <a:endParaRPr lang="en-ID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800" u="none" strike="noStrike">
                          <a:effectLst/>
                        </a:rPr>
                        <a:t>Bank Sampah Kalpataru Kemiling</a:t>
                      </a:r>
                      <a:endParaRPr lang="en-ID" sz="18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38405547"/>
                  </a:ext>
                </a:extLst>
              </a:tr>
              <a:tr h="492056">
                <a:tc>
                  <a:txBody>
                    <a:bodyPr/>
                    <a:lstStyle/>
                    <a:p>
                      <a:pPr algn="l" fontAlgn="t"/>
                      <a:r>
                        <a:rPr lang="en-ID" sz="1800" u="none" strike="noStrike">
                          <a:effectLst/>
                        </a:rPr>
                        <a:t>3</a:t>
                      </a:r>
                      <a:endParaRPr lang="en-ID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800" u="none" strike="noStrike">
                          <a:effectLst/>
                        </a:rPr>
                        <a:t>Bank Sampah Kabarti, Kampung Baru Tiga, Panjang Utara</a:t>
                      </a:r>
                      <a:endParaRPr lang="en-ID" sz="18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361490309"/>
                  </a:ext>
                </a:extLst>
              </a:tr>
              <a:tr h="246028">
                <a:tc>
                  <a:txBody>
                    <a:bodyPr/>
                    <a:lstStyle/>
                    <a:p>
                      <a:pPr algn="l" fontAlgn="t"/>
                      <a:r>
                        <a:rPr lang="en-ID" sz="1800" u="none" strike="noStrike">
                          <a:effectLst/>
                        </a:rPr>
                        <a:t>4</a:t>
                      </a:r>
                      <a:endParaRPr lang="en-ID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800" u="none" strike="noStrike">
                          <a:effectLst/>
                        </a:rPr>
                        <a:t>Bank Sampah Poltekkes Bandar Lampung</a:t>
                      </a:r>
                      <a:endParaRPr lang="en-ID" sz="18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16933082"/>
                  </a:ext>
                </a:extLst>
              </a:tr>
              <a:tr h="246028">
                <a:tc>
                  <a:txBody>
                    <a:bodyPr/>
                    <a:lstStyle/>
                    <a:p>
                      <a:pPr algn="l" fontAlgn="t"/>
                      <a:r>
                        <a:rPr lang="en-ID" sz="1800" u="none" strike="noStrike">
                          <a:effectLst/>
                        </a:rPr>
                        <a:t>5</a:t>
                      </a:r>
                      <a:endParaRPr lang="en-ID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800" u="none" strike="noStrike">
                          <a:effectLst/>
                        </a:rPr>
                        <a:t>Bank Sampah Kartini Pulau Pasaran</a:t>
                      </a:r>
                      <a:endParaRPr lang="en-ID" sz="18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43032991"/>
                  </a:ext>
                </a:extLst>
              </a:tr>
              <a:tr h="246028">
                <a:tc>
                  <a:txBody>
                    <a:bodyPr/>
                    <a:lstStyle/>
                    <a:p>
                      <a:pPr algn="l" fontAlgn="t"/>
                      <a:r>
                        <a:rPr lang="en-ID" sz="1800" u="none" strike="noStrike">
                          <a:effectLst/>
                        </a:rPr>
                        <a:t> </a:t>
                      </a:r>
                      <a:endParaRPr lang="en-ID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800" u="none" strike="noStrike">
                          <a:effectLst/>
                        </a:rPr>
                        <a:t> </a:t>
                      </a:r>
                      <a:endParaRPr lang="en-ID" sz="18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302783382"/>
                  </a:ext>
                </a:extLst>
              </a:tr>
              <a:tr h="246028">
                <a:tc>
                  <a:txBody>
                    <a:bodyPr/>
                    <a:lstStyle/>
                    <a:p>
                      <a:pPr algn="l" fontAlgn="t"/>
                      <a:r>
                        <a:rPr lang="en-ID" sz="1800" u="none" strike="noStrike">
                          <a:effectLst/>
                        </a:rPr>
                        <a:t>B</a:t>
                      </a:r>
                      <a:endParaRPr lang="en-ID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de-DE" sz="1800" u="none" strike="noStrike">
                          <a:effectLst/>
                        </a:rPr>
                        <a:t>Bank Sampah di Kabupaten Tengah :</a:t>
                      </a:r>
                      <a:endParaRPr lang="de-DE" sz="18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52493532"/>
                  </a:ext>
                </a:extLst>
              </a:tr>
              <a:tr h="246028">
                <a:tc>
                  <a:txBody>
                    <a:bodyPr/>
                    <a:lstStyle/>
                    <a:p>
                      <a:pPr algn="l" fontAlgn="t"/>
                      <a:r>
                        <a:rPr lang="en-ID" sz="1800" u="none" strike="noStrike">
                          <a:effectLst/>
                        </a:rPr>
                        <a:t>1</a:t>
                      </a:r>
                      <a:endParaRPr lang="en-ID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800" u="none" strike="noStrike">
                          <a:effectLst/>
                        </a:rPr>
                        <a:t>Bank Sampah WSB Sendang Agung</a:t>
                      </a:r>
                      <a:endParaRPr lang="en-ID" sz="18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61780275"/>
                  </a:ext>
                </a:extLst>
              </a:tr>
              <a:tr h="246028">
                <a:tc>
                  <a:txBody>
                    <a:bodyPr/>
                    <a:lstStyle/>
                    <a:p>
                      <a:pPr algn="l" fontAlgn="t"/>
                      <a:r>
                        <a:rPr lang="en-ID" sz="1800" u="none" strike="noStrike">
                          <a:effectLst/>
                        </a:rPr>
                        <a:t> </a:t>
                      </a:r>
                      <a:endParaRPr lang="en-ID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800" u="none" strike="noStrike">
                          <a:effectLst/>
                        </a:rPr>
                        <a:t> </a:t>
                      </a:r>
                      <a:endParaRPr lang="en-ID" sz="18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96949144"/>
                  </a:ext>
                </a:extLst>
              </a:tr>
              <a:tr h="246028">
                <a:tc>
                  <a:txBody>
                    <a:bodyPr/>
                    <a:lstStyle/>
                    <a:p>
                      <a:pPr algn="l" fontAlgn="t"/>
                      <a:r>
                        <a:rPr lang="en-ID" sz="1800" u="none" strike="noStrike">
                          <a:effectLst/>
                        </a:rPr>
                        <a:t>C</a:t>
                      </a:r>
                      <a:endParaRPr lang="en-ID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800" u="none" strike="noStrike">
                          <a:effectLst/>
                        </a:rPr>
                        <a:t>Bank Sampah di Kabupaten Lampung Timur :</a:t>
                      </a:r>
                      <a:endParaRPr lang="en-ID" sz="18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74087242"/>
                  </a:ext>
                </a:extLst>
              </a:tr>
              <a:tr h="246028">
                <a:tc>
                  <a:txBody>
                    <a:bodyPr/>
                    <a:lstStyle/>
                    <a:p>
                      <a:pPr algn="l" fontAlgn="t"/>
                      <a:r>
                        <a:rPr lang="en-ID" sz="1800" u="none" strike="noStrike">
                          <a:effectLst/>
                        </a:rPr>
                        <a:t>1</a:t>
                      </a:r>
                      <a:endParaRPr lang="en-ID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pl-PL" sz="1800" u="none" strike="noStrike">
                          <a:effectLst/>
                        </a:rPr>
                        <a:t>Bank sampah Kartini terpadu Nibung </a:t>
                      </a:r>
                      <a:endParaRPr lang="pl-PL" sz="18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92582242"/>
                  </a:ext>
                </a:extLst>
              </a:tr>
              <a:tr h="246028">
                <a:tc>
                  <a:txBody>
                    <a:bodyPr/>
                    <a:lstStyle/>
                    <a:p>
                      <a:pPr algn="l" fontAlgn="t"/>
                      <a:r>
                        <a:rPr lang="en-ID" sz="1800" u="none" strike="noStrike">
                          <a:effectLst/>
                        </a:rPr>
                        <a:t>2</a:t>
                      </a:r>
                      <a:endParaRPr lang="en-ID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800" u="none" strike="noStrike">
                          <a:effectLst/>
                        </a:rPr>
                        <a:t>Bank Sampah Berkah Sekampung</a:t>
                      </a:r>
                      <a:endParaRPr lang="en-ID" sz="18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350235733"/>
                  </a:ext>
                </a:extLst>
              </a:tr>
              <a:tr h="246028">
                <a:tc>
                  <a:txBody>
                    <a:bodyPr/>
                    <a:lstStyle/>
                    <a:p>
                      <a:pPr algn="l" fontAlgn="t"/>
                      <a:r>
                        <a:rPr lang="en-ID" sz="1800" u="none" strike="noStrike">
                          <a:effectLst/>
                        </a:rPr>
                        <a:t>3</a:t>
                      </a:r>
                      <a:endParaRPr lang="en-ID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800" u="none" strike="noStrike">
                          <a:effectLst/>
                        </a:rPr>
                        <a:t>Bank Sampah Berkarya, Bandar Sribhawono</a:t>
                      </a:r>
                      <a:endParaRPr lang="en-ID" sz="18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99362371"/>
                  </a:ext>
                </a:extLst>
              </a:tr>
              <a:tr h="492056">
                <a:tc>
                  <a:txBody>
                    <a:bodyPr/>
                    <a:lstStyle/>
                    <a:p>
                      <a:pPr algn="l" fontAlgn="t"/>
                      <a:r>
                        <a:rPr lang="en-ID" sz="1800" u="none" strike="noStrike">
                          <a:effectLst/>
                        </a:rPr>
                        <a:t>4</a:t>
                      </a:r>
                      <a:endParaRPr lang="en-ID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800" u="none" strike="noStrike">
                          <a:effectLst/>
                        </a:rPr>
                        <a:t>Bank Sampah Komunitas Penduli Sampah, Purbolinggo</a:t>
                      </a:r>
                      <a:endParaRPr lang="en-ID" sz="18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3190466"/>
                  </a:ext>
                </a:extLst>
              </a:tr>
              <a:tr h="246028">
                <a:tc>
                  <a:txBody>
                    <a:bodyPr/>
                    <a:lstStyle/>
                    <a:p>
                      <a:pPr algn="l" fontAlgn="t"/>
                      <a:r>
                        <a:rPr lang="en-ID" sz="1800" u="none" strike="noStrike">
                          <a:effectLst/>
                        </a:rPr>
                        <a:t>5</a:t>
                      </a:r>
                      <a:endParaRPr lang="en-ID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fi-FI" sz="1800" u="none" strike="noStrike">
                          <a:effectLst/>
                        </a:rPr>
                        <a:t>Bank Sampah Giat Raharja, Sekampung Udik</a:t>
                      </a:r>
                      <a:endParaRPr lang="fi-FI" sz="18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7144653"/>
                  </a:ext>
                </a:extLst>
              </a:tr>
              <a:tr h="246028">
                <a:tc>
                  <a:txBody>
                    <a:bodyPr/>
                    <a:lstStyle/>
                    <a:p>
                      <a:pPr algn="l" fontAlgn="t"/>
                      <a:r>
                        <a:rPr lang="en-ID" sz="1800" u="none" strike="noStrike">
                          <a:effectLst/>
                        </a:rPr>
                        <a:t>6</a:t>
                      </a:r>
                      <a:endParaRPr lang="en-ID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800" u="none" strike="noStrike">
                          <a:effectLst/>
                        </a:rPr>
                        <a:t>Bank </a:t>
                      </a:r>
                      <a:r>
                        <a:rPr lang="en-ID" sz="1800" u="none" strike="noStrike" err="1">
                          <a:effectLst/>
                        </a:rPr>
                        <a:t>Sampah</a:t>
                      </a:r>
                      <a:r>
                        <a:rPr lang="en-ID" sz="1800" u="none" strike="noStrike">
                          <a:effectLst/>
                        </a:rPr>
                        <a:t> </a:t>
                      </a:r>
                      <a:r>
                        <a:rPr lang="en-ID" sz="1800" u="none" strike="noStrike" err="1">
                          <a:effectLst/>
                        </a:rPr>
                        <a:t>Berkah</a:t>
                      </a:r>
                      <a:r>
                        <a:rPr lang="en-ID" sz="1800" u="none" strike="noStrike">
                          <a:effectLst/>
                        </a:rPr>
                        <a:t> Agung, Bandar </a:t>
                      </a:r>
                      <a:r>
                        <a:rPr lang="en-ID" sz="1800" u="none" strike="noStrike" err="1">
                          <a:effectLst/>
                        </a:rPr>
                        <a:t>Sribhawono</a:t>
                      </a:r>
                      <a:endParaRPr lang="en-ID" sz="18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0505951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047ED498-6742-0296-B154-680A7BA62A0C}"/>
              </a:ext>
            </a:extLst>
          </p:cNvPr>
          <p:cNvSpPr/>
          <p:nvPr/>
        </p:nvSpPr>
        <p:spPr bwMode="auto">
          <a:xfrm>
            <a:off x="228600" y="274320"/>
            <a:ext cx="8686799" cy="3048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94 UNIT BANK SAMPAH AKTIF DI PROVINSI LAMPUNG</a:t>
            </a:r>
            <a:endParaRPr kumimoji="0" lang="en-ID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21446432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9EF5678-F1ED-3AA8-A113-9B2AC20596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2453512"/>
              </p:ext>
            </p:extLst>
          </p:nvPr>
        </p:nvGraphicFramePr>
        <p:xfrm>
          <a:off x="990600" y="845820"/>
          <a:ext cx="6908800" cy="5166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5004">
                  <a:extLst>
                    <a:ext uri="{9D8B030D-6E8A-4147-A177-3AD203B41FA5}">
                      <a16:colId xmlns:a16="http://schemas.microsoft.com/office/drawing/2014/main" val="124554180"/>
                    </a:ext>
                  </a:extLst>
                </a:gridCol>
                <a:gridCol w="6613796">
                  <a:extLst>
                    <a:ext uri="{9D8B030D-6E8A-4147-A177-3AD203B41FA5}">
                      <a16:colId xmlns:a16="http://schemas.microsoft.com/office/drawing/2014/main" val="3685239373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D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di Kabupaten Lampung Selatan :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3654547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1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Sahabat Gajah Lampung Tanjung Bintang 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3090915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2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Babul Hikmah Kalianda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3830586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3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STBM Tugu Payung Jati Indah Kecamatan Tanjung Bintang 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10383665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4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Bank Sampah Wawai Waste Kalianda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854604340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5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v-SE" sz="1600" u="none" strike="noStrike">
                          <a:effectLst/>
                        </a:rPr>
                        <a:t>Bank Sampah Pelataran Palas/ Bank Sampah Wawai Waste Cabang Palas 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2772763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6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Bank Sampah Amal Tanjung Bintang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9812029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 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 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01181680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E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di Kabupaten Tanggamus :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0427568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1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Tanggamus ( Bank Sampah Induk BSI )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51619872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2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Unit Tri Ratu 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391893238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3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Unit Bangsaku  Laskar Pelangi 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37341755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4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1600" u="none" strike="noStrike">
                          <a:effectLst/>
                        </a:rPr>
                        <a:t>Bank Sampah Unit Campang Tiga</a:t>
                      </a:r>
                      <a:endParaRPr lang="en-US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699938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5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sv-SE" sz="1600" u="none" strike="noStrike">
                          <a:effectLst/>
                        </a:rPr>
                        <a:t>Bank Sampah Unit Tanjung Anom</a:t>
                      </a:r>
                      <a:endParaRPr lang="sv-SE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07201543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6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Unit Kagungan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692699297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7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Unit Kampung Baru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67949349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8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Unit Penanggungan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71861302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9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Unit Kesugihan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927587434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10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sv-SE" sz="1600" u="none" strike="noStrike">
                          <a:effectLst/>
                        </a:rPr>
                        <a:t>Bank Sampah Unit Sinar Lebak</a:t>
                      </a:r>
                      <a:endParaRPr lang="sv-SE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85701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3022496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F2DD848-60EE-B092-47EF-DAB654BA1C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8567886"/>
              </p:ext>
            </p:extLst>
          </p:nvPr>
        </p:nvGraphicFramePr>
        <p:xfrm>
          <a:off x="1450079" y="304800"/>
          <a:ext cx="6243841" cy="5852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1121">
                  <a:extLst>
                    <a:ext uri="{9D8B030D-6E8A-4147-A177-3AD203B41FA5}">
                      <a16:colId xmlns:a16="http://schemas.microsoft.com/office/drawing/2014/main" val="2638632697"/>
                    </a:ext>
                  </a:extLst>
                </a:gridCol>
                <a:gridCol w="5712720">
                  <a:extLst>
                    <a:ext uri="{9D8B030D-6E8A-4147-A177-3AD203B41FA5}">
                      <a16:colId xmlns:a16="http://schemas.microsoft.com/office/drawing/2014/main" val="2074096265"/>
                    </a:ext>
                  </a:extLst>
                </a:gridCol>
              </a:tblGrid>
              <a:tr h="2127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11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1600" u="none" strike="noStrike">
                          <a:effectLst/>
                        </a:rPr>
                        <a:t>Bank Sampah Unit Amanah (TK Aisiah 2)</a:t>
                      </a:r>
                      <a:endParaRPr lang="en-US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36285555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12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Macan Ternak (TK Darmawanita)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73283111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13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1600" u="none" strike="noStrike">
                          <a:effectLst/>
                        </a:rPr>
                        <a:t>Bank Sampah TK IT Kota Agung</a:t>
                      </a:r>
                      <a:endParaRPr lang="en-US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175400720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14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Yapibar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731962032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15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Pedesaan Kalimiring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83131460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16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Aisyiyah 1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8316304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17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SD 1 Pasar Madang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02848066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18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sv-SE" sz="1600" u="none" strike="noStrike">
                          <a:effectLst/>
                        </a:rPr>
                        <a:t>Bank Sampah SD 2 Kuripan</a:t>
                      </a:r>
                      <a:endParaRPr lang="sv-SE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87116344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19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SMPN 1 Kota Agung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80754198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20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sv-SE" sz="1600" u="none" strike="noStrike">
                          <a:effectLst/>
                        </a:rPr>
                        <a:t>Bank Sampah SMAN 1 Kota Agung</a:t>
                      </a:r>
                      <a:endParaRPr lang="sv-SE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50993210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21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SDN 4 Kuripan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4490176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22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SDN 3 Pasar Madang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69227553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23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Mutiara Kelurahan Pasar Madang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522307057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24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1600" u="none" strike="noStrike">
                          <a:effectLst/>
                        </a:rPr>
                        <a:t>Bank Sampah SD IT Kota Agung</a:t>
                      </a:r>
                      <a:endParaRPr lang="en-US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75987273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25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Benteng Jaya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41416005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26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SDN Teratas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369717717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27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Sam;ah SDN 2 Pasar Madang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9928518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28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Tegal Binangun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51220595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29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SMA Muhammadiyah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86738600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30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Ketimus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97588008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31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Bank.Sampah Bersih sejahtera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060381366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32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Assadah 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303902480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33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Madani 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15795484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34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</a:t>
                      </a:r>
                      <a:r>
                        <a:rPr lang="en-ID" sz="1600" u="none" strike="noStrike" err="1">
                          <a:effectLst/>
                        </a:rPr>
                        <a:t>Sampah</a:t>
                      </a:r>
                      <a:r>
                        <a:rPr lang="en-ID" sz="1600" u="none" strike="noStrike">
                          <a:effectLst/>
                        </a:rPr>
                        <a:t> Recycling Village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7168375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7610712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2030DE1-2F63-C3CB-A5EE-03F2DD4052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211896"/>
              </p:ext>
            </p:extLst>
          </p:nvPr>
        </p:nvGraphicFramePr>
        <p:xfrm>
          <a:off x="1066800" y="137160"/>
          <a:ext cx="6314068" cy="6583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342915428"/>
                    </a:ext>
                  </a:extLst>
                </a:gridCol>
                <a:gridCol w="5856868">
                  <a:extLst>
                    <a:ext uri="{9D8B030D-6E8A-4147-A177-3AD203B41FA5}">
                      <a16:colId xmlns:a16="http://schemas.microsoft.com/office/drawing/2014/main" val="1040574287"/>
                    </a:ext>
                  </a:extLst>
                </a:gridCol>
              </a:tblGrid>
              <a:tr h="19044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F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di Kabupaten Pesawaran :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15274564"/>
                  </a:ext>
                </a:extLst>
              </a:tr>
              <a:tr h="19044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1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Kampung Sawah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14668339"/>
                  </a:ext>
                </a:extLst>
              </a:tr>
              <a:tr h="19044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2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Hati Nurani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53732500"/>
                  </a:ext>
                </a:extLst>
              </a:tr>
              <a:tr h="19044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3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Kita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833919644"/>
                  </a:ext>
                </a:extLst>
              </a:tr>
              <a:tr h="19044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4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Nazhifa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501993663"/>
                  </a:ext>
                </a:extLst>
              </a:tr>
              <a:tr h="19044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5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Mulya jaya.way khilau pesawaran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75193892"/>
                  </a:ext>
                </a:extLst>
              </a:tr>
              <a:tr h="19044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 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 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26400900"/>
                  </a:ext>
                </a:extLst>
              </a:tr>
              <a:tr h="19044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G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di Kabupaten Tulang Bawang Barat :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343133251"/>
                  </a:ext>
                </a:extLst>
              </a:tr>
              <a:tr h="19044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1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1600" u="none" strike="noStrike">
                          <a:effectLst/>
                        </a:rPr>
                        <a:t>Bank Sampah Unit Pulung Kencana</a:t>
                      </a:r>
                      <a:endParaRPr lang="en-US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28213060"/>
                  </a:ext>
                </a:extLst>
              </a:tr>
              <a:tr h="19044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2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1600" u="none" strike="noStrike">
                          <a:effectLst/>
                        </a:rPr>
                        <a:t>Bank Sampah Unit Daya Asri</a:t>
                      </a:r>
                      <a:endParaRPr lang="en-US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20735346"/>
                  </a:ext>
                </a:extLst>
              </a:tr>
              <a:tr h="19044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3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sv-SE" sz="1600" u="none" strike="noStrike">
                          <a:effectLst/>
                        </a:rPr>
                        <a:t>Bank Sampah Unit Kopling Panaragan jaya</a:t>
                      </a:r>
                      <a:endParaRPr lang="sv-SE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396672992"/>
                  </a:ext>
                </a:extLst>
              </a:tr>
              <a:tr h="19044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4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Unit Pagar dewa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97289603"/>
                  </a:ext>
                </a:extLst>
              </a:tr>
              <a:tr h="19044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5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1600" u="none" strike="noStrike">
                          <a:effectLst/>
                        </a:rPr>
                        <a:t>Bank Sampah Unit Mulya Kencana</a:t>
                      </a:r>
                      <a:endParaRPr lang="en-US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96194929"/>
                  </a:ext>
                </a:extLst>
              </a:tr>
              <a:tr h="19044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6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1600" u="none" strike="noStrike">
                          <a:effectLst/>
                        </a:rPr>
                        <a:t>Bank Sampah Unit Margo Mulyo</a:t>
                      </a:r>
                      <a:endParaRPr lang="en-US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08072072"/>
                  </a:ext>
                </a:extLst>
              </a:tr>
              <a:tr h="19044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 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 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88724856"/>
                  </a:ext>
                </a:extLst>
              </a:tr>
              <a:tr h="153821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H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it-IT" sz="1600" u="none" strike="noStrike">
                          <a:effectLst/>
                        </a:rPr>
                        <a:t> Bank Sampah di Kota Metro :</a:t>
                      </a:r>
                      <a:endParaRPr lang="it-IT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943818760"/>
                  </a:ext>
                </a:extLst>
              </a:tr>
              <a:tr h="153821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1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pl-PL" sz="1600" u="none" strike="noStrike">
                          <a:effectLst/>
                        </a:rPr>
                        <a:t>Bank Sampah Wijaya Kusuma. Kota Metro</a:t>
                      </a:r>
                      <a:endParaRPr lang="pl-PL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386096703"/>
                  </a:ext>
                </a:extLst>
              </a:tr>
              <a:tr h="153821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2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Sido Mukti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75695084"/>
                  </a:ext>
                </a:extLst>
              </a:tr>
              <a:tr h="153821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3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Induk PKK Kota Metro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87985017"/>
                  </a:ext>
                </a:extLst>
              </a:tr>
              <a:tr h="153821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 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 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509009580"/>
                  </a:ext>
                </a:extLst>
              </a:tr>
              <a:tr h="153821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I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di Kabupaten Pringsewu :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77637325"/>
                  </a:ext>
                </a:extLst>
              </a:tr>
              <a:tr h="234394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1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sv-SE" sz="1600" u="none" strike="noStrike">
                          <a:effectLst/>
                        </a:rPr>
                        <a:t>Bank Sampah 3R Jejama Secancanan, Pringsewu Barat</a:t>
                      </a:r>
                      <a:endParaRPr lang="sv-SE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506941176"/>
                  </a:ext>
                </a:extLst>
              </a:tr>
              <a:tr h="234394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2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Bima Sakti, Gadingrejo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99523432"/>
                  </a:ext>
                </a:extLst>
              </a:tr>
              <a:tr h="234394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 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 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5899264"/>
                  </a:ext>
                </a:extLst>
              </a:tr>
              <a:tr h="153821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J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di Kabupaten Lampung Barat :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72610192"/>
                  </a:ext>
                </a:extLst>
              </a:tr>
              <a:tr h="234394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1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Induk Mutiara Kubu Perahu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376955431"/>
                  </a:ext>
                </a:extLst>
              </a:tr>
              <a:tr h="234394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2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</a:t>
                      </a:r>
                      <a:r>
                        <a:rPr lang="en-ID" sz="1600" u="none" strike="noStrike" err="1">
                          <a:effectLst/>
                        </a:rPr>
                        <a:t>Sampah</a:t>
                      </a:r>
                      <a:r>
                        <a:rPr lang="en-ID" sz="1600" u="none" strike="noStrike">
                          <a:effectLst/>
                        </a:rPr>
                        <a:t> Bintang </a:t>
                      </a:r>
                      <a:r>
                        <a:rPr lang="en-ID" sz="1600" u="none" strike="noStrike" err="1">
                          <a:effectLst/>
                        </a:rPr>
                        <a:t>Terang</a:t>
                      </a:r>
                      <a:r>
                        <a:rPr lang="en-ID" sz="1600" u="none" strike="noStrike">
                          <a:effectLst/>
                        </a:rPr>
                        <a:t>, Serdang, </a:t>
                      </a:r>
                      <a:r>
                        <a:rPr lang="en-ID" sz="1600" u="none" strike="noStrike" err="1">
                          <a:effectLst/>
                        </a:rPr>
                        <a:t>Balik</a:t>
                      </a:r>
                      <a:r>
                        <a:rPr lang="en-ID" sz="1600" u="none" strike="noStrike">
                          <a:effectLst/>
                        </a:rPr>
                        <a:t> Bukit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8115384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6833023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5D523C6-2C17-F6C3-B574-F9B1831383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0923821"/>
              </p:ext>
            </p:extLst>
          </p:nvPr>
        </p:nvGraphicFramePr>
        <p:xfrm>
          <a:off x="1117600" y="992505"/>
          <a:ext cx="6908800" cy="4872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5000">
                  <a:extLst>
                    <a:ext uri="{9D8B030D-6E8A-4147-A177-3AD203B41FA5}">
                      <a16:colId xmlns:a16="http://schemas.microsoft.com/office/drawing/2014/main" val="1622441418"/>
                    </a:ext>
                  </a:extLst>
                </a:gridCol>
                <a:gridCol w="6273800">
                  <a:extLst>
                    <a:ext uri="{9D8B030D-6E8A-4147-A177-3AD203B41FA5}">
                      <a16:colId xmlns:a16="http://schemas.microsoft.com/office/drawing/2014/main" val="2018269966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K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di Kabupaten Way Kanan :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1365400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1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sv-SE" sz="1600" u="none" strike="noStrike">
                          <a:effectLst/>
                        </a:rPr>
                        <a:t>Bank Sampah Induk Lestari Blambangan Umpu</a:t>
                      </a:r>
                      <a:endParaRPr lang="sv-SE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957075632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2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Bank Sampah Induk Pemula Way Kanan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54162378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3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sv-SE" sz="1600" u="none" strike="noStrike">
                          <a:effectLst/>
                        </a:rPr>
                        <a:t>Bank Sampah Unit Sikam Maju Bersama Blambangan Umpu</a:t>
                      </a:r>
                      <a:endParaRPr lang="sv-SE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37964323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4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Bank Sampah Unit Ramik Ragom, Setdakab Way Kanan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55569103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5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Bank Sampah Unit Pramuka Peduli Tunas Jaya Way Kanan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30877953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6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Bank Sampah Umban Dija, DPMPTSP Way Kanan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73485500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7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ID" sz="1600" u="none" strike="noStrike">
                          <a:effectLst/>
                        </a:rPr>
                        <a:t>Bank Sampah Unit Dinkes</a:t>
                      </a:r>
                      <a:endParaRPr lang="en-ID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59084588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8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Bank Sampah Unit BKPSDM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638934208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9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Bank Sampah Unit Nakertrans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89034998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10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Bank Sampah Unit Dinsos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201115714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11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Bank Sampah Unit Salam Selalu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180737655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12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</a:rPr>
                        <a:t>Bank Sampah Unit Oke Bos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02435831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13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Bank Sampah Unit BPBD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47577137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14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Bank Sampah Unit Pajak Gham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983417264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15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600" u="none" strike="noStrike">
                          <a:effectLst/>
                        </a:rPr>
                        <a:t>Bank Sampah Unit Ketahanan Pangan</a:t>
                      </a:r>
                      <a:endParaRPr lang="fi-FI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861136550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16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v-SE" sz="1600" u="none" strike="noStrike">
                          <a:effectLst/>
                        </a:rPr>
                        <a:t>Bank Sampah Unit UKM Maju Bersama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88434680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17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Bank Sampah Unit Dinas P3AP2KB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09063916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18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v-SE" sz="1600" u="none" strike="noStrike">
                          <a:effectLst/>
                        </a:rPr>
                        <a:t>Bank Sampah Unit UPT Puskesmas Blambangan Umpu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805985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9912678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1D00FB8-F082-0D13-A210-5FB881EF29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317658"/>
              </p:ext>
            </p:extLst>
          </p:nvPr>
        </p:nvGraphicFramePr>
        <p:xfrm>
          <a:off x="914400" y="1706880"/>
          <a:ext cx="6908800" cy="34442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6400">
                  <a:extLst>
                    <a:ext uri="{9D8B030D-6E8A-4147-A177-3AD203B41FA5}">
                      <a16:colId xmlns:a16="http://schemas.microsoft.com/office/drawing/2014/main" val="2636178092"/>
                    </a:ext>
                  </a:extLst>
                </a:gridCol>
                <a:gridCol w="6502400">
                  <a:extLst>
                    <a:ext uri="{9D8B030D-6E8A-4147-A177-3AD203B41FA5}">
                      <a16:colId xmlns:a16="http://schemas.microsoft.com/office/drawing/2014/main" val="3025333339"/>
                    </a:ext>
                  </a:extLst>
                </a:gridCol>
              </a:tblGrid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L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Bank </a:t>
                      </a:r>
                      <a:r>
                        <a:rPr lang="en-ID" sz="1600" u="none" strike="noStrike" err="1">
                          <a:effectLst/>
                        </a:rPr>
                        <a:t>Sampah</a:t>
                      </a:r>
                      <a:r>
                        <a:rPr lang="en-ID" sz="1600" u="none" strike="noStrike">
                          <a:effectLst/>
                        </a:rPr>
                        <a:t> di </a:t>
                      </a:r>
                      <a:r>
                        <a:rPr lang="en-ID" sz="1600" u="none" strike="noStrike" err="1">
                          <a:effectLst/>
                        </a:rPr>
                        <a:t>Kabupten</a:t>
                      </a:r>
                      <a:r>
                        <a:rPr lang="en-ID" sz="1600" u="none" strike="noStrike">
                          <a:effectLst/>
                        </a:rPr>
                        <a:t> </a:t>
                      </a:r>
                      <a:r>
                        <a:rPr lang="en-ID" sz="1600" u="none" strike="noStrike" err="1">
                          <a:effectLst/>
                        </a:rPr>
                        <a:t>Tulang</a:t>
                      </a:r>
                      <a:r>
                        <a:rPr lang="en-ID" sz="1600" u="none" strike="noStrike">
                          <a:effectLst/>
                        </a:rPr>
                        <a:t> </a:t>
                      </a:r>
                      <a:r>
                        <a:rPr lang="en-ID" sz="1600" u="none" strike="noStrike" err="1">
                          <a:effectLst/>
                        </a:rPr>
                        <a:t>Bawang</a:t>
                      </a:r>
                      <a:r>
                        <a:rPr lang="en-ID" sz="1600" u="none" strike="noStrike">
                          <a:effectLst/>
                        </a:rPr>
                        <a:t> :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47638197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1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Bank Sampah "Tiga Saudara Semoga Jaya" Menggala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39250085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2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v-SE" sz="1600" u="none" strike="noStrike">
                          <a:effectLst/>
                        </a:rPr>
                        <a:t>Bank Sampah "Rongsok Mas" Menggala</a:t>
                      </a:r>
                      <a:endParaRPr lang="sv-SE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358471729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 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 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19453618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M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Bank Sampah di Kabupaten Mesuji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381120133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1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Bank Sampah Lazisnu, Ds. Mulya Agung, Kec. Simpang Pematang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02850896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2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Bank Sampah Panca Buana Ds. Bujung Buring, Kec. Tj. Raya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95432560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3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Bank Sampah Panca Buana 2 Ds. Harapan Mukti, Kec. Tj. Raya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319454172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 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 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6645894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N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Bank Sampah di Kabupaten Lampung Utara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6188550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1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Bank Sampah Desa Trimodadi, Kecamatan Abung Selatan. Kotabumi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53041119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2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D" sz="1600" u="none" strike="noStrike">
                          <a:effectLst/>
                        </a:rPr>
                        <a:t>Bank </a:t>
                      </a:r>
                      <a:r>
                        <a:rPr lang="en-ID" sz="1600" u="none" strike="noStrike" err="1">
                          <a:effectLst/>
                        </a:rPr>
                        <a:t>Sampah</a:t>
                      </a:r>
                      <a:r>
                        <a:rPr lang="en-ID" sz="1600" u="none" strike="noStrike">
                          <a:effectLst/>
                        </a:rPr>
                        <a:t> </a:t>
                      </a:r>
                      <a:r>
                        <a:rPr lang="en-ID" sz="1600" u="none" strike="noStrike" err="1">
                          <a:effectLst/>
                        </a:rPr>
                        <a:t>Kelurahan</a:t>
                      </a:r>
                      <a:r>
                        <a:rPr lang="en-ID" sz="1600" u="none" strike="noStrike">
                          <a:effectLst/>
                        </a:rPr>
                        <a:t> Kota Alam, </a:t>
                      </a:r>
                      <a:r>
                        <a:rPr lang="en-ID" sz="1600" u="none" strike="noStrike" err="1">
                          <a:effectLst/>
                        </a:rPr>
                        <a:t>Kec</a:t>
                      </a:r>
                      <a:r>
                        <a:rPr lang="en-ID" sz="1600" u="none" strike="noStrike">
                          <a:effectLst/>
                        </a:rPr>
                        <a:t>. </a:t>
                      </a:r>
                      <a:r>
                        <a:rPr lang="en-ID" sz="1600" u="none" strike="noStrike" err="1">
                          <a:effectLst/>
                        </a:rPr>
                        <a:t>Kotabumi</a:t>
                      </a:r>
                      <a:r>
                        <a:rPr lang="en-ID" sz="1600" u="none" strike="noStrike">
                          <a:effectLst/>
                        </a:rPr>
                        <a:t> Selatan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8609633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6371167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/>
          <p:nvPr/>
        </p:nvSpPr>
        <p:spPr>
          <a:xfrm>
            <a:off x="228600" y="1752600"/>
            <a:ext cx="8686800" cy="2895600"/>
          </a:xfrm>
          <a:prstGeom prst="rect">
            <a:avLst/>
          </a:prstGeom>
          <a:solidFill>
            <a:srgbClr val="E0E4D0"/>
          </a:solidFill>
        </p:spPr>
        <p:txBody>
          <a:bodyPr vert="horz" wrap="square" lIns="91440" tIns="45720" rIns="91440" bIns="45720" rtlCol="0" anchor="t">
            <a:normAutofit lnSpcReduction="10000"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Begitu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pentingnya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ekonomi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sirkuler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maka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Provinsi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Lampung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perlu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membantu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pusat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rangka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mendorong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praktik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sirkular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ekonomi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melalui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praktik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pengurangan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desain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ulang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penggunaan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kembali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produksi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ulang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daur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ulang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langsung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Hal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dicapai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melalui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transfer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penerapan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model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baru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24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4950" lvl="0" algn="l"/>
            <a:endParaRPr kumimoji="0" lang="id-ID" altLang="x-none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315824"/>
      </p:ext>
    </p:extLst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/>
          <p:nvPr/>
        </p:nvSpPr>
        <p:spPr>
          <a:xfrm>
            <a:off x="152368" y="228600"/>
            <a:ext cx="8915432" cy="6477000"/>
          </a:xfrm>
          <a:prstGeom prst="rect">
            <a:avLst/>
          </a:prstGeom>
          <a:solidFill>
            <a:srgbClr val="CCE7D4"/>
          </a:solidFill>
        </p:spPr>
        <p:txBody>
          <a:bodyPr vert="horz" wrap="square" lIns="91440" tIns="45720" rIns="91440" bIns="45720" rtlCol="0" anchor="t">
            <a:no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rangka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upaya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organic, Kementerian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Lingkungan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Hidup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Kehutanan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(KLHK)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telah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menggagas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sebuah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gerakan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baru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“Gerakan Nasional Compost Day,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Kompos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Satu Negeri”.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merupakan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salah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satu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rangkaian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Hari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Peduli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Nasional (HPSN) 2023 yang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mengambil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tema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Tuntas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Kelola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Kesejahteraan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Masyarakat”.  Menteri LHK, Siti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Nurbaya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hadir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membuka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dipusatkan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Lapangan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Banteng, Jakarta. Gerakan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membuat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kompos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dilakukan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serentak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bersama-sama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beberapa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daerah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  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Jika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seluruh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Indonesia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pengomposan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maka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10,92 Juta ton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organik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dibawa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TPA, dan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menurunkan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emisi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Gas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Rumah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Kaca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(GRK)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sebesar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6,834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juta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ton CO2eq. 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ID" sz="22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Provinsi</a:t>
            </a:r>
            <a:r>
              <a:rPr lang="en-ID" sz="22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Lampung </a:t>
            </a:r>
            <a:r>
              <a:rPr lang="en-ID" sz="22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perlu</a:t>
            </a:r>
            <a:r>
              <a:rPr lang="en-ID" sz="22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membudayakan</a:t>
            </a:r>
            <a:r>
              <a:rPr lang="en-ID" sz="22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ID" sz="22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serupa</a:t>
            </a:r>
            <a:r>
              <a:rPr lang="en-ID" sz="22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2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membentuk</a:t>
            </a:r>
            <a:r>
              <a:rPr lang="en-ID" sz="22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Kampung </a:t>
            </a:r>
            <a:r>
              <a:rPr lang="en-ID" sz="22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Organik</a:t>
            </a:r>
            <a:r>
              <a:rPr lang="en-ID" sz="22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2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pemanfaatan</a:t>
            </a:r>
            <a:r>
              <a:rPr lang="en-ID" sz="22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hasil</a:t>
            </a:r>
            <a:r>
              <a:rPr lang="en-ID" sz="2200" kern="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composting.</a:t>
            </a:r>
            <a:endParaRPr lang="en-ID" sz="22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334810"/>
      </p:ext>
    </p:extLst>
  </p:cSld>
  <p:clrMapOvr>
    <a:masterClrMapping/>
  </p:clrMapOvr>
  <p:transition>
    <p:wedg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EF4E5-8380-1C14-060A-EE14E0374006}"/>
              </a:ext>
            </a:extLst>
          </p:cNvPr>
          <p:cNvSpPr txBox="1"/>
          <p:nvPr/>
        </p:nvSpPr>
        <p:spPr>
          <a:xfrm>
            <a:off x="206477" y="381000"/>
            <a:ext cx="8731045" cy="5791200"/>
          </a:xfrm>
          <a:prstGeom prst="rect">
            <a:avLst/>
          </a:prstGeom>
          <a:solidFill>
            <a:srgbClr val="E0E4D0"/>
          </a:solidFill>
        </p:spPr>
        <p:txBody>
          <a:bodyPr vert="horz" wrap="square" lIns="91440" tIns="45720" rIns="91440" bIns="45720" rtlCol="0" anchor="t">
            <a:normAutofit fontScale="92500" lnSpcReduction="10000"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rangka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kualitas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pengurangan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penanganan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Provinsi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Lampung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perlu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juga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mengadopsi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kebijakan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strategi, program dan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daerah-daerah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maju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sampahnya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dilakukan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Kabupaten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Banyumas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Provinsi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Jawa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Tengah. 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mengingat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masih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besarnya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GAP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antara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target dan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realisasi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Jakstrada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Provinsi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Lampung.  </a:t>
            </a:r>
            <a:r>
              <a:rPr lang="en-GB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Timbulan</a:t>
            </a:r>
            <a:r>
              <a:rPr lang="en-GB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GB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GB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Provinsi</a:t>
            </a:r>
            <a:r>
              <a:rPr lang="en-GB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Lampung </a:t>
            </a:r>
            <a:r>
              <a:rPr lang="en-GB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GB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2022 </a:t>
            </a:r>
            <a:r>
              <a:rPr lang="en-GB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sebesar</a:t>
            </a:r>
            <a:r>
              <a:rPr lang="en-GB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4.515,23 Ton </a:t>
            </a:r>
            <a:r>
              <a:rPr lang="en-GB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perharinya</a:t>
            </a:r>
            <a:r>
              <a:rPr lang="en-GB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GB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GB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satu</a:t>
            </a:r>
            <a:r>
              <a:rPr lang="en-GB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GB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diperkirakan</a:t>
            </a:r>
            <a:r>
              <a:rPr lang="en-GB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mencapai</a:t>
            </a:r>
            <a:r>
              <a:rPr lang="en-GB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1.648.559,81 Ton.  Dari total </a:t>
            </a:r>
            <a:r>
              <a:rPr lang="en-GB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GB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lang="en-GB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GB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GB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ditangani</a:t>
            </a:r>
            <a:r>
              <a:rPr lang="en-GB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baru</a:t>
            </a:r>
            <a:r>
              <a:rPr lang="en-GB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sebesar</a:t>
            </a:r>
            <a:r>
              <a:rPr lang="en-GB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554.578,83 Ton </a:t>
            </a:r>
            <a:r>
              <a:rPr lang="en-GB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GB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mencapai</a:t>
            </a:r>
            <a:r>
              <a:rPr lang="en-GB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33,65% </a:t>
            </a:r>
            <a:r>
              <a:rPr lang="en-GB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GB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total </a:t>
            </a:r>
            <a:r>
              <a:rPr lang="en-GB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timbulan</a:t>
            </a:r>
            <a:r>
              <a:rPr lang="en-GB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GB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r>
              <a:rPr lang="en-GB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Sedangkan</a:t>
            </a:r>
            <a:r>
              <a:rPr lang="en-GB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GB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GB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GB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dikurangi</a:t>
            </a:r>
            <a:r>
              <a:rPr lang="en-GB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baru</a:t>
            </a:r>
            <a:r>
              <a:rPr lang="en-GB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mencapai</a:t>
            </a:r>
            <a:r>
              <a:rPr lang="en-GB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111.279,11 Ton </a:t>
            </a:r>
            <a:r>
              <a:rPr lang="en-GB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GB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sebesar</a:t>
            </a:r>
            <a:r>
              <a:rPr lang="en-GB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6,75%. 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Jika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kita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bandingkan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target yang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ditetapkan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Jakstrada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Provinsi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Lampung yang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mengacu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Jakstranas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penanganan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2022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ditargetkan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sebesar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73%,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sedangkan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pengurangan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sebesar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26%.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Artinya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perlu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keras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seluruh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stakeholder di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Provinsi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Lampung agar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capaian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kinerja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Provinsi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Lampung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ditingkatkan</a:t>
            </a:r>
            <a:r>
              <a:rPr lang="en-ID" sz="20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id-ID" altLang="x-none" sz="2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507284"/>
      </p:ext>
    </p:extLst>
  </p:cSld>
  <p:clrMapOvr>
    <a:masterClrMapping/>
  </p:clrMapOvr>
  <p:transition>
    <p:wedg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EF4E5-8380-1C14-060A-EE14E0374006}"/>
              </a:ext>
            </a:extLst>
          </p:cNvPr>
          <p:cNvSpPr txBox="1"/>
          <p:nvPr/>
        </p:nvSpPr>
        <p:spPr>
          <a:xfrm>
            <a:off x="267483" y="304800"/>
            <a:ext cx="8647918" cy="6248400"/>
          </a:xfrm>
          <a:prstGeom prst="rect">
            <a:avLst/>
          </a:prstGeom>
          <a:solidFill>
            <a:srgbClr val="E0E4D0"/>
          </a:solidFill>
        </p:spPr>
        <p:txBody>
          <a:bodyPr vert="horz" wrap="square" lIns="91440" tIns="45720" rIns="91440" bIns="45720" rtlCol="0" anchor="t">
            <a:no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Selain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itu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banyak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factor yang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dibenahi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hingga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2050, </a:t>
            </a:r>
            <a:r>
              <a:rPr lang="en-ID" sz="22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diantaranya</a:t>
            </a:r>
            <a:r>
              <a:rPr lang="en-ID" sz="2200" kern="100" spc="-1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ID" sz="22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37160" lvl="0" indent="-342900" algn="just"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1200"/>
              <a:buFont typeface="+mj-lt"/>
              <a:buAutoNum type="arabicParenR"/>
              <a:tabLst>
                <a:tab pos="368300" algn="l"/>
              </a:tabLst>
            </a:pP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Jumlah</a:t>
            </a:r>
            <a:r>
              <a:rPr lang="id-ID" sz="2200" kern="100" spc="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armada</a:t>
            </a:r>
            <a:r>
              <a:rPr lang="id-ID" sz="2200" kern="100" spc="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angkutan</a:t>
            </a:r>
            <a:r>
              <a:rPr lang="id-ID" sz="2200" kern="100" spc="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id-ID" sz="2200" kern="100" spc="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yang</a:t>
            </a:r>
            <a:r>
              <a:rPr lang="id-ID" sz="2200" kern="100" spc="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belum</a:t>
            </a:r>
            <a:r>
              <a:rPr lang="id-ID" sz="2200" kern="100" spc="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memadai</a:t>
            </a:r>
            <a:r>
              <a:rPr lang="en-US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22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40970" lvl="0" indent="-342900" algn="just"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1200"/>
              <a:buFont typeface="+mj-lt"/>
              <a:buAutoNum type="arabicParenR"/>
              <a:tabLst>
                <a:tab pos="368300" algn="l"/>
              </a:tabLst>
            </a:pP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Minimnya jumlah dan belum optimalnya pengoperasian sarana Bank Sampah,</a:t>
            </a:r>
            <a:r>
              <a:rPr lang="id-ID" sz="2200" kern="100" spc="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TPS</a:t>
            </a:r>
            <a:r>
              <a:rPr lang="id-ID" sz="2200" kern="100" spc="-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3R,</a:t>
            </a:r>
            <a:r>
              <a:rPr lang="id-ID" sz="2200" kern="100" spc="-1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Rumah</a:t>
            </a:r>
            <a:r>
              <a:rPr lang="id-ID" sz="2200" kern="100" spc="-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Kompos dan</a:t>
            </a:r>
            <a:r>
              <a:rPr lang="id-ID" sz="2200" kern="100" spc="-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sejenisnya</a:t>
            </a:r>
            <a:r>
              <a:rPr lang="id-ID" sz="2200" kern="100" spc="-1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yang</a:t>
            </a:r>
            <a:r>
              <a:rPr lang="id-ID" sz="2200" kern="100" spc="-1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</a:t>
            </a:r>
            <a:r>
              <a:rPr lang="id-ID" sz="2200" kern="100" spc="-1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</a:t>
            </a:r>
            <a:r>
              <a:rPr lang="id-ID" sz="2200" kern="100" spc="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Provinsi</a:t>
            </a:r>
            <a:r>
              <a:rPr lang="id-ID" sz="2200" kern="100" spc="-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Lampung.</a:t>
            </a:r>
            <a:endParaRPr lang="en-ID" sz="22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40970" lvl="0" indent="-342900" algn="just"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1200"/>
              <a:buFont typeface="+mj-lt"/>
              <a:buAutoNum type="arabicParenR"/>
              <a:tabLst>
                <a:tab pos="368300" algn="l"/>
              </a:tabLst>
            </a:pP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Masih</a:t>
            </a:r>
            <a:r>
              <a:rPr lang="id-ID" sz="2200" kern="100" spc="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terkendalanya</a:t>
            </a:r>
            <a:r>
              <a:rPr lang="id-ID" sz="2200" kern="100" spc="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rencana</a:t>
            </a:r>
            <a:r>
              <a:rPr lang="id-ID" sz="2200" kern="100" spc="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pembangunan</a:t>
            </a:r>
            <a:r>
              <a:rPr lang="id-ID" sz="2200" kern="100" spc="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TPA</a:t>
            </a:r>
            <a:r>
              <a:rPr lang="id-ID" sz="2200" kern="100" spc="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Regional</a:t>
            </a:r>
            <a:r>
              <a:rPr lang="id-ID" sz="2200" kern="100" spc="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id-ID" sz="2200" kern="100" spc="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PSEL</a:t>
            </a:r>
            <a:r>
              <a:rPr lang="id-ID" sz="2200" kern="100" spc="37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</a:t>
            </a:r>
            <a:r>
              <a:rPr lang="id-ID" sz="2200" kern="100" spc="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Provinsi</a:t>
            </a:r>
            <a:r>
              <a:rPr lang="id-ID" sz="2200" kern="100" spc="-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Lampung.</a:t>
            </a:r>
            <a:endParaRPr lang="en-ID" sz="22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40335" lvl="0" indent="-342900" algn="just"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1200"/>
              <a:buFont typeface="+mj-lt"/>
              <a:buAutoNum type="arabicParenR"/>
              <a:tabLst>
                <a:tab pos="368300" algn="l"/>
              </a:tabLst>
            </a:pP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 3 TPA yang sudah tidak layak operasi yaitu : TPA Bakung Kota Bandar</a:t>
            </a:r>
            <a:r>
              <a:rPr lang="id-ID" sz="2200" kern="100" spc="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Lampung, TPA Karang Rejo Kota Metro dan TPA Bandar Jaya Kabupaten</a:t>
            </a:r>
            <a:r>
              <a:rPr lang="id-ID" sz="2200" kern="100" spc="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Lampung</a:t>
            </a:r>
            <a:r>
              <a:rPr lang="id-ID" sz="2200" kern="100" spc="-1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Tengah.</a:t>
            </a:r>
            <a:endParaRPr lang="en-ID" sz="22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39700" lvl="0" indent="-342900" algn="just"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1200"/>
              <a:buFont typeface="+mj-lt"/>
              <a:buAutoNum type="arabicParenR"/>
              <a:tabLst>
                <a:tab pos="368300" algn="l"/>
              </a:tabLst>
            </a:pP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Minimnya dana operasional untuk layanan sampah di kabupaten/kota.</a:t>
            </a:r>
            <a:endParaRPr lang="en-ID" sz="22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1200"/>
              <a:buFont typeface="+mj-lt"/>
              <a:buAutoNum type="arabicParenR"/>
              <a:tabLst>
                <a:tab pos="368300" algn="l"/>
              </a:tabLst>
            </a:pP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Masih</a:t>
            </a:r>
            <a:r>
              <a:rPr lang="id-ID" sz="2200" kern="100" spc="-1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banyaknya</a:t>
            </a:r>
            <a:r>
              <a:rPr lang="id-ID" sz="2200" kern="100" spc="-2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desa</a:t>
            </a:r>
            <a:r>
              <a:rPr lang="id-ID" sz="2200" kern="100" spc="-1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yang</a:t>
            </a:r>
            <a:r>
              <a:rPr lang="id-ID" sz="2200" kern="100" spc="-2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id-ID" sz="2200" kern="100" spc="-1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id-ID" sz="2200" kern="100" spc="-1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layanan</a:t>
            </a:r>
            <a:r>
              <a:rPr lang="id-ID" sz="2200" kern="100" spc="-1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angkutan</a:t>
            </a:r>
            <a:r>
              <a:rPr lang="id-ID" sz="2200" kern="100" spc="-1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sampah.</a:t>
            </a:r>
            <a:endParaRPr lang="en-ID" sz="22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1200"/>
              <a:buFont typeface="+mj-lt"/>
              <a:buAutoNum type="arabicParenR"/>
              <a:tabLst>
                <a:tab pos="368300" algn="l"/>
              </a:tabLst>
            </a:pP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Belum</a:t>
            </a:r>
            <a:r>
              <a:rPr lang="id-ID" sz="2200" kern="100" spc="-2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terkelolanya</a:t>
            </a:r>
            <a:r>
              <a:rPr lang="id-ID" sz="2200" kern="100" spc="-2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id-ID" sz="2200" kern="100" spc="-1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organik</a:t>
            </a:r>
            <a:r>
              <a:rPr lang="id-ID" sz="2200" kern="100" spc="-1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id-ID" sz="2200" kern="100" spc="-1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id-ID" sz="2200" kern="100" spc="-1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</a:t>
            </a:r>
            <a:r>
              <a:rPr lang="id-ID" sz="2200" kern="100" spc="-1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Kabupaten/Kota.</a:t>
            </a:r>
            <a:endParaRPr lang="en-ID" sz="22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1200"/>
              <a:buFont typeface="+mj-lt"/>
              <a:buAutoNum type="arabicParenR"/>
              <a:tabLst>
                <a:tab pos="368300" algn="l"/>
              </a:tabLst>
            </a:pP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Belum</a:t>
            </a:r>
            <a:r>
              <a:rPr lang="id-ID" sz="2200" kern="100" spc="-1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terkelolanya</a:t>
            </a:r>
            <a:r>
              <a:rPr lang="id-ID" sz="2200" kern="100" spc="-2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id-ID" sz="2200" kern="100" spc="-1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sungai,</a:t>
            </a:r>
            <a:r>
              <a:rPr lang="id-ID" sz="2200" kern="100" spc="-1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pesisir</a:t>
            </a:r>
            <a:r>
              <a:rPr lang="id-ID" sz="2200" kern="100" spc="-1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id-ID" sz="2200" kern="100" spc="-1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2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laut.</a:t>
            </a:r>
            <a:endParaRPr kumimoji="0" lang="id-ID" altLang="x-none" sz="2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650919"/>
      </p:ext>
    </p:extLst>
  </p:cSld>
  <p:clrMapOvr>
    <a:masterClrMapping/>
  </p:clrMapOvr>
  <p:transition>
    <p:wedg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0E940F5-29C7-0145-F016-479899C47B7B}"/>
              </a:ext>
            </a:extLst>
          </p:cNvPr>
          <p:cNvSpPr txBox="1"/>
          <p:nvPr/>
        </p:nvSpPr>
        <p:spPr>
          <a:xfrm>
            <a:off x="685800" y="228600"/>
            <a:ext cx="7696200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Upaya yang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terus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dilaksanakan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DLH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Provinsi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Lampung </a:t>
            </a:r>
          </a:p>
          <a:p>
            <a:pPr algn="ctr"/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endParaRPr lang="en-ID" sz="2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D8F158-DAC5-83A7-F437-72F5361C0943}"/>
              </a:ext>
            </a:extLst>
          </p:cNvPr>
          <p:cNvSpPr txBox="1"/>
          <p:nvPr/>
        </p:nvSpPr>
        <p:spPr>
          <a:xfrm>
            <a:off x="228600" y="1352566"/>
            <a:ext cx="8458200" cy="526297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lvl="0" indent="-342900" algn="just">
              <a:buFont typeface="+mj-lt"/>
              <a:buAutoNum type="arabicPeriod"/>
              <a:tabLst>
                <a:tab pos="270510" algn="l"/>
              </a:tabLst>
            </a:pP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Melaksanakan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terkait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Peringatan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Hari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Peduli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Nasional </a:t>
            </a:r>
            <a:endParaRPr lang="en-ID" sz="2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270510" algn="l"/>
              </a:tabLst>
            </a:pP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Terus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melengkapi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berbagai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aturan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pendukung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mewujudkan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Indonesia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Bebas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Provinsi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Lampung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endParaRPr lang="en-ID" sz="2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270510" algn="l"/>
              </a:tabLst>
            </a:pPr>
            <a:r>
              <a:rPr lang="id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DLH Provinsi Lampung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terus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melaksanakan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pembinaan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Desa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Proklim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Desa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Smart Village.</a:t>
            </a:r>
            <a:endParaRPr lang="en-ID" sz="2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270510" algn="l"/>
              </a:tabLst>
            </a:pP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Melaksanakan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koordinasi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pengelolalan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kabupaten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kota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terkait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sarana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prasarana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dimiliki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kabupaten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kota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pengisian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SIPSN,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inventarisasi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Lembaga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Bank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TPS3R, dan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sejenisnya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pengisian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Simba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Bank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Induk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(BSI) dan Bank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Unit (BSU).</a:t>
            </a:r>
            <a:endParaRPr lang="en-ID" sz="2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788930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CEAD142-9846-ABC9-120F-35E1A6DBF193}"/>
              </a:ext>
            </a:extLst>
          </p:cNvPr>
          <p:cNvSpPr txBox="1"/>
          <p:nvPr/>
        </p:nvSpPr>
        <p:spPr>
          <a:xfrm>
            <a:off x="685800" y="573375"/>
            <a:ext cx="7696200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Upaya yang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terus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dilaksanakan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DLH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Provinsi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Lampung </a:t>
            </a:r>
          </a:p>
          <a:p>
            <a:pPr algn="ctr"/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endParaRPr lang="en-ID" sz="2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EF645A-847B-7E39-3A78-3F1F2EB52234}"/>
              </a:ext>
            </a:extLst>
          </p:cNvPr>
          <p:cNvSpPr txBox="1"/>
          <p:nvPr/>
        </p:nvSpPr>
        <p:spPr>
          <a:xfrm>
            <a:off x="304800" y="1788616"/>
            <a:ext cx="8305800" cy="41549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lvl="0" indent="-342900" algn="just">
              <a:buFont typeface="+mj-lt"/>
              <a:buAutoNum type="arabicPeriod"/>
              <a:tabLst>
                <a:tab pos="270510" algn="l"/>
              </a:tabLst>
            </a:pP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Melaksanakan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agenda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tahunan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World Clean  Up Day</a:t>
            </a:r>
            <a:r>
              <a:rPr lang="id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(WCD) yang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berkolaborasi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Team WCD Lampung</a:t>
            </a:r>
            <a:endParaRPr lang="en-ID" sz="2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270510" algn="l"/>
              </a:tabLst>
            </a:pP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Melaksanakan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melaksanakan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Sosialisasi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Pembentukan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Bank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Desa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ditargetkan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2024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selambat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lambatnya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2030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terbentuk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satu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bank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setiap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kelurahan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desa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2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270510" algn="l"/>
              </a:tabLst>
            </a:pP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DLH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Provinsi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Lampung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terus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mendukung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rencana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Provinsi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Lampung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membangun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TPA Regional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Provinsi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Lampung.  </a:t>
            </a:r>
            <a:endParaRPr lang="en-ID" sz="2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270510" algn="l"/>
              </a:tabLst>
            </a:pP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Koordinasi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Pendampingan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Adipura</a:t>
            </a:r>
            <a:r>
              <a:rPr lang="en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endParaRPr lang="en-ID" sz="2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270510" algn="l"/>
              </a:tabLst>
            </a:pPr>
            <a:r>
              <a:rPr lang="id-ID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Pemberian Bantuan Sarpras tahun 2023</a:t>
            </a:r>
            <a:endParaRPr lang="en-ID" sz="2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103869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ersegi Panjang 9">
            <a:extLst>
              <a:ext uri="{FF2B5EF4-FFF2-40B4-BE49-F238E27FC236}">
                <a16:creationId xmlns:a16="http://schemas.microsoft.com/office/drawing/2014/main" id="{29311FDC-C7C9-4236-B444-82B398533CA6}"/>
              </a:ext>
            </a:extLst>
          </p:cNvPr>
          <p:cNvSpPr/>
          <p:nvPr/>
        </p:nvSpPr>
        <p:spPr bwMode="auto">
          <a:xfrm>
            <a:off x="1386577" y="2484783"/>
            <a:ext cx="6730263" cy="91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4000" b="1" i="0" u="none" strike="noStrike" normalizeH="0" baseline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</a:rPr>
              <a:t>Sekian &amp; Terima Kasih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A81AA4-7EEF-4FF0-A003-DA2C0DDEE3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0" y="228600"/>
            <a:ext cx="2160240" cy="17497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A83923F-E733-47D8-AA2F-42C65EB1EA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188972"/>
            <a:ext cx="2448272" cy="182895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/>
          <p:nvPr/>
        </p:nvSpPr>
        <p:spPr>
          <a:xfrm>
            <a:off x="41548" y="647700"/>
            <a:ext cx="9026252" cy="5067300"/>
          </a:xfrm>
          <a:prstGeom prst="rect">
            <a:avLst/>
          </a:prstGeom>
          <a:solidFill>
            <a:srgbClr val="E0E4D0"/>
          </a:solidFill>
        </p:spPr>
        <p:txBody>
          <a:bodyPr vert="horz" wrap="square" lIns="91440" tIns="45720" rIns="91440" bIns="45720" rtlCol="0" anchor="t">
            <a:no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Berkenaan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plastic,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Indonesia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telah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mengatur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regulasi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penghentian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penggunaan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bertahap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phase-out 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beberapa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jenis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plastik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sekali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pakai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akhir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2029.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Jenis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plastik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dihentikan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antaranya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styrofoam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kemasan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makanan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alat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makan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plastik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sekali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pakai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sedotan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plastik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kantong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belanja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plastik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kemasan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multilayer,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maupun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kemasan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berukuran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kecil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  Hal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upaya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mengatasi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kemasan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sulit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dikumpulkan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bernilai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ekonomis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sulit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didaur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ulang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menghindari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potensi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cemara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kemasan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berbahan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polivinil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klorida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dan 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polistirena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34031153"/>
      </p:ext>
    </p:extLst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/>
          <p:nvPr/>
        </p:nvSpPr>
        <p:spPr>
          <a:xfrm>
            <a:off x="304800" y="533400"/>
            <a:ext cx="8686832" cy="5943600"/>
          </a:xfrm>
          <a:prstGeom prst="rect">
            <a:avLst/>
          </a:prstGeom>
          <a:solidFill>
            <a:srgbClr val="E0E4D0"/>
          </a:solidFill>
        </p:spPr>
        <p:txBody>
          <a:bodyPr vert="horz" wrap="square" lIns="91440" tIns="45720" rIns="91440" bIns="45720" rtlCol="0" anchor="t">
            <a:noAutofit/>
          </a:bodyPr>
          <a:lstStyle/>
          <a:p>
            <a:pPr lvl="0" algn="just"/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KLHK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melahirkan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peta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jalan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pengurangan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sampah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plastik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melalui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tiga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Langkah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yaitu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:  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Pertama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mendesain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ulang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(redesign)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wadah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atau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kemasan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Hal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ini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dilakukan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agar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sampah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plastik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mudah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dikumpulkan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untuk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diguna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ulang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Cara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ini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juga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bisa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membuat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sampah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mudah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dikumpulkan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bernilai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ekonomis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dan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dapat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didaur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ulang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menjadi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bahan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baku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kemasan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yang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sama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 Langkah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ini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sebagai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upaya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menerapkan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ekonomi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sirkular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dan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menjual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produk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atau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jasa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tanpa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kemasan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atau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wadah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serta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phase out (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memusnahkan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)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produk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atau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kemasan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bermasalah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Langkah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kedua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adalah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menarik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dan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mengumpulkan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kembali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sampah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kemasan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paska-konsumsi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Selanjutnya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didaur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ulang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Langkah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ketiga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menarik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dan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mengumpulkan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kembali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kemasan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Nantinya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kemasan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ini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bisa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digunakan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ulang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atau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dimanfaatkan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lagi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Intinya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adalah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para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pelaku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usaha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dituntut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untuk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bertanggung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jawab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atas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sampah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yang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dihasilkannya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dengan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istilah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make-use-recycle 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atau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membuat-memakai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kembali-mendaur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ID" sz="22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ulang</a:t>
            </a:r>
            <a:r>
              <a:rPr lang="en-ID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endParaRPr kumimoji="0" lang="id-ID" altLang="x-none" sz="2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613864"/>
      </p:ext>
    </p:extLst>
  </p:cSld>
  <p:clrMapOvr>
    <a:masterClrMapping/>
  </p:clrMapOvr>
  <p:transition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/>
          <p:nvPr/>
        </p:nvSpPr>
        <p:spPr>
          <a:xfrm>
            <a:off x="76184" y="1981200"/>
            <a:ext cx="8991632" cy="3429000"/>
          </a:xfrm>
          <a:prstGeom prst="rect">
            <a:avLst/>
          </a:prstGeom>
          <a:solidFill>
            <a:srgbClr val="E0E4D0"/>
          </a:solidFill>
        </p:spPr>
        <p:txBody>
          <a:bodyPr vert="horz" wrap="square" lIns="91440" tIns="45720" rIns="91440" bIns="45720" rtlCol="0" anchor="t">
            <a:no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Pergeseran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pola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hidup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life style dan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pola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konsumsi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Indonesia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khususnya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penggunaan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plastik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sekali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pakai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juga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berandil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besar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penyelesaian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persoalan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sampah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plastik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mendukung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lang="en-ID" sz="2400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ID" altLang="x-none" sz="2400" b="0" i="0" u="none" strike="noStrike" kern="100" cap="none" spc="0" normalizeH="0" baseline="0" noProof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Arial" panose="020B0604020202020204" pitchFamily="34" charset="0"/>
                <a:cs typeface="Times New Roman" panose="02020603050405020304" pitchFamily="18" charset="0"/>
              </a:rPr>
              <a:t>Provinsi</a:t>
            </a:r>
            <a:r>
              <a:rPr kumimoji="0" lang="en-ID" altLang="x-none" sz="2400" b="0" i="0" u="none" strike="noStrike" kern="100" cap="none" spc="0" normalizeH="0" baseline="0" noProof="0">
                <a:ln>
                  <a:noFill/>
                </a:ln>
                <a:solidFill>
                  <a:srgbClr val="000000"/>
                </a:solidFill>
                <a:uLnTx/>
                <a:uFillTx/>
                <a:latin typeface="Arial" panose="020B0604020202020204" pitchFamily="34" charset="0"/>
                <a:cs typeface="Times New Roman" panose="02020603050405020304" pitchFamily="18" charset="0"/>
              </a:rPr>
              <a:t> Lampung di </a:t>
            </a:r>
            <a:r>
              <a:rPr lang="en-ID" altLang="x-none" sz="2400" kern="10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tahun</a:t>
            </a:r>
            <a:r>
              <a:rPr lang="en-ID" altLang="x-none" sz="2400" kern="1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2023 </a:t>
            </a:r>
            <a:r>
              <a:rPr lang="en-ID" altLang="x-none" sz="2400" kern="10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ini</a:t>
            </a:r>
            <a:r>
              <a:rPr lang="en-ID" altLang="x-none" sz="2400" kern="1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ID" altLang="x-none" sz="2400" kern="10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sedang</a:t>
            </a:r>
            <a:r>
              <a:rPr lang="en-ID" altLang="x-none" sz="2400" kern="1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ID" altLang="x-none" sz="2400" kern="10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mengupayakan</a:t>
            </a:r>
            <a:r>
              <a:rPr lang="en-ID" altLang="x-none" sz="2400" kern="1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ID" altLang="x-none" sz="2400" kern="10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terbitnya</a:t>
            </a:r>
            <a:r>
              <a:rPr lang="en-ID" altLang="x-none" sz="2400" kern="1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ID" altLang="x-none" sz="2400" kern="10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pengelolaan</a:t>
            </a:r>
            <a:r>
              <a:rPr lang="en-ID" altLang="x-none" sz="2400" kern="1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ID" altLang="x-none" sz="2400" kern="10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sampah</a:t>
            </a:r>
            <a:r>
              <a:rPr lang="en-ID" altLang="x-none" sz="2400" kern="1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plastic </a:t>
            </a:r>
            <a:r>
              <a:rPr lang="en-ID" altLang="x-none" sz="2400" kern="10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sehingga</a:t>
            </a:r>
            <a:r>
              <a:rPr lang="en-ID" altLang="x-none" sz="2400" kern="1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ID" altLang="x-none" sz="2400" kern="10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implementasinya</a:t>
            </a:r>
            <a:r>
              <a:rPr lang="en-ID" altLang="x-none" sz="2400" kern="1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ID" altLang="x-none" sz="2400" kern="10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dapat</a:t>
            </a:r>
            <a:r>
              <a:rPr lang="en-ID" altLang="x-none" sz="2400" kern="1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ID" altLang="x-none" sz="2400" kern="10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dijalankan</a:t>
            </a:r>
            <a:r>
              <a:rPr lang="en-ID" altLang="x-none" sz="2400" kern="1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di </a:t>
            </a:r>
            <a:r>
              <a:rPr lang="en-ID" altLang="x-none" sz="2400" kern="10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tahun</a:t>
            </a:r>
            <a:r>
              <a:rPr lang="en-ID" altLang="x-none" sz="2400" kern="1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2024 dan </a:t>
            </a:r>
            <a:r>
              <a:rPr lang="en-ID" altLang="x-none" sz="2400" kern="10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seterusnya</a:t>
            </a:r>
            <a:r>
              <a:rPr lang="en-ID" altLang="x-none" sz="2400" kern="1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kumimoji="0" lang="id-ID" altLang="x-none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ID" sz="2400" kern="1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4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23888" lvl="0" indent="-388938" algn="l">
              <a:buFontTx/>
              <a:buChar char="-"/>
            </a:pPr>
            <a:endParaRPr kumimoji="0" lang="id-ID" altLang="x-none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291036"/>
      </p:ext>
    </p:extLst>
  </p:cSld>
  <p:clrMapOvr>
    <a:masterClrMapping/>
  </p:clrMapOvr>
  <p:transition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98622-0547-F8BB-EECE-714465DC7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209800"/>
            <a:ext cx="7239000" cy="1828800"/>
          </a:xfrm>
        </p:spPr>
        <p:txBody>
          <a:bodyPr/>
          <a:lstStyle/>
          <a:p>
            <a:pPr algn="ctr"/>
            <a:r>
              <a:rPr lang="en-US"/>
              <a:t>PERHITUNGAN BASELINE PENGELOLAAN  SAMPAH PROVINSI LAMPUNG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29667615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578TGp_CleanCity_light_ani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578TGp_CleanCity_light_ani</Template>
  <Application>Microsoft Office PowerPoint</Application>
  <PresentationFormat>On-screen Show (4:3)</PresentationFormat>
  <Slides>54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578TGp_CleanCity_light_ani</vt:lpstr>
      <vt:lpstr>Base Line Persampahan di Provinsi Lampung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PERHITUNGAN BASELINE PENGELOLAAN  SAMPAH PROVINSI LAMPUNG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KONDISI SARANA PRASARANA PENGELOLAAN PERSAMPAHAN SAAT INI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 PowerTemplate</dc:title>
  <dc:creator>杨光</dc:creator>
  <cp:revision>2</cp:revision>
  <cp:lastPrinted>2023-11-03T07:31:33Z</cp:lastPrinted>
  <dcterms:created xsi:type="dcterms:W3CDTF">2014-06-08T08:15:07Z</dcterms:created>
  <dcterms:modified xsi:type="dcterms:W3CDTF">2024-06-24T02:37:24Z</dcterms:modified>
</cp:coreProperties>
</file>