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Lst>
  <p:sldSz cx="18288000" cy="10287000"/>
  <p:notesSz cx="6858000" cy="9144000"/>
  <p:embeddedFontLst>
    <p:embeddedFont>
      <p:font typeface="Bobby Jones" panose="020B0604020202020204" charset="0"/>
      <p:regular r:id="rId25"/>
    </p:embeddedFont>
    <p:embeddedFont>
      <p:font typeface="Canva Sans Bold" panose="020B0604020202020204" charset="0"/>
      <p:regular r:id="rId26"/>
    </p:embeddedFont>
    <p:embeddedFont>
      <p:font typeface="Open Sans Bold" panose="020B0604020202020204" charset="0"/>
      <p:regular r:id="rId27"/>
    </p:embeddedFont>
    <p:embeddedFont>
      <p:font typeface="Poppins" panose="00000500000000000000" pitchFamily="2" charset="0"/>
      <p:regular r:id="rId28"/>
    </p:embeddedFont>
    <p:embeddedFont>
      <p:font typeface="Poppins Bold" panose="00000800000000000000"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38" d="100"/>
          <a:sy n="38" d="100"/>
        </p:scale>
        <p:origin x="852"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sarjanaku.com/2011/07/contoh-proposal-kegiatan-usaha-skripsi.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611945">
            <a:off x="14458950" y="4723039"/>
            <a:ext cx="7658100" cy="5426529"/>
            <a:chOff x="0" y="0"/>
            <a:chExt cx="2016948" cy="1429209"/>
          </a:xfrm>
        </p:grpSpPr>
        <p:sp>
          <p:nvSpPr>
            <p:cNvPr id="3" name="Freeform 3"/>
            <p:cNvSpPr/>
            <p:nvPr/>
          </p:nvSpPr>
          <p:spPr>
            <a:xfrm>
              <a:off x="0" y="0"/>
              <a:ext cx="2016948" cy="1429209"/>
            </a:xfrm>
            <a:custGeom>
              <a:avLst/>
              <a:gdLst/>
              <a:ahLst/>
              <a:cxnLst/>
              <a:rect l="l" t="t" r="r" b="b"/>
              <a:pathLst>
                <a:path w="2016948" h="1429209">
                  <a:moveTo>
                    <a:pt x="51558" y="0"/>
                  </a:moveTo>
                  <a:lnTo>
                    <a:pt x="1965390" y="0"/>
                  </a:lnTo>
                  <a:cubicBezTo>
                    <a:pt x="1979064" y="0"/>
                    <a:pt x="1992178" y="5432"/>
                    <a:pt x="2001847" y="15101"/>
                  </a:cubicBezTo>
                  <a:cubicBezTo>
                    <a:pt x="2011516" y="24770"/>
                    <a:pt x="2016948" y="37884"/>
                    <a:pt x="2016948" y="51558"/>
                  </a:cubicBezTo>
                  <a:lnTo>
                    <a:pt x="2016948" y="1377651"/>
                  </a:lnTo>
                  <a:cubicBezTo>
                    <a:pt x="2016948" y="1391325"/>
                    <a:pt x="2011516" y="1404439"/>
                    <a:pt x="2001847" y="1414108"/>
                  </a:cubicBezTo>
                  <a:cubicBezTo>
                    <a:pt x="1992178" y="1423777"/>
                    <a:pt x="1979064" y="1429209"/>
                    <a:pt x="1965390" y="1429209"/>
                  </a:cubicBezTo>
                  <a:lnTo>
                    <a:pt x="51558" y="1429209"/>
                  </a:lnTo>
                  <a:cubicBezTo>
                    <a:pt x="37884" y="1429209"/>
                    <a:pt x="24770" y="1423777"/>
                    <a:pt x="15101" y="1414108"/>
                  </a:cubicBezTo>
                  <a:cubicBezTo>
                    <a:pt x="5432" y="1404439"/>
                    <a:pt x="0" y="1391325"/>
                    <a:pt x="0" y="1377651"/>
                  </a:cubicBezTo>
                  <a:lnTo>
                    <a:pt x="0" y="51558"/>
                  </a:lnTo>
                  <a:cubicBezTo>
                    <a:pt x="0" y="37884"/>
                    <a:pt x="5432" y="24770"/>
                    <a:pt x="15101" y="15101"/>
                  </a:cubicBezTo>
                  <a:cubicBezTo>
                    <a:pt x="24770" y="5432"/>
                    <a:pt x="37884" y="0"/>
                    <a:pt x="51558" y="0"/>
                  </a:cubicBezTo>
                  <a:close/>
                </a:path>
              </a:pathLst>
            </a:custGeom>
            <a:solidFill>
              <a:srgbClr val="8D0000"/>
            </a:solidFill>
          </p:spPr>
        </p:sp>
        <p:sp>
          <p:nvSpPr>
            <p:cNvPr id="4" name="TextBox 4"/>
            <p:cNvSpPr txBox="1"/>
            <p:nvPr/>
          </p:nvSpPr>
          <p:spPr>
            <a:xfrm>
              <a:off x="0" y="-333375"/>
              <a:ext cx="2016948" cy="1762584"/>
            </a:xfrm>
            <a:prstGeom prst="rect">
              <a:avLst/>
            </a:prstGeom>
          </p:spPr>
          <p:txBody>
            <a:bodyPr lIns="50800" tIns="50800" rIns="50800" bIns="50800" rtlCol="0" anchor="ctr"/>
            <a:lstStyle/>
            <a:p>
              <a:pPr algn="ctr">
                <a:lnSpc>
                  <a:spcPts val="6249"/>
                </a:lnSpc>
              </a:pPr>
              <a:endParaRPr/>
            </a:p>
          </p:txBody>
        </p:sp>
      </p:grpSp>
      <p:grpSp>
        <p:nvGrpSpPr>
          <p:cNvPr id="5" name="Group 5"/>
          <p:cNvGrpSpPr/>
          <p:nvPr/>
        </p:nvGrpSpPr>
        <p:grpSpPr>
          <a:xfrm rot="-2611945">
            <a:off x="-614581" y="-1866767"/>
            <a:ext cx="3031341" cy="2798456"/>
            <a:chOff x="0" y="0"/>
            <a:chExt cx="798378" cy="737042"/>
          </a:xfrm>
        </p:grpSpPr>
        <p:sp>
          <p:nvSpPr>
            <p:cNvPr id="6" name="Freeform 6"/>
            <p:cNvSpPr/>
            <p:nvPr/>
          </p:nvSpPr>
          <p:spPr>
            <a:xfrm>
              <a:off x="0" y="0"/>
              <a:ext cx="798378" cy="737042"/>
            </a:xfrm>
            <a:custGeom>
              <a:avLst/>
              <a:gdLst/>
              <a:ahLst/>
              <a:cxnLst/>
              <a:rect l="l" t="t" r="r" b="b"/>
              <a:pathLst>
                <a:path w="798378" h="737042">
                  <a:moveTo>
                    <a:pt x="130252" y="0"/>
                  </a:moveTo>
                  <a:lnTo>
                    <a:pt x="668126" y="0"/>
                  </a:lnTo>
                  <a:cubicBezTo>
                    <a:pt x="702671" y="0"/>
                    <a:pt x="735801" y="13723"/>
                    <a:pt x="760228" y="38150"/>
                  </a:cubicBezTo>
                  <a:cubicBezTo>
                    <a:pt x="784655" y="62577"/>
                    <a:pt x="798378" y="95707"/>
                    <a:pt x="798378" y="130252"/>
                  </a:cubicBezTo>
                  <a:lnTo>
                    <a:pt x="798378" y="606790"/>
                  </a:lnTo>
                  <a:cubicBezTo>
                    <a:pt x="798378" y="678726"/>
                    <a:pt x="740062" y="737042"/>
                    <a:pt x="668126" y="737042"/>
                  </a:cubicBezTo>
                  <a:lnTo>
                    <a:pt x="130252" y="737042"/>
                  </a:lnTo>
                  <a:cubicBezTo>
                    <a:pt x="58316" y="737042"/>
                    <a:pt x="0" y="678726"/>
                    <a:pt x="0" y="606790"/>
                  </a:cubicBezTo>
                  <a:lnTo>
                    <a:pt x="0" y="130252"/>
                  </a:lnTo>
                  <a:cubicBezTo>
                    <a:pt x="0" y="58316"/>
                    <a:pt x="58316" y="0"/>
                    <a:pt x="130252" y="0"/>
                  </a:cubicBezTo>
                  <a:close/>
                </a:path>
              </a:pathLst>
            </a:custGeom>
            <a:solidFill>
              <a:srgbClr val="8D0000"/>
            </a:solidFill>
          </p:spPr>
        </p:sp>
        <p:sp>
          <p:nvSpPr>
            <p:cNvPr id="7" name="TextBox 7"/>
            <p:cNvSpPr txBox="1"/>
            <p:nvPr/>
          </p:nvSpPr>
          <p:spPr>
            <a:xfrm>
              <a:off x="0" y="-333375"/>
              <a:ext cx="798378" cy="1070417"/>
            </a:xfrm>
            <a:prstGeom prst="rect">
              <a:avLst/>
            </a:prstGeom>
          </p:spPr>
          <p:txBody>
            <a:bodyPr lIns="50800" tIns="50800" rIns="50800" bIns="50800" rtlCol="0" anchor="ctr"/>
            <a:lstStyle/>
            <a:p>
              <a:pPr algn="ctr">
                <a:lnSpc>
                  <a:spcPts val="6249"/>
                </a:lnSpc>
              </a:pPr>
              <a:endParaRPr/>
            </a:p>
          </p:txBody>
        </p:sp>
      </p:grpSp>
      <p:grpSp>
        <p:nvGrpSpPr>
          <p:cNvPr id="8" name="Group 8"/>
          <p:cNvGrpSpPr/>
          <p:nvPr/>
        </p:nvGrpSpPr>
        <p:grpSpPr>
          <a:xfrm rot="-2611945">
            <a:off x="12055325" y="9566947"/>
            <a:ext cx="3031341" cy="2798456"/>
            <a:chOff x="0" y="0"/>
            <a:chExt cx="798378" cy="737042"/>
          </a:xfrm>
        </p:grpSpPr>
        <p:sp>
          <p:nvSpPr>
            <p:cNvPr id="9" name="Freeform 9"/>
            <p:cNvSpPr/>
            <p:nvPr/>
          </p:nvSpPr>
          <p:spPr>
            <a:xfrm>
              <a:off x="0" y="0"/>
              <a:ext cx="798378" cy="737042"/>
            </a:xfrm>
            <a:custGeom>
              <a:avLst/>
              <a:gdLst/>
              <a:ahLst/>
              <a:cxnLst/>
              <a:rect l="l" t="t" r="r" b="b"/>
              <a:pathLst>
                <a:path w="798378" h="737042">
                  <a:moveTo>
                    <a:pt x="130252" y="0"/>
                  </a:moveTo>
                  <a:lnTo>
                    <a:pt x="668126" y="0"/>
                  </a:lnTo>
                  <a:cubicBezTo>
                    <a:pt x="702671" y="0"/>
                    <a:pt x="735801" y="13723"/>
                    <a:pt x="760228" y="38150"/>
                  </a:cubicBezTo>
                  <a:cubicBezTo>
                    <a:pt x="784655" y="62577"/>
                    <a:pt x="798378" y="95707"/>
                    <a:pt x="798378" y="130252"/>
                  </a:cubicBezTo>
                  <a:lnTo>
                    <a:pt x="798378" y="606790"/>
                  </a:lnTo>
                  <a:cubicBezTo>
                    <a:pt x="798378" y="678726"/>
                    <a:pt x="740062" y="737042"/>
                    <a:pt x="668126" y="737042"/>
                  </a:cubicBezTo>
                  <a:lnTo>
                    <a:pt x="130252" y="737042"/>
                  </a:lnTo>
                  <a:cubicBezTo>
                    <a:pt x="58316" y="737042"/>
                    <a:pt x="0" y="678726"/>
                    <a:pt x="0" y="606790"/>
                  </a:cubicBezTo>
                  <a:lnTo>
                    <a:pt x="0" y="130252"/>
                  </a:lnTo>
                  <a:cubicBezTo>
                    <a:pt x="0" y="58316"/>
                    <a:pt x="58316" y="0"/>
                    <a:pt x="130252" y="0"/>
                  </a:cubicBezTo>
                  <a:close/>
                </a:path>
              </a:pathLst>
            </a:custGeom>
            <a:solidFill>
              <a:srgbClr val="C27F7F"/>
            </a:solidFill>
          </p:spPr>
        </p:sp>
        <p:sp>
          <p:nvSpPr>
            <p:cNvPr id="10" name="TextBox 10"/>
            <p:cNvSpPr txBox="1"/>
            <p:nvPr/>
          </p:nvSpPr>
          <p:spPr>
            <a:xfrm>
              <a:off x="0" y="-333375"/>
              <a:ext cx="798378" cy="1070417"/>
            </a:xfrm>
            <a:prstGeom prst="rect">
              <a:avLst/>
            </a:prstGeom>
          </p:spPr>
          <p:txBody>
            <a:bodyPr lIns="50800" tIns="50800" rIns="50800" bIns="50800" rtlCol="0" anchor="ctr"/>
            <a:lstStyle/>
            <a:p>
              <a:pPr algn="ctr">
                <a:lnSpc>
                  <a:spcPts val="6249"/>
                </a:lnSpc>
              </a:pPr>
              <a:endParaRPr/>
            </a:p>
          </p:txBody>
        </p:sp>
      </p:grpSp>
      <p:sp>
        <p:nvSpPr>
          <p:cNvPr id="11" name="AutoShape 11"/>
          <p:cNvSpPr/>
          <p:nvPr/>
        </p:nvSpPr>
        <p:spPr>
          <a:xfrm>
            <a:off x="3733800" y="3238500"/>
            <a:ext cx="8918179" cy="19050"/>
          </a:xfrm>
          <a:prstGeom prst="line">
            <a:avLst/>
          </a:prstGeom>
          <a:ln w="47625" cap="flat">
            <a:solidFill>
              <a:srgbClr val="000000"/>
            </a:solidFill>
            <a:prstDash val="sysDash"/>
            <a:headEnd type="none" w="sm" len="sm"/>
            <a:tailEnd type="none" w="sm" len="sm"/>
          </a:ln>
        </p:spPr>
      </p:sp>
      <p:grpSp>
        <p:nvGrpSpPr>
          <p:cNvPr id="12" name="Group 12"/>
          <p:cNvGrpSpPr/>
          <p:nvPr/>
        </p:nvGrpSpPr>
        <p:grpSpPr>
          <a:xfrm rot="-2611945">
            <a:off x="12744473" y="42362"/>
            <a:ext cx="8101900" cy="3702724"/>
            <a:chOff x="0" y="0"/>
            <a:chExt cx="2133834" cy="975203"/>
          </a:xfrm>
        </p:grpSpPr>
        <p:sp>
          <p:nvSpPr>
            <p:cNvPr id="13" name="Freeform 13"/>
            <p:cNvSpPr/>
            <p:nvPr/>
          </p:nvSpPr>
          <p:spPr>
            <a:xfrm>
              <a:off x="0" y="0"/>
              <a:ext cx="2133834" cy="975203"/>
            </a:xfrm>
            <a:custGeom>
              <a:avLst/>
              <a:gdLst/>
              <a:ahLst/>
              <a:cxnLst/>
              <a:rect l="l" t="t" r="r" b="b"/>
              <a:pathLst>
                <a:path w="2133834" h="975203">
                  <a:moveTo>
                    <a:pt x="48734" y="0"/>
                  </a:moveTo>
                  <a:lnTo>
                    <a:pt x="2085100" y="0"/>
                  </a:lnTo>
                  <a:cubicBezTo>
                    <a:pt x="2112015" y="0"/>
                    <a:pt x="2133834" y="21819"/>
                    <a:pt x="2133834" y="48734"/>
                  </a:cubicBezTo>
                  <a:lnTo>
                    <a:pt x="2133834" y="926469"/>
                  </a:lnTo>
                  <a:cubicBezTo>
                    <a:pt x="2133834" y="953384"/>
                    <a:pt x="2112015" y="975203"/>
                    <a:pt x="2085100" y="975203"/>
                  </a:cubicBezTo>
                  <a:lnTo>
                    <a:pt x="48734" y="975203"/>
                  </a:lnTo>
                  <a:cubicBezTo>
                    <a:pt x="21819" y="975203"/>
                    <a:pt x="0" y="953384"/>
                    <a:pt x="0" y="926469"/>
                  </a:cubicBezTo>
                  <a:lnTo>
                    <a:pt x="0" y="48734"/>
                  </a:lnTo>
                  <a:cubicBezTo>
                    <a:pt x="0" y="21819"/>
                    <a:pt x="21819" y="0"/>
                    <a:pt x="48734" y="0"/>
                  </a:cubicBezTo>
                  <a:close/>
                </a:path>
              </a:pathLst>
            </a:custGeom>
            <a:solidFill>
              <a:srgbClr val="C27F7F"/>
            </a:solidFill>
          </p:spPr>
        </p:sp>
        <p:sp>
          <p:nvSpPr>
            <p:cNvPr id="14" name="TextBox 14"/>
            <p:cNvSpPr txBox="1"/>
            <p:nvPr/>
          </p:nvSpPr>
          <p:spPr>
            <a:xfrm>
              <a:off x="0" y="-333375"/>
              <a:ext cx="2133834" cy="1308578"/>
            </a:xfrm>
            <a:prstGeom prst="rect">
              <a:avLst/>
            </a:prstGeom>
          </p:spPr>
          <p:txBody>
            <a:bodyPr lIns="50800" tIns="50800" rIns="50800" bIns="50800" rtlCol="0" anchor="ctr"/>
            <a:lstStyle/>
            <a:p>
              <a:pPr algn="ctr">
                <a:lnSpc>
                  <a:spcPts val="6249"/>
                </a:lnSpc>
              </a:pPr>
              <a:endParaRPr/>
            </a:p>
          </p:txBody>
        </p:sp>
      </p:grpSp>
      <p:grpSp>
        <p:nvGrpSpPr>
          <p:cNvPr id="15" name="Group 15"/>
          <p:cNvGrpSpPr/>
          <p:nvPr/>
        </p:nvGrpSpPr>
        <p:grpSpPr>
          <a:xfrm rot="-2789597">
            <a:off x="3022879" y="1307360"/>
            <a:ext cx="606050" cy="530294"/>
            <a:chOff x="0" y="0"/>
            <a:chExt cx="812800" cy="711200"/>
          </a:xfrm>
        </p:grpSpPr>
        <p:sp>
          <p:nvSpPr>
            <p:cNvPr id="16" name="Freeform 1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D0000"/>
            </a:solidFill>
          </p:spPr>
        </p:sp>
        <p:sp>
          <p:nvSpPr>
            <p:cNvPr id="17" name="TextBox 17"/>
            <p:cNvSpPr txBox="1"/>
            <p:nvPr/>
          </p:nvSpPr>
          <p:spPr>
            <a:xfrm>
              <a:off x="127000" y="-3175"/>
              <a:ext cx="558800" cy="663575"/>
            </a:xfrm>
            <a:prstGeom prst="rect">
              <a:avLst/>
            </a:prstGeom>
          </p:spPr>
          <p:txBody>
            <a:bodyPr lIns="50800" tIns="50800" rIns="50800" bIns="50800" rtlCol="0" anchor="ctr"/>
            <a:lstStyle/>
            <a:p>
              <a:pPr algn="ctr">
                <a:lnSpc>
                  <a:spcPts val="6249"/>
                </a:lnSpc>
              </a:pPr>
              <a:endParaRPr/>
            </a:p>
          </p:txBody>
        </p:sp>
      </p:grpSp>
      <p:sp>
        <p:nvSpPr>
          <p:cNvPr id="18" name="TextBox 18"/>
          <p:cNvSpPr txBox="1"/>
          <p:nvPr/>
        </p:nvSpPr>
        <p:spPr>
          <a:xfrm>
            <a:off x="3657600" y="190500"/>
            <a:ext cx="8544752" cy="1865054"/>
          </a:xfrm>
          <a:prstGeom prst="rect">
            <a:avLst/>
          </a:prstGeom>
        </p:spPr>
        <p:txBody>
          <a:bodyPr lIns="0" tIns="0" rIns="0" bIns="0" rtlCol="0" anchor="t">
            <a:spAutoFit/>
          </a:bodyPr>
          <a:lstStyle/>
          <a:p>
            <a:pPr algn="l">
              <a:lnSpc>
                <a:spcPts val="15326"/>
              </a:lnSpc>
            </a:pPr>
            <a:r>
              <a:rPr lang="en-US" sz="10947" b="1" dirty="0">
                <a:solidFill>
                  <a:srgbClr val="000000"/>
                </a:solidFill>
                <a:latin typeface="Canva Sans Bold"/>
                <a:ea typeface="Canva Sans Bold"/>
                <a:cs typeface="Canva Sans Bold"/>
                <a:sym typeface="Canva Sans Bold"/>
              </a:rPr>
              <a:t>SUPERVISI</a:t>
            </a:r>
          </a:p>
        </p:txBody>
      </p:sp>
      <p:sp>
        <p:nvSpPr>
          <p:cNvPr id="19" name="TextBox 19"/>
          <p:cNvSpPr txBox="1"/>
          <p:nvPr/>
        </p:nvSpPr>
        <p:spPr>
          <a:xfrm>
            <a:off x="3705235" y="1872743"/>
            <a:ext cx="9524466" cy="1711954"/>
          </a:xfrm>
          <a:prstGeom prst="rect">
            <a:avLst/>
          </a:prstGeom>
        </p:spPr>
        <p:txBody>
          <a:bodyPr lIns="0" tIns="0" rIns="0" bIns="0" rtlCol="0" anchor="t">
            <a:spAutoFit/>
          </a:bodyPr>
          <a:lstStyle/>
          <a:p>
            <a:pPr algn="l">
              <a:lnSpc>
                <a:spcPts val="11926"/>
              </a:lnSpc>
            </a:pPr>
            <a:r>
              <a:rPr lang="en-US" sz="12047" b="1" spc="-349" dirty="0">
                <a:solidFill>
                  <a:srgbClr val="8D0000"/>
                </a:solidFill>
                <a:latin typeface="Poppins Bold"/>
                <a:ea typeface="Poppins Bold"/>
                <a:cs typeface="Poppins Bold"/>
                <a:sym typeface="Poppins Bold"/>
              </a:rPr>
              <a:t>PENDIDIKAN</a:t>
            </a:r>
          </a:p>
        </p:txBody>
      </p:sp>
      <p:grpSp>
        <p:nvGrpSpPr>
          <p:cNvPr id="20" name="Group 20"/>
          <p:cNvGrpSpPr/>
          <p:nvPr/>
        </p:nvGrpSpPr>
        <p:grpSpPr>
          <a:xfrm rot="-2789597">
            <a:off x="3271634" y="1536595"/>
            <a:ext cx="431165" cy="377270"/>
            <a:chOff x="0" y="0"/>
            <a:chExt cx="812800" cy="711200"/>
          </a:xfrm>
        </p:grpSpPr>
        <p:sp>
          <p:nvSpPr>
            <p:cNvPr id="21" name="Freeform 21"/>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C27F7F"/>
            </a:solidFill>
          </p:spPr>
        </p:sp>
        <p:sp>
          <p:nvSpPr>
            <p:cNvPr id="22" name="TextBox 22"/>
            <p:cNvSpPr txBox="1"/>
            <p:nvPr/>
          </p:nvSpPr>
          <p:spPr>
            <a:xfrm>
              <a:off x="127000" y="-3175"/>
              <a:ext cx="558800" cy="663575"/>
            </a:xfrm>
            <a:prstGeom prst="rect">
              <a:avLst/>
            </a:prstGeom>
          </p:spPr>
          <p:txBody>
            <a:bodyPr lIns="50800" tIns="50800" rIns="50800" bIns="50800" rtlCol="0" anchor="ctr"/>
            <a:lstStyle/>
            <a:p>
              <a:pPr algn="ctr">
                <a:lnSpc>
                  <a:spcPts val="6249"/>
                </a:lnSpc>
              </a:pPr>
              <a:endParaRPr/>
            </a:p>
          </p:txBody>
        </p:sp>
      </p:grpSp>
      <p:grpSp>
        <p:nvGrpSpPr>
          <p:cNvPr id="23" name="Group 23"/>
          <p:cNvGrpSpPr/>
          <p:nvPr/>
        </p:nvGrpSpPr>
        <p:grpSpPr>
          <a:xfrm rot="-2611945">
            <a:off x="10808920" y="-3972270"/>
            <a:ext cx="8101900" cy="3702724"/>
            <a:chOff x="0" y="0"/>
            <a:chExt cx="2133834" cy="975203"/>
          </a:xfrm>
        </p:grpSpPr>
        <p:sp>
          <p:nvSpPr>
            <p:cNvPr id="24" name="Freeform 24"/>
            <p:cNvSpPr/>
            <p:nvPr/>
          </p:nvSpPr>
          <p:spPr>
            <a:xfrm>
              <a:off x="0" y="0"/>
              <a:ext cx="2133834" cy="975203"/>
            </a:xfrm>
            <a:custGeom>
              <a:avLst/>
              <a:gdLst/>
              <a:ahLst/>
              <a:cxnLst/>
              <a:rect l="l" t="t" r="r" b="b"/>
              <a:pathLst>
                <a:path w="2133834" h="975203">
                  <a:moveTo>
                    <a:pt x="48734" y="0"/>
                  </a:moveTo>
                  <a:lnTo>
                    <a:pt x="2085100" y="0"/>
                  </a:lnTo>
                  <a:cubicBezTo>
                    <a:pt x="2112015" y="0"/>
                    <a:pt x="2133834" y="21819"/>
                    <a:pt x="2133834" y="48734"/>
                  </a:cubicBezTo>
                  <a:lnTo>
                    <a:pt x="2133834" y="926469"/>
                  </a:lnTo>
                  <a:cubicBezTo>
                    <a:pt x="2133834" y="953384"/>
                    <a:pt x="2112015" y="975203"/>
                    <a:pt x="2085100" y="975203"/>
                  </a:cubicBezTo>
                  <a:lnTo>
                    <a:pt x="48734" y="975203"/>
                  </a:lnTo>
                  <a:cubicBezTo>
                    <a:pt x="21819" y="975203"/>
                    <a:pt x="0" y="953384"/>
                    <a:pt x="0" y="926469"/>
                  </a:cubicBezTo>
                  <a:lnTo>
                    <a:pt x="0" y="48734"/>
                  </a:lnTo>
                  <a:cubicBezTo>
                    <a:pt x="0" y="21819"/>
                    <a:pt x="21819" y="0"/>
                    <a:pt x="48734" y="0"/>
                  </a:cubicBezTo>
                  <a:close/>
                </a:path>
              </a:pathLst>
            </a:custGeom>
            <a:solidFill>
              <a:srgbClr val="FFE9E9"/>
            </a:solidFill>
          </p:spPr>
        </p:sp>
        <p:sp>
          <p:nvSpPr>
            <p:cNvPr id="25" name="TextBox 25"/>
            <p:cNvSpPr txBox="1"/>
            <p:nvPr/>
          </p:nvSpPr>
          <p:spPr>
            <a:xfrm>
              <a:off x="0" y="-333375"/>
              <a:ext cx="2133834" cy="1308578"/>
            </a:xfrm>
            <a:prstGeom prst="rect">
              <a:avLst/>
            </a:prstGeom>
          </p:spPr>
          <p:txBody>
            <a:bodyPr lIns="50800" tIns="50800" rIns="50800" bIns="50800" rtlCol="0" anchor="ctr"/>
            <a:lstStyle/>
            <a:p>
              <a:pPr algn="ctr">
                <a:lnSpc>
                  <a:spcPts val="6249"/>
                </a:lnSpc>
              </a:pPr>
              <a:endParaRPr/>
            </a:p>
          </p:txBody>
        </p:sp>
      </p:grpSp>
      <p:grpSp>
        <p:nvGrpSpPr>
          <p:cNvPr id="26" name="Group 26"/>
          <p:cNvGrpSpPr/>
          <p:nvPr/>
        </p:nvGrpSpPr>
        <p:grpSpPr>
          <a:xfrm rot="-2611945">
            <a:off x="-6128725" y="8307085"/>
            <a:ext cx="8101900" cy="3702724"/>
            <a:chOff x="0" y="0"/>
            <a:chExt cx="2133834" cy="975203"/>
          </a:xfrm>
        </p:grpSpPr>
        <p:sp>
          <p:nvSpPr>
            <p:cNvPr id="27" name="Freeform 27"/>
            <p:cNvSpPr/>
            <p:nvPr/>
          </p:nvSpPr>
          <p:spPr>
            <a:xfrm>
              <a:off x="0" y="0"/>
              <a:ext cx="2133834" cy="975203"/>
            </a:xfrm>
            <a:custGeom>
              <a:avLst/>
              <a:gdLst/>
              <a:ahLst/>
              <a:cxnLst/>
              <a:rect l="l" t="t" r="r" b="b"/>
              <a:pathLst>
                <a:path w="2133834" h="975203">
                  <a:moveTo>
                    <a:pt x="48734" y="0"/>
                  </a:moveTo>
                  <a:lnTo>
                    <a:pt x="2085100" y="0"/>
                  </a:lnTo>
                  <a:cubicBezTo>
                    <a:pt x="2112015" y="0"/>
                    <a:pt x="2133834" y="21819"/>
                    <a:pt x="2133834" y="48734"/>
                  </a:cubicBezTo>
                  <a:lnTo>
                    <a:pt x="2133834" y="926469"/>
                  </a:lnTo>
                  <a:cubicBezTo>
                    <a:pt x="2133834" y="953384"/>
                    <a:pt x="2112015" y="975203"/>
                    <a:pt x="2085100" y="975203"/>
                  </a:cubicBezTo>
                  <a:lnTo>
                    <a:pt x="48734" y="975203"/>
                  </a:lnTo>
                  <a:cubicBezTo>
                    <a:pt x="21819" y="975203"/>
                    <a:pt x="0" y="953384"/>
                    <a:pt x="0" y="926469"/>
                  </a:cubicBezTo>
                  <a:lnTo>
                    <a:pt x="0" y="48734"/>
                  </a:lnTo>
                  <a:cubicBezTo>
                    <a:pt x="0" y="21819"/>
                    <a:pt x="21819" y="0"/>
                    <a:pt x="48734" y="0"/>
                  </a:cubicBezTo>
                  <a:close/>
                </a:path>
              </a:pathLst>
            </a:custGeom>
            <a:solidFill>
              <a:srgbClr val="FFE9E9"/>
            </a:solidFill>
          </p:spPr>
        </p:sp>
        <p:sp>
          <p:nvSpPr>
            <p:cNvPr id="28" name="TextBox 28"/>
            <p:cNvSpPr txBox="1"/>
            <p:nvPr/>
          </p:nvSpPr>
          <p:spPr>
            <a:xfrm>
              <a:off x="0" y="-333375"/>
              <a:ext cx="2133834" cy="1308578"/>
            </a:xfrm>
            <a:prstGeom prst="rect">
              <a:avLst/>
            </a:prstGeom>
          </p:spPr>
          <p:txBody>
            <a:bodyPr lIns="50800" tIns="50800" rIns="50800" bIns="50800" rtlCol="0" anchor="ctr"/>
            <a:lstStyle/>
            <a:p>
              <a:pPr algn="ctr">
                <a:lnSpc>
                  <a:spcPts val="6249"/>
                </a:lnSpc>
              </a:pPr>
              <a:endParaRPr/>
            </a:p>
          </p:txBody>
        </p:sp>
      </p:grpSp>
      <p:sp>
        <p:nvSpPr>
          <p:cNvPr id="29" name="TextBox 29"/>
          <p:cNvSpPr txBox="1"/>
          <p:nvPr/>
        </p:nvSpPr>
        <p:spPr>
          <a:xfrm>
            <a:off x="4114800" y="7886700"/>
            <a:ext cx="8382893" cy="1348741"/>
          </a:xfrm>
          <a:prstGeom prst="rect">
            <a:avLst/>
          </a:prstGeom>
        </p:spPr>
        <p:txBody>
          <a:bodyPr lIns="0" tIns="0" rIns="0" bIns="0" rtlCol="0" anchor="t">
            <a:spAutoFit/>
          </a:bodyPr>
          <a:lstStyle/>
          <a:p>
            <a:pPr algn="ctr">
              <a:lnSpc>
                <a:spcPts val="5459"/>
              </a:lnSpc>
              <a:spcBef>
                <a:spcPct val="0"/>
              </a:spcBef>
            </a:pPr>
            <a:r>
              <a:rPr lang="en-US" sz="3899" dirty="0">
                <a:solidFill>
                  <a:srgbClr val="000000"/>
                </a:solidFill>
                <a:latin typeface="Bobby Jones"/>
                <a:ea typeface="Bobby Jones"/>
                <a:cs typeface="Bobby Jones"/>
                <a:sym typeface="Bobby Jones"/>
              </a:rPr>
              <a:t>FAKULTAS KEGURUAN DAN ILMU PENDIDIKAN</a:t>
            </a:r>
          </a:p>
          <a:p>
            <a:pPr algn="ctr">
              <a:lnSpc>
                <a:spcPts val="5459"/>
              </a:lnSpc>
              <a:spcBef>
                <a:spcPct val="0"/>
              </a:spcBef>
            </a:pPr>
            <a:r>
              <a:rPr lang="en-US" sz="3899" dirty="0">
                <a:solidFill>
                  <a:srgbClr val="000000"/>
                </a:solidFill>
                <a:latin typeface="Bobby Jones"/>
                <a:ea typeface="Bobby Jones"/>
                <a:cs typeface="Bobby Jones"/>
                <a:sym typeface="Bobby Jones"/>
              </a:rPr>
              <a:t>UNIVERSITAS LAMPUNG</a:t>
            </a:r>
          </a:p>
        </p:txBody>
      </p:sp>
      <p:sp>
        <p:nvSpPr>
          <p:cNvPr id="30" name="TextBox 18">
            <a:extLst>
              <a:ext uri="{FF2B5EF4-FFF2-40B4-BE49-F238E27FC236}">
                <a16:creationId xmlns:a16="http://schemas.microsoft.com/office/drawing/2014/main" id="{784ACB70-45DA-358A-A473-BB014B03CF78}"/>
              </a:ext>
            </a:extLst>
          </p:cNvPr>
          <p:cNvSpPr txBox="1"/>
          <p:nvPr/>
        </p:nvSpPr>
        <p:spPr>
          <a:xfrm>
            <a:off x="3886200" y="4076700"/>
            <a:ext cx="8544752" cy="1709955"/>
          </a:xfrm>
          <a:prstGeom prst="rect">
            <a:avLst/>
          </a:prstGeom>
        </p:spPr>
        <p:txBody>
          <a:bodyPr lIns="0" tIns="0" rIns="0" bIns="0" rtlCol="0" anchor="t">
            <a:spAutoFit/>
          </a:bodyPr>
          <a:lstStyle/>
          <a:p>
            <a:pPr algn="ctr">
              <a:lnSpc>
                <a:spcPts val="15326"/>
              </a:lnSpc>
            </a:pPr>
            <a:r>
              <a:rPr lang="id-ID" sz="6000" b="1" dirty="0">
                <a:solidFill>
                  <a:srgbClr val="000000"/>
                </a:solidFill>
                <a:latin typeface="Canva Sans Bold"/>
                <a:ea typeface="Canva Sans Bold"/>
                <a:cs typeface="Canva Sans Bold"/>
                <a:sym typeface="Canva Sans Bold"/>
              </a:rPr>
              <a:t>EMA</a:t>
            </a:r>
            <a:endParaRPr lang="en-US" sz="6000" b="1" dirty="0">
              <a:solidFill>
                <a:srgbClr val="000000"/>
              </a:solidFill>
              <a:latin typeface="Canva Sans Bold"/>
              <a:ea typeface="Canva Sans Bold"/>
              <a:cs typeface="Canva Sans Bold"/>
              <a:sym typeface="Canva Sans Bold"/>
            </a:endParaRPr>
          </a:p>
        </p:txBody>
      </p:sp>
      <p:sp>
        <p:nvSpPr>
          <p:cNvPr id="31" name="TextBox 19">
            <a:extLst>
              <a:ext uri="{FF2B5EF4-FFF2-40B4-BE49-F238E27FC236}">
                <a16:creationId xmlns:a16="http://schemas.microsoft.com/office/drawing/2014/main" id="{16D74D11-94A0-C550-4A1A-B985B7D9F616}"/>
              </a:ext>
            </a:extLst>
          </p:cNvPr>
          <p:cNvSpPr txBox="1"/>
          <p:nvPr/>
        </p:nvSpPr>
        <p:spPr>
          <a:xfrm>
            <a:off x="6324600" y="5067300"/>
            <a:ext cx="9524466" cy="1403076"/>
          </a:xfrm>
          <a:prstGeom prst="rect">
            <a:avLst/>
          </a:prstGeom>
        </p:spPr>
        <p:txBody>
          <a:bodyPr lIns="0" tIns="0" rIns="0" bIns="0" rtlCol="0" anchor="t">
            <a:spAutoFit/>
          </a:bodyPr>
          <a:lstStyle/>
          <a:p>
            <a:pPr algn="l">
              <a:lnSpc>
                <a:spcPts val="11926"/>
              </a:lnSpc>
            </a:pPr>
            <a:r>
              <a:rPr lang="id-ID" sz="6000" b="1" spc="-349" dirty="0">
                <a:solidFill>
                  <a:srgbClr val="8D0000"/>
                </a:solidFill>
                <a:latin typeface="Poppins Bold"/>
                <a:ea typeface="Poppins Bold"/>
                <a:cs typeface="Poppins Bold"/>
                <a:sym typeface="Poppins Bold"/>
              </a:rPr>
              <a:t>AGUSTINA</a:t>
            </a:r>
            <a:endParaRPr lang="en-US" sz="6000" b="1" spc="-349" dirty="0">
              <a:solidFill>
                <a:srgbClr val="8D0000"/>
              </a:solidFill>
              <a:latin typeface="Poppins Bold"/>
              <a:ea typeface="Poppins Bold"/>
              <a:cs typeface="Poppins Bold"/>
              <a:sym typeface="Poppi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29566" y="1450894"/>
            <a:ext cx="6257114" cy="906155"/>
          </a:xfrm>
          <a:prstGeom prst="rect">
            <a:avLst/>
          </a:prstGeom>
        </p:spPr>
        <p:txBody>
          <a:bodyPr lIns="0" tIns="0" rIns="0" bIns="0" rtlCol="0" anchor="t">
            <a:spAutoFit/>
          </a:bodyPr>
          <a:lstStyle/>
          <a:p>
            <a:pPr algn="ctr">
              <a:lnSpc>
                <a:spcPts val="6800"/>
              </a:lnSpc>
            </a:pPr>
            <a:r>
              <a:rPr lang="en-US" sz="6800" b="1">
                <a:solidFill>
                  <a:srgbClr val="000000"/>
                </a:solidFill>
                <a:latin typeface="Canva Sans Bold"/>
                <a:ea typeface="Canva Sans Bold"/>
                <a:cs typeface="Canva Sans Bold"/>
                <a:sym typeface="Canva Sans Bold"/>
              </a:rPr>
              <a:t>Definisi</a:t>
            </a:r>
          </a:p>
        </p:txBody>
      </p:sp>
      <p:sp>
        <p:nvSpPr>
          <p:cNvPr id="3" name="TextBox 3"/>
          <p:cNvSpPr txBox="1"/>
          <p:nvPr/>
        </p:nvSpPr>
        <p:spPr>
          <a:xfrm>
            <a:off x="4299003" y="2404674"/>
            <a:ext cx="8918240" cy="1109988"/>
          </a:xfrm>
          <a:prstGeom prst="rect">
            <a:avLst/>
          </a:prstGeom>
        </p:spPr>
        <p:txBody>
          <a:bodyPr lIns="0" tIns="0" rIns="0" bIns="0" rtlCol="0" anchor="t">
            <a:spAutoFit/>
          </a:bodyPr>
          <a:lstStyle/>
          <a:p>
            <a:pPr algn="ctr">
              <a:lnSpc>
                <a:spcPts val="7700"/>
              </a:lnSpc>
            </a:pPr>
            <a:r>
              <a:rPr lang="en-US" sz="7700" b="1" spc="1478">
                <a:solidFill>
                  <a:srgbClr val="8D0000"/>
                </a:solidFill>
                <a:latin typeface="Poppins Bold"/>
                <a:ea typeface="Poppins Bold"/>
                <a:cs typeface="Poppins Bold"/>
                <a:sym typeface="Poppins Bold"/>
              </a:rPr>
              <a:t>supervisi</a:t>
            </a:r>
          </a:p>
        </p:txBody>
      </p:sp>
      <p:grpSp>
        <p:nvGrpSpPr>
          <p:cNvPr id="4" name="Group 4"/>
          <p:cNvGrpSpPr/>
          <p:nvPr/>
        </p:nvGrpSpPr>
        <p:grpSpPr>
          <a:xfrm>
            <a:off x="-796411" y="1360532"/>
            <a:ext cx="1592821" cy="7565937"/>
            <a:chOff x="0" y="0"/>
            <a:chExt cx="419508" cy="1992675"/>
          </a:xfrm>
        </p:grpSpPr>
        <p:sp>
          <p:nvSpPr>
            <p:cNvPr id="5" name="Freeform 5"/>
            <p:cNvSpPr/>
            <p:nvPr/>
          </p:nvSpPr>
          <p:spPr>
            <a:xfrm>
              <a:off x="0" y="0"/>
              <a:ext cx="419508" cy="1992675"/>
            </a:xfrm>
            <a:custGeom>
              <a:avLst/>
              <a:gdLst/>
              <a:ahLst/>
              <a:cxnLst/>
              <a:rect l="l" t="t" r="r" b="b"/>
              <a:pathLst>
                <a:path w="419508" h="1992675">
                  <a:moveTo>
                    <a:pt x="209754" y="0"/>
                  </a:moveTo>
                  <a:lnTo>
                    <a:pt x="209754" y="0"/>
                  </a:lnTo>
                  <a:cubicBezTo>
                    <a:pt x="325598" y="0"/>
                    <a:pt x="419508" y="93910"/>
                    <a:pt x="419508" y="209754"/>
                  </a:cubicBezTo>
                  <a:lnTo>
                    <a:pt x="419508" y="1782920"/>
                  </a:lnTo>
                  <a:cubicBezTo>
                    <a:pt x="419508" y="1898765"/>
                    <a:pt x="325598" y="1992675"/>
                    <a:pt x="209754" y="1992675"/>
                  </a:cubicBezTo>
                  <a:lnTo>
                    <a:pt x="209754" y="1992675"/>
                  </a:lnTo>
                  <a:cubicBezTo>
                    <a:pt x="93910" y="1992675"/>
                    <a:pt x="0" y="1898765"/>
                    <a:pt x="0" y="1782920"/>
                  </a:cubicBezTo>
                  <a:lnTo>
                    <a:pt x="0" y="209754"/>
                  </a:lnTo>
                  <a:cubicBezTo>
                    <a:pt x="0" y="93910"/>
                    <a:pt x="93910" y="0"/>
                    <a:pt x="209754" y="0"/>
                  </a:cubicBezTo>
                  <a:close/>
                </a:path>
              </a:pathLst>
            </a:custGeom>
            <a:solidFill>
              <a:srgbClr val="8D0000"/>
            </a:solidFill>
          </p:spPr>
        </p:sp>
        <p:sp>
          <p:nvSpPr>
            <p:cNvPr id="6" name="TextBox 6"/>
            <p:cNvSpPr txBox="1"/>
            <p:nvPr/>
          </p:nvSpPr>
          <p:spPr>
            <a:xfrm>
              <a:off x="0" y="-333375"/>
              <a:ext cx="419508" cy="2326050"/>
            </a:xfrm>
            <a:prstGeom prst="rect">
              <a:avLst/>
            </a:prstGeom>
          </p:spPr>
          <p:txBody>
            <a:bodyPr lIns="50800" tIns="50800" rIns="50800" bIns="50800" rtlCol="0" anchor="ctr"/>
            <a:lstStyle/>
            <a:p>
              <a:pPr algn="ctr">
                <a:lnSpc>
                  <a:spcPts val="6249"/>
                </a:lnSpc>
              </a:pPr>
              <a:endParaRPr/>
            </a:p>
          </p:txBody>
        </p:sp>
      </p:grpSp>
      <p:grpSp>
        <p:nvGrpSpPr>
          <p:cNvPr id="7" name="Group 7"/>
          <p:cNvGrpSpPr/>
          <p:nvPr/>
        </p:nvGrpSpPr>
        <p:grpSpPr>
          <a:xfrm>
            <a:off x="17491589" y="1360532"/>
            <a:ext cx="1592821" cy="7565937"/>
            <a:chOff x="0" y="0"/>
            <a:chExt cx="419508" cy="1992675"/>
          </a:xfrm>
        </p:grpSpPr>
        <p:sp>
          <p:nvSpPr>
            <p:cNvPr id="8" name="Freeform 8"/>
            <p:cNvSpPr/>
            <p:nvPr/>
          </p:nvSpPr>
          <p:spPr>
            <a:xfrm>
              <a:off x="0" y="0"/>
              <a:ext cx="419508" cy="1992675"/>
            </a:xfrm>
            <a:custGeom>
              <a:avLst/>
              <a:gdLst/>
              <a:ahLst/>
              <a:cxnLst/>
              <a:rect l="l" t="t" r="r" b="b"/>
              <a:pathLst>
                <a:path w="419508" h="1992675">
                  <a:moveTo>
                    <a:pt x="209754" y="0"/>
                  </a:moveTo>
                  <a:lnTo>
                    <a:pt x="209754" y="0"/>
                  </a:lnTo>
                  <a:cubicBezTo>
                    <a:pt x="325598" y="0"/>
                    <a:pt x="419508" y="93910"/>
                    <a:pt x="419508" y="209754"/>
                  </a:cubicBezTo>
                  <a:lnTo>
                    <a:pt x="419508" y="1782920"/>
                  </a:lnTo>
                  <a:cubicBezTo>
                    <a:pt x="419508" y="1898765"/>
                    <a:pt x="325598" y="1992675"/>
                    <a:pt x="209754" y="1992675"/>
                  </a:cubicBezTo>
                  <a:lnTo>
                    <a:pt x="209754" y="1992675"/>
                  </a:lnTo>
                  <a:cubicBezTo>
                    <a:pt x="93910" y="1992675"/>
                    <a:pt x="0" y="1898765"/>
                    <a:pt x="0" y="1782920"/>
                  </a:cubicBezTo>
                  <a:lnTo>
                    <a:pt x="0" y="209754"/>
                  </a:lnTo>
                  <a:cubicBezTo>
                    <a:pt x="0" y="93910"/>
                    <a:pt x="93910" y="0"/>
                    <a:pt x="209754" y="0"/>
                  </a:cubicBezTo>
                  <a:close/>
                </a:path>
              </a:pathLst>
            </a:custGeom>
            <a:solidFill>
              <a:srgbClr val="8D0000"/>
            </a:solidFill>
          </p:spPr>
        </p:sp>
        <p:sp>
          <p:nvSpPr>
            <p:cNvPr id="9" name="TextBox 9"/>
            <p:cNvSpPr txBox="1"/>
            <p:nvPr/>
          </p:nvSpPr>
          <p:spPr>
            <a:xfrm>
              <a:off x="0" y="-333375"/>
              <a:ext cx="419508" cy="2326050"/>
            </a:xfrm>
            <a:prstGeom prst="rect">
              <a:avLst/>
            </a:prstGeom>
          </p:spPr>
          <p:txBody>
            <a:bodyPr lIns="50800" tIns="50800" rIns="50800" bIns="50800" rtlCol="0" anchor="ctr"/>
            <a:lstStyle/>
            <a:p>
              <a:pPr algn="ctr">
                <a:lnSpc>
                  <a:spcPts val="6249"/>
                </a:lnSpc>
              </a:pPr>
              <a:endParaRPr/>
            </a:p>
          </p:txBody>
        </p:sp>
      </p:grpSp>
      <p:sp>
        <p:nvSpPr>
          <p:cNvPr id="10" name="AutoShape 10"/>
          <p:cNvSpPr/>
          <p:nvPr/>
        </p:nvSpPr>
        <p:spPr>
          <a:xfrm>
            <a:off x="4299033" y="3654044"/>
            <a:ext cx="8918179" cy="19050"/>
          </a:xfrm>
          <a:prstGeom prst="line">
            <a:avLst/>
          </a:prstGeom>
          <a:ln w="28575" cap="flat">
            <a:solidFill>
              <a:srgbClr val="000000"/>
            </a:solidFill>
            <a:prstDash val="solid"/>
            <a:headEnd type="none" w="sm" len="sm"/>
            <a:tailEnd type="none" w="sm" len="sm"/>
          </a:ln>
        </p:spPr>
      </p:sp>
      <p:sp>
        <p:nvSpPr>
          <p:cNvPr id="11" name="TextBox 11"/>
          <p:cNvSpPr txBox="1"/>
          <p:nvPr/>
        </p:nvSpPr>
        <p:spPr>
          <a:xfrm>
            <a:off x="1277535" y="4370489"/>
            <a:ext cx="15386202" cy="3148191"/>
          </a:xfrm>
          <a:prstGeom prst="rect">
            <a:avLst/>
          </a:prstGeom>
        </p:spPr>
        <p:txBody>
          <a:bodyPr lIns="0" tIns="0" rIns="0" bIns="0" rtlCol="0" anchor="t">
            <a:spAutoFit/>
          </a:bodyPr>
          <a:lstStyle/>
          <a:p>
            <a:pPr algn="ctr">
              <a:lnSpc>
                <a:spcPts val="4977"/>
              </a:lnSpc>
              <a:spcBef>
                <a:spcPct val="0"/>
              </a:spcBef>
            </a:pPr>
            <a:r>
              <a:rPr lang="en-US" sz="3555">
                <a:solidFill>
                  <a:srgbClr val="8D2B2B"/>
                </a:solidFill>
                <a:latin typeface="Poppins"/>
                <a:ea typeface="Poppins"/>
                <a:cs typeface="Poppins"/>
                <a:sym typeface="Poppins"/>
              </a:rPr>
              <a:t>Dictionary of Education Good Center (1959); </a:t>
            </a:r>
            <a:r>
              <a:rPr lang="en-US" sz="3555">
                <a:solidFill>
                  <a:srgbClr val="000000"/>
                </a:solidFill>
                <a:latin typeface="Poppins"/>
                <a:ea typeface="Poppins"/>
                <a:cs typeface="Poppins"/>
                <a:sym typeface="Poppins"/>
              </a:rPr>
              <a:t>supervisi adalah usaha dari petugas-petugas sekolah dlm memimpin guru-guru dan petugas-petugas lainnya untuk memperbaiki pengajaran, termasuk menstimulasi, menyeleksi pertumbuhan jabatan dan perkembangan guru-guru serta evaluasi pengajaran.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3503507">
            <a:off x="8249399" y="1316288"/>
            <a:ext cx="12583451" cy="6795882"/>
            <a:chOff x="0" y="0"/>
            <a:chExt cx="3314160" cy="1789862"/>
          </a:xfrm>
        </p:grpSpPr>
        <p:sp>
          <p:nvSpPr>
            <p:cNvPr id="3" name="Freeform 3"/>
            <p:cNvSpPr/>
            <p:nvPr/>
          </p:nvSpPr>
          <p:spPr>
            <a:xfrm>
              <a:off x="0" y="0"/>
              <a:ext cx="3314160" cy="1789862"/>
            </a:xfrm>
            <a:custGeom>
              <a:avLst/>
              <a:gdLst/>
              <a:ahLst/>
              <a:cxnLst/>
              <a:rect l="l" t="t" r="r" b="b"/>
              <a:pathLst>
                <a:path w="3314160" h="1789862">
                  <a:moveTo>
                    <a:pt x="31378" y="0"/>
                  </a:moveTo>
                  <a:lnTo>
                    <a:pt x="3282783" y="0"/>
                  </a:lnTo>
                  <a:cubicBezTo>
                    <a:pt x="3300112" y="0"/>
                    <a:pt x="3314160" y="14048"/>
                    <a:pt x="3314160" y="31378"/>
                  </a:cubicBezTo>
                  <a:lnTo>
                    <a:pt x="3314160" y="1758484"/>
                  </a:lnTo>
                  <a:cubicBezTo>
                    <a:pt x="3314160" y="1775814"/>
                    <a:pt x="3300112" y="1789862"/>
                    <a:pt x="3282783" y="1789862"/>
                  </a:cubicBezTo>
                  <a:lnTo>
                    <a:pt x="31378" y="1789862"/>
                  </a:lnTo>
                  <a:cubicBezTo>
                    <a:pt x="14048" y="1789862"/>
                    <a:pt x="0" y="1775814"/>
                    <a:pt x="0" y="1758484"/>
                  </a:cubicBezTo>
                  <a:lnTo>
                    <a:pt x="0" y="31378"/>
                  </a:lnTo>
                  <a:cubicBezTo>
                    <a:pt x="0" y="14048"/>
                    <a:pt x="14048" y="0"/>
                    <a:pt x="31378" y="0"/>
                  </a:cubicBezTo>
                  <a:close/>
                </a:path>
              </a:pathLst>
            </a:custGeom>
            <a:solidFill>
              <a:srgbClr val="FFE9E9"/>
            </a:solidFill>
          </p:spPr>
        </p:sp>
        <p:sp>
          <p:nvSpPr>
            <p:cNvPr id="4" name="TextBox 4"/>
            <p:cNvSpPr txBox="1"/>
            <p:nvPr/>
          </p:nvSpPr>
          <p:spPr>
            <a:xfrm>
              <a:off x="0" y="-333375"/>
              <a:ext cx="3314160" cy="2123237"/>
            </a:xfrm>
            <a:prstGeom prst="rect">
              <a:avLst/>
            </a:prstGeom>
          </p:spPr>
          <p:txBody>
            <a:bodyPr lIns="50800" tIns="50800" rIns="50800" bIns="50800" rtlCol="0" anchor="ctr"/>
            <a:lstStyle/>
            <a:p>
              <a:pPr algn="ctr">
                <a:lnSpc>
                  <a:spcPts val="6249"/>
                </a:lnSpc>
              </a:pPr>
              <a:endParaRPr/>
            </a:p>
          </p:txBody>
        </p:sp>
      </p:grpSp>
      <p:sp>
        <p:nvSpPr>
          <p:cNvPr id="5" name="AutoShape 5"/>
          <p:cNvSpPr/>
          <p:nvPr/>
        </p:nvSpPr>
        <p:spPr>
          <a:xfrm>
            <a:off x="-2185362" y="3210262"/>
            <a:ext cx="8918179" cy="19050"/>
          </a:xfrm>
          <a:prstGeom prst="line">
            <a:avLst/>
          </a:prstGeom>
          <a:ln w="28575" cap="flat">
            <a:solidFill>
              <a:srgbClr val="000000"/>
            </a:solidFill>
            <a:prstDash val="solid"/>
            <a:headEnd type="none" w="sm" len="sm"/>
            <a:tailEnd type="none" w="sm" len="sm"/>
          </a:ln>
        </p:spPr>
      </p:sp>
      <p:sp>
        <p:nvSpPr>
          <p:cNvPr id="6" name="TextBox 6"/>
          <p:cNvSpPr txBox="1"/>
          <p:nvPr/>
        </p:nvSpPr>
        <p:spPr>
          <a:xfrm>
            <a:off x="1115297" y="1143000"/>
            <a:ext cx="3408672" cy="778521"/>
          </a:xfrm>
          <a:prstGeom prst="rect">
            <a:avLst/>
          </a:prstGeom>
        </p:spPr>
        <p:txBody>
          <a:bodyPr lIns="0" tIns="0" rIns="0" bIns="0" rtlCol="0" anchor="t">
            <a:spAutoFit/>
          </a:bodyPr>
          <a:lstStyle/>
          <a:p>
            <a:pPr algn="l">
              <a:lnSpc>
                <a:spcPts val="5900"/>
              </a:lnSpc>
            </a:pPr>
            <a:r>
              <a:rPr lang="en-US" sz="5900" b="1">
                <a:solidFill>
                  <a:srgbClr val="000000"/>
                </a:solidFill>
                <a:latin typeface="Canva Sans Bold"/>
                <a:ea typeface="Canva Sans Bold"/>
                <a:cs typeface="Canva Sans Bold"/>
                <a:sym typeface="Canva Sans Bold"/>
              </a:rPr>
              <a:t>Secara</a:t>
            </a:r>
          </a:p>
        </p:txBody>
      </p:sp>
      <p:sp>
        <p:nvSpPr>
          <p:cNvPr id="7" name="TextBox 7"/>
          <p:cNvSpPr txBox="1"/>
          <p:nvPr/>
        </p:nvSpPr>
        <p:spPr>
          <a:xfrm>
            <a:off x="1115297" y="2007880"/>
            <a:ext cx="6760254" cy="1018550"/>
          </a:xfrm>
          <a:prstGeom prst="rect">
            <a:avLst/>
          </a:prstGeom>
        </p:spPr>
        <p:txBody>
          <a:bodyPr lIns="0" tIns="0" rIns="0" bIns="0" rtlCol="0" anchor="t">
            <a:spAutoFit/>
          </a:bodyPr>
          <a:lstStyle/>
          <a:p>
            <a:pPr algn="l">
              <a:lnSpc>
                <a:spcPts val="7100"/>
              </a:lnSpc>
            </a:pPr>
            <a:r>
              <a:rPr lang="en-US" sz="7100" b="1">
                <a:solidFill>
                  <a:srgbClr val="8D0000"/>
                </a:solidFill>
                <a:latin typeface="Poppins Bold"/>
                <a:ea typeface="Poppins Bold"/>
                <a:cs typeface="Poppins Bold"/>
                <a:sym typeface="Poppins Bold"/>
              </a:rPr>
              <a:t>MORFOLOGIS</a:t>
            </a:r>
          </a:p>
        </p:txBody>
      </p:sp>
      <p:sp>
        <p:nvSpPr>
          <p:cNvPr id="8" name="TextBox 8"/>
          <p:cNvSpPr txBox="1"/>
          <p:nvPr/>
        </p:nvSpPr>
        <p:spPr>
          <a:xfrm>
            <a:off x="469232" y="3582879"/>
            <a:ext cx="7880488" cy="5987416"/>
          </a:xfrm>
          <a:prstGeom prst="rect">
            <a:avLst/>
          </a:prstGeom>
        </p:spPr>
        <p:txBody>
          <a:bodyPr lIns="0" tIns="0" rIns="0" bIns="0" rtlCol="0" anchor="t">
            <a:spAutoFit/>
          </a:bodyPr>
          <a:lstStyle/>
          <a:p>
            <a:pPr marL="0" lvl="0" indent="0" algn="l">
              <a:lnSpc>
                <a:spcPts val="4319"/>
              </a:lnSpc>
              <a:spcBef>
                <a:spcPct val="0"/>
              </a:spcBef>
            </a:pPr>
            <a:r>
              <a:rPr lang="en-US" sz="3199" spc="99">
                <a:solidFill>
                  <a:srgbClr val="2B2B2B"/>
                </a:solidFill>
                <a:latin typeface="Poppins"/>
                <a:ea typeface="Poppins"/>
                <a:cs typeface="Poppins"/>
                <a:sym typeface="Poppins"/>
              </a:rPr>
              <a:t>S</a:t>
            </a:r>
            <a:r>
              <a:rPr lang="en-US" sz="3199" spc="99">
                <a:solidFill>
                  <a:srgbClr val="8D0000"/>
                </a:solidFill>
                <a:latin typeface="Poppins"/>
                <a:ea typeface="Poppins"/>
                <a:cs typeface="Poppins"/>
                <a:sym typeface="Poppins"/>
              </a:rPr>
              <a:t>up</a:t>
            </a:r>
            <a:r>
              <a:rPr lang="en-US" sz="3199" u="none" spc="99">
                <a:solidFill>
                  <a:srgbClr val="8D0000"/>
                </a:solidFill>
                <a:latin typeface="Poppins"/>
                <a:ea typeface="Poppins"/>
                <a:cs typeface="Poppins"/>
                <a:sym typeface="Poppins"/>
              </a:rPr>
              <a:t>ervisi berasal dari dua kata bahasa Inggris,</a:t>
            </a:r>
            <a:r>
              <a:rPr lang="en-US" sz="3199" u="none" spc="99">
                <a:solidFill>
                  <a:srgbClr val="2B2B2B"/>
                </a:solidFill>
                <a:latin typeface="Poppins"/>
                <a:ea typeface="Poppins"/>
                <a:cs typeface="Poppins"/>
                <a:sym typeface="Poppins"/>
              </a:rPr>
              <a:t> yaitu </a:t>
            </a:r>
            <a:r>
              <a:rPr lang="en-US" sz="3199" b="1" u="none" spc="99">
                <a:solidFill>
                  <a:srgbClr val="2B2B2B"/>
                </a:solidFill>
                <a:latin typeface="Poppins Bold"/>
                <a:ea typeface="Poppins Bold"/>
                <a:cs typeface="Poppins Bold"/>
                <a:sym typeface="Poppins Bold"/>
              </a:rPr>
              <a:t>super</a:t>
            </a:r>
            <a:r>
              <a:rPr lang="en-US" sz="3199" u="none" spc="99">
                <a:solidFill>
                  <a:srgbClr val="2B2B2B"/>
                </a:solidFill>
                <a:latin typeface="Poppins"/>
                <a:ea typeface="Poppins"/>
                <a:cs typeface="Poppins"/>
                <a:sym typeface="Poppins"/>
              </a:rPr>
              <a:t> dan </a:t>
            </a:r>
            <a:r>
              <a:rPr lang="en-US" sz="3199" b="1" u="none" spc="99">
                <a:solidFill>
                  <a:srgbClr val="2B2B2B"/>
                </a:solidFill>
                <a:latin typeface="Poppins Bold"/>
                <a:ea typeface="Poppins Bold"/>
                <a:cs typeface="Poppins Bold"/>
                <a:sym typeface="Poppins Bold"/>
              </a:rPr>
              <a:t>vision</a:t>
            </a:r>
            <a:r>
              <a:rPr lang="en-US" sz="3199" u="none" spc="99">
                <a:solidFill>
                  <a:srgbClr val="2B2B2B"/>
                </a:solidFill>
                <a:latin typeface="Poppins"/>
                <a:ea typeface="Poppins"/>
                <a:cs typeface="Poppins"/>
                <a:sym typeface="Poppins"/>
              </a:rPr>
              <a:t>. </a:t>
            </a:r>
            <a:r>
              <a:rPr lang="en-US" sz="3199" b="1" u="none" spc="99">
                <a:solidFill>
                  <a:srgbClr val="2B2B2B"/>
                </a:solidFill>
                <a:latin typeface="Poppins Bold"/>
                <a:ea typeface="Poppins Bold"/>
                <a:cs typeface="Poppins Bold"/>
                <a:sym typeface="Poppins Bold"/>
              </a:rPr>
              <a:t>Super berarti diatas</a:t>
            </a:r>
            <a:r>
              <a:rPr lang="en-US" sz="3199" u="none" spc="99">
                <a:solidFill>
                  <a:srgbClr val="2B2B2B"/>
                </a:solidFill>
                <a:latin typeface="Poppins"/>
                <a:ea typeface="Poppins"/>
                <a:cs typeface="Poppins"/>
                <a:sym typeface="Poppins"/>
              </a:rPr>
              <a:t> dan </a:t>
            </a:r>
            <a:r>
              <a:rPr lang="en-US" sz="3199" b="1" u="none" spc="99">
                <a:solidFill>
                  <a:srgbClr val="2B2B2B"/>
                </a:solidFill>
                <a:latin typeface="Poppins Bold"/>
                <a:ea typeface="Poppins Bold"/>
                <a:cs typeface="Poppins Bold"/>
                <a:sym typeface="Poppins Bold"/>
              </a:rPr>
              <a:t>vision berarti melihat</a:t>
            </a:r>
            <a:r>
              <a:rPr lang="en-US" sz="3199" u="none" spc="99">
                <a:solidFill>
                  <a:srgbClr val="2B2B2B"/>
                </a:solidFill>
                <a:latin typeface="Poppins"/>
                <a:ea typeface="Poppins"/>
                <a:cs typeface="Poppins"/>
                <a:sym typeface="Poppins"/>
              </a:rPr>
              <a:t>, masih serumpun dengan inspeksi, pemeriksaan dan pengawasan, dan penilikan, dalam arti </a:t>
            </a:r>
            <a:r>
              <a:rPr lang="en-US" sz="3199" u="sng" spc="99">
                <a:solidFill>
                  <a:srgbClr val="2B2B2B"/>
                </a:solidFill>
                <a:latin typeface="Poppins"/>
                <a:ea typeface="Poppins"/>
                <a:cs typeface="Poppins"/>
                <a:sym typeface="Poppins"/>
                <a:hlinkClick r:id="rId2" tooltip="http://www.sarjanaku.com/2011/07/contoh-proposal-kegiatan-usaha-skripsi.html"/>
              </a:rPr>
              <a:t>kegiatan</a:t>
            </a:r>
            <a:r>
              <a:rPr lang="en-US" sz="3199" u="none" spc="99">
                <a:solidFill>
                  <a:srgbClr val="2B2B2B"/>
                </a:solidFill>
                <a:latin typeface="Poppins"/>
                <a:ea typeface="Poppins"/>
                <a:cs typeface="Poppins"/>
                <a:sym typeface="Poppins"/>
              </a:rPr>
              <a:t> yang dilakukan oleh atasan – orang yang berposisi diatas, pimpinan – terhadap hal-hal yang ada dibawahnya.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3503507">
            <a:off x="-7720970" y="1056579"/>
            <a:ext cx="12583451" cy="7382737"/>
            <a:chOff x="0" y="0"/>
            <a:chExt cx="3314160" cy="1944424"/>
          </a:xfrm>
        </p:grpSpPr>
        <p:sp>
          <p:nvSpPr>
            <p:cNvPr id="3" name="Freeform 3"/>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4" name="TextBox 4"/>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5" name="AutoShape 5"/>
          <p:cNvSpPr/>
          <p:nvPr/>
        </p:nvSpPr>
        <p:spPr>
          <a:xfrm>
            <a:off x="-2618758" y="4100540"/>
            <a:ext cx="8918179" cy="19050"/>
          </a:xfrm>
          <a:prstGeom prst="line">
            <a:avLst/>
          </a:prstGeom>
          <a:ln w="28575" cap="flat">
            <a:solidFill>
              <a:srgbClr val="000000"/>
            </a:solidFill>
            <a:prstDash val="solid"/>
            <a:headEnd type="none" w="sm" len="sm"/>
            <a:tailEnd type="none" w="sm" len="sm"/>
          </a:ln>
        </p:spPr>
      </p:sp>
      <p:grpSp>
        <p:nvGrpSpPr>
          <p:cNvPr id="6" name="Group 6"/>
          <p:cNvGrpSpPr/>
          <p:nvPr/>
        </p:nvGrpSpPr>
        <p:grpSpPr>
          <a:xfrm>
            <a:off x="-1753856" y="9614819"/>
            <a:ext cx="5565113" cy="672181"/>
            <a:chOff x="0" y="0"/>
            <a:chExt cx="1465709" cy="177035"/>
          </a:xfrm>
        </p:grpSpPr>
        <p:sp>
          <p:nvSpPr>
            <p:cNvPr id="7" name="Freeform 7"/>
            <p:cNvSpPr/>
            <p:nvPr/>
          </p:nvSpPr>
          <p:spPr>
            <a:xfrm>
              <a:off x="0" y="0"/>
              <a:ext cx="1465709" cy="177035"/>
            </a:xfrm>
            <a:custGeom>
              <a:avLst/>
              <a:gdLst/>
              <a:ahLst/>
              <a:cxnLst/>
              <a:rect l="l" t="t" r="r" b="b"/>
              <a:pathLst>
                <a:path w="1465709" h="177035">
                  <a:moveTo>
                    <a:pt x="70949" y="0"/>
                  </a:moveTo>
                  <a:lnTo>
                    <a:pt x="1394760" y="0"/>
                  </a:lnTo>
                  <a:cubicBezTo>
                    <a:pt x="1433944" y="0"/>
                    <a:pt x="1465709" y="31765"/>
                    <a:pt x="1465709" y="70949"/>
                  </a:cubicBezTo>
                  <a:lnTo>
                    <a:pt x="1465709" y="106086"/>
                  </a:lnTo>
                  <a:cubicBezTo>
                    <a:pt x="1465709" y="145270"/>
                    <a:pt x="1433944" y="177035"/>
                    <a:pt x="1394760" y="177035"/>
                  </a:cubicBezTo>
                  <a:lnTo>
                    <a:pt x="70949" y="177035"/>
                  </a:lnTo>
                  <a:cubicBezTo>
                    <a:pt x="31765" y="177035"/>
                    <a:pt x="0" y="145270"/>
                    <a:pt x="0" y="106086"/>
                  </a:cubicBezTo>
                  <a:lnTo>
                    <a:pt x="0" y="70949"/>
                  </a:lnTo>
                  <a:cubicBezTo>
                    <a:pt x="0" y="31765"/>
                    <a:pt x="31765" y="0"/>
                    <a:pt x="70949" y="0"/>
                  </a:cubicBezTo>
                  <a:close/>
                </a:path>
              </a:pathLst>
            </a:custGeom>
            <a:solidFill>
              <a:srgbClr val="8D0000"/>
            </a:solidFill>
          </p:spPr>
        </p:sp>
        <p:sp>
          <p:nvSpPr>
            <p:cNvPr id="8" name="TextBox 8"/>
            <p:cNvSpPr txBox="1"/>
            <p:nvPr/>
          </p:nvSpPr>
          <p:spPr>
            <a:xfrm>
              <a:off x="0" y="-333375"/>
              <a:ext cx="1465709" cy="510410"/>
            </a:xfrm>
            <a:prstGeom prst="rect">
              <a:avLst/>
            </a:prstGeom>
          </p:spPr>
          <p:txBody>
            <a:bodyPr lIns="50800" tIns="50800" rIns="50800" bIns="50800" rtlCol="0" anchor="ctr"/>
            <a:lstStyle/>
            <a:p>
              <a:pPr algn="ctr">
                <a:lnSpc>
                  <a:spcPts val="6249"/>
                </a:lnSpc>
              </a:pPr>
              <a:endParaRPr/>
            </a:p>
          </p:txBody>
        </p:sp>
      </p:grpSp>
      <p:grpSp>
        <p:nvGrpSpPr>
          <p:cNvPr id="9" name="Group 9"/>
          <p:cNvGrpSpPr/>
          <p:nvPr/>
        </p:nvGrpSpPr>
        <p:grpSpPr>
          <a:xfrm>
            <a:off x="14476744" y="0"/>
            <a:ext cx="5565113" cy="672181"/>
            <a:chOff x="0" y="0"/>
            <a:chExt cx="1465709" cy="177035"/>
          </a:xfrm>
        </p:grpSpPr>
        <p:sp>
          <p:nvSpPr>
            <p:cNvPr id="10" name="Freeform 10"/>
            <p:cNvSpPr/>
            <p:nvPr/>
          </p:nvSpPr>
          <p:spPr>
            <a:xfrm>
              <a:off x="0" y="0"/>
              <a:ext cx="1465709" cy="177035"/>
            </a:xfrm>
            <a:custGeom>
              <a:avLst/>
              <a:gdLst/>
              <a:ahLst/>
              <a:cxnLst/>
              <a:rect l="l" t="t" r="r" b="b"/>
              <a:pathLst>
                <a:path w="1465709" h="177035">
                  <a:moveTo>
                    <a:pt x="70949" y="0"/>
                  </a:moveTo>
                  <a:lnTo>
                    <a:pt x="1394760" y="0"/>
                  </a:lnTo>
                  <a:cubicBezTo>
                    <a:pt x="1433944" y="0"/>
                    <a:pt x="1465709" y="31765"/>
                    <a:pt x="1465709" y="70949"/>
                  </a:cubicBezTo>
                  <a:lnTo>
                    <a:pt x="1465709" y="106086"/>
                  </a:lnTo>
                  <a:cubicBezTo>
                    <a:pt x="1465709" y="145270"/>
                    <a:pt x="1433944" y="177035"/>
                    <a:pt x="1394760" y="177035"/>
                  </a:cubicBezTo>
                  <a:lnTo>
                    <a:pt x="70949" y="177035"/>
                  </a:lnTo>
                  <a:cubicBezTo>
                    <a:pt x="31765" y="177035"/>
                    <a:pt x="0" y="145270"/>
                    <a:pt x="0" y="106086"/>
                  </a:cubicBezTo>
                  <a:lnTo>
                    <a:pt x="0" y="70949"/>
                  </a:lnTo>
                  <a:cubicBezTo>
                    <a:pt x="0" y="31765"/>
                    <a:pt x="31765" y="0"/>
                    <a:pt x="70949" y="0"/>
                  </a:cubicBezTo>
                  <a:close/>
                </a:path>
              </a:pathLst>
            </a:custGeom>
            <a:solidFill>
              <a:srgbClr val="8D0000"/>
            </a:solidFill>
          </p:spPr>
        </p:sp>
        <p:sp>
          <p:nvSpPr>
            <p:cNvPr id="11" name="TextBox 11"/>
            <p:cNvSpPr txBox="1"/>
            <p:nvPr/>
          </p:nvSpPr>
          <p:spPr>
            <a:xfrm>
              <a:off x="0" y="-333375"/>
              <a:ext cx="1465709" cy="510410"/>
            </a:xfrm>
            <a:prstGeom prst="rect">
              <a:avLst/>
            </a:prstGeom>
          </p:spPr>
          <p:txBody>
            <a:bodyPr lIns="50800" tIns="50800" rIns="50800" bIns="50800" rtlCol="0" anchor="ctr"/>
            <a:lstStyle/>
            <a:p>
              <a:pPr algn="ctr">
                <a:lnSpc>
                  <a:spcPts val="6249"/>
                </a:lnSpc>
              </a:pPr>
              <a:endParaRPr/>
            </a:p>
          </p:txBody>
        </p:sp>
      </p:grpSp>
      <p:sp>
        <p:nvSpPr>
          <p:cNvPr id="12" name="TextBox 12"/>
          <p:cNvSpPr txBox="1"/>
          <p:nvPr/>
        </p:nvSpPr>
        <p:spPr>
          <a:xfrm>
            <a:off x="7259909" y="2187227"/>
            <a:ext cx="9999391" cy="6128768"/>
          </a:xfrm>
          <a:prstGeom prst="rect">
            <a:avLst/>
          </a:prstGeom>
        </p:spPr>
        <p:txBody>
          <a:bodyPr lIns="0" tIns="0" rIns="0" bIns="0" rtlCol="0" anchor="t">
            <a:spAutoFit/>
          </a:bodyPr>
          <a:lstStyle/>
          <a:p>
            <a:pPr marL="0" lvl="0" indent="0" algn="l">
              <a:lnSpc>
                <a:spcPts val="5397"/>
              </a:lnSpc>
              <a:spcBef>
                <a:spcPct val="0"/>
              </a:spcBef>
            </a:pPr>
            <a:r>
              <a:rPr lang="en-US" sz="3998" spc="123">
                <a:solidFill>
                  <a:srgbClr val="2B2B2B"/>
                </a:solidFill>
                <a:latin typeface="Poppins"/>
                <a:ea typeface="Poppins"/>
                <a:cs typeface="Poppins"/>
                <a:sym typeface="Poppins"/>
              </a:rPr>
              <a:t>Aktivitas p</a:t>
            </a:r>
            <a:r>
              <a:rPr lang="en-US" sz="3998" u="none" spc="123">
                <a:solidFill>
                  <a:srgbClr val="2B2B2B"/>
                </a:solidFill>
                <a:latin typeface="Poppins"/>
                <a:ea typeface="Poppins"/>
                <a:cs typeface="Poppins"/>
                <a:sym typeface="Poppins"/>
              </a:rPr>
              <a:t>embinaan yg dilakukan oleh atasan (kepala sekolah) dlm rangka meningkatkan performansi atau kemampuan guru dalam menjalankan tugas mengajarnya sehingga dapat memperbaiki dan meningkatkan proses pembelajaran agar lebih efektif.</a:t>
            </a:r>
          </a:p>
          <a:p>
            <a:pPr marL="0" lvl="0" indent="0" algn="l">
              <a:lnSpc>
                <a:spcPts val="5397"/>
              </a:lnSpc>
              <a:spcBef>
                <a:spcPct val="0"/>
              </a:spcBef>
            </a:pPr>
            <a:endParaRPr lang="en-US" sz="3998" u="none" spc="123">
              <a:solidFill>
                <a:srgbClr val="2B2B2B"/>
              </a:solidFill>
              <a:latin typeface="Poppins"/>
              <a:ea typeface="Poppins"/>
              <a:cs typeface="Poppins"/>
              <a:sym typeface="Poppins"/>
            </a:endParaRPr>
          </a:p>
        </p:txBody>
      </p:sp>
      <p:sp>
        <p:nvSpPr>
          <p:cNvPr id="13" name="TextBox 13"/>
          <p:cNvSpPr txBox="1"/>
          <p:nvPr/>
        </p:nvSpPr>
        <p:spPr>
          <a:xfrm>
            <a:off x="1840332" y="1756058"/>
            <a:ext cx="4686366" cy="1109988"/>
          </a:xfrm>
          <a:prstGeom prst="rect">
            <a:avLst/>
          </a:prstGeom>
        </p:spPr>
        <p:txBody>
          <a:bodyPr lIns="0" tIns="0" rIns="0" bIns="0" rtlCol="0" anchor="t">
            <a:spAutoFit/>
          </a:bodyPr>
          <a:lstStyle/>
          <a:p>
            <a:pPr algn="l">
              <a:lnSpc>
                <a:spcPts val="7700"/>
              </a:lnSpc>
            </a:pPr>
            <a:r>
              <a:rPr lang="en-US" sz="7700" b="1">
                <a:solidFill>
                  <a:srgbClr val="000000"/>
                </a:solidFill>
                <a:latin typeface="Poppins Bold"/>
                <a:ea typeface="Poppins Bold"/>
                <a:cs typeface="Poppins Bold"/>
                <a:sym typeface="Poppins Bold"/>
              </a:rPr>
              <a:t>Supervisi</a:t>
            </a:r>
          </a:p>
        </p:txBody>
      </p:sp>
      <p:sp>
        <p:nvSpPr>
          <p:cNvPr id="14" name="TextBox 14"/>
          <p:cNvSpPr txBox="1"/>
          <p:nvPr/>
        </p:nvSpPr>
        <p:spPr>
          <a:xfrm>
            <a:off x="1840332" y="2476555"/>
            <a:ext cx="4996390" cy="1234430"/>
          </a:xfrm>
          <a:prstGeom prst="rect">
            <a:avLst/>
          </a:prstGeom>
        </p:spPr>
        <p:txBody>
          <a:bodyPr lIns="0" tIns="0" rIns="0" bIns="0" rtlCol="0" anchor="t">
            <a:spAutoFit/>
          </a:bodyPr>
          <a:lstStyle/>
          <a:p>
            <a:pPr algn="l">
              <a:lnSpc>
                <a:spcPts val="9660"/>
              </a:lnSpc>
            </a:pPr>
            <a:r>
              <a:rPr lang="en-US" sz="6900" b="1" spc="-441">
                <a:solidFill>
                  <a:srgbClr val="8D0000"/>
                </a:solidFill>
                <a:latin typeface="Poppins Bold"/>
                <a:ea typeface="Poppins Bold"/>
                <a:cs typeface="Poppins Bold"/>
                <a:sym typeface="Poppins Bold"/>
              </a:rPr>
              <a:t>PENDIDIKAN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736902" y="2829513"/>
            <a:ext cx="4836832" cy="0"/>
          </a:xfrm>
          <a:prstGeom prst="line">
            <a:avLst/>
          </a:prstGeom>
          <a:ln w="28575" cap="flat">
            <a:solidFill>
              <a:srgbClr val="000000"/>
            </a:solidFill>
            <a:prstDash val="solid"/>
            <a:headEnd type="none" w="sm" len="sm"/>
            <a:tailEnd type="none" w="sm" len="sm"/>
          </a:ln>
        </p:spPr>
      </p:sp>
      <p:grpSp>
        <p:nvGrpSpPr>
          <p:cNvPr id="3" name="Group 3"/>
          <p:cNvGrpSpPr/>
          <p:nvPr/>
        </p:nvGrpSpPr>
        <p:grpSpPr>
          <a:xfrm rot="-3503507">
            <a:off x="15971842" y="1684952"/>
            <a:ext cx="12583451" cy="7382737"/>
            <a:chOff x="0" y="0"/>
            <a:chExt cx="3314160" cy="1944424"/>
          </a:xfrm>
        </p:grpSpPr>
        <p:sp>
          <p:nvSpPr>
            <p:cNvPr id="4" name="Freeform 4"/>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rot="-3503507">
            <a:off x="-10878133" y="751583"/>
            <a:ext cx="12583451" cy="7382737"/>
            <a:chOff x="0" y="0"/>
            <a:chExt cx="3314160" cy="1944424"/>
          </a:xfrm>
        </p:grpSpPr>
        <p:sp>
          <p:nvSpPr>
            <p:cNvPr id="7" name="Freeform 7"/>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TextBox 9"/>
          <p:cNvSpPr txBox="1"/>
          <p:nvPr/>
        </p:nvSpPr>
        <p:spPr>
          <a:xfrm>
            <a:off x="764742" y="791534"/>
            <a:ext cx="16074282" cy="1845195"/>
          </a:xfrm>
          <a:prstGeom prst="rect">
            <a:avLst/>
          </a:prstGeom>
        </p:spPr>
        <p:txBody>
          <a:bodyPr lIns="0" tIns="0" rIns="0" bIns="0" rtlCol="0" anchor="t">
            <a:spAutoFit/>
          </a:bodyPr>
          <a:lstStyle/>
          <a:p>
            <a:pPr algn="ctr">
              <a:lnSpc>
                <a:spcPts val="6816"/>
              </a:lnSpc>
            </a:pPr>
            <a:r>
              <a:rPr lang="en-US" sz="7100" b="1">
                <a:solidFill>
                  <a:srgbClr val="8D0000"/>
                </a:solidFill>
                <a:latin typeface="Poppins Bold"/>
                <a:ea typeface="Poppins Bold"/>
                <a:cs typeface="Poppins Bold"/>
                <a:sym typeface="Poppins Bold"/>
              </a:rPr>
              <a:t>Keterampilan Dasar </a:t>
            </a:r>
          </a:p>
          <a:p>
            <a:pPr algn="ctr">
              <a:lnSpc>
                <a:spcPts val="6816"/>
              </a:lnSpc>
            </a:pPr>
            <a:r>
              <a:rPr lang="en-US" sz="7100" b="1">
                <a:solidFill>
                  <a:srgbClr val="8D0000"/>
                </a:solidFill>
                <a:latin typeface="Poppins Bold"/>
                <a:ea typeface="Poppins Bold"/>
                <a:cs typeface="Poppins Bold"/>
                <a:sym typeface="Poppins Bold"/>
              </a:rPr>
              <a:t>Seorang Supervisor </a:t>
            </a:r>
          </a:p>
        </p:txBody>
      </p:sp>
      <p:sp>
        <p:nvSpPr>
          <p:cNvPr id="10" name="TextBox 10"/>
          <p:cNvSpPr txBox="1"/>
          <p:nvPr/>
        </p:nvSpPr>
        <p:spPr>
          <a:xfrm>
            <a:off x="1854896" y="3501243"/>
            <a:ext cx="15390049" cy="4876171"/>
          </a:xfrm>
          <a:prstGeom prst="rect">
            <a:avLst/>
          </a:prstGeom>
        </p:spPr>
        <p:txBody>
          <a:bodyPr lIns="0" tIns="0" rIns="0" bIns="0" rtlCol="0" anchor="t">
            <a:spAutoFit/>
          </a:bodyPr>
          <a:lstStyle/>
          <a:p>
            <a:pPr marL="755641" lvl="1" indent="-377820" algn="l">
              <a:lnSpc>
                <a:spcPts val="7804"/>
              </a:lnSpc>
              <a:buFont typeface="Arial"/>
              <a:buChar char="•"/>
            </a:pPr>
            <a:r>
              <a:rPr lang="en-US" sz="3499" b="1" spc="108">
                <a:solidFill>
                  <a:srgbClr val="2B2B2B"/>
                </a:solidFill>
                <a:latin typeface="Poppins Bold"/>
                <a:ea typeface="Poppins Bold"/>
                <a:cs typeface="Poppins Bold"/>
                <a:sym typeface="Poppins Bold"/>
              </a:rPr>
              <a:t>Keterampilan dlm hubungan” kemanusiaan</a:t>
            </a:r>
          </a:p>
          <a:p>
            <a:pPr marL="755641" lvl="1" indent="-377820" algn="l">
              <a:lnSpc>
                <a:spcPts val="7804"/>
              </a:lnSpc>
              <a:buFont typeface="Arial"/>
              <a:buChar char="•"/>
            </a:pPr>
            <a:r>
              <a:rPr lang="en-US" sz="3499" b="1" spc="108">
                <a:solidFill>
                  <a:srgbClr val="2B2B2B"/>
                </a:solidFill>
                <a:latin typeface="Poppins Bold"/>
                <a:ea typeface="Poppins Bold"/>
                <a:cs typeface="Poppins Bold"/>
                <a:sym typeface="Poppins Bold"/>
              </a:rPr>
              <a:t>Keterampilan dlm proses kelompok</a:t>
            </a:r>
          </a:p>
          <a:p>
            <a:pPr marL="755641" lvl="1" indent="-377820" algn="l">
              <a:lnSpc>
                <a:spcPts val="7804"/>
              </a:lnSpc>
              <a:buFont typeface="Arial"/>
              <a:buChar char="•"/>
            </a:pPr>
            <a:r>
              <a:rPr lang="en-US" sz="3499" b="1" spc="108">
                <a:solidFill>
                  <a:srgbClr val="2B2B2B"/>
                </a:solidFill>
                <a:latin typeface="Poppins Bold"/>
                <a:ea typeface="Poppins Bold"/>
                <a:cs typeface="Poppins Bold"/>
                <a:sym typeface="Poppins Bold"/>
              </a:rPr>
              <a:t>Keterampilan dlm kepemimpinan pendidikan</a:t>
            </a:r>
          </a:p>
          <a:p>
            <a:pPr marL="755641" lvl="1" indent="-377820" algn="l">
              <a:lnSpc>
                <a:spcPts val="7804"/>
              </a:lnSpc>
              <a:buFont typeface="Arial"/>
              <a:buChar char="•"/>
            </a:pPr>
            <a:r>
              <a:rPr lang="en-US" sz="3499" b="1" spc="108">
                <a:solidFill>
                  <a:srgbClr val="2B2B2B"/>
                </a:solidFill>
                <a:latin typeface="Poppins Bold"/>
                <a:ea typeface="Poppins Bold"/>
                <a:cs typeface="Poppins Bold"/>
                <a:sym typeface="Poppins Bold"/>
              </a:rPr>
              <a:t>Keterampilan dan mengatur personalia sekolah</a:t>
            </a:r>
          </a:p>
          <a:p>
            <a:pPr marL="755641" lvl="1" indent="-377820" algn="l">
              <a:lnSpc>
                <a:spcPts val="7804"/>
              </a:lnSpc>
              <a:buFont typeface="Arial"/>
              <a:buChar char="•"/>
            </a:pPr>
            <a:r>
              <a:rPr lang="en-US" sz="3499" b="1" spc="108">
                <a:solidFill>
                  <a:srgbClr val="2B2B2B"/>
                </a:solidFill>
                <a:latin typeface="Poppins Bold"/>
                <a:ea typeface="Poppins Bold"/>
                <a:cs typeface="Poppins Bold"/>
                <a:sym typeface="Poppins Bold"/>
              </a:rPr>
              <a:t>Keterampilan dlm evaluasi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3503507">
            <a:off x="5492540" y="3717576"/>
            <a:ext cx="12583451" cy="7382737"/>
            <a:chOff x="0" y="0"/>
            <a:chExt cx="3314160" cy="1944424"/>
          </a:xfrm>
        </p:grpSpPr>
        <p:sp>
          <p:nvSpPr>
            <p:cNvPr id="3" name="Freeform 3"/>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4" name="TextBox 4"/>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5" name="Group 5"/>
          <p:cNvGrpSpPr/>
          <p:nvPr/>
        </p:nvGrpSpPr>
        <p:grpSpPr>
          <a:xfrm>
            <a:off x="11777398" y="1627571"/>
            <a:ext cx="5024237" cy="7056502"/>
            <a:chOff x="0" y="0"/>
            <a:chExt cx="6698983" cy="9408669"/>
          </a:xfrm>
        </p:grpSpPr>
        <p:sp>
          <p:nvSpPr>
            <p:cNvPr id="6" name="AutoShape 6"/>
            <p:cNvSpPr/>
            <p:nvPr/>
          </p:nvSpPr>
          <p:spPr>
            <a:xfrm flipV="1">
              <a:off x="19079" y="19050"/>
              <a:ext cx="6670717" cy="37895"/>
            </a:xfrm>
            <a:prstGeom prst="line">
              <a:avLst/>
            </a:prstGeom>
            <a:ln w="38100" cap="flat">
              <a:solidFill>
                <a:srgbClr val="000000"/>
              </a:solidFill>
              <a:prstDash val="solid"/>
              <a:headEnd type="none" w="sm" len="sm"/>
              <a:tailEnd type="none" w="sm" len="sm"/>
            </a:ln>
          </p:spPr>
        </p:sp>
        <p:sp>
          <p:nvSpPr>
            <p:cNvPr id="7" name="AutoShape 7"/>
            <p:cNvSpPr/>
            <p:nvPr/>
          </p:nvSpPr>
          <p:spPr>
            <a:xfrm flipH="1">
              <a:off x="19050" y="75995"/>
              <a:ext cx="9892" cy="9307338"/>
            </a:xfrm>
            <a:prstGeom prst="line">
              <a:avLst/>
            </a:prstGeom>
            <a:ln w="38100" cap="flat">
              <a:solidFill>
                <a:srgbClr val="8D0000"/>
              </a:solidFill>
              <a:prstDash val="solid"/>
              <a:headEnd type="none" w="sm" len="sm"/>
              <a:tailEnd type="none" w="sm" len="sm"/>
            </a:ln>
          </p:spPr>
        </p:sp>
        <p:sp>
          <p:nvSpPr>
            <p:cNvPr id="8" name="AutoShape 8"/>
            <p:cNvSpPr/>
            <p:nvPr/>
          </p:nvSpPr>
          <p:spPr>
            <a:xfrm flipH="1">
              <a:off x="6670041" y="34237"/>
              <a:ext cx="9892" cy="9307338"/>
            </a:xfrm>
            <a:prstGeom prst="line">
              <a:avLst/>
            </a:prstGeom>
            <a:ln w="38100" cap="flat">
              <a:solidFill>
                <a:srgbClr val="8D0000"/>
              </a:solidFill>
              <a:prstDash val="solid"/>
              <a:headEnd type="none" w="sm" len="sm"/>
              <a:tailEnd type="none" w="sm" len="sm"/>
            </a:ln>
          </p:spPr>
        </p:sp>
        <p:sp>
          <p:nvSpPr>
            <p:cNvPr id="9" name="AutoShape 9"/>
            <p:cNvSpPr/>
            <p:nvPr/>
          </p:nvSpPr>
          <p:spPr>
            <a:xfrm flipV="1">
              <a:off x="9187" y="9351724"/>
              <a:ext cx="6670717" cy="37895"/>
            </a:xfrm>
            <a:prstGeom prst="line">
              <a:avLst/>
            </a:prstGeom>
            <a:ln w="38100" cap="flat">
              <a:solidFill>
                <a:srgbClr val="8D2B2B"/>
              </a:solidFill>
              <a:prstDash val="solid"/>
              <a:headEnd type="none" w="sm" len="sm"/>
              <a:tailEnd type="none" w="sm" len="sm"/>
            </a:ln>
          </p:spPr>
        </p:sp>
      </p:grpSp>
      <p:sp>
        <p:nvSpPr>
          <p:cNvPr id="10" name="AutoShape 10"/>
          <p:cNvSpPr/>
          <p:nvPr/>
        </p:nvSpPr>
        <p:spPr>
          <a:xfrm>
            <a:off x="-954796" y="2577206"/>
            <a:ext cx="8918179" cy="19050"/>
          </a:xfrm>
          <a:prstGeom prst="line">
            <a:avLst/>
          </a:prstGeom>
          <a:ln w="28575" cap="flat">
            <a:solidFill>
              <a:srgbClr val="000000"/>
            </a:solidFill>
            <a:prstDash val="solid"/>
            <a:headEnd type="none" w="sm" len="sm"/>
            <a:tailEnd type="none" w="sm" len="sm"/>
          </a:ln>
        </p:spPr>
      </p:sp>
      <p:grpSp>
        <p:nvGrpSpPr>
          <p:cNvPr id="11" name="Group 11"/>
          <p:cNvGrpSpPr/>
          <p:nvPr/>
        </p:nvGrpSpPr>
        <p:grpSpPr>
          <a:xfrm>
            <a:off x="12375691" y="1925827"/>
            <a:ext cx="3854654" cy="2920225"/>
            <a:chOff x="0" y="0"/>
            <a:chExt cx="499127" cy="378131"/>
          </a:xfrm>
        </p:grpSpPr>
        <p:sp>
          <p:nvSpPr>
            <p:cNvPr id="12" name="Freeform 12"/>
            <p:cNvSpPr/>
            <p:nvPr/>
          </p:nvSpPr>
          <p:spPr>
            <a:xfrm>
              <a:off x="0" y="0"/>
              <a:ext cx="499127" cy="378131"/>
            </a:xfrm>
            <a:custGeom>
              <a:avLst/>
              <a:gdLst/>
              <a:ahLst/>
              <a:cxnLst/>
              <a:rect l="l" t="t" r="r" b="b"/>
              <a:pathLst>
                <a:path w="499127" h="378131">
                  <a:moveTo>
                    <a:pt x="0" y="0"/>
                  </a:moveTo>
                  <a:lnTo>
                    <a:pt x="499127" y="0"/>
                  </a:lnTo>
                  <a:lnTo>
                    <a:pt x="499127" y="378131"/>
                  </a:lnTo>
                  <a:lnTo>
                    <a:pt x="0" y="378131"/>
                  </a:lnTo>
                  <a:close/>
                </a:path>
              </a:pathLst>
            </a:custGeom>
            <a:blipFill>
              <a:blip r:embed="rId2"/>
              <a:stretch>
                <a:fillRect l="-17742" r="-17742"/>
              </a:stretch>
            </a:blipFill>
          </p:spPr>
        </p:sp>
      </p:grpSp>
      <p:grpSp>
        <p:nvGrpSpPr>
          <p:cNvPr id="13" name="Group 13"/>
          <p:cNvGrpSpPr/>
          <p:nvPr/>
        </p:nvGrpSpPr>
        <p:grpSpPr>
          <a:xfrm>
            <a:off x="12375691" y="5325395"/>
            <a:ext cx="3854654" cy="2920225"/>
            <a:chOff x="0" y="0"/>
            <a:chExt cx="499127" cy="378131"/>
          </a:xfrm>
        </p:grpSpPr>
        <p:sp>
          <p:nvSpPr>
            <p:cNvPr id="14" name="Freeform 14"/>
            <p:cNvSpPr/>
            <p:nvPr/>
          </p:nvSpPr>
          <p:spPr>
            <a:xfrm>
              <a:off x="0" y="0"/>
              <a:ext cx="499127" cy="378131"/>
            </a:xfrm>
            <a:custGeom>
              <a:avLst/>
              <a:gdLst/>
              <a:ahLst/>
              <a:cxnLst/>
              <a:rect l="l" t="t" r="r" b="b"/>
              <a:pathLst>
                <a:path w="499127" h="378131">
                  <a:moveTo>
                    <a:pt x="0" y="0"/>
                  </a:moveTo>
                  <a:lnTo>
                    <a:pt x="499127" y="0"/>
                  </a:lnTo>
                  <a:lnTo>
                    <a:pt x="499127" y="378131"/>
                  </a:lnTo>
                  <a:lnTo>
                    <a:pt x="0" y="378131"/>
                  </a:lnTo>
                  <a:close/>
                </a:path>
              </a:pathLst>
            </a:custGeom>
            <a:blipFill>
              <a:blip r:embed="rId3"/>
              <a:stretch>
                <a:fillRect l="-37581" r="-37581"/>
              </a:stretch>
            </a:blipFill>
          </p:spPr>
        </p:sp>
      </p:grpSp>
      <p:sp>
        <p:nvSpPr>
          <p:cNvPr id="15" name="TextBox 15"/>
          <p:cNvSpPr txBox="1"/>
          <p:nvPr/>
        </p:nvSpPr>
        <p:spPr>
          <a:xfrm>
            <a:off x="359714" y="280103"/>
            <a:ext cx="10254053" cy="2330440"/>
          </a:xfrm>
          <a:prstGeom prst="rect">
            <a:avLst/>
          </a:prstGeom>
        </p:spPr>
        <p:txBody>
          <a:bodyPr lIns="0" tIns="0" rIns="0" bIns="0" rtlCol="0" anchor="t">
            <a:spAutoFit/>
          </a:bodyPr>
          <a:lstStyle/>
          <a:p>
            <a:pPr algn="l">
              <a:lnSpc>
                <a:spcPts val="9100"/>
              </a:lnSpc>
            </a:pPr>
            <a:r>
              <a:rPr lang="en-US" sz="6500" b="1">
                <a:solidFill>
                  <a:srgbClr val="8D0000"/>
                </a:solidFill>
                <a:latin typeface="Poppins Bold"/>
                <a:ea typeface="Poppins Bold"/>
                <a:cs typeface="Poppins Bold"/>
                <a:sym typeface="Poppins Bold"/>
              </a:rPr>
              <a:t>TUJUAN SUPERVISI PENDIDIKAN</a:t>
            </a:r>
          </a:p>
        </p:txBody>
      </p:sp>
      <p:sp>
        <p:nvSpPr>
          <p:cNvPr id="16" name="TextBox 16"/>
          <p:cNvSpPr txBox="1"/>
          <p:nvPr/>
        </p:nvSpPr>
        <p:spPr>
          <a:xfrm>
            <a:off x="121517" y="2843054"/>
            <a:ext cx="7841867" cy="1760220"/>
          </a:xfrm>
          <a:prstGeom prst="rect">
            <a:avLst/>
          </a:prstGeom>
        </p:spPr>
        <p:txBody>
          <a:bodyPr lIns="0" tIns="0" rIns="0" bIns="0" rtlCol="0" anchor="t">
            <a:spAutoFit/>
          </a:bodyPr>
          <a:lstStyle/>
          <a:p>
            <a:pPr marL="561336" lvl="1" indent="-280668" algn="l">
              <a:lnSpc>
                <a:spcPts val="3509"/>
              </a:lnSpc>
              <a:buFont typeface="Arial"/>
              <a:buChar char="•"/>
            </a:pPr>
            <a:r>
              <a:rPr lang="en-US" sz="2599" b="1" spc="80">
                <a:solidFill>
                  <a:srgbClr val="2B2B2B"/>
                </a:solidFill>
                <a:latin typeface="Poppins Bold"/>
                <a:ea typeface="Poppins Bold"/>
                <a:cs typeface="Poppins Bold"/>
                <a:sym typeface="Poppins Bold"/>
              </a:rPr>
              <a:t>M</a:t>
            </a:r>
            <a:r>
              <a:rPr lang="en-US" sz="2599" b="1" u="none" spc="80">
                <a:solidFill>
                  <a:srgbClr val="2B2B2B"/>
                </a:solidFill>
                <a:latin typeface="Poppins Bold"/>
                <a:ea typeface="Poppins Bold"/>
                <a:cs typeface="Poppins Bold"/>
                <a:sym typeface="Poppins Bold"/>
              </a:rPr>
              <a:t>emberikan layanan dan bantuan</a:t>
            </a:r>
            <a:r>
              <a:rPr lang="en-US" sz="2599" u="none" spc="80">
                <a:solidFill>
                  <a:srgbClr val="2B2B2B"/>
                </a:solidFill>
                <a:latin typeface="Poppins"/>
                <a:ea typeface="Poppins"/>
                <a:cs typeface="Poppins"/>
                <a:sym typeface="Poppins"/>
              </a:rPr>
              <a:t> untuk meningkatkan kualitas mengajar guru di kelas yang pada gilirannya untuk meningkatkan kualitas belajar siswa.  </a:t>
            </a:r>
          </a:p>
        </p:txBody>
      </p:sp>
      <p:sp>
        <p:nvSpPr>
          <p:cNvPr id="17" name="TextBox 17"/>
          <p:cNvSpPr txBox="1"/>
          <p:nvPr/>
        </p:nvSpPr>
        <p:spPr>
          <a:xfrm>
            <a:off x="121517" y="4822349"/>
            <a:ext cx="7047783" cy="2301240"/>
          </a:xfrm>
          <a:prstGeom prst="rect">
            <a:avLst/>
          </a:prstGeom>
        </p:spPr>
        <p:txBody>
          <a:bodyPr lIns="0" tIns="0" rIns="0" bIns="0" rtlCol="0" anchor="t">
            <a:spAutoFit/>
          </a:bodyPr>
          <a:lstStyle/>
          <a:p>
            <a:pPr marL="582925" lvl="1" indent="-291463" algn="l">
              <a:lnSpc>
                <a:spcPts val="3644"/>
              </a:lnSpc>
              <a:buFont typeface="Arial"/>
              <a:buChar char="•"/>
            </a:pPr>
            <a:r>
              <a:rPr lang="en-US" sz="2699" spc="83">
                <a:solidFill>
                  <a:srgbClr val="2B2B2B"/>
                </a:solidFill>
                <a:latin typeface="Poppins"/>
                <a:ea typeface="Poppins"/>
                <a:cs typeface="Poppins"/>
                <a:sym typeface="Poppins"/>
              </a:rPr>
              <a:t>Bukan</a:t>
            </a:r>
            <a:r>
              <a:rPr lang="en-US" sz="2699" u="none" spc="83">
                <a:solidFill>
                  <a:srgbClr val="2B2B2B"/>
                </a:solidFill>
                <a:latin typeface="Poppins"/>
                <a:ea typeface="Poppins"/>
                <a:cs typeface="Poppins"/>
                <a:sym typeface="Poppins"/>
              </a:rPr>
              <a:t> saja memperbaiki kemampuan mengajar tapi juga untuk </a:t>
            </a:r>
            <a:r>
              <a:rPr lang="en-US" sz="2699" b="1" u="none" spc="83">
                <a:solidFill>
                  <a:srgbClr val="2B2B2B"/>
                </a:solidFill>
                <a:latin typeface="Poppins Bold"/>
                <a:ea typeface="Poppins Bold"/>
                <a:cs typeface="Poppins Bold"/>
                <a:sym typeface="Poppins Bold"/>
              </a:rPr>
              <a:t>pengembangan potensi kualitas guru</a:t>
            </a:r>
            <a:r>
              <a:rPr lang="en-US" sz="2699" u="none" spc="83">
                <a:solidFill>
                  <a:srgbClr val="2B2B2B"/>
                </a:solidFill>
                <a:latin typeface="Poppins"/>
                <a:ea typeface="Poppins"/>
                <a:cs typeface="Poppins"/>
                <a:sym typeface="Poppins"/>
              </a:rPr>
              <a:t>. </a:t>
            </a:r>
          </a:p>
          <a:p>
            <a:pPr algn="l">
              <a:lnSpc>
                <a:spcPts val="3644"/>
              </a:lnSpc>
            </a:pPr>
            <a:endParaRPr lang="en-US" sz="2699" u="none" spc="83">
              <a:solidFill>
                <a:srgbClr val="2B2B2B"/>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52149" y="529068"/>
            <a:ext cx="12183702" cy="1987842"/>
          </a:xfrm>
          <a:prstGeom prst="rect">
            <a:avLst/>
          </a:prstGeom>
        </p:spPr>
        <p:txBody>
          <a:bodyPr lIns="0" tIns="0" rIns="0" bIns="0" rtlCol="0" anchor="t">
            <a:spAutoFit/>
          </a:bodyPr>
          <a:lstStyle/>
          <a:p>
            <a:pPr algn="ctr">
              <a:lnSpc>
                <a:spcPts val="7386"/>
              </a:lnSpc>
            </a:pPr>
            <a:r>
              <a:rPr lang="en-US" sz="7386" b="1">
                <a:solidFill>
                  <a:srgbClr val="000000"/>
                </a:solidFill>
                <a:latin typeface="Poppins Bold"/>
                <a:ea typeface="Poppins Bold"/>
                <a:cs typeface="Poppins Bold"/>
                <a:sym typeface="Poppins Bold"/>
              </a:rPr>
              <a:t>Tujuan Supervisi Pendidikan</a:t>
            </a:r>
          </a:p>
        </p:txBody>
      </p:sp>
      <p:grpSp>
        <p:nvGrpSpPr>
          <p:cNvPr id="3" name="Group 3"/>
          <p:cNvGrpSpPr/>
          <p:nvPr/>
        </p:nvGrpSpPr>
        <p:grpSpPr>
          <a:xfrm>
            <a:off x="-2488981" y="356519"/>
            <a:ext cx="5565113" cy="672181"/>
            <a:chOff x="0" y="0"/>
            <a:chExt cx="1465709" cy="177035"/>
          </a:xfrm>
        </p:grpSpPr>
        <p:sp>
          <p:nvSpPr>
            <p:cNvPr id="4" name="Freeform 4"/>
            <p:cNvSpPr/>
            <p:nvPr/>
          </p:nvSpPr>
          <p:spPr>
            <a:xfrm>
              <a:off x="0" y="0"/>
              <a:ext cx="1465709" cy="177035"/>
            </a:xfrm>
            <a:custGeom>
              <a:avLst/>
              <a:gdLst/>
              <a:ahLst/>
              <a:cxnLst/>
              <a:rect l="l" t="t" r="r" b="b"/>
              <a:pathLst>
                <a:path w="1465709" h="177035">
                  <a:moveTo>
                    <a:pt x="70949" y="0"/>
                  </a:moveTo>
                  <a:lnTo>
                    <a:pt x="1394760" y="0"/>
                  </a:lnTo>
                  <a:cubicBezTo>
                    <a:pt x="1433944" y="0"/>
                    <a:pt x="1465709" y="31765"/>
                    <a:pt x="1465709" y="70949"/>
                  </a:cubicBezTo>
                  <a:lnTo>
                    <a:pt x="1465709" y="106086"/>
                  </a:lnTo>
                  <a:cubicBezTo>
                    <a:pt x="1465709" y="145270"/>
                    <a:pt x="1433944" y="177035"/>
                    <a:pt x="1394760" y="177035"/>
                  </a:cubicBezTo>
                  <a:lnTo>
                    <a:pt x="70949" y="177035"/>
                  </a:lnTo>
                  <a:cubicBezTo>
                    <a:pt x="31765" y="177035"/>
                    <a:pt x="0" y="145270"/>
                    <a:pt x="0" y="106086"/>
                  </a:cubicBezTo>
                  <a:lnTo>
                    <a:pt x="0" y="70949"/>
                  </a:lnTo>
                  <a:cubicBezTo>
                    <a:pt x="0" y="31765"/>
                    <a:pt x="31765" y="0"/>
                    <a:pt x="70949" y="0"/>
                  </a:cubicBezTo>
                  <a:close/>
                </a:path>
              </a:pathLst>
            </a:custGeom>
            <a:solidFill>
              <a:srgbClr val="8D0000"/>
            </a:solidFill>
          </p:spPr>
        </p:sp>
        <p:sp>
          <p:nvSpPr>
            <p:cNvPr id="5" name="TextBox 5"/>
            <p:cNvSpPr txBox="1"/>
            <p:nvPr/>
          </p:nvSpPr>
          <p:spPr>
            <a:xfrm>
              <a:off x="0" y="-333375"/>
              <a:ext cx="1465709" cy="510410"/>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a:off x="14476744" y="9258300"/>
            <a:ext cx="5565113" cy="672181"/>
            <a:chOff x="0" y="0"/>
            <a:chExt cx="1465709" cy="177035"/>
          </a:xfrm>
        </p:grpSpPr>
        <p:sp>
          <p:nvSpPr>
            <p:cNvPr id="7" name="Freeform 7"/>
            <p:cNvSpPr/>
            <p:nvPr/>
          </p:nvSpPr>
          <p:spPr>
            <a:xfrm>
              <a:off x="0" y="0"/>
              <a:ext cx="1465709" cy="177035"/>
            </a:xfrm>
            <a:custGeom>
              <a:avLst/>
              <a:gdLst/>
              <a:ahLst/>
              <a:cxnLst/>
              <a:rect l="l" t="t" r="r" b="b"/>
              <a:pathLst>
                <a:path w="1465709" h="177035">
                  <a:moveTo>
                    <a:pt x="70949" y="0"/>
                  </a:moveTo>
                  <a:lnTo>
                    <a:pt x="1394760" y="0"/>
                  </a:lnTo>
                  <a:cubicBezTo>
                    <a:pt x="1433944" y="0"/>
                    <a:pt x="1465709" y="31765"/>
                    <a:pt x="1465709" y="70949"/>
                  </a:cubicBezTo>
                  <a:lnTo>
                    <a:pt x="1465709" y="106086"/>
                  </a:lnTo>
                  <a:cubicBezTo>
                    <a:pt x="1465709" y="145270"/>
                    <a:pt x="1433944" y="177035"/>
                    <a:pt x="1394760" y="177035"/>
                  </a:cubicBezTo>
                  <a:lnTo>
                    <a:pt x="70949" y="177035"/>
                  </a:lnTo>
                  <a:cubicBezTo>
                    <a:pt x="31765" y="177035"/>
                    <a:pt x="0" y="145270"/>
                    <a:pt x="0" y="106086"/>
                  </a:cubicBezTo>
                  <a:lnTo>
                    <a:pt x="0" y="70949"/>
                  </a:lnTo>
                  <a:cubicBezTo>
                    <a:pt x="0" y="31765"/>
                    <a:pt x="31765" y="0"/>
                    <a:pt x="70949" y="0"/>
                  </a:cubicBezTo>
                  <a:close/>
                </a:path>
              </a:pathLst>
            </a:custGeom>
            <a:solidFill>
              <a:srgbClr val="8D0000"/>
            </a:solidFill>
          </p:spPr>
        </p:sp>
        <p:sp>
          <p:nvSpPr>
            <p:cNvPr id="8" name="TextBox 8"/>
            <p:cNvSpPr txBox="1"/>
            <p:nvPr/>
          </p:nvSpPr>
          <p:spPr>
            <a:xfrm>
              <a:off x="0" y="-333375"/>
              <a:ext cx="1465709" cy="510410"/>
            </a:xfrm>
            <a:prstGeom prst="rect">
              <a:avLst/>
            </a:prstGeom>
          </p:spPr>
          <p:txBody>
            <a:bodyPr lIns="50800" tIns="50800" rIns="50800" bIns="50800" rtlCol="0" anchor="ctr"/>
            <a:lstStyle/>
            <a:p>
              <a:pPr algn="ctr">
                <a:lnSpc>
                  <a:spcPts val="6249"/>
                </a:lnSpc>
              </a:pPr>
              <a:endParaRPr/>
            </a:p>
          </p:txBody>
        </p:sp>
      </p:grpSp>
      <p:sp>
        <p:nvSpPr>
          <p:cNvPr id="9" name="AutoShape 9"/>
          <p:cNvSpPr/>
          <p:nvPr/>
        </p:nvSpPr>
        <p:spPr>
          <a:xfrm>
            <a:off x="4684910" y="2847139"/>
            <a:ext cx="8918179" cy="19050"/>
          </a:xfrm>
          <a:prstGeom prst="line">
            <a:avLst/>
          </a:prstGeom>
          <a:ln w="28575" cap="flat">
            <a:solidFill>
              <a:srgbClr val="000000"/>
            </a:solidFill>
            <a:prstDash val="solid"/>
            <a:headEnd type="none" w="sm" len="sm"/>
            <a:tailEnd type="none" w="sm" len="sm"/>
          </a:ln>
        </p:spPr>
      </p:sp>
      <p:sp>
        <p:nvSpPr>
          <p:cNvPr id="10" name="TextBox 10"/>
          <p:cNvSpPr txBox="1"/>
          <p:nvPr/>
        </p:nvSpPr>
        <p:spPr>
          <a:xfrm>
            <a:off x="2099343" y="4589153"/>
            <a:ext cx="5752364" cy="2112646"/>
          </a:xfrm>
          <a:prstGeom prst="rect">
            <a:avLst/>
          </a:prstGeom>
        </p:spPr>
        <p:txBody>
          <a:bodyPr lIns="0" tIns="0" rIns="0" bIns="0" rtlCol="0" anchor="t">
            <a:spAutoFit/>
          </a:bodyPr>
          <a:lstStyle/>
          <a:p>
            <a:pPr marL="669283" lvl="1" indent="-334641" algn="l">
              <a:lnSpc>
                <a:spcPts val="4184"/>
              </a:lnSpc>
              <a:buFont typeface="Arial"/>
              <a:buChar char="•"/>
            </a:pPr>
            <a:r>
              <a:rPr lang="en-US" sz="3099" spc="96">
                <a:solidFill>
                  <a:srgbClr val="2B2B2B"/>
                </a:solidFill>
                <a:latin typeface="Poppins"/>
                <a:ea typeface="Poppins"/>
                <a:cs typeface="Poppins"/>
                <a:sym typeface="Poppins"/>
              </a:rPr>
              <a:t></a:t>
            </a:r>
            <a:r>
              <a:rPr lang="en-US" sz="3099" b="1" spc="96">
                <a:solidFill>
                  <a:srgbClr val="322F50"/>
                </a:solidFill>
                <a:latin typeface="Poppins Bold"/>
                <a:ea typeface="Poppins Bold"/>
                <a:cs typeface="Poppins Bold"/>
                <a:sym typeface="Poppins Bold"/>
              </a:rPr>
              <a:t>T</a:t>
            </a:r>
            <a:r>
              <a:rPr lang="en-US" sz="3099" b="1" u="none" spc="96">
                <a:solidFill>
                  <a:srgbClr val="322F50"/>
                </a:solidFill>
                <a:latin typeface="Poppins Bold"/>
                <a:ea typeface="Poppins Bold"/>
                <a:cs typeface="Poppins Bold"/>
                <a:sym typeface="Poppins Bold"/>
              </a:rPr>
              <a:t>ujuan Umum</a:t>
            </a:r>
          </a:p>
          <a:p>
            <a:pPr algn="l">
              <a:lnSpc>
                <a:spcPts val="4184"/>
              </a:lnSpc>
            </a:pPr>
            <a:r>
              <a:rPr lang="en-US" sz="3099" u="none" spc="96">
                <a:solidFill>
                  <a:srgbClr val="2B2B2B"/>
                </a:solidFill>
                <a:latin typeface="Poppins"/>
                <a:ea typeface="Poppins"/>
                <a:cs typeface="Poppins"/>
                <a:sym typeface="Poppins"/>
              </a:rPr>
              <a:t>Memberi bantuan teknis dan bimbingan kepada guru-guru.</a:t>
            </a:r>
          </a:p>
        </p:txBody>
      </p:sp>
      <p:sp>
        <p:nvSpPr>
          <p:cNvPr id="11" name="TextBox 11"/>
          <p:cNvSpPr txBox="1"/>
          <p:nvPr/>
        </p:nvSpPr>
        <p:spPr>
          <a:xfrm>
            <a:off x="9553649" y="4598678"/>
            <a:ext cx="7412722" cy="3478531"/>
          </a:xfrm>
          <a:prstGeom prst="rect">
            <a:avLst/>
          </a:prstGeom>
        </p:spPr>
        <p:txBody>
          <a:bodyPr lIns="0" tIns="0" rIns="0" bIns="0" rtlCol="0" anchor="t">
            <a:spAutoFit/>
          </a:bodyPr>
          <a:lstStyle/>
          <a:p>
            <a:pPr marL="626104" lvl="1" indent="-313052" algn="l">
              <a:lnSpc>
                <a:spcPts val="3914"/>
              </a:lnSpc>
              <a:buFont typeface="Arial"/>
              <a:buChar char="•"/>
            </a:pPr>
            <a:r>
              <a:rPr lang="en-US" sz="2899" spc="89">
                <a:solidFill>
                  <a:srgbClr val="2B2B2B"/>
                </a:solidFill>
                <a:latin typeface="Poppins"/>
                <a:ea typeface="Poppins"/>
                <a:cs typeface="Poppins"/>
                <a:sym typeface="Poppins"/>
              </a:rPr>
              <a:t></a:t>
            </a:r>
            <a:r>
              <a:rPr lang="en-US" sz="2899" b="1" spc="89">
                <a:solidFill>
                  <a:srgbClr val="2B2B2B"/>
                </a:solidFill>
                <a:latin typeface="Poppins Bold"/>
                <a:ea typeface="Poppins Bold"/>
                <a:cs typeface="Poppins Bold"/>
                <a:sym typeface="Poppins Bold"/>
              </a:rPr>
              <a:t>Tujuan</a:t>
            </a:r>
            <a:r>
              <a:rPr lang="en-US" sz="2899" b="1" u="none" spc="89">
                <a:solidFill>
                  <a:srgbClr val="2B2B2B"/>
                </a:solidFill>
                <a:latin typeface="Poppins Bold"/>
                <a:ea typeface="Poppins Bold"/>
                <a:cs typeface="Poppins Bold"/>
                <a:sym typeface="Poppins Bold"/>
              </a:rPr>
              <a:t> Khusus</a:t>
            </a:r>
          </a:p>
          <a:p>
            <a:pPr algn="l">
              <a:lnSpc>
                <a:spcPts val="3914"/>
              </a:lnSpc>
            </a:pPr>
            <a:r>
              <a:rPr lang="en-US" sz="2899" u="none" spc="89">
                <a:solidFill>
                  <a:srgbClr val="2B2B2B"/>
                </a:solidFill>
                <a:latin typeface="Poppins"/>
                <a:ea typeface="Poppins"/>
                <a:cs typeface="Poppins"/>
                <a:sym typeface="Poppins"/>
              </a:rPr>
              <a:t>Bertitik tolak pd komponen-komponen sistem pembelajaran atau faktor penentu keberhasilan belajar, maka tujuan khusus supervisi pendidikan bertitik tolak pada bidang akademik.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79895" y="755830"/>
            <a:ext cx="9894109" cy="8775341"/>
            <a:chOff x="0" y="0"/>
            <a:chExt cx="2605856" cy="2311201"/>
          </a:xfrm>
        </p:grpSpPr>
        <p:sp>
          <p:nvSpPr>
            <p:cNvPr id="3" name="Freeform 3"/>
            <p:cNvSpPr/>
            <p:nvPr/>
          </p:nvSpPr>
          <p:spPr>
            <a:xfrm>
              <a:off x="0" y="0"/>
              <a:ext cx="2605856" cy="2311201"/>
            </a:xfrm>
            <a:custGeom>
              <a:avLst/>
              <a:gdLst/>
              <a:ahLst/>
              <a:cxnLst/>
              <a:rect l="l" t="t" r="r" b="b"/>
              <a:pathLst>
                <a:path w="2605856" h="2311201">
                  <a:moveTo>
                    <a:pt x="0" y="0"/>
                  </a:moveTo>
                  <a:lnTo>
                    <a:pt x="2605856" y="0"/>
                  </a:lnTo>
                  <a:lnTo>
                    <a:pt x="2605856" y="2311201"/>
                  </a:lnTo>
                  <a:lnTo>
                    <a:pt x="0" y="2311201"/>
                  </a:lnTo>
                  <a:close/>
                </a:path>
              </a:pathLst>
            </a:custGeom>
            <a:solidFill>
              <a:srgbClr val="FFFFFF"/>
            </a:solidFill>
            <a:ln w="47625" cap="sq">
              <a:solidFill>
                <a:srgbClr val="000000"/>
              </a:solidFill>
              <a:prstDash val="solid"/>
              <a:miter/>
            </a:ln>
          </p:spPr>
        </p:sp>
        <p:sp>
          <p:nvSpPr>
            <p:cNvPr id="4" name="TextBox 4"/>
            <p:cNvSpPr txBox="1"/>
            <p:nvPr/>
          </p:nvSpPr>
          <p:spPr>
            <a:xfrm>
              <a:off x="0" y="-47625"/>
              <a:ext cx="2605856" cy="2358826"/>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645472" y="4352052"/>
            <a:ext cx="7167241" cy="1457724"/>
            <a:chOff x="0" y="0"/>
            <a:chExt cx="1887668" cy="383927"/>
          </a:xfrm>
        </p:grpSpPr>
        <p:sp>
          <p:nvSpPr>
            <p:cNvPr id="6" name="Freeform 6"/>
            <p:cNvSpPr/>
            <p:nvPr/>
          </p:nvSpPr>
          <p:spPr>
            <a:xfrm>
              <a:off x="0" y="0"/>
              <a:ext cx="1887668" cy="383927"/>
            </a:xfrm>
            <a:custGeom>
              <a:avLst/>
              <a:gdLst/>
              <a:ahLst/>
              <a:cxnLst/>
              <a:rect l="l" t="t" r="r" b="b"/>
              <a:pathLst>
                <a:path w="1887668" h="383927">
                  <a:moveTo>
                    <a:pt x="55089" y="0"/>
                  </a:moveTo>
                  <a:lnTo>
                    <a:pt x="1832579" y="0"/>
                  </a:lnTo>
                  <a:cubicBezTo>
                    <a:pt x="1863004" y="0"/>
                    <a:pt x="1887668" y="24664"/>
                    <a:pt x="1887668" y="55089"/>
                  </a:cubicBezTo>
                  <a:lnTo>
                    <a:pt x="1887668" y="328838"/>
                  </a:lnTo>
                  <a:cubicBezTo>
                    <a:pt x="1887668" y="343449"/>
                    <a:pt x="1881864" y="357461"/>
                    <a:pt x="1871533" y="367792"/>
                  </a:cubicBezTo>
                  <a:cubicBezTo>
                    <a:pt x="1861202" y="378123"/>
                    <a:pt x="1847190" y="383927"/>
                    <a:pt x="1832579" y="383927"/>
                  </a:cubicBezTo>
                  <a:lnTo>
                    <a:pt x="55089" y="383927"/>
                  </a:lnTo>
                  <a:cubicBezTo>
                    <a:pt x="24664" y="383927"/>
                    <a:pt x="0" y="359263"/>
                    <a:pt x="0" y="328838"/>
                  </a:cubicBezTo>
                  <a:lnTo>
                    <a:pt x="0" y="55089"/>
                  </a:lnTo>
                  <a:cubicBezTo>
                    <a:pt x="0" y="24664"/>
                    <a:pt x="24664" y="0"/>
                    <a:pt x="55089" y="0"/>
                  </a:cubicBezTo>
                  <a:close/>
                </a:path>
              </a:pathLst>
            </a:custGeom>
            <a:solidFill>
              <a:srgbClr val="8D0000"/>
            </a:solidFill>
          </p:spPr>
        </p:sp>
        <p:sp>
          <p:nvSpPr>
            <p:cNvPr id="7" name="TextBox 7"/>
            <p:cNvSpPr txBox="1"/>
            <p:nvPr/>
          </p:nvSpPr>
          <p:spPr>
            <a:xfrm>
              <a:off x="0" y="-333375"/>
              <a:ext cx="1887668" cy="717302"/>
            </a:xfrm>
            <a:prstGeom prst="rect">
              <a:avLst/>
            </a:prstGeom>
          </p:spPr>
          <p:txBody>
            <a:bodyPr lIns="50800" tIns="50800" rIns="50800" bIns="50800" rtlCol="0" anchor="ctr"/>
            <a:lstStyle/>
            <a:p>
              <a:pPr algn="ctr">
                <a:lnSpc>
                  <a:spcPts val="6249"/>
                </a:lnSpc>
              </a:pPr>
              <a:endParaRPr/>
            </a:p>
          </p:txBody>
        </p:sp>
      </p:grpSp>
      <p:sp>
        <p:nvSpPr>
          <p:cNvPr id="8" name="TextBox 8"/>
          <p:cNvSpPr txBox="1"/>
          <p:nvPr/>
        </p:nvSpPr>
        <p:spPr>
          <a:xfrm>
            <a:off x="1028700" y="4514850"/>
            <a:ext cx="5493069" cy="927110"/>
          </a:xfrm>
          <a:prstGeom prst="rect">
            <a:avLst/>
          </a:prstGeom>
        </p:spPr>
        <p:txBody>
          <a:bodyPr lIns="0" tIns="0" rIns="0" bIns="0" rtlCol="0" anchor="t">
            <a:spAutoFit/>
          </a:bodyPr>
          <a:lstStyle/>
          <a:p>
            <a:pPr algn="l">
              <a:lnSpc>
                <a:spcPts val="6500"/>
              </a:lnSpc>
            </a:pPr>
            <a:r>
              <a:rPr lang="en-US" sz="6500" b="1">
                <a:solidFill>
                  <a:srgbClr val="FFFFFF"/>
                </a:solidFill>
                <a:latin typeface="Poppins Bold"/>
                <a:ea typeface="Poppins Bold"/>
                <a:cs typeface="Poppins Bold"/>
                <a:sym typeface="Poppins Bold"/>
              </a:rPr>
              <a:t>Sasaran SP</a:t>
            </a:r>
          </a:p>
        </p:txBody>
      </p:sp>
      <p:sp>
        <p:nvSpPr>
          <p:cNvPr id="9" name="AutoShape 9"/>
          <p:cNvSpPr/>
          <p:nvPr/>
        </p:nvSpPr>
        <p:spPr>
          <a:xfrm>
            <a:off x="6693735" y="5162543"/>
            <a:ext cx="785257" cy="21292"/>
          </a:xfrm>
          <a:prstGeom prst="line">
            <a:avLst/>
          </a:prstGeom>
          <a:ln w="66675" cap="flat">
            <a:solidFill>
              <a:srgbClr val="000000"/>
            </a:solidFill>
            <a:prstDash val="solid"/>
            <a:headEnd type="none" w="sm" len="sm"/>
            <a:tailEnd type="triangle" w="lg" len="med"/>
          </a:ln>
        </p:spPr>
      </p:sp>
      <p:grpSp>
        <p:nvGrpSpPr>
          <p:cNvPr id="10" name="Group 10"/>
          <p:cNvGrpSpPr/>
          <p:nvPr/>
        </p:nvGrpSpPr>
        <p:grpSpPr>
          <a:xfrm>
            <a:off x="8041870" y="1495530"/>
            <a:ext cx="862324" cy="86232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2" name="TextBox 12"/>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3" name="TextBox 13"/>
          <p:cNvSpPr txBox="1"/>
          <p:nvPr/>
        </p:nvSpPr>
        <p:spPr>
          <a:xfrm>
            <a:off x="8290614" y="1494913"/>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1</a:t>
            </a:r>
          </a:p>
        </p:txBody>
      </p:sp>
      <p:sp>
        <p:nvSpPr>
          <p:cNvPr id="14" name="TextBox 14"/>
          <p:cNvSpPr txBox="1"/>
          <p:nvPr/>
        </p:nvSpPr>
        <p:spPr>
          <a:xfrm>
            <a:off x="9402416" y="1468835"/>
            <a:ext cx="7492465" cy="1386840"/>
          </a:xfrm>
          <a:prstGeom prst="rect">
            <a:avLst/>
          </a:prstGeom>
        </p:spPr>
        <p:txBody>
          <a:bodyPr lIns="0" tIns="0" rIns="0" bIns="0" rtlCol="0" anchor="t">
            <a:spAutoFit/>
          </a:bodyPr>
          <a:lstStyle/>
          <a:p>
            <a:pPr algn="just">
              <a:lnSpc>
                <a:spcPts val="3644"/>
              </a:lnSpc>
            </a:pPr>
            <a:r>
              <a:rPr lang="en-US" sz="2699" spc="83">
                <a:solidFill>
                  <a:srgbClr val="2B2B2B"/>
                </a:solidFill>
                <a:latin typeface="Poppins"/>
                <a:ea typeface="Poppins"/>
                <a:cs typeface="Poppins"/>
                <a:sym typeface="Poppins"/>
              </a:rPr>
              <a:t>M</a:t>
            </a:r>
            <a:r>
              <a:rPr lang="en-US" sz="2699" u="none" spc="83">
                <a:solidFill>
                  <a:srgbClr val="2B2B2B"/>
                </a:solidFill>
                <a:latin typeface="Poppins"/>
                <a:ea typeface="Poppins"/>
                <a:cs typeface="Poppins"/>
                <a:sym typeface="Poppins"/>
              </a:rPr>
              <a:t>engembangkan dan pembinaan kurikulum yg sedang dilaksanakan di sekolah</a:t>
            </a:r>
          </a:p>
        </p:txBody>
      </p:sp>
      <p:grpSp>
        <p:nvGrpSpPr>
          <p:cNvPr id="15" name="Group 15"/>
          <p:cNvGrpSpPr/>
          <p:nvPr/>
        </p:nvGrpSpPr>
        <p:grpSpPr>
          <a:xfrm>
            <a:off x="8041870" y="3418655"/>
            <a:ext cx="862324" cy="86232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7" name="TextBox 17"/>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8" name="TextBox 18"/>
          <p:cNvSpPr txBox="1"/>
          <p:nvPr/>
        </p:nvSpPr>
        <p:spPr>
          <a:xfrm>
            <a:off x="8290614" y="3418038"/>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2</a:t>
            </a:r>
          </a:p>
        </p:txBody>
      </p:sp>
      <p:grpSp>
        <p:nvGrpSpPr>
          <p:cNvPr id="19" name="Group 19"/>
          <p:cNvGrpSpPr/>
          <p:nvPr/>
        </p:nvGrpSpPr>
        <p:grpSpPr>
          <a:xfrm>
            <a:off x="8041870" y="5346118"/>
            <a:ext cx="862324" cy="86232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1" name="TextBox 21"/>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2" name="TextBox 22"/>
          <p:cNvSpPr txBox="1"/>
          <p:nvPr/>
        </p:nvSpPr>
        <p:spPr>
          <a:xfrm>
            <a:off x="8290614" y="5345502"/>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3</a:t>
            </a:r>
          </a:p>
        </p:txBody>
      </p:sp>
      <p:sp>
        <p:nvSpPr>
          <p:cNvPr id="23" name="TextBox 23"/>
          <p:cNvSpPr txBox="1"/>
          <p:nvPr/>
        </p:nvSpPr>
        <p:spPr>
          <a:xfrm>
            <a:off x="9402416" y="3468132"/>
            <a:ext cx="7492465" cy="88392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M</a:t>
            </a:r>
            <a:r>
              <a:rPr lang="en-US" sz="2599" u="none" spc="80">
                <a:solidFill>
                  <a:srgbClr val="2B2B2B"/>
                </a:solidFill>
                <a:latin typeface="Poppins"/>
                <a:ea typeface="Poppins"/>
                <a:cs typeface="Poppins"/>
                <a:sym typeface="Poppins"/>
              </a:rPr>
              <a:t>eningkatkan proses pembelajaran di sekolah</a:t>
            </a:r>
          </a:p>
        </p:txBody>
      </p:sp>
      <p:sp>
        <p:nvSpPr>
          <p:cNvPr id="24" name="TextBox 24"/>
          <p:cNvSpPr txBox="1"/>
          <p:nvPr/>
        </p:nvSpPr>
        <p:spPr>
          <a:xfrm>
            <a:off x="8290614" y="7272965"/>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4</a:t>
            </a:r>
          </a:p>
        </p:txBody>
      </p:sp>
      <p:sp>
        <p:nvSpPr>
          <p:cNvPr id="25" name="TextBox 25"/>
          <p:cNvSpPr txBox="1"/>
          <p:nvPr/>
        </p:nvSpPr>
        <p:spPr>
          <a:xfrm>
            <a:off x="9402416" y="5558316"/>
            <a:ext cx="7492465" cy="44577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M</a:t>
            </a:r>
            <a:r>
              <a:rPr lang="en-US" sz="2599" u="none" spc="80">
                <a:solidFill>
                  <a:srgbClr val="2B2B2B"/>
                </a:solidFill>
                <a:latin typeface="Poppins"/>
                <a:ea typeface="Poppins"/>
                <a:cs typeface="Poppins"/>
                <a:sym typeface="Poppins"/>
              </a:rPr>
              <a:t>engembangkan seluruh staf di sekolah</a:t>
            </a:r>
          </a:p>
        </p:txBody>
      </p:sp>
      <p:grpSp>
        <p:nvGrpSpPr>
          <p:cNvPr id="26" name="Group 26"/>
          <p:cNvGrpSpPr/>
          <p:nvPr/>
        </p:nvGrpSpPr>
        <p:grpSpPr>
          <a:xfrm rot="-3503507">
            <a:off x="-1839914" y="8154245"/>
            <a:ext cx="6972581" cy="4300566"/>
            <a:chOff x="0" y="0"/>
            <a:chExt cx="1836400" cy="1132659"/>
          </a:xfrm>
        </p:grpSpPr>
        <p:sp>
          <p:nvSpPr>
            <p:cNvPr id="27" name="Freeform 27"/>
            <p:cNvSpPr/>
            <p:nvPr/>
          </p:nvSpPr>
          <p:spPr>
            <a:xfrm>
              <a:off x="0" y="0"/>
              <a:ext cx="1836400" cy="1132659"/>
            </a:xfrm>
            <a:custGeom>
              <a:avLst/>
              <a:gdLst/>
              <a:ahLst/>
              <a:cxnLst/>
              <a:rect l="l" t="t" r="r" b="b"/>
              <a:pathLst>
                <a:path w="1836400" h="1132659">
                  <a:moveTo>
                    <a:pt x="56627" y="0"/>
                  </a:moveTo>
                  <a:lnTo>
                    <a:pt x="1779773" y="0"/>
                  </a:lnTo>
                  <a:cubicBezTo>
                    <a:pt x="1794791" y="0"/>
                    <a:pt x="1809195" y="5966"/>
                    <a:pt x="1819814" y="16586"/>
                  </a:cubicBezTo>
                  <a:cubicBezTo>
                    <a:pt x="1830434" y="27205"/>
                    <a:pt x="1836400" y="41609"/>
                    <a:pt x="1836400" y="56627"/>
                  </a:cubicBezTo>
                  <a:lnTo>
                    <a:pt x="1836400" y="1076032"/>
                  </a:lnTo>
                  <a:cubicBezTo>
                    <a:pt x="1836400" y="1107306"/>
                    <a:pt x="1811047" y="1132659"/>
                    <a:pt x="1779773" y="1132659"/>
                  </a:cubicBezTo>
                  <a:lnTo>
                    <a:pt x="56627" y="1132659"/>
                  </a:lnTo>
                  <a:cubicBezTo>
                    <a:pt x="25353" y="1132659"/>
                    <a:pt x="0" y="1107306"/>
                    <a:pt x="0" y="1076032"/>
                  </a:cubicBezTo>
                  <a:lnTo>
                    <a:pt x="0" y="56627"/>
                  </a:lnTo>
                  <a:cubicBezTo>
                    <a:pt x="0" y="25353"/>
                    <a:pt x="25353" y="0"/>
                    <a:pt x="56627" y="0"/>
                  </a:cubicBezTo>
                  <a:close/>
                </a:path>
              </a:pathLst>
            </a:custGeom>
            <a:solidFill>
              <a:srgbClr val="FFE9E9"/>
            </a:solidFill>
          </p:spPr>
        </p:sp>
        <p:sp>
          <p:nvSpPr>
            <p:cNvPr id="28" name="TextBox 28"/>
            <p:cNvSpPr txBox="1"/>
            <p:nvPr/>
          </p:nvSpPr>
          <p:spPr>
            <a:xfrm>
              <a:off x="0" y="-333375"/>
              <a:ext cx="1836400" cy="1466034"/>
            </a:xfrm>
            <a:prstGeom prst="rect">
              <a:avLst/>
            </a:prstGeom>
          </p:spPr>
          <p:txBody>
            <a:bodyPr lIns="50800" tIns="50800" rIns="50800" bIns="50800" rtlCol="0" anchor="ctr"/>
            <a:lstStyle/>
            <a:p>
              <a:pPr algn="ctr">
                <a:lnSpc>
                  <a:spcPts val="6249"/>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51345" y="796165"/>
            <a:ext cx="9894109" cy="8775341"/>
            <a:chOff x="0" y="0"/>
            <a:chExt cx="2605856" cy="2311201"/>
          </a:xfrm>
        </p:grpSpPr>
        <p:sp>
          <p:nvSpPr>
            <p:cNvPr id="3" name="Freeform 3"/>
            <p:cNvSpPr/>
            <p:nvPr/>
          </p:nvSpPr>
          <p:spPr>
            <a:xfrm>
              <a:off x="0" y="0"/>
              <a:ext cx="2605856" cy="2311201"/>
            </a:xfrm>
            <a:custGeom>
              <a:avLst/>
              <a:gdLst/>
              <a:ahLst/>
              <a:cxnLst/>
              <a:rect l="l" t="t" r="r" b="b"/>
              <a:pathLst>
                <a:path w="2605856" h="2311201">
                  <a:moveTo>
                    <a:pt x="0" y="0"/>
                  </a:moveTo>
                  <a:lnTo>
                    <a:pt x="2605856" y="0"/>
                  </a:lnTo>
                  <a:lnTo>
                    <a:pt x="2605856" y="2311201"/>
                  </a:lnTo>
                  <a:lnTo>
                    <a:pt x="0" y="2311201"/>
                  </a:lnTo>
                  <a:close/>
                </a:path>
              </a:pathLst>
            </a:custGeom>
            <a:solidFill>
              <a:srgbClr val="FFFFFF"/>
            </a:solidFill>
            <a:ln w="47625" cap="sq">
              <a:solidFill>
                <a:srgbClr val="000000"/>
              </a:solidFill>
              <a:prstDash val="solid"/>
              <a:miter/>
            </a:ln>
          </p:spPr>
        </p:sp>
        <p:sp>
          <p:nvSpPr>
            <p:cNvPr id="4" name="TextBox 4"/>
            <p:cNvSpPr txBox="1"/>
            <p:nvPr/>
          </p:nvSpPr>
          <p:spPr>
            <a:xfrm>
              <a:off x="0" y="-47625"/>
              <a:ext cx="2605856" cy="2358826"/>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645472" y="4352052"/>
            <a:ext cx="7167241" cy="1457724"/>
            <a:chOff x="0" y="0"/>
            <a:chExt cx="1887668" cy="383927"/>
          </a:xfrm>
        </p:grpSpPr>
        <p:sp>
          <p:nvSpPr>
            <p:cNvPr id="6" name="Freeform 6"/>
            <p:cNvSpPr/>
            <p:nvPr/>
          </p:nvSpPr>
          <p:spPr>
            <a:xfrm>
              <a:off x="0" y="0"/>
              <a:ext cx="1887668" cy="383927"/>
            </a:xfrm>
            <a:custGeom>
              <a:avLst/>
              <a:gdLst/>
              <a:ahLst/>
              <a:cxnLst/>
              <a:rect l="l" t="t" r="r" b="b"/>
              <a:pathLst>
                <a:path w="1887668" h="383927">
                  <a:moveTo>
                    <a:pt x="55089" y="0"/>
                  </a:moveTo>
                  <a:lnTo>
                    <a:pt x="1832579" y="0"/>
                  </a:lnTo>
                  <a:cubicBezTo>
                    <a:pt x="1863004" y="0"/>
                    <a:pt x="1887668" y="24664"/>
                    <a:pt x="1887668" y="55089"/>
                  </a:cubicBezTo>
                  <a:lnTo>
                    <a:pt x="1887668" y="328838"/>
                  </a:lnTo>
                  <a:cubicBezTo>
                    <a:pt x="1887668" y="343449"/>
                    <a:pt x="1881864" y="357461"/>
                    <a:pt x="1871533" y="367792"/>
                  </a:cubicBezTo>
                  <a:cubicBezTo>
                    <a:pt x="1861202" y="378123"/>
                    <a:pt x="1847190" y="383927"/>
                    <a:pt x="1832579" y="383927"/>
                  </a:cubicBezTo>
                  <a:lnTo>
                    <a:pt x="55089" y="383927"/>
                  </a:lnTo>
                  <a:cubicBezTo>
                    <a:pt x="24664" y="383927"/>
                    <a:pt x="0" y="359263"/>
                    <a:pt x="0" y="328838"/>
                  </a:cubicBezTo>
                  <a:lnTo>
                    <a:pt x="0" y="55089"/>
                  </a:lnTo>
                  <a:cubicBezTo>
                    <a:pt x="0" y="24664"/>
                    <a:pt x="24664" y="0"/>
                    <a:pt x="55089" y="0"/>
                  </a:cubicBezTo>
                  <a:close/>
                </a:path>
              </a:pathLst>
            </a:custGeom>
            <a:solidFill>
              <a:srgbClr val="8D0000"/>
            </a:solidFill>
          </p:spPr>
        </p:sp>
        <p:sp>
          <p:nvSpPr>
            <p:cNvPr id="7" name="TextBox 7"/>
            <p:cNvSpPr txBox="1"/>
            <p:nvPr/>
          </p:nvSpPr>
          <p:spPr>
            <a:xfrm>
              <a:off x="0" y="-333375"/>
              <a:ext cx="1887668" cy="717302"/>
            </a:xfrm>
            <a:prstGeom prst="rect">
              <a:avLst/>
            </a:prstGeom>
          </p:spPr>
          <p:txBody>
            <a:bodyPr lIns="50800" tIns="50800" rIns="50800" bIns="50800" rtlCol="0" anchor="ctr"/>
            <a:lstStyle/>
            <a:p>
              <a:pPr algn="ctr">
                <a:lnSpc>
                  <a:spcPts val="6249"/>
                </a:lnSpc>
              </a:pPr>
              <a:endParaRPr/>
            </a:p>
          </p:txBody>
        </p:sp>
      </p:grpSp>
      <p:sp>
        <p:nvSpPr>
          <p:cNvPr id="8" name="TextBox 8"/>
          <p:cNvSpPr txBox="1"/>
          <p:nvPr/>
        </p:nvSpPr>
        <p:spPr>
          <a:xfrm>
            <a:off x="1028700" y="4514850"/>
            <a:ext cx="5493069" cy="927110"/>
          </a:xfrm>
          <a:prstGeom prst="rect">
            <a:avLst/>
          </a:prstGeom>
        </p:spPr>
        <p:txBody>
          <a:bodyPr lIns="0" tIns="0" rIns="0" bIns="0" rtlCol="0" anchor="t">
            <a:spAutoFit/>
          </a:bodyPr>
          <a:lstStyle/>
          <a:p>
            <a:pPr algn="l">
              <a:lnSpc>
                <a:spcPts val="6500"/>
              </a:lnSpc>
            </a:pPr>
            <a:r>
              <a:rPr lang="en-US" sz="6500" b="1">
                <a:solidFill>
                  <a:srgbClr val="FFFFFF"/>
                </a:solidFill>
                <a:latin typeface="Poppins Bold"/>
                <a:ea typeface="Poppins Bold"/>
                <a:cs typeface="Poppins Bold"/>
                <a:sym typeface="Poppins Bold"/>
              </a:rPr>
              <a:t>Prinsip SP</a:t>
            </a:r>
          </a:p>
        </p:txBody>
      </p:sp>
      <p:sp>
        <p:nvSpPr>
          <p:cNvPr id="9" name="AutoShape 9"/>
          <p:cNvSpPr/>
          <p:nvPr/>
        </p:nvSpPr>
        <p:spPr>
          <a:xfrm>
            <a:off x="6693735" y="5162543"/>
            <a:ext cx="785257" cy="21292"/>
          </a:xfrm>
          <a:prstGeom prst="line">
            <a:avLst/>
          </a:prstGeom>
          <a:ln w="66675" cap="flat">
            <a:solidFill>
              <a:srgbClr val="000000"/>
            </a:solidFill>
            <a:prstDash val="solid"/>
            <a:headEnd type="none" w="sm" len="sm"/>
            <a:tailEnd type="triangle" w="lg" len="med"/>
          </a:ln>
        </p:spPr>
      </p:sp>
      <p:grpSp>
        <p:nvGrpSpPr>
          <p:cNvPr id="10" name="Group 10"/>
          <p:cNvGrpSpPr/>
          <p:nvPr/>
        </p:nvGrpSpPr>
        <p:grpSpPr>
          <a:xfrm>
            <a:off x="8041870" y="1495530"/>
            <a:ext cx="862324" cy="86232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2" name="TextBox 12"/>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3" name="TextBox 13"/>
          <p:cNvSpPr txBox="1"/>
          <p:nvPr/>
        </p:nvSpPr>
        <p:spPr>
          <a:xfrm>
            <a:off x="8290614" y="1494913"/>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1</a:t>
            </a:r>
          </a:p>
        </p:txBody>
      </p:sp>
      <p:sp>
        <p:nvSpPr>
          <p:cNvPr id="14" name="TextBox 14"/>
          <p:cNvSpPr txBox="1"/>
          <p:nvPr/>
        </p:nvSpPr>
        <p:spPr>
          <a:xfrm>
            <a:off x="9402416" y="1468835"/>
            <a:ext cx="7492465" cy="929640"/>
          </a:xfrm>
          <a:prstGeom prst="rect">
            <a:avLst/>
          </a:prstGeom>
        </p:spPr>
        <p:txBody>
          <a:bodyPr lIns="0" tIns="0" rIns="0" bIns="0" rtlCol="0" anchor="t">
            <a:spAutoFit/>
          </a:bodyPr>
          <a:lstStyle/>
          <a:p>
            <a:pPr algn="just">
              <a:lnSpc>
                <a:spcPts val="3644"/>
              </a:lnSpc>
            </a:pPr>
            <a:r>
              <a:rPr lang="en-US" sz="2699" spc="83">
                <a:solidFill>
                  <a:srgbClr val="2B2B2B"/>
                </a:solidFill>
                <a:latin typeface="Poppins"/>
                <a:ea typeface="Poppins"/>
                <a:cs typeface="Poppins"/>
                <a:sym typeface="Poppins"/>
              </a:rPr>
              <a:t>Pri</a:t>
            </a:r>
            <a:r>
              <a:rPr lang="en-US" sz="2699" u="none" spc="83">
                <a:solidFill>
                  <a:srgbClr val="2B2B2B"/>
                </a:solidFill>
                <a:latin typeface="Poppins"/>
                <a:ea typeface="Poppins"/>
                <a:cs typeface="Poppins"/>
                <a:sym typeface="Poppins"/>
              </a:rPr>
              <a:t>nsip Ilmiah (scientific)</a:t>
            </a:r>
          </a:p>
          <a:p>
            <a:pPr algn="just">
              <a:lnSpc>
                <a:spcPts val="3644"/>
              </a:lnSpc>
            </a:pPr>
            <a:endParaRPr lang="en-US" sz="2699" u="none" spc="83">
              <a:solidFill>
                <a:srgbClr val="2B2B2B"/>
              </a:solidFill>
              <a:latin typeface="Poppins"/>
              <a:ea typeface="Poppins"/>
              <a:cs typeface="Poppins"/>
              <a:sym typeface="Poppins"/>
            </a:endParaRPr>
          </a:p>
        </p:txBody>
      </p:sp>
      <p:grpSp>
        <p:nvGrpSpPr>
          <p:cNvPr id="15" name="Group 15"/>
          <p:cNvGrpSpPr/>
          <p:nvPr/>
        </p:nvGrpSpPr>
        <p:grpSpPr>
          <a:xfrm>
            <a:off x="8041870" y="3418655"/>
            <a:ext cx="862324" cy="86232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7" name="TextBox 17"/>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8" name="TextBox 18"/>
          <p:cNvSpPr txBox="1"/>
          <p:nvPr/>
        </p:nvSpPr>
        <p:spPr>
          <a:xfrm>
            <a:off x="8290614" y="3418038"/>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2</a:t>
            </a:r>
          </a:p>
        </p:txBody>
      </p:sp>
      <p:grpSp>
        <p:nvGrpSpPr>
          <p:cNvPr id="19" name="Group 19"/>
          <p:cNvGrpSpPr/>
          <p:nvPr/>
        </p:nvGrpSpPr>
        <p:grpSpPr>
          <a:xfrm>
            <a:off x="8041870" y="5346118"/>
            <a:ext cx="862324" cy="86232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1" name="TextBox 21"/>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2" name="TextBox 22"/>
          <p:cNvSpPr txBox="1"/>
          <p:nvPr/>
        </p:nvSpPr>
        <p:spPr>
          <a:xfrm>
            <a:off x="8290614" y="5345502"/>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3</a:t>
            </a:r>
          </a:p>
        </p:txBody>
      </p:sp>
      <p:sp>
        <p:nvSpPr>
          <p:cNvPr id="23" name="TextBox 23"/>
          <p:cNvSpPr txBox="1"/>
          <p:nvPr/>
        </p:nvSpPr>
        <p:spPr>
          <a:xfrm>
            <a:off x="9402416" y="3468132"/>
            <a:ext cx="7492465" cy="88392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Pr</a:t>
            </a:r>
            <a:r>
              <a:rPr lang="en-US" sz="2599" u="none" spc="80">
                <a:solidFill>
                  <a:srgbClr val="2B2B2B"/>
                </a:solidFill>
                <a:latin typeface="Poppins"/>
                <a:ea typeface="Poppins"/>
                <a:cs typeface="Poppins"/>
                <a:sym typeface="Poppins"/>
              </a:rPr>
              <a:t>insip Demokratis</a:t>
            </a:r>
          </a:p>
          <a:p>
            <a:pPr algn="just">
              <a:lnSpc>
                <a:spcPts val="3509"/>
              </a:lnSpc>
            </a:pPr>
            <a:endParaRPr lang="en-US" sz="2599" u="none" spc="80">
              <a:solidFill>
                <a:srgbClr val="2B2B2B"/>
              </a:solidFill>
              <a:latin typeface="Poppins"/>
              <a:ea typeface="Poppins"/>
              <a:cs typeface="Poppins"/>
              <a:sym typeface="Poppins"/>
            </a:endParaRPr>
          </a:p>
        </p:txBody>
      </p:sp>
      <p:sp>
        <p:nvSpPr>
          <p:cNvPr id="24" name="TextBox 24"/>
          <p:cNvSpPr txBox="1"/>
          <p:nvPr/>
        </p:nvSpPr>
        <p:spPr>
          <a:xfrm>
            <a:off x="8290614" y="7272965"/>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4</a:t>
            </a:r>
          </a:p>
        </p:txBody>
      </p:sp>
      <p:sp>
        <p:nvSpPr>
          <p:cNvPr id="25" name="TextBox 25"/>
          <p:cNvSpPr txBox="1"/>
          <p:nvPr/>
        </p:nvSpPr>
        <p:spPr>
          <a:xfrm>
            <a:off x="9402416" y="5418852"/>
            <a:ext cx="7492465" cy="88392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Pri</a:t>
            </a:r>
            <a:r>
              <a:rPr lang="en-US" sz="2599" u="none" spc="80">
                <a:solidFill>
                  <a:srgbClr val="2B2B2B"/>
                </a:solidFill>
                <a:latin typeface="Poppins"/>
                <a:ea typeface="Poppins"/>
                <a:cs typeface="Poppins"/>
                <a:sym typeface="Poppins"/>
              </a:rPr>
              <a:t>nsip Kerja sama</a:t>
            </a:r>
          </a:p>
          <a:p>
            <a:pPr algn="just">
              <a:lnSpc>
                <a:spcPts val="3509"/>
              </a:lnSpc>
            </a:pPr>
            <a:endParaRPr lang="en-US" sz="2599" u="none" spc="80">
              <a:solidFill>
                <a:srgbClr val="2B2B2B"/>
              </a:solidFill>
              <a:latin typeface="Poppins"/>
              <a:ea typeface="Poppins"/>
              <a:cs typeface="Poppins"/>
              <a:sym typeface="Poppins"/>
            </a:endParaRPr>
          </a:p>
        </p:txBody>
      </p:sp>
      <p:grpSp>
        <p:nvGrpSpPr>
          <p:cNvPr id="26" name="Group 26"/>
          <p:cNvGrpSpPr/>
          <p:nvPr/>
        </p:nvGrpSpPr>
        <p:grpSpPr>
          <a:xfrm rot="-3503507">
            <a:off x="-1839914" y="8154245"/>
            <a:ext cx="6972581" cy="4300566"/>
            <a:chOff x="0" y="0"/>
            <a:chExt cx="1836400" cy="1132659"/>
          </a:xfrm>
        </p:grpSpPr>
        <p:sp>
          <p:nvSpPr>
            <p:cNvPr id="27" name="Freeform 27"/>
            <p:cNvSpPr/>
            <p:nvPr/>
          </p:nvSpPr>
          <p:spPr>
            <a:xfrm>
              <a:off x="0" y="0"/>
              <a:ext cx="1836400" cy="1132659"/>
            </a:xfrm>
            <a:custGeom>
              <a:avLst/>
              <a:gdLst/>
              <a:ahLst/>
              <a:cxnLst/>
              <a:rect l="l" t="t" r="r" b="b"/>
              <a:pathLst>
                <a:path w="1836400" h="1132659">
                  <a:moveTo>
                    <a:pt x="56627" y="0"/>
                  </a:moveTo>
                  <a:lnTo>
                    <a:pt x="1779773" y="0"/>
                  </a:lnTo>
                  <a:cubicBezTo>
                    <a:pt x="1794791" y="0"/>
                    <a:pt x="1809195" y="5966"/>
                    <a:pt x="1819814" y="16586"/>
                  </a:cubicBezTo>
                  <a:cubicBezTo>
                    <a:pt x="1830434" y="27205"/>
                    <a:pt x="1836400" y="41609"/>
                    <a:pt x="1836400" y="56627"/>
                  </a:cubicBezTo>
                  <a:lnTo>
                    <a:pt x="1836400" y="1076032"/>
                  </a:lnTo>
                  <a:cubicBezTo>
                    <a:pt x="1836400" y="1107306"/>
                    <a:pt x="1811047" y="1132659"/>
                    <a:pt x="1779773" y="1132659"/>
                  </a:cubicBezTo>
                  <a:lnTo>
                    <a:pt x="56627" y="1132659"/>
                  </a:lnTo>
                  <a:cubicBezTo>
                    <a:pt x="25353" y="1132659"/>
                    <a:pt x="0" y="1107306"/>
                    <a:pt x="0" y="1076032"/>
                  </a:cubicBezTo>
                  <a:lnTo>
                    <a:pt x="0" y="56627"/>
                  </a:lnTo>
                  <a:cubicBezTo>
                    <a:pt x="0" y="25353"/>
                    <a:pt x="25353" y="0"/>
                    <a:pt x="56627" y="0"/>
                  </a:cubicBezTo>
                  <a:close/>
                </a:path>
              </a:pathLst>
            </a:custGeom>
            <a:solidFill>
              <a:srgbClr val="FFE9E9"/>
            </a:solidFill>
          </p:spPr>
        </p:sp>
        <p:sp>
          <p:nvSpPr>
            <p:cNvPr id="28" name="TextBox 28"/>
            <p:cNvSpPr txBox="1"/>
            <p:nvPr/>
          </p:nvSpPr>
          <p:spPr>
            <a:xfrm>
              <a:off x="0" y="-333375"/>
              <a:ext cx="1836400" cy="1466034"/>
            </a:xfrm>
            <a:prstGeom prst="rect">
              <a:avLst/>
            </a:prstGeom>
          </p:spPr>
          <p:txBody>
            <a:bodyPr lIns="50800" tIns="50800" rIns="50800" bIns="50800" rtlCol="0" anchor="ctr"/>
            <a:lstStyle/>
            <a:p>
              <a:pPr algn="ctr">
                <a:lnSpc>
                  <a:spcPts val="6249"/>
                </a:lnSpc>
              </a:pPr>
              <a:endParaRPr/>
            </a:p>
          </p:txBody>
        </p:sp>
      </p:grpSp>
      <p:grpSp>
        <p:nvGrpSpPr>
          <p:cNvPr id="29" name="Group 29"/>
          <p:cNvGrpSpPr/>
          <p:nvPr/>
        </p:nvGrpSpPr>
        <p:grpSpPr>
          <a:xfrm>
            <a:off x="8041870" y="6842420"/>
            <a:ext cx="862324" cy="862324"/>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31" name="TextBox 31"/>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32" name="TextBox 32"/>
          <p:cNvSpPr txBox="1"/>
          <p:nvPr/>
        </p:nvSpPr>
        <p:spPr>
          <a:xfrm>
            <a:off x="8290614" y="6841803"/>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4</a:t>
            </a:r>
          </a:p>
        </p:txBody>
      </p:sp>
      <p:sp>
        <p:nvSpPr>
          <p:cNvPr id="33" name="TextBox 33"/>
          <p:cNvSpPr txBox="1"/>
          <p:nvPr/>
        </p:nvSpPr>
        <p:spPr>
          <a:xfrm>
            <a:off x="9402416" y="6870378"/>
            <a:ext cx="7492465" cy="88392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Pri</a:t>
            </a:r>
            <a:r>
              <a:rPr lang="en-US" sz="2599" u="none" spc="80">
                <a:solidFill>
                  <a:srgbClr val="2B2B2B"/>
                </a:solidFill>
                <a:latin typeface="Poppins"/>
                <a:ea typeface="Poppins"/>
                <a:cs typeface="Poppins"/>
                <a:sym typeface="Poppins"/>
              </a:rPr>
              <a:t>nsip Konstruktif dan Kreatif.</a:t>
            </a:r>
          </a:p>
          <a:p>
            <a:pPr algn="just">
              <a:lnSpc>
                <a:spcPts val="3509"/>
              </a:lnSpc>
            </a:pPr>
            <a:endParaRPr lang="en-US" sz="2599" u="none" spc="80">
              <a:solidFill>
                <a:srgbClr val="2B2B2B"/>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51345" y="796165"/>
            <a:ext cx="9894109" cy="8775341"/>
            <a:chOff x="0" y="0"/>
            <a:chExt cx="2605856" cy="2311201"/>
          </a:xfrm>
        </p:grpSpPr>
        <p:sp>
          <p:nvSpPr>
            <p:cNvPr id="3" name="Freeform 3"/>
            <p:cNvSpPr/>
            <p:nvPr/>
          </p:nvSpPr>
          <p:spPr>
            <a:xfrm>
              <a:off x="0" y="0"/>
              <a:ext cx="2605856" cy="2311201"/>
            </a:xfrm>
            <a:custGeom>
              <a:avLst/>
              <a:gdLst/>
              <a:ahLst/>
              <a:cxnLst/>
              <a:rect l="l" t="t" r="r" b="b"/>
              <a:pathLst>
                <a:path w="2605856" h="2311201">
                  <a:moveTo>
                    <a:pt x="0" y="0"/>
                  </a:moveTo>
                  <a:lnTo>
                    <a:pt x="2605856" y="0"/>
                  </a:lnTo>
                  <a:lnTo>
                    <a:pt x="2605856" y="2311201"/>
                  </a:lnTo>
                  <a:lnTo>
                    <a:pt x="0" y="2311201"/>
                  </a:lnTo>
                  <a:close/>
                </a:path>
              </a:pathLst>
            </a:custGeom>
            <a:solidFill>
              <a:srgbClr val="FFFFFF"/>
            </a:solidFill>
            <a:ln w="47625" cap="sq">
              <a:solidFill>
                <a:srgbClr val="000000"/>
              </a:solidFill>
              <a:prstDash val="solid"/>
              <a:miter/>
            </a:ln>
          </p:spPr>
        </p:sp>
        <p:sp>
          <p:nvSpPr>
            <p:cNvPr id="4" name="TextBox 4"/>
            <p:cNvSpPr txBox="1"/>
            <p:nvPr/>
          </p:nvSpPr>
          <p:spPr>
            <a:xfrm>
              <a:off x="0" y="-47625"/>
              <a:ext cx="2605856" cy="2358826"/>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645472" y="4352052"/>
            <a:ext cx="7553868" cy="1457724"/>
            <a:chOff x="0" y="0"/>
            <a:chExt cx="1989496" cy="383927"/>
          </a:xfrm>
        </p:grpSpPr>
        <p:sp>
          <p:nvSpPr>
            <p:cNvPr id="6" name="Freeform 6"/>
            <p:cNvSpPr/>
            <p:nvPr/>
          </p:nvSpPr>
          <p:spPr>
            <a:xfrm>
              <a:off x="0" y="0"/>
              <a:ext cx="1989496" cy="383927"/>
            </a:xfrm>
            <a:custGeom>
              <a:avLst/>
              <a:gdLst/>
              <a:ahLst/>
              <a:cxnLst/>
              <a:rect l="l" t="t" r="r" b="b"/>
              <a:pathLst>
                <a:path w="1989496" h="383927">
                  <a:moveTo>
                    <a:pt x="52270" y="0"/>
                  </a:moveTo>
                  <a:lnTo>
                    <a:pt x="1937226" y="0"/>
                  </a:lnTo>
                  <a:cubicBezTo>
                    <a:pt x="1951089" y="0"/>
                    <a:pt x="1964384" y="5507"/>
                    <a:pt x="1974187" y="15309"/>
                  </a:cubicBezTo>
                  <a:cubicBezTo>
                    <a:pt x="1983989" y="25112"/>
                    <a:pt x="1989496" y="38407"/>
                    <a:pt x="1989496" y="52270"/>
                  </a:cubicBezTo>
                  <a:lnTo>
                    <a:pt x="1989496" y="331658"/>
                  </a:lnTo>
                  <a:cubicBezTo>
                    <a:pt x="1989496" y="345520"/>
                    <a:pt x="1983989" y="358815"/>
                    <a:pt x="1974187" y="368618"/>
                  </a:cubicBezTo>
                  <a:cubicBezTo>
                    <a:pt x="1964384" y="378420"/>
                    <a:pt x="1951089" y="383927"/>
                    <a:pt x="1937226" y="383927"/>
                  </a:cubicBezTo>
                  <a:lnTo>
                    <a:pt x="52270" y="383927"/>
                  </a:lnTo>
                  <a:cubicBezTo>
                    <a:pt x="38407" y="383927"/>
                    <a:pt x="25112" y="378420"/>
                    <a:pt x="15309" y="368618"/>
                  </a:cubicBezTo>
                  <a:cubicBezTo>
                    <a:pt x="5507" y="358815"/>
                    <a:pt x="0" y="345520"/>
                    <a:pt x="0" y="331658"/>
                  </a:cubicBezTo>
                  <a:lnTo>
                    <a:pt x="0" y="52270"/>
                  </a:lnTo>
                  <a:cubicBezTo>
                    <a:pt x="0" y="38407"/>
                    <a:pt x="5507" y="25112"/>
                    <a:pt x="15309" y="15309"/>
                  </a:cubicBezTo>
                  <a:cubicBezTo>
                    <a:pt x="25112" y="5507"/>
                    <a:pt x="38407" y="0"/>
                    <a:pt x="52270" y="0"/>
                  </a:cubicBezTo>
                  <a:close/>
                </a:path>
              </a:pathLst>
            </a:custGeom>
            <a:solidFill>
              <a:srgbClr val="8D0000"/>
            </a:solidFill>
          </p:spPr>
        </p:sp>
        <p:sp>
          <p:nvSpPr>
            <p:cNvPr id="7" name="TextBox 7"/>
            <p:cNvSpPr txBox="1"/>
            <p:nvPr/>
          </p:nvSpPr>
          <p:spPr>
            <a:xfrm>
              <a:off x="0" y="-333375"/>
              <a:ext cx="1989496" cy="717302"/>
            </a:xfrm>
            <a:prstGeom prst="rect">
              <a:avLst/>
            </a:prstGeom>
          </p:spPr>
          <p:txBody>
            <a:bodyPr lIns="50800" tIns="50800" rIns="50800" bIns="50800" rtlCol="0" anchor="ctr"/>
            <a:lstStyle/>
            <a:p>
              <a:pPr algn="ctr">
                <a:lnSpc>
                  <a:spcPts val="6249"/>
                </a:lnSpc>
              </a:pPr>
              <a:endParaRPr/>
            </a:p>
          </p:txBody>
        </p:sp>
      </p:grpSp>
      <p:grpSp>
        <p:nvGrpSpPr>
          <p:cNvPr id="8" name="Group 8"/>
          <p:cNvGrpSpPr/>
          <p:nvPr/>
        </p:nvGrpSpPr>
        <p:grpSpPr>
          <a:xfrm>
            <a:off x="8041870" y="1495530"/>
            <a:ext cx="862324" cy="86232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0" name="TextBox 10"/>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8041870" y="3418655"/>
            <a:ext cx="862324" cy="86232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3" name="TextBox 13"/>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grpSp>
        <p:nvGrpSpPr>
          <p:cNvPr id="14" name="Group 14"/>
          <p:cNvGrpSpPr/>
          <p:nvPr/>
        </p:nvGrpSpPr>
        <p:grpSpPr>
          <a:xfrm>
            <a:off x="8041870" y="5346118"/>
            <a:ext cx="862324" cy="862324"/>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6" name="TextBox 16"/>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7" name="TextBox 17"/>
          <p:cNvSpPr txBox="1"/>
          <p:nvPr/>
        </p:nvSpPr>
        <p:spPr>
          <a:xfrm>
            <a:off x="8290614" y="7272965"/>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4</a:t>
            </a:r>
          </a:p>
        </p:txBody>
      </p:sp>
      <p:grpSp>
        <p:nvGrpSpPr>
          <p:cNvPr id="18" name="Group 18"/>
          <p:cNvGrpSpPr/>
          <p:nvPr/>
        </p:nvGrpSpPr>
        <p:grpSpPr>
          <a:xfrm rot="-3503507">
            <a:off x="-1839914" y="8154245"/>
            <a:ext cx="6972581" cy="4300566"/>
            <a:chOff x="0" y="0"/>
            <a:chExt cx="1836400" cy="1132659"/>
          </a:xfrm>
        </p:grpSpPr>
        <p:sp>
          <p:nvSpPr>
            <p:cNvPr id="19" name="Freeform 19"/>
            <p:cNvSpPr/>
            <p:nvPr/>
          </p:nvSpPr>
          <p:spPr>
            <a:xfrm>
              <a:off x="0" y="0"/>
              <a:ext cx="1836400" cy="1132659"/>
            </a:xfrm>
            <a:custGeom>
              <a:avLst/>
              <a:gdLst/>
              <a:ahLst/>
              <a:cxnLst/>
              <a:rect l="l" t="t" r="r" b="b"/>
              <a:pathLst>
                <a:path w="1836400" h="1132659">
                  <a:moveTo>
                    <a:pt x="56627" y="0"/>
                  </a:moveTo>
                  <a:lnTo>
                    <a:pt x="1779773" y="0"/>
                  </a:lnTo>
                  <a:cubicBezTo>
                    <a:pt x="1794791" y="0"/>
                    <a:pt x="1809195" y="5966"/>
                    <a:pt x="1819814" y="16586"/>
                  </a:cubicBezTo>
                  <a:cubicBezTo>
                    <a:pt x="1830434" y="27205"/>
                    <a:pt x="1836400" y="41609"/>
                    <a:pt x="1836400" y="56627"/>
                  </a:cubicBezTo>
                  <a:lnTo>
                    <a:pt x="1836400" y="1076032"/>
                  </a:lnTo>
                  <a:cubicBezTo>
                    <a:pt x="1836400" y="1107306"/>
                    <a:pt x="1811047" y="1132659"/>
                    <a:pt x="1779773" y="1132659"/>
                  </a:cubicBezTo>
                  <a:lnTo>
                    <a:pt x="56627" y="1132659"/>
                  </a:lnTo>
                  <a:cubicBezTo>
                    <a:pt x="25353" y="1132659"/>
                    <a:pt x="0" y="1107306"/>
                    <a:pt x="0" y="1076032"/>
                  </a:cubicBezTo>
                  <a:lnTo>
                    <a:pt x="0" y="56627"/>
                  </a:lnTo>
                  <a:cubicBezTo>
                    <a:pt x="0" y="25353"/>
                    <a:pt x="25353" y="0"/>
                    <a:pt x="56627" y="0"/>
                  </a:cubicBezTo>
                  <a:close/>
                </a:path>
              </a:pathLst>
            </a:custGeom>
            <a:solidFill>
              <a:srgbClr val="FFE9E9"/>
            </a:solidFill>
          </p:spPr>
        </p:sp>
        <p:sp>
          <p:nvSpPr>
            <p:cNvPr id="20" name="TextBox 20"/>
            <p:cNvSpPr txBox="1"/>
            <p:nvPr/>
          </p:nvSpPr>
          <p:spPr>
            <a:xfrm>
              <a:off x="0" y="-333375"/>
              <a:ext cx="1836400" cy="1466034"/>
            </a:xfrm>
            <a:prstGeom prst="rect">
              <a:avLst/>
            </a:prstGeom>
          </p:spPr>
          <p:txBody>
            <a:bodyPr lIns="50800" tIns="50800" rIns="50800" bIns="50800" rtlCol="0" anchor="ctr"/>
            <a:lstStyle/>
            <a:p>
              <a:pPr algn="ctr">
                <a:lnSpc>
                  <a:spcPts val="6249"/>
                </a:lnSpc>
              </a:pPr>
              <a:endParaRPr/>
            </a:p>
          </p:txBody>
        </p:sp>
      </p:grpSp>
      <p:grpSp>
        <p:nvGrpSpPr>
          <p:cNvPr id="21" name="Group 21"/>
          <p:cNvGrpSpPr/>
          <p:nvPr/>
        </p:nvGrpSpPr>
        <p:grpSpPr>
          <a:xfrm>
            <a:off x="8041870" y="6842420"/>
            <a:ext cx="862324" cy="86232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3" name="TextBox 23"/>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4" name="TextBox 24"/>
          <p:cNvSpPr txBox="1"/>
          <p:nvPr/>
        </p:nvSpPr>
        <p:spPr>
          <a:xfrm>
            <a:off x="0" y="4505325"/>
            <a:ext cx="6693735" cy="845196"/>
          </a:xfrm>
          <a:prstGeom prst="rect">
            <a:avLst/>
          </a:prstGeom>
        </p:spPr>
        <p:txBody>
          <a:bodyPr lIns="0" tIns="0" rIns="0" bIns="0" rtlCol="0" anchor="t">
            <a:spAutoFit/>
          </a:bodyPr>
          <a:lstStyle/>
          <a:p>
            <a:pPr algn="l">
              <a:lnSpc>
                <a:spcPts val="5900"/>
              </a:lnSpc>
            </a:pPr>
            <a:r>
              <a:rPr lang="en-US" sz="5900" b="1">
                <a:solidFill>
                  <a:srgbClr val="FFFFFF"/>
                </a:solidFill>
                <a:latin typeface="Poppins Bold"/>
                <a:ea typeface="Poppins Bold"/>
                <a:cs typeface="Poppins Bold"/>
                <a:sym typeface="Poppins Bold"/>
              </a:rPr>
              <a:t>Peran Supervisor</a:t>
            </a:r>
          </a:p>
        </p:txBody>
      </p:sp>
      <p:sp>
        <p:nvSpPr>
          <p:cNvPr id="25" name="TextBox 25"/>
          <p:cNvSpPr txBox="1"/>
          <p:nvPr/>
        </p:nvSpPr>
        <p:spPr>
          <a:xfrm>
            <a:off x="8290614" y="1494913"/>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1</a:t>
            </a:r>
          </a:p>
        </p:txBody>
      </p:sp>
      <p:sp>
        <p:nvSpPr>
          <p:cNvPr id="26" name="TextBox 26"/>
          <p:cNvSpPr txBox="1"/>
          <p:nvPr/>
        </p:nvSpPr>
        <p:spPr>
          <a:xfrm>
            <a:off x="9402416" y="1468835"/>
            <a:ext cx="7492465" cy="472440"/>
          </a:xfrm>
          <a:prstGeom prst="rect">
            <a:avLst/>
          </a:prstGeom>
        </p:spPr>
        <p:txBody>
          <a:bodyPr lIns="0" tIns="0" rIns="0" bIns="0" rtlCol="0" anchor="t">
            <a:spAutoFit/>
          </a:bodyPr>
          <a:lstStyle/>
          <a:p>
            <a:pPr algn="just">
              <a:lnSpc>
                <a:spcPts val="3644"/>
              </a:lnSpc>
            </a:pPr>
            <a:r>
              <a:rPr lang="en-US" sz="2699" spc="83">
                <a:solidFill>
                  <a:srgbClr val="2B2B2B"/>
                </a:solidFill>
                <a:latin typeface="Poppins"/>
                <a:ea typeface="Poppins"/>
                <a:cs typeface="Poppins"/>
                <a:sym typeface="Poppins"/>
              </a:rPr>
              <a:t>Koordi</a:t>
            </a:r>
            <a:r>
              <a:rPr lang="en-US" sz="2699" u="none" spc="83">
                <a:solidFill>
                  <a:srgbClr val="2B2B2B"/>
                </a:solidFill>
                <a:latin typeface="Poppins"/>
                <a:ea typeface="Poppins"/>
                <a:cs typeface="Poppins"/>
                <a:sym typeface="Poppins"/>
              </a:rPr>
              <a:t>nator</a:t>
            </a:r>
          </a:p>
        </p:txBody>
      </p:sp>
      <p:sp>
        <p:nvSpPr>
          <p:cNvPr id="27" name="TextBox 27"/>
          <p:cNvSpPr txBox="1"/>
          <p:nvPr/>
        </p:nvSpPr>
        <p:spPr>
          <a:xfrm>
            <a:off x="8290614" y="3418038"/>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2</a:t>
            </a:r>
          </a:p>
        </p:txBody>
      </p:sp>
      <p:sp>
        <p:nvSpPr>
          <p:cNvPr id="28" name="TextBox 28"/>
          <p:cNvSpPr txBox="1"/>
          <p:nvPr/>
        </p:nvSpPr>
        <p:spPr>
          <a:xfrm>
            <a:off x="8290614" y="5345502"/>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3</a:t>
            </a:r>
          </a:p>
        </p:txBody>
      </p:sp>
      <p:sp>
        <p:nvSpPr>
          <p:cNvPr id="29" name="TextBox 29"/>
          <p:cNvSpPr txBox="1"/>
          <p:nvPr/>
        </p:nvSpPr>
        <p:spPr>
          <a:xfrm>
            <a:off x="9402416" y="3468132"/>
            <a:ext cx="7492465" cy="44577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Ko</a:t>
            </a:r>
            <a:r>
              <a:rPr lang="en-US" sz="2599" u="none" spc="80">
                <a:solidFill>
                  <a:srgbClr val="2B2B2B"/>
                </a:solidFill>
                <a:latin typeface="Poppins"/>
                <a:ea typeface="Poppins"/>
                <a:cs typeface="Poppins"/>
                <a:sym typeface="Poppins"/>
              </a:rPr>
              <a:t>nsultan</a:t>
            </a:r>
          </a:p>
        </p:txBody>
      </p:sp>
      <p:sp>
        <p:nvSpPr>
          <p:cNvPr id="30" name="TextBox 30"/>
          <p:cNvSpPr txBox="1"/>
          <p:nvPr/>
        </p:nvSpPr>
        <p:spPr>
          <a:xfrm>
            <a:off x="9402416" y="5418852"/>
            <a:ext cx="7492465" cy="88392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Pem</a:t>
            </a:r>
            <a:r>
              <a:rPr lang="en-US" sz="2599" u="none" spc="80">
                <a:solidFill>
                  <a:srgbClr val="2B2B2B"/>
                </a:solidFill>
                <a:latin typeface="Poppins"/>
                <a:ea typeface="Poppins"/>
                <a:cs typeface="Poppins"/>
                <a:sym typeface="Poppins"/>
              </a:rPr>
              <a:t>impin kelompok</a:t>
            </a:r>
          </a:p>
          <a:p>
            <a:pPr algn="just">
              <a:lnSpc>
                <a:spcPts val="3509"/>
              </a:lnSpc>
            </a:pPr>
            <a:endParaRPr lang="en-US" sz="2599" u="none" spc="80">
              <a:solidFill>
                <a:srgbClr val="2B2B2B"/>
              </a:solidFill>
              <a:latin typeface="Poppins"/>
              <a:ea typeface="Poppins"/>
              <a:cs typeface="Poppins"/>
              <a:sym typeface="Poppins"/>
            </a:endParaRPr>
          </a:p>
        </p:txBody>
      </p:sp>
      <p:sp>
        <p:nvSpPr>
          <p:cNvPr id="31" name="TextBox 31"/>
          <p:cNvSpPr txBox="1"/>
          <p:nvPr/>
        </p:nvSpPr>
        <p:spPr>
          <a:xfrm>
            <a:off x="8290614" y="6841803"/>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4</a:t>
            </a:r>
          </a:p>
        </p:txBody>
      </p:sp>
      <p:sp>
        <p:nvSpPr>
          <p:cNvPr id="32" name="TextBox 32"/>
          <p:cNvSpPr txBox="1"/>
          <p:nvPr/>
        </p:nvSpPr>
        <p:spPr>
          <a:xfrm>
            <a:off x="9402416" y="6870378"/>
            <a:ext cx="7492465" cy="445770"/>
          </a:xfrm>
          <a:prstGeom prst="rect">
            <a:avLst/>
          </a:prstGeom>
        </p:spPr>
        <p:txBody>
          <a:bodyPr lIns="0" tIns="0" rIns="0" bIns="0" rtlCol="0" anchor="t">
            <a:spAutoFit/>
          </a:bodyPr>
          <a:lstStyle/>
          <a:p>
            <a:pPr algn="just">
              <a:lnSpc>
                <a:spcPts val="3509"/>
              </a:lnSpc>
            </a:pPr>
            <a:r>
              <a:rPr lang="en-US" sz="2599" spc="80">
                <a:solidFill>
                  <a:srgbClr val="2B2B2B"/>
                </a:solidFill>
                <a:latin typeface="Poppins"/>
                <a:ea typeface="Poppins"/>
                <a:cs typeface="Poppins"/>
                <a:sym typeface="Poppins"/>
              </a:rPr>
              <a:t>Eval</a:t>
            </a:r>
            <a:r>
              <a:rPr lang="en-US" sz="2599" u="none" spc="80">
                <a:solidFill>
                  <a:srgbClr val="2B2B2B"/>
                </a:solidFill>
                <a:latin typeface="Poppins"/>
                <a:ea typeface="Poppins"/>
                <a:cs typeface="Poppins"/>
                <a:sym typeface="Poppins"/>
              </a:rPr>
              <a:t>uator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03420" y="0"/>
            <a:ext cx="10084580" cy="10287000"/>
            <a:chOff x="0" y="0"/>
            <a:chExt cx="638656" cy="651475"/>
          </a:xfrm>
        </p:grpSpPr>
        <p:sp>
          <p:nvSpPr>
            <p:cNvPr id="3" name="Freeform 3"/>
            <p:cNvSpPr/>
            <p:nvPr/>
          </p:nvSpPr>
          <p:spPr>
            <a:xfrm>
              <a:off x="0" y="0"/>
              <a:ext cx="638656" cy="651475"/>
            </a:xfrm>
            <a:custGeom>
              <a:avLst/>
              <a:gdLst/>
              <a:ahLst/>
              <a:cxnLst/>
              <a:rect l="l" t="t" r="r" b="b"/>
              <a:pathLst>
                <a:path w="638656" h="651475">
                  <a:moveTo>
                    <a:pt x="0" y="0"/>
                  </a:moveTo>
                  <a:lnTo>
                    <a:pt x="638656" y="0"/>
                  </a:lnTo>
                  <a:lnTo>
                    <a:pt x="638656" y="651475"/>
                  </a:lnTo>
                  <a:lnTo>
                    <a:pt x="0" y="651475"/>
                  </a:lnTo>
                  <a:close/>
                </a:path>
              </a:pathLst>
            </a:custGeom>
            <a:blipFill>
              <a:blip r:embed="rId2"/>
              <a:stretch>
                <a:fillRect l="-26553" r="-26553"/>
              </a:stretch>
            </a:blipFill>
          </p:spPr>
        </p:sp>
      </p:grpSp>
      <p:grpSp>
        <p:nvGrpSpPr>
          <p:cNvPr id="4" name="Group 4"/>
          <p:cNvGrpSpPr/>
          <p:nvPr/>
        </p:nvGrpSpPr>
        <p:grpSpPr>
          <a:xfrm>
            <a:off x="1686738" y="2947004"/>
            <a:ext cx="7527839" cy="5468918"/>
            <a:chOff x="0" y="0"/>
            <a:chExt cx="1982641" cy="1440374"/>
          </a:xfrm>
        </p:grpSpPr>
        <p:sp>
          <p:nvSpPr>
            <p:cNvPr id="5" name="Freeform 5"/>
            <p:cNvSpPr/>
            <p:nvPr/>
          </p:nvSpPr>
          <p:spPr>
            <a:xfrm>
              <a:off x="0" y="0"/>
              <a:ext cx="1982641" cy="1440374"/>
            </a:xfrm>
            <a:custGeom>
              <a:avLst/>
              <a:gdLst/>
              <a:ahLst/>
              <a:cxnLst/>
              <a:rect l="l" t="t" r="r" b="b"/>
              <a:pathLst>
                <a:path w="1982641" h="1440374">
                  <a:moveTo>
                    <a:pt x="52450" y="0"/>
                  </a:moveTo>
                  <a:lnTo>
                    <a:pt x="1930191" y="0"/>
                  </a:lnTo>
                  <a:cubicBezTo>
                    <a:pt x="1944101" y="0"/>
                    <a:pt x="1957442" y="5526"/>
                    <a:pt x="1967278" y="15362"/>
                  </a:cubicBezTo>
                  <a:cubicBezTo>
                    <a:pt x="1977115" y="25199"/>
                    <a:pt x="1982641" y="38540"/>
                    <a:pt x="1982641" y="52450"/>
                  </a:cubicBezTo>
                  <a:lnTo>
                    <a:pt x="1982641" y="1387923"/>
                  </a:lnTo>
                  <a:cubicBezTo>
                    <a:pt x="1982641" y="1416891"/>
                    <a:pt x="1959158" y="1440374"/>
                    <a:pt x="1930191" y="1440374"/>
                  </a:cubicBezTo>
                  <a:lnTo>
                    <a:pt x="52450" y="1440374"/>
                  </a:lnTo>
                  <a:cubicBezTo>
                    <a:pt x="23483" y="1440374"/>
                    <a:pt x="0" y="1416891"/>
                    <a:pt x="0" y="1387923"/>
                  </a:cubicBezTo>
                  <a:lnTo>
                    <a:pt x="0" y="52450"/>
                  </a:lnTo>
                  <a:cubicBezTo>
                    <a:pt x="0" y="23483"/>
                    <a:pt x="23483" y="0"/>
                    <a:pt x="52450" y="0"/>
                  </a:cubicBezTo>
                  <a:close/>
                </a:path>
              </a:pathLst>
            </a:custGeom>
            <a:solidFill>
              <a:srgbClr val="F1B4B4"/>
            </a:solidFill>
          </p:spPr>
        </p:sp>
        <p:sp>
          <p:nvSpPr>
            <p:cNvPr id="6" name="TextBox 6"/>
            <p:cNvSpPr txBox="1"/>
            <p:nvPr/>
          </p:nvSpPr>
          <p:spPr>
            <a:xfrm>
              <a:off x="0" y="-333375"/>
              <a:ext cx="1982641" cy="1773749"/>
            </a:xfrm>
            <a:prstGeom prst="rect">
              <a:avLst/>
            </a:prstGeom>
          </p:spPr>
          <p:txBody>
            <a:bodyPr lIns="50800" tIns="50800" rIns="50800" bIns="50800" rtlCol="0" anchor="ctr"/>
            <a:lstStyle/>
            <a:p>
              <a:pPr algn="ctr">
                <a:lnSpc>
                  <a:spcPts val="6249"/>
                </a:lnSpc>
              </a:pPr>
              <a:endParaRPr/>
            </a:p>
          </p:txBody>
        </p:sp>
      </p:grpSp>
      <p:sp>
        <p:nvSpPr>
          <p:cNvPr id="7" name="AutoShape 7"/>
          <p:cNvSpPr/>
          <p:nvPr/>
        </p:nvSpPr>
        <p:spPr>
          <a:xfrm>
            <a:off x="-1851927" y="2356488"/>
            <a:ext cx="8918179" cy="19050"/>
          </a:xfrm>
          <a:prstGeom prst="line">
            <a:avLst/>
          </a:prstGeom>
          <a:ln w="28575" cap="flat">
            <a:solidFill>
              <a:srgbClr val="000000"/>
            </a:solidFill>
            <a:prstDash val="solid"/>
            <a:headEnd type="none" w="sm" len="sm"/>
            <a:tailEnd type="none" w="sm" len="sm"/>
          </a:ln>
        </p:spPr>
      </p:sp>
      <p:sp>
        <p:nvSpPr>
          <p:cNvPr id="8" name="TextBox 8"/>
          <p:cNvSpPr txBox="1"/>
          <p:nvPr/>
        </p:nvSpPr>
        <p:spPr>
          <a:xfrm>
            <a:off x="170121" y="1290664"/>
            <a:ext cx="2887598" cy="869325"/>
          </a:xfrm>
          <a:prstGeom prst="rect">
            <a:avLst/>
          </a:prstGeom>
        </p:spPr>
        <p:txBody>
          <a:bodyPr lIns="0" tIns="0" rIns="0" bIns="0" rtlCol="0" anchor="t">
            <a:spAutoFit/>
          </a:bodyPr>
          <a:lstStyle/>
          <a:p>
            <a:pPr algn="l">
              <a:lnSpc>
                <a:spcPts val="6100"/>
              </a:lnSpc>
            </a:pPr>
            <a:r>
              <a:rPr lang="en-US" sz="6100" b="1">
                <a:solidFill>
                  <a:srgbClr val="000000"/>
                </a:solidFill>
                <a:latin typeface="Poppins Bold"/>
                <a:ea typeface="Poppins Bold"/>
                <a:cs typeface="Poppins Bold"/>
                <a:sym typeface="Poppins Bold"/>
              </a:rPr>
              <a:t>Model</a:t>
            </a:r>
          </a:p>
        </p:txBody>
      </p:sp>
      <p:sp>
        <p:nvSpPr>
          <p:cNvPr id="9" name="TextBox 9"/>
          <p:cNvSpPr txBox="1"/>
          <p:nvPr/>
        </p:nvSpPr>
        <p:spPr>
          <a:xfrm>
            <a:off x="2807307" y="1228116"/>
            <a:ext cx="4481646" cy="972830"/>
          </a:xfrm>
          <a:prstGeom prst="rect">
            <a:avLst/>
          </a:prstGeom>
        </p:spPr>
        <p:txBody>
          <a:bodyPr lIns="0" tIns="0" rIns="0" bIns="0" rtlCol="0" anchor="t">
            <a:spAutoFit/>
          </a:bodyPr>
          <a:lstStyle/>
          <a:p>
            <a:pPr algn="l">
              <a:lnSpc>
                <a:spcPts val="6800"/>
              </a:lnSpc>
            </a:pPr>
            <a:r>
              <a:rPr lang="en-US" sz="6800" b="1">
                <a:solidFill>
                  <a:srgbClr val="8D0000"/>
                </a:solidFill>
                <a:latin typeface="Poppins Bold"/>
                <a:ea typeface="Poppins Bold"/>
                <a:cs typeface="Poppins Bold"/>
                <a:sym typeface="Poppins Bold"/>
              </a:rPr>
              <a:t>SUPERVISI</a:t>
            </a:r>
          </a:p>
        </p:txBody>
      </p:sp>
      <p:sp>
        <p:nvSpPr>
          <p:cNvPr id="10" name="TextBox 10"/>
          <p:cNvSpPr txBox="1"/>
          <p:nvPr/>
        </p:nvSpPr>
        <p:spPr>
          <a:xfrm>
            <a:off x="2115338" y="4122420"/>
            <a:ext cx="6670638" cy="2870835"/>
          </a:xfrm>
          <a:prstGeom prst="rect">
            <a:avLst/>
          </a:prstGeom>
        </p:spPr>
        <p:txBody>
          <a:bodyPr lIns="0" tIns="0" rIns="0" bIns="0" rtlCol="0" anchor="t">
            <a:spAutoFit/>
          </a:bodyPr>
          <a:lstStyle/>
          <a:p>
            <a:pPr marL="604519" lvl="1" indent="-302260" algn="l">
              <a:lnSpc>
                <a:spcPts val="3779"/>
              </a:lnSpc>
              <a:buFont typeface="Arial"/>
              <a:buChar char="•"/>
            </a:pPr>
            <a:r>
              <a:rPr lang="en-US" sz="2799" spc="86">
                <a:solidFill>
                  <a:srgbClr val="2B2B2B"/>
                </a:solidFill>
                <a:latin typeface="Poppins"/>
                <a:ea typeface="Poppins"/>
                <a:cs typeface="Poppins"/>
                <a:sym typeface="Poppins"/>
              </a:rPr>
              <a:t>M</a:t>
            </a:r>
            <a:r>
              <a:rPr lang="en-US" sz="2799" u="none" spc="86">
                <a:solidFill>
                  <a:srgbClr val="2B2B2B"/>
                </a:solidFill>
                <a:latin typeface="Poppins"/>
                <a:ea typeface="Poppins"/>
                <a:cs typeface="Poppins"/>
                <a:sym typeface="Poppins"/>
              </a:rPr>
              <a:t>odel supervisi yg konvensional (tradisional)</a:t>
            </a:r>
          </a:p>
          <a:p>
            <a:pPr marL="604519" lvl="1" indent="-302260" algn="l">
              <a:lnSpc>
                <a:spcPts val="3779"/>
              </a:lnSpc>
              <a:buFont typeface="Arial"/>
              <a:buChar char="•"/>
            </a:pPr>
            <a:r>
              <a:rPr lang="en-US" sz="2799" u="none" spc="86">
                <a:solidFill>
                  <a:srgbClr val="2B2B2B"/>
                </a:solidFill>
                <a:latin typeface="Poppins"/>
                <a:ea typeface="Poppins"/>
                <a:cs typeface="Poppins"/>
                <a:sym typeface="Poppins"/>
              </a:rPr>
              <a:t>Model Supervisi ygBersifat Ilmiah</a:t>
            </a:r>
          </a:p>
          <a:p>
            <a:pPr marL="604519" lvl="1" indent="-302260" algn="l">
              <a:lnSpc>
                <a:spcPts val="3779"/>
              </a:lnSpc>
              <a:buFont typeface="Arial"/>
              <a:buChar char="•"/>
            </a:pPr>
            <a:r>
              <a:rPr lang="en-US" sz="2799" u="none" spc="86">
                <a:solidFill>
                  <a:srgbClr val="2B2B2B"/>
                </a:solidFill>
                <a:latin typeface="Poppins"/>
                <a:ea typeface="Poppins"/>
                <a:cs typeface="Poppins"/>
                <a:sym typeface="Poppins"/>
              </a:rPr>
              <a:t>Model Supervisi Klinis</a:t>
            </a:r>
          </a:p>
          <a:p>
            <a:pPr marL="604519" lvl="1" indent="-302260" algn="l">
              <a:lnSpc>
                <a:spcPts val="3779"/>
              </a:lnSpc>
              <a:buFont typeface="Arial"/>
              <a:buChar char="•"/>
            </a:pPr>
            <a:r>
              <a:rPr lang="en-US" sz="2799" u="none" spc="86">
                <a:solidFill>
                  <a:srgbClr val="2B2B2B"/>
                </a:solidFill>
                <a:latin typeface="Poppins"/>
                <a:ea typeface="Poppins"/>
                <a:cs typeface="Poppins"/>
                <a:sym typeface="Poppins"/>
              </a:rPr>
              <a:t>Model Supervisi Artistik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464369" y="2374509"/>
            <a:ext cx="8918179" cy="19050"/>
          </a:xfrm>
          <a:prstGeom prst="line">
            <a:avLst/>
          </a:prstGeom>
          <a:ln w="28575" cap="flat">
            <a:solidFill>
              <a:srgbClr val="000000"/>
            </a:solidFill>
            <a:prstDash val="solid"/>
            <a:headEnd type="none" w="sm" len="sm"/>
            <a:tailEnd type="none" w="sm" len="sm"/>
          </a:ln>
        </p:spPr>
      </p:sp>
      <p:grpSp>
        <p:nvGrpSpPr>
          <p:cNvPr id="3" name="Group 3"/>
          <p:cNvGrpSpPr/>
          <p:nvPr/>
        </p:nvGrpSpPr>
        <p:grpSpPr>
          <a:xfrm>
            <a:off x="12227136" y="7270772"/>
            <a:ext cx="3191499" cy="2065821"/>
            <a:chOff x="0" y="0"/>
            <a:chExt cx="489444" cy="316812"/>
          </a:xfrm>
        </p:grpSpPr>
        <p:sp>
          <p:nvSpPr>
            <p:cNvPr id="4" name="Freeform 4"/>
            <p:cNvSpPr/>
            <p:nvPr/>
          </p:nvSpPr>
          <p:spPr>
            <a:xfrm>
              <a:off x="0" y="0"/>
              <a:ext cx="489444" cy="316812"/>
            </a:xfrm>
            <a:custGeom>
              <a:avLst/>
              <a:gdLst/>
              <a:ahLst/>
              <a:cxnLst/>
              <a:rect l="l" t="t" r="r" b="b"/>
              <a:pathLst>
                <a:path w="489444" h="316812">
                  <a:moveTo>
                    <a:pt x="0" y="0"/>
                  </a:moveTo>
                  <a:lnTo>
                    <a:pt x="489444" y="0"/>
                  </a:lnTo>
                  <a:lnTo>
                    <a:pt x="489444" y="316812"/>
                  </a:lnTo>
                  <a:lnTo>
                    <a:pt x="0" y="316812"/>
                  </a:lnTo>
                  <a:close/>
                </a:path>
              </a:pathLst>
            </a:custGeom>
            <a:blipFill>
              <a:blip r:embed="rId2"/>
              <a:stretch>
                <a:fillRect t="-1464" b="-1464"/>
              </a:stretch>
            </a:blipFill>
          </p:spPr>
        </p:sp>
      </p:grpSp>
      <p:grpSp>
        <p:nvGrpSpPr>
          <p:cNvPr id="5" name="Group 5"/>
          <p:cNvGrpSpPr/>
          <p:nvPr/>
        </p:nvGrpSpPr>
        <p:grpSpPr>
          <a:xfrm>
            <a:off x="-389089" y="-530933"/>
            <a:ext cx="2420771" cy="2588333"/>
            <a:chOff x="0" y="0"/>
            <a:chExt cx="637569" cy="681701"/>
          </a:xfrm>
        </p:grpSpPr>
        <p:sp>
          <p:nvSpPr>
            <p:cNvPr id="6" name="Freeform 6"/>
            <p:cNvSpPr/>
            <p:nvPr/>
          </p:nvSpPr>
          <p:spPr>
            <a:xfrm>
              <a:off x="0" y="0"/>
              <a:ext cx="637569" cy="681701"/>
            </a:xfrm>
            <a:custGeom>
              <a:avLst/>
              <a:gdLst/>
              <a:ahLst/>
              <a:cxnLst/>
              <a:rect l="l" t="t" r="r" b="b"/>
              <a:pathLst>
                <a:path w="637569" h="681701">
                  <a:moveTo>
                    <a:pt x="163104" y="0"/>
                  </a:moveTo>
                  <a:lnTo>
                    <a:pt x="474465" y="0"/>
                  </a:lnTo>
                  <a:cubicBezTo>
                    <a:pt x="564545" y="0"/>
                    <a:pt x="637569" y="73024"/>
                    <a:pt x="637569" y="163104"/>
                  </a:cubicBezTo>
                  <a:lnTo>
                    <a:pt x="637569" y="518597"/>
                  </a:lnTo>
                  <a:cubicBezTo>
                    <a:pt x="637569" y="608677"/>
                    <a:pt x="564545" y="681701"/>
                    <a:pt x="474465" y="681701"/>
                  </a:cubicBezTo>
                  <a:lnTo>
                    <a:pt x="163104" y="681701"/>
                  </a:lnTo>
                  <a:cubicBezTo>
                    <a:pt x="73024" y="681701"/>
                    <a:pt x="0" y="608677"/>
                    <a:pt x="0" y="518597"/>
                  </a:cubicBezTo>
                  <a:lnTo>
                    <a:pt x="0" y="163104"/>
                  </a:lnTo>
                  <a:cubicBezTo>
                    <a:pt x="0" y="73024"/>
                    <a:pt x="73024" y="0"/>
                    <a:pt x="163104" y="0"/>
                  </a:cubicBezTo>
                  <a:close/>
                </a:path>
              </a:pathLst>
            </a:custGeom>
            <a:solidFill>
              <a:srgbClr val="8D0000"/>
            </a:solidFill>
          </p:spPr>
        </p:sp>
        <p:sp>
          <p:nvSpPr>
            <p:cNvPr id="7" name="TextBox 7"/>
            <p:cNvSpPr txBox="1"/>
            <p:nvPr/>
          </p:nvSpPr>
          <p:spPr>
            <a:xfrm>
              <a:off x="0" y="-333375"/>
              <a:ext cx="637569" cy="1015076"/>
            </a:xfrm>
            <a:prstGeom prst="rect">
              <a:avLst/>
            </a:prstGeom>
          </p:spPr>
          <p:txBody>
            <a:bodyPr lIns="50800" tIns="50800" rIns="50800" bIns="50800" rtlCol="0" anchor="ctr"/>
            <a:lstStyle/>
            <a:p>
              <a:pPr algn="ctr">
                <a:lnSpc>
                  <a:spcPts val="6249"/>
                </a:lnSpc>
              </a:pPr>
              <a:endParaRPr/>
            </a:p>
          </p:txBody>
        </p:sp>
      </p:grpSp>
      <p:grpSp>
        <p:nvGrpSpPr>
          <p:cNvPr id="8" name="Group 8"/>
          <p:cNvGrpSpPr/>
          <p:nvPr/>
        </p:nvGrpSpPr>
        <p:grpSpPr>
          <a:xfrm>
            <a:off x="16096608" y="-530933"/>
            <a:ext cx="3135684" cy="2588333"/>
            <a:chOff x="0" y="0"/>
            <a:chExt cx="825859" cy="681701"/>
          </a:xfrm>
        </p:grpSpPr>
        <p:sp>
          <p:nvSpPr>
            <p:cNvPr id="9" name="Freeform 9"/>
            <p:cNvSpPr/>
            <p:nvPr/>
          </p:nvSpPr>
          <p:spPr>
            <a:xfrm>
              <a:off x="0" y="0"/>
              <a:ext cx="825859" cy="681701"/>
            </a:xfrm>
            <a:custGeom>
              <a:avLst/>
              <a:gdLst/>
              <a:ahLst/>
              <a:cxnLst/>
              <a:rect l="l" t="t" r="r" b="b"/>
              <a:pathLst>
                <a:path w="825859" h="681701">
                  <a:moveTo>
                    <a:pt x="125918" y="0"/>
                  </a:moveTo>
                  <a:lnTo>
                    <a:pt x="699941" y="0"/>
                  </a:lnTo>
                  <a:cubicBezTo>
                    <a:pt x="769484" y="0"/>
                    <a:pt x="825859" y="56375"/>
                    <a:pt x="825859" y="125918"/>
                  </a:cubicBezTo>
                  <a:lnTo>
                    <a:pt x="825859" y="555783"/>
                  </a:lnTo>
                  <a:cubicBezTo>
                    <a:pt x="825859" y="625326"/>
                    <a:pt x="769484" y="681701"/>
                    <a:pt x="699941" y="681701"/>
                  </a:cubicBezTo>
                  <a:lnTo>
                    <a:pt x="125918" y="681701"/>
                  </a:lnTo>
                  <a:cubicBezTo>
                    <a:pt x="56375" y="681701"/>
                    <a:pt x="0" y="625326"/>
                    <a:pt x="0" y="555783"/>
                  </a:cubicBezTo>
                  <a:lnTo>
                    <a:pt x="0" y="125918"/>
                  </a:lnTo>
                  <a:cubicBezTo>
                    <a:pt x="0" y="56375"/>
                    <a:pt x="56375" y="0"/>
                    <a:pt x="125918" y="0"/>
                  </a:cubicBezTo>
                  <a:close/>
                </a:path>
              </a:pathLst>
            </a:custGeom>
            <a:solidFill>
              <a:srgbClr val="8D0000"/>
            </a:solidFill>
          </p:spPr>
        </p:sp>
        <p:sp>
          <p:nvSpPr>
            <p:cNvPr id="10" name="TextBox 10"/>
            <p:cNvSpPr txBox="1"/>
            <p:nvPr/>
          </p:nvSpPr>
          <p:spPr>
            <a:xfrm>
              <a:off x="0" y="-333375"/>
              <a:ext cx="825859" cy="1015076"/>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6173394" y="9765836"/>
            <a:ext cx="6936742" cy="1002644"/>
            <a:chOff x="0" y="0"/>
            <a:chExt cx="1826961" cy="264071"/>
          </a:xfrm>
        </p:grpSpPr>
        <p:sp>
          <p:nvSpPr>
            <p:cNvPr id="12" name="Freeform 12"/>
            <p:cNvSpPr/>
            <p:nvPr/>
          </p:nvSpPr>
          <p:spPr>
            <a:xfrm>
              <a:off x="0" y="0"/>
              <a:ext cx="1826961" cy="264071"/>
            </a:xfrm>
            <a:custGeom>
              <a:avLst/>
              <a:gdLst/>
              <a:ahLst/>
              <a:cxnLst/>
              <a:rect l="l" t="t" r="r" b="b"/>
              <a:pathLst>
                <a:path w="1826961" h="264071">
                  <a:moveTo>
                    <a:pt x="56920" y="0"/>
                  </a:moveTo>
                  <a:lnTo>
                    <a:pt x="1770041" y="0"/>
                  </a:lnTo>
                  <a:cubicBezTo>
                    <a:pt x="1785137" y="0"/>
                    <a:pt x="1799615" y="5997"/>
                    <a:pt x="1810289" y="16671"/>
                  </a:cubicBezTo>
                  <a:cubicBezTo>
                    <a:pt x="1820964" y="27346"/>
                    <a:pt x="1826961" y="41824"/>
                    <a:pt x="1826961" y="56920"/>
                  </a:cubicBezTo>
                  <a:lnTo>
                    <a:pt x="1826961" y="207151"/>
                  </a:lnTo>
                  <a:cubicBezTo>
                    <a:pt x="1826961" y="222247"/>
                    <a:pt x="1820964" y="236725"/>
                    <a:pt x="1810289" y="247400"/>
                  </a:cubicBezTo>
                  <a:cubicBezTo>
                    <a:pt x="1799615" y="258074"/>
                    <a:pt x="1785137" y="264071"/>
                    <a:pt x="1770041" y="264071"/>
                  </a:cubicBezTo>
                  <a:lnTo>
                    <a:pt x="56920" y="264071"/>
                  </a:lnTo>
                  <a:cubicBezTo>
                    <a:pt x="41824" y="264071"/>
                    <a:pt x="27346" y="258074"/>
                    <a:pt x="16671" y="247400"/>
                  </a:cubicBezTo>
                  <a:cubicBezTo>
                    <a:pt x="5997" y="236725"/>
                    <a:pt x="0" y="222247"/>
                    <a:pt x="0" y="207151"/>
                  </a:cubicBezTo>
                  <a:lnTo>
                    <a:pt x="0" y="56920"/>
                  </a:lnTo>
                  <a:cubicBezTo>
                    <a:pt x="0" y="41824"/>
                    <a:pt x="5997" y="27346"/>
                    <a:pt x="16671" y="16671"/>
                  </a:cubicBezTo>
                  <a:cubicBezTo>
                    <a:pt x="27346" y="5997"/>
                    <a:pt x="41824" y="0"/>
                    <a:pt x="56920" y="0"/>
                  </a:cubicBezTo>
                  <a:close/>
                </a:path>
              </a:pathLst>
            </a:custGeom>
            <a:solidFill>
              <a:srgbClr val="8D0000"/>
            </a:solidFill>
          </p:spPr>
        </p:sp>
        <p:sp>
          <p:nvSpPr>
            <p:cNvPr id="13" name="TextBox 13"/>
            <p:cNvSpPr txBox="1"/>
            <p:nvPr/>
          </p:nvSpPr>
          <p:spPr>
            <a:xfrm>
              <a:off x="0" y="-333375"/>
              <a:ext cx="1826961" cy="597446"/>
            </a:xfrm>
            <a:prstGeom prst="rect">
              <a:avLst/>
            </a:prstGeom>
          </p:spPr>
          <p:txBody>
            <a:bodyPr lIns="50800" tIns="50800" rIns="50800" bIns="50800" rtlCol="0" anchor="ctr"/>
            <a:lstStyle/>
            <a:p>
              <a:pPr algn="ctr">
                <a:lnSpc>
                  <a:spcPts val="6249"/>
                </a:lnSpc>
              </a:pPr>
              <a:endParaRPr/>
            </a:p>
          </p:txBody>
        </p:sp>
      </p:grpSp>
      <p:grpSp>
        <p:nvGrpSpPr>
          <p:cNvPr id="14" name="Group 14"/>
          <p:cNvGrpSpPr/>
          <p:nvPr/>
        </p:nvGrpSpPr>
        <p:grpSpPr>
          <a:xfrm>
            <a:off x="7771146" y="5204950"/>
            <a:ext cx="3191499" cy="2065821"/>
            <a:chOff x="0" y="0"/>
            <a:chExt cx="489444" cy="316812"/>
          </a:xfrm>
        </p:grpSpPr>
        <p:sp>
          <p:nvSpPr>
            <p:cNvPr id="15" name="Freeform 15"/>
            <p:cNvSpPr/>
            <p:nvPr/>
          </p:nvSpPr>
          <p:spPr>
            <a:xfrm>
              <a:off x="0" y="0"/>
              <a:ext cx="489444" cy="316812"/>
            </a:xfrm>
            <a:custGeom>
              <a:avLst/>
              <a:gdLst/>
              <a:ahLst/>
              <a:cxnLst/>
              <a:rect l="l" t="t" r="r" b="b"/>
              <a:pathLst>
                <a:path w="489444" h="316812">
                  <a:moveTo>
                    <a:pt x="0" y="0"/>
                  </a:moveTo>
                  <a:lnTo>
                    <a:pt x="489444" y="0"/>
                  </a:lnTo>
                  <a:lnTo>
                    <a:pt x="489444" y="316812"/>
                  </a:lnTo>
                  <a:lnTo>
                    <a:pt x="0" y="316812"/>
                  </a:lnTo>
                  <a:close/>
                </a:path>
              </a:pathLst>
            </a:custGeom>
            <a:blipFill>
              <a:blip r:embed="rId3"/>
              <a:stretch>
                <a:fillRect l="-867" r="-867"/>
              </a:stretch>
            </a:blipFill>
          </p:spPr>
        </p:sp>
      </p:grpSp>
      <p:grpSp>
        <p:nvGrpSpPr>
          <p:cNvPr id="16" name="Group 16"/>
          <p:cNvGrpSpPr/>
          <p:nvPr/>
        </p:nvGrpSpPr>
        <p:grpSpPr>
          <a:xfrm>
            <a:off x="2482229" y="3868693"/>
            <a:ext cx="3191499" cy="2065821"/>
            <a:chOff x="0" y="0"/>
            <a:chExt cx="489444" cy="316812"/>
          </a:xfrm>
        </p:grpSpPr>
        <p:sp>
          <p:nvSpPr>
            <p:cNvPr id="17" name="Freeform 17"/>
            <p:cNvSpPr/>
            <p:nvPr/>
          </p:nvSpPr>
          <p:spPr>
            <a:xfrm>
              <a:off x="0" y="0"/>
              <a:ext cx="489444" cy="316812"/>
            </a:xfrm>
            <a:custGeom>
              <a:avLst/>
              <a:gdLst/>
              <a:ahLst/>
              <a:cxnLst/>
              <a:rect l="l" t="t" r="r" b="b"/>
              <a:pathLst>
                <a:path w="489444" h="316812">
                  <a:moveTo>
                    <a:pt x="0" y="0"/>
                  </a:moveTo>
                  <a:lnTo>
                    <a:pt x="489444" y="0"/>
                  </a:lnTo>
                  <a:lnTo>
                    <a:pt x="489444" y="316812"/>
                  </a:lnTo>
                  <a:lnTo>
                    <a:pt x="0" y="316812"/>
                  </a:lnTo>
                  <a:close/>
                </a:path>
              </a:pathLst>
            </a:custGeom>
            <a:blipFill>
              <a:blip r:embed="rId4"/>
              <a:stretch>
                <a:fillRect t="-1561" b="-1561"/>
              </a:stretch>
            </a:blipFill>
          </p:spPr>
        </p:sp>
      </p:grpSp>
      <p:grpSp>
        <p:nvGrpSpPr>
          <p:cNvPr id="18" name="Group 18"/>
          <p:cNvGrpSpPr/>
          <p:nvPr/>
        </p:nvGrpSpPr>
        <p:grpSpPr>
          <a:xfrm>
            <a:off x="1440615" y="3077679"/>
            <a:ext cx="660614" cy="66061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0" name="TextBox 20"/>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grpSp>
        <p:nvGrpSpPr>
          <p:cNvPr id="21" name="Group 21"/>
          <p:cNvGrpSpPr/>
          <p:nvPr/>
        </p:nvGrpSpPr>
        <p:grpSpPr>
          <a:xfrm>
            <a:off x="6316095" y="4314865"/>
            <a:ext cx="660614" cy="66061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3" name="TextBox 23"/>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grpSp>
        <p:nvGrpSpPr>
          <p:cNvPr id="24" name="Group 24"/>
          <p:cNvGrpSpPr/>
          <p:nvPr/>
        </p:nvGrpSpPr>
        <p:grpSpPr>
          <a:xfrm>
            <a:off x="11562720" y="6454357"/>
            <a:ext cx="660614" cy="66061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6" name="TextBox 26"/>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7" name="TextBox 27"/>
          <p:cNvSpPr txBox="1"/>
          <p:nvPr/>
        </p:nvSpPr>
        <p:spPr>
          <a:xfrm>
            <a:off x="2482229" y="839433"/>
            <a:ext cx="12630977" cy="1102606"/>
          </a:xfrm>
          <a:prstGeom prst="rect">
            <a:avLst/>
          </a:prstGeom>
        </p:spPr>
        <p:txBody>
          <a:bodyPr lIns="0" tIns="0" rIns="0" bIns="0" rtlCol="0" anchor="t">
            <a:spAutoFit/>
          </a:bodyPr>
          <a:lstStyle/>
          <a:p>
            <a:pPr algn="ctr">
              <a:lnSpc>
                <a:spcPts val="7784"/>
              </a:lnSpc>
            </a:pPr>
            <a:r>
              <a:rPr lang="en-US" sz="7784" b="1">
                <a:solidFill>
                  <a:srgbClr val="8D0000"/>
                </a:solidFill>
                <a:latin typeface="Poppins Bold"/>
                <a:ea typeface="Poppins Bold"/>
                <a:cs typeface="Poppins Bold"/>
                <a:sym typeface="Poppins Bold"/>
              </a:rPr>
              <a:t>Jenis-jenis Supervisi</a:t>
            </a:r>
          </a:p>
        </p:txBody>
      </p:sp>
      <p:sp>
        <p:nvSpPr>
          <p:cNvPr id="28" name="TextBox 28"/>
          <p:cNvSpPr txBox="1"/>
          <p:nvPr/>
        </p:nvSpPr>
        <p:spPr>
          <a:xfrm>
            <a:off x="1631174" y="3076204"/>
            <a:ext cx="279496" cy="596888"/>
          </a:xfrm>
          <a:prstGeom prst="rect">
            <a:avLst/>
          </a:prstGeom>
        </p:spPr>
        <p:txBody>
          <a:bodyPr lIns="0" tIns="0" rIns="0" bIns="0" rtlCol="0" anchor="t">
            <a:spAutoFit/>
          </a:bodyPr>
          <a:lstStyle/>
          <a:p>
            <a:pPr algn="l">
              <a:lnSpc>
                <a:spcPts val="4900"/>
              </a:lnSpc>
            </a:pPr>
            <a:r>
              <a:rPr lang="en-US" sz="3500" b="1">
                <a:solidFill>
                  <a:srgbClr val="FFFFFF"/>
                </a:solidFill>
                <a:latin typeface="Canva Sans Bold"/>
                <a:ea typeface="Canva Sans Bold"/>
                <a:cs typeface="Canva Sans Bold"/>
                <a:sym typeface="Canva Sans Bold"/>
              </a:rPr>
              <a:t>1</a:t>
            </a:r>
          </a:p>
        </p:txBody>
      </p:sp>
      <p:sp>
        <p:nvSpPr>
          <p:cNvPr id="29" name="TextBox 29"/>
          <p:cNvSpPr txBox="1"/>
          <p:nvPr/>
        </p:nvSpPr>
        <p:spPr>
          <a:xfrm>
            <a:off x="6557466" y="4304716"/>
            <a:ext cx="279496" cy="596888"/>
          </a:xfrm>
          <a:prstGeom prst="rect">
            <a:avLst/>
          </a:prstGeom>
        </p:spPr>
        <p:txBody>
          <a:bodyPr lIns="0" tIns="0" rIns="0" bIns="0" rtlCol="0" anchor="t">
            <a:spAutoFit/>
          </a:bodyPr>
          <a:lstStyle/>
          <a:p>
            <a:pPr algn="l">
              <a:lnSpc>
                <a:spcPts val="4900"/>
              </a:lnSpc>
            </a:pPr>
            <a:r>
              <a:rPr lang="en-US" sz="3500" b="1">
                <a:solidFill>
                  <a:srgbClr val="FFFFFF"/>
                </a:solidFill>
                <a:latin typeface="Canva Sans Bold"/>
                <a:ea typeface="Canva Sans Bold"/>
                <a:cs typeface="Canva Sans Bold"/>
                <a:sym typeface="Canva Sans Bold"/>
              </a:rPr>
              <a:t>2</a:t>
            </a:r>
          </a:p>
        </p:txBody>
      </p:sp>
      <p:sp>
        <p:nvSpPr>
          <p:cNvPr id="30" name="TextBox 30"/>
          <p:cNvSpPr txBox="1"/>
          <p:nvPr/>
        </p:nvSpPr>
        <p:spPr>
          <a:xfrm>
            <a:off x="11753220" y="6452883"/>
            <a:ext cx="279496" cy="596888"/>
          </a:xfrm>
          <a:prstGeom prst="rect">
            <a:avLst/>
          </a:prstGeom>
        </p:spPr>
        <p:txBody>
          <a:bodyPr lIns="0" tIns="0" rIns="0" bIns="0" rtlCol="0" anchor="t">
            <a:spAutoFit/>
          </a:bodyPr>
          <a:lstStyle/>
          <a:p>
            <a:pPr algn="l">
              <a:lnSpc>
                <a:spcPts val="4900"/>
              </a:lnSpc>
            </a:pPr>
            <a:r>
              <a:rPr lang="en-US" sz="3500" b="1">
                <a:solidFill>
                  <a:srgbClr val="FFFFFF"/>
                </a:solidFill>
                <a:latin typeface="Canva Sans Bold"/>
                <a:ea typeface="Canva Sans Bold"/>
                <a:cs typeface="Canva Sans Bold"/>
                <a:sym typeface="Canva Sans Bold"/>
              </a:rPr>
              <a:t>3</a:t>
            </a:r>
          </a:p>
        </p:txBody>
      </p:sp>
      <p:sp>
        <p:nvSpPr>
          <p:cNvPr id="31" name="TextBox 31"/>
          <p:cNvSpPr txBox="1"/>
          <p:nvPr/>
        </p:nvSpPr>
        <p:spPr>
          <a:xfrm>
            <a:off x="2417046" y="3103616"/>
            <a:ext cx="4060924" cy="662939"/>
          </a:xfrm>
          <a:prstGeom prst="rect">
            <a:avLst/>
          </a:prstGeom>
        </p:spPr>
        <p:txBody>
          <a:bodyPr lIns="0" tIns="0" rIns="0" bIns="0" rtlCol="0" anchor="t">
            <a:spAutoFit/>
          </a:bodyPr>
          <a:lstStyle/>
          <a:p>
            <a:pPr algn="ctr">
              <a:lnSpc>
                <a:spcPts val="5460"/>
              </a:lnSpc>
            </a:pPr>
            <a:r>
              <a:rPr lang="en-US" sz="3900" b="1">
                <a:solidFill>
                  <a:srgbClr val="000000"/>
                </a:solidFill>
                <a:latin typeface="Open Sans Bold"/>
                <a:ea typeface="Open Sans Bold"/>
                <a:cs typeface="Open Sans Bold"/>
                <a:sym typeface="Open Sans Bold"/>
              </a:rPr>
              <a:t>Supervisi Umum</a:t>
            </a:r>
          </a:p>
        </p:txBody>
      </p:sp>
      <p:sp>
        <p:nvSpPr>
          <p:cNvPr id="32" name="TextBox 32"/>
          <p:cNvSpPr txBox="1"/>
          <p:nvPr/>
        </p:nvSpPr>
        <p:spPr>
          <a:xfrm>
            <a:off x="7043573" y="4238665"/>
            <a:ext cx="5196384" cy="662939"/>
          </a:xfrm>
          <a:prstGeom prst="rect">
            <a:avLst/>
          </a:prstGeom>
        </p:spPr>
        <p:txBody>
          <a:bodyPr lIns="0" tIns="0" rIns="0" bIns="0" rtlCol="0" anchor="t">
            <a:spAutoFit/>
          </a:bodyPr>
          <a:lstStyle/>
          <a:p>
            <a:pPr algn="ctr">
              <a:lnSpc>
                <a:spcPts val="5460"/>
              </a:lnSpc>
            </a:pPr>
            <a:r>
              <a:rPr lang="en-US" sz="3900" b="1">
                <a:solidFill>
                  <a:srgbClr val="000000"/>
                </a:solidFill>
                <a:latin typeface="Open Sans Bold"/>
                <a:ea typeface="Open Sans Bold"/>
                <a:cs typeface="Open Sans Bold"/>
                <a:sym typeface="Open Sans Bold"/>
              </a:rPr>
              <a:t>Supervisi Pengajaran</a:t>
            </a:r>
          </a:p>
        </p:txBody>
      </p:sp>
      <p:sp>
        <p:nvSpPr>
          <p:cNvPr id="33" name="TextBox 33"/>
          <p:cNvSpPr txBox="1"/>
          <p:nvPr/>
        </p:nvSpPr>
        <p:spPr>
          <a:xfrm>
            <a:off x="12354275" y="6378157"/>
            <a:ext cx="3742333" cy="662939"/>
          </a:xfrm>
          <a:prstGeom prst="rect">
            <a:avLst/>
          </a:prstGeom>
        </p:spPr>
        <p:txBody>
          <a:bodyPr lIns="0" tIns="0" rIns="0" bIns="0" rtlCol="0" anchor="t">
            <a:spAutoFit/>
          </a:bodyPr>
          <a:lstStyle/>
          <a:p>
            <a:pPr algn="ctr">
              <a:lnSpc>
                <a:spcPts val="5460"/>
              </a:lnSpc>
            </a:pPr>
            <a:r>
              <a:rPr lang="en-US" sz="3900" b="1">
                <a:solidFill>
                  <a:srgbClr val="000000"/>
                </a:solidFill>
                <a:latin typeface="Open Sans Bold"/>
                <a:ea typeface="Open Sans Bold"/>
                <a:cs typeface="Open Sans Bold"/>
                <a:sym typeface="Open Sans Bold"/>
              </a:rPr>
              <a:t>Supervisi Klinis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2190" y="1028700"/>
            <a:ext cx="7437027" cy="985769"/>
            <a:chOff x="0" y="0"/>
            <a:chExt cx="1958723" cy="259626"/>
          </a:xfrm>
        </p:grpSpPr>
        <p:sp>
          <p:nvSpPr>
            <p:cNvPr id="3" name="Freeform 3"/>
            <p:cNvSpPr/>
            <p:nvPr/>
          </p:nvSpPr>
          <p:spPr>
            <a:xfrm>
              <a:off x="0" y="0"/>
              <a:ext cx="1958723" cy="259626"/>
            </a:xfrm>
            <a:custGeom>
              <a:avLst/>
              <a:gdLst/>
              <a:ahLst/>
              <a:cxnLst/>
              <a:rect l="l" t="t" r="r" b="b"/>
              <a:pathLst>
                <a:path w="1958723" h="259626">
                  <a:moveTo>
                    <a:pt x="53091" y="0"/>
                  </a:moveTo>
                  <a:lnTo>
                    <a:pt x="1905632" y="0"/>
                  </a:lnTo>
                  <a:cubicBezTo>
                    <a:pt x="1934954" y="0"/>
                    <a:pt x="1958723" y="23770"/>
                    <a:pt x="1958723" y="53091"/>
                  </a:cubicBezTo>
                  <a:lnTo>
                    <a:pt x="1958723" y="206536"/>
                  </a:lnTo>
                  <a:cubicBezTo>
                    <a:pt x="1958723" y="235857"/>
                    <a:pt x="1934954" y="259626"/>
                    <a:pt x="1905632" y="259626"/>
                  </a:cubicBezTo>
                  <a:lnTo>
                    <a:pt x="53091" y="259626"/>
                  </a:lnTo>
                  <a:cubicBezTo>
                    <a:pt x="23770" y="259626"/>
                    <a:pt x="0" y="235857"/>
                    <a:pt x="0" y="206536"/>
                  </a:cubicBezTo>
                  <a:lnTo>
                    <a:pt x="0" y="53091"/>
                  </a:lnTo>
                  <a:cubicBezTo>
                    <a:pt x="0" y="23770"/>
                    <a:pt x="23770" y="0"/>
                    <a:pt x="53091" y="0"/>
                  </a:cubicBezTo>
                  <a:close/>
                </a:path>
              </a:pathLst>
            </a:custGeom>
            <a:solidFill>
              <a:srgbClr val="8D0000"/>
            </a:solidFill>
          </p:spPr>
        </p:sp>
        <p:sp>
          <p:nvSpPr>
            <p:cNvPr id="4" name="TextBox 4"/>
            <p:cNvSpPr txBox="1"/>
            <p:nvPr/>
          </p:nvSpPr>
          <p:spPr>
            <a:xfrm>
              <a:off x="0" y="-333375"/>
              <a:ext cx="1958723" cy="593001"/>
            </a:xfrm>
            <a:prstGeom prst="rect">
              <a:avLst/>
            </a:prstGeom>
          </p:spPr>
          <p:txBody>
            <a:bodyPr lIns="50800" tIns="50800" rIns="50800" bIns="50800" rtlCol="0" anchor="ctr"/>
            <a:lstStyle/>
            <a:p>
              <a:pPr algn="ctr">
                <a:lnSpc>
                  <a:spcPts val="6249"/>
                </a:lnSpc>
              </a:pPr>
              <a:endParaRPr/>
            </a:p>
          </p:txBody>
        </p:sp>
      </p:grpSp>
      <p:grpSp>
        <p:nvGrpSpPr>
          <p:cNvPr id="5" name="Group 5"/>
          <p:cNvGrpSpPr/>
          <p:nvPr/>
        </p:nvGrpSpPr>
        <p:grpSpPr>
          <a:xfrm>
            <a:off x="9144000" y="-423883"/>
            <a:ext cx="690983" cy="11134766"/>
            <a:chOff x="0" y="0"/>
            <a:chExt cx="195248" cy="3146304"/>
          </a:xfrm>
        </p:grpSpPr>
        <p:sp>
          <p:nvSpPr>
            <p:cNvPr id="6" name="Freeform 6"/>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C27F7F"/>
            </a:solidFill>
          </p:spPr>
        </p:sp>
        <p:sp>
          <p:nvSpPr>
            <p:cNvPr id="7" name="TextBox 7"/>
            <p:cNvSpPr txBox="1"/>
            <p:nvPr/>
          </p:nvSpPr>
          <p:spPr>
            <a:xfrm>
              <a:off x="0" y="-38100"/>
              <a:ext cx="195248" cy="3184404"/>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3503507">
            <a:off x="-2534211" y="9210266"/>
            <a:ext cx="5068421" cy="2093485"/>
            <a:chOff x="0" y="0"/>
            <a:chExt cx="1334893" cy="551371"/>
          </a:xfrm>
        </p:grpSpPr>
        <p:sp>
          <p:nvSpPr>
            <p:cNvPr id="9" name="Freeform 9"/>
            <p:cNvSpPr/>
            <p:nvPr/>
          </p:nvSpPr>
          <p:spPr>
            <a:xfrm>
              <a:off x="0" y="0"/>
              <a:ext cx="1334893" cy="551371"/>
            </a:xfrm>
            <a:custGeom>
              <a:avLst/>
              <a:gdLst/>
              <a:ahLst/>
              <a:cxnLst/>
              <a:rect l="l" t="t" r="r" b="b"/>
              <a:pathLst>
                <a:path w="1334893" h="551371">
                  <a:moveTo>
                    <a:pt x="77902" y="0"/>
                  </a:moveTo>
                  <a:lnTo>
                    <a:pt x="1256991" y="0"/>
                  </a:lnTo>
                  <a:cubicBezTo>
                    <a:pt x="1277652" y="0"/>
                    <a:pt x="1297467" y="8207"/>
                    <a:pt x="1312076" y="22817"/>
                  </a:cubicBezTo>
                  <a:cubicBezTo>
                    <a:pt x="1326685" y="37426"/>
                    <a:pt x="1334893" y="57241"/>
                    <a:pt x="1334893" y="77902"/>
                  </a:cubicBezTo>
                  <a:lnTo>
                    <a:pt x="1334893" y="473469"/>
                  </a:lnTo>
                  <a:cubicBezTo>
                    <a:pt x="1334893" y="494130"/>
                    <a:pt x="1326685" y="513944"/>
                    <a:pt x="1312076" y="528554"/>
                  </a:cubicBezTo>
                  <a:cubicBezTo>
                    <a:pt x="1297467" y="543163"/>
                    <a:pt x="1277652" y="551371"/>
                    <a:pt x="1256991" y="551371"/>
                  </a:cubicBezTo>
                  <a:lnTo>
                    <a:pt x="77902" y="551371"/>
                  </a:lnTo>
                  <a:cubicBezTo>
                    <a:pt x="57241" y="551371"/>
                    <a:pt x="37426" y="543163"/>
                    <a:pt x="22817" y="528554"/>
                  </a:cubicBezTo>
                  <a:cubicBezTo>
                    <a:pt x="8207" y="513944"/>
                    <a:pt x="0" y="494130"/>
                    <a:pt x="0" y="473469"/>
                  </a:cubicBezTo>
                  <a:lnTo>
                    <a:pt x="0" y="77902"/>
                  </a:lnTo>
                  <a:cubicBezTo>
                    <a:pt x="0" y="57241"/>
                    <a:pt x="8207" y="37426"/>
                    <a:pt x="22817" y="22817"/>
                  </a:cubicBezTo>
                  <a:cubicBezTo>
                    <a:pt x="37426" y="8207"/>
                    <a:pt x="57241" y="0"/>
                    <a:pt x="77902" y="0"/>
                  </a:cubicBezTo>
                  <a:close/>
                </a:path>
              </a:pathLst>
            </a:custGeom>
            <a:solidFill>
              <a:srgbClr val="FFE9E9"/>
            </a:solidFill>
          </p:spPr>
        </p:sp>
        <p:sp>
          <p:nvSpPr>
            <p:cNvPr id="10" name="TextBox 10"/>
            <p:cNvSpPr txBox="1"/>
            <p:nvPr/>
          </p:nvSpPr>
          <p:spPr>
            <a:xfrm>
              <a:off x="0" y="-333375"/>
              <a:ext cx="1334893" cy="884746"/>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9834983" y="1329259"/>
            <a:ext cx="7169988" cy="7628482"/>
            <a:chOff x="0" y="0"/>
            <a:chExt cx="454075" cy="483112"/>
          </a:xfrm>
        </p:grpSpPr>
        <p:sp>
          <p:nvSpPr>
            <p:cNvPr id="12" name="Freeform 12"/>
            <p:cNvSpPr/>
            <p:nvPr/>
          </p:nvSpPr>
          <p:spPr>
            <a:xfrm>
              <a:off x="0" y="0"/>
              <a:ext cx="454075" cy="483112"/>
            </a:xfrm>
            <a:custGeom>
              <a:avLst/>
              <a:gdLst/>
              <a:ahLst/>
              <a:cxnLst/>
              <a:rect l="l" t="t" r="r" b="b"/>
              <a:pathLst>
                <a:path w="454075" h="483112">
                  <a:moveTo>
                    <a:pt x="0" y="0"/>
                  </a:moveTo>
                  <a:lnTo>
                    <a:pt x="454075" y="0"/>
                  </a:lnTo>
                  <a:lnTo>
                    <a:pt x="454075" y="483112"/>
                  </a:lnTo>
                  <a:lnTo>
                    <a:pt x="0" y="483112"/>
                  </a:lnTo>
                  <a:close/>
                </a:path>
              </a:pathLst>
            </a:custGeom>
            <a:blipFill>
              <a:blip r:embed="rId2"/>
              <a:stretch>
                <a:fillRect l="-29845" r="-29845"/>
              </a:stretch>
            </a:blipFill>
          </p:spPr>
        </p:sp>
      </p:grpSp>
      <p:sp>
        <p:nvSpPr>
          <p:cNvPr id="13" name="TextBox 13"/>
          <p:cNvSpPr txBox="1"/>
          <p:nvPr/>
        </p:nvSpPr>
        <p:spPr>
          <a:xfrm>
            <a:off x="378995" y="1162769"/>
            <a:ext cx="5975989" cy="601992"/>
          </a:xfrm>
          <a:prstGeom prst="rect">
            <a:avLst/>
          </a:prstGeom>
        </p:spPr>
        <p:txBody>
          <a:bodyPr lIns="0" tIns="0" rIns="0" bIns="0" rtlCol="0" anchor="t">
            <a:spAutoFit/>
          </a:bodyPr>
          <a:lstStyle/>
          <a:p>
            <a:pPr algn="l">
              <a:lnSpc>
                <a:spcPts val="4200"/>
              </a:lnSpc>
            </a:pPr>
            <a:r>
              <a:rPr lang="en-US" sz="4200" b="1">
                <a:solidFill>
                  <a:srgbClr val="FFFFFF"/>
                </a:solidFill>
                <a:latin typeface="Poppins Bold"/>
                <a:ea typeface="Poppins Bold"/>
                <a:cs typeface="Poppins Bold"/>
                <a:sym typeface="Poppins Bold"/>
              </a:rPr>
              <a:t>Pengawasan Melekat</a:t>
            </a:r>
          </a:p>
        </p:txBody>
      </p:sp>
      <p:sp>
        <p:nvSpPr>
          <p:cNvPr id="14" name="TextBox 14"/>
          <p:cNvSpPr txBox="1"/>
          <p:nvPr/>
        </p:nvSpPr>
        <p:spPr>
          <a:xfrm>
            <a:off x="378995" y="2980405"/>
            <a:ext cx="8185875" cy="3518093"/>
          </a:xfrm>
          <a:prstGeom prst="rect">
            <a:avLst/>
          </a:prstGeom>
        </p:spPr>
        <p:txBody>
          <a:bodyPr lIns="0" tIns="0" rIns="0" bIns="0" rtlCol="0" anchor="t">
            <a:spAutoFit/>
          </a:bodyPr>
          <a:lstStyle/>
          <a:p>
            <a:pPr algn="l">
              <a:lnSpc>
                <a:spcPts val="4014"/>
              </a:lnSpc>
            </a:pPr>
            <a:r>
              <a:rPr lang="en-US" sz="2867" b="1" spc="5">
                <a:solidFill>
                  <a:srgbClr val="322F50"/>
                </a:solidFill>
                <a:latin typeface="Canva Sans Bold"/>
                <a:ea typeface="Canva Sans Bold"/>
                <a:cs typeface="Canva Sans Bold"/>
                <a:sym typeface="Canva Sans Bold"/>
              </a:rPr>
              <a:t>Pengawasan melekat adalah suatu pengawasan yg memang sdh melekat menjadi tugas dan tanggung jawab semua pimpinan. </a:t>
            </a:r>
          </a:p>
          <a:p>
            <a:pPr algn="l">
              <a:lnSpc>
                <a:spcPts val="4014"/>
              </a:lnSpc>
            </a:pPr>
            <a:r>
              <a:rPr lang="en-US" sz="2867" b="1" spc="5">
                <a:solidFill>
                  <a:srgbClr val="322F50"/>
                </a:solidFill>
                <a:latin typeface="Canva Sans Bold"/>
                <a:ea typeface="Canva Sans Bold"/>
                <a:cs typeface="Canva Sans Bold"/>
                <a:sym typeface="Canva Sans Bold"/>
              </a:rPr>
              <a:t>Setiap pemimpin adalah juga sebagai pengawas, maka kepengawasan yang dilakukan itu disebut pengawasan melekat. </a:t>
            </a:r>
          </a:p>
          <a:p>
            <a:pPr algn="l">
              <a:lnSpc>
                <a:spcPts val="4014"/>
              </a:lnSpc>
              <a:spcBef>
                <a:spcPct val="0"/>
              </a:spcBef>
            </a:pPr>
            <a:endParaRPr lang="en-US" sz="2867" b="1" spc="5">
              <a:solidFill>
                <a:srgbClr val="322F50"/>
              </a:solidFill>
              <a:latin typeface="Canva Sans Bold"/>
              <a:ea typeface="Canva Sans Bold"/>
              <a:cs typeface="Canva Sans Bold"/>
              <a:sym typeface="Canva Sans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2190" y="1028700"/>
            <a:ext cx="7437027" cy="985769"/>
            <a:chOff x="0" y="0"/>
            <a:chExt cx="1958723" cy="259626"/>
          </a:xfrm>
        </p:grpSpPr>
        <p:sp>
          <p:nvSpPr>
            <p:cNvPr id="3" name="Freeform 3"/>
            <p:cNvSpPr/>
            <p:nvPr/>
          </p:nvSpPr>
          <p:spPr>
            <a:xfrm>
              <a:off x="0" y="0"/>
              <a:ext cx="1958723" cy="259626"/>
            </a:xfrm>
            <a:custGeom>
              <a:avLst/>
              <a:gdLst/>
              <a:ahLst/>
              <a:cxnLst/>
              <a:rect l="l" t="t" r="r" b="b"/>
              <a:pathLst>
                <a:path w="1958723" h="259626">
                  <a:moveTo>
                    <a:pt x="53091" y="0"/>
                  </a:moveTo>
                  <a:lnTo>
                    <a:pt x="1905632" y="0"/>
                  </a:lnTo>
                  <a:cubicBezTo>
                    <a:pt x="1934954" y="0"/>
                    <a:pt x="1958723" y="23770"/>
                    <a:pt x="1958723" y="53091"/>
                  </a:cubicBezTo>
                  <a:lnTo>
                    <a:pt x="1958723" y="206536"/>
                  </a:lnTo>
                  <a:cubicBezTo>
                    <a:pt x="1958723" y="235857"/>
                    <a:pt x="1934954" y="259626"/>
                    <a:pt x="1905632" y="259626"/>
                  </a:cubicBezTo>
                  <a:lnTo>
                    <a:pt x="53091" y="259626"/>
                  </a:lnTo>
                  <a:cubicBezTo>
                    <a:pt x="23770" y="259626"/>
                    <a:pt x="0" y="235857"/>
                    <a:pt x="0" y="206536"/>
                  </a:cubicBezTo>
                  <a:lnTo>
                    <a:pt x="0" y="53091"/>
                  </a:lnTo>
                  <a:cubicBezTo>
                    <a:pt x="0" y="23770"/>
                    <a:pt x="23770" y="0"/>
                    <a:pt x="53091" y="0"/>
                  </a:cubicBezTo>
                  <a:close/>
                </a:path>
              </a:pathLst>
            </a:custGeom>
            <a:solidFill>
              <a:srgbClr val="8D0000"/>
            </a:solidFill>
          </p:spPr>
        </p:sp>
        <p:sp>
          <p:nvSpPr>
            <p:cNvPr id="4" name="TextBox 4"/>
            <p:cNvSpPr txBox="1"/>
            <p:nvPr/>
          </p:nvSpPr>
          <p:spPr>
            <a:xfrm>
              <a:off x="0" y="-333375"/>
              <a:ext cx="1958723" cy="593001"/>
            </a:xfrm>
            <a:prstGeom prst="rect">
              <a:avLst/>
            </a:prstGeom>
          </p:spPr>
          <p:txBody>
            <a:bodyPr lIns="50800" tIns="50800" rIns="50800" bIns="50800" rtlCol="0" anchor="ctr"/>
            <a:lstStyle/>
            <a:p>
              <a:pPr algn="ctr">
                <a:lnSpc>
                  <a:spcPts val="6249"/>
                </a:lnSpc>
              </a:pPr>
              <a:endParaRPr/>
            </a:p>
          </p:txBody>
        </p:sp>
      </p:grpSp>
      <p:grpSp>
        <p:nvGrpSpPr>
          <p:cNvPr id="5" name="Group 5"/>
          <p:cNvGrpSpPr/>
          <p:nvPr/>
        </p:nvGrpSpPr>
        <p:grpSpPr>
          <a:xfrm>
            <a:off x="9144000" y="-423883"/>
            <a:ext cx="690983" cy="11134766"/>
            <a:chOff x="0" y="0"/>
            <a:chExt cx="195248" cy="3146304"/>
          </a:xfrm>
        </p:grpSpPr>
        <p:sp>
          <p:nvSpPr>
            <p:cNvPr id="6" name="Freeform 6"/>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C27F7F"/>
            </a:solidFill>
          </p:spPr>
        </p:sp>
        <p:sp>
          <p:nvSpPr>
            <p:cNvPr id="7" name="TextBox 7"/>
            <p:cNvSpPr txBox="1"/>
            <p:nvPr/>
          </p:nvSpPr>
          <p:spPr>
            <a:xfrm>
              <a:off x="0" y="-38100"/>
              <a:ext cx="195248" cy="3184404"/>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3503507">
            <a:off x="-2534211" y="9210266"/>
            <a:ext cx="5068421" cy="2093485"/>
            <a:chOff x="0" y="0"/>
            <a:chExt cx="1334893" cy="551371"/>
          </a:xfrm>
        </p:grpSpPr>
        <p:sp>
          <p:nvSpPr>
            <p:cNvPr id="9" name="Freeform 9"/>
            <p:cNvSpPr/>
            <p:nvPr/>
          </p:nvSpPr>
          <p:spPr>
            <a:xfrm>
              <a:off x="0" y="0"/>
              <a:ext cx="1334893" cy="551371"/>
            </a:xfrm>
            <a:custGeom>
              <a:avLst/>
              <a:gdLst/>
              <a:ahLst/>
              <a:cxnLst/>
              <a:rect l="l" t="t" r="r" b="b"/>
              <a:pathLst>
                <a:path w="1334893" h="551371">
                  <a:moveTo>
                    <a:pt x="77902" y="0"/>
                  </a:moveTo>
                  <a:lnTo>
                    <a:pt x="1256991" y="0"/>
                  </a:lnTo>
                  <a:cubicBezTo>
                    <a:pt x="1277652" y="0"/>
                    <a:pt x="1297467" y="8207"/>
                    <a:pt x="1312076" y="22817"/>
                  </a:cubicBezTo>
                  <a:cubicBezTo>
                    <a:pt x="1326685" y="37426"/>
                    <a:pt x="1334893" y="57241"/>
                    <a:pt x="1334893" y="77902"/>
                  </a:cubicBezTo>
                  <a:lnTo>
                    <a:pt x="1334893" y="473469"/>
                  </a:lnTo>
                  <a:cubicBezTo>
                    <a:pt x="1334893" y="494130"/>
                    <a:pt x="1326685" y="513944"/>
                    <a:pt x="1312076" y="528554"/>
                  </a:cubicBezTo>
                  <a:cubicBezTo>
                    <a:pt x="1297467" y="543163"/>
                    <a:pt x="1277652" y="551371"/>
                    <a:pt x="1256991" y="551371"/>
                  </a:cubicBezTo>
                  <a:lnTo>
                    <a:pt x="77902" y="551371"/>
                  </a:lnTo>
                  <a:cubicBezTo>
                    <a:pt x="57241" y="551371"/>
                    <a:pt x="37426" y="543163"/>
                    <a:pt x="22817" y="528554"/>
                  </a:cubicBezTo>
                  <a:cubicBezTo>
                    <a:pt x="8207" y="513944"/>
                    <a:pt x="0" y="494130"/>
                    <a:pt x="0" y="473469"/>
                  </a:cubicBezTo>
                  <a:lnTo>
                    <a:pt x="0" y="77902"/>
                  </a:lnTo>
                  <a:cubicBezTo>
                    <a:pt x="0" y="57241"/>
                    <a:pt x="8207" y="37426"/>
                    <a:pt x="22817" y="22817"/>
                  </a:cubicBezTo>
                  <a:cubicBezTo>
                    <a:pt x="37426" y="8207"/>
                    <a:pt x="57241" y="0"/>
                    <a:pt x="77902" y="0"/>
                  </a:cubicBezTo>
                  <a:close/>
                </a:path>
              </a:pathLst>
            </a:custGeom>
            <a:solidFill>
              <a:srgbClr val="FFE9E9"/>
            </a:solidFill>
          </p:spPr>
        </p:sp>
        <p:sp>
          <p:nvSpPr>
            <p:cNvPr id="10" name="TextBox 10"/>
            <p:cNvSpPr txBox="1"/>
            <p:nvPr/>
          </p:nvSpPr>
          <p:spPr>
            <a:xfrm>
              <a:off x="0" y="-333375"/>
              <a:ext cx="1334893" cy="884746"/>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9834983" y="1329259"/>
            <a:ext cx="7169988" cy="7628482"/>
            <a:chOff x="0" y="0"/>
            <a:chExt cx="454075" cy="483112"/>
          </a:xfrm>
        </p:grpSpPr>
        <p:sp>
          <p:nvSpPr>
            <p:cNvPr id="12" name="Freeform 12"/>
            <p:cNvSpPr/>
            <p:nvPr/>
          </p:nvSpPr>
          <p:spPr>
            <a:xfrm>
              <a:off x="0" y="0"/>
              <a:ext cx="454075" cy="483112"/>
            </a:xfrm>
            <a:custGeom>
              <a:avLst/>
              <a:gdLst/>
              <a:ahLst/>
              <a:cxnLst/>
              <a:rect l="l" t="t" r="r" b="b"/>
              <a:pathLst>
                <a:path w="454075" h="483112">
                  <a:moveTo>
                    <a:pt x="0" y="0"/>
                  </a:moveTo>
                  <a:lnTo>
                    <a:pt x="454075" y="0"/>
                  </a:lnTo>
                  <a:lnTo>
                    <a:pt x="454075" y="483112"/>
                  </a:lnTo>
                  <a:lnTo>
                    <a:pt x="0" y="483112"/>
                  </a:lnTo>
                  <a:close/>
                </a:path>
              </a:pathLst>
            </a:custGeom>
            <a:blipFill>
              <a:blip r:embed="rId2"/>
              <a:stretch>
                <a:fillRect l="-29845" r="-29845"/>
              </a:stretch>
            </a:blipFill>
          </p:spPr>
        </p:sp>
      </p:grpSp>
      <p:sp>
        <p:nvSpPr>
          <p:cNvPr id="13" name="TextBox 13"/>
          <p:cNvSpPr txBox="1"/>
          <p:nvPr/>
        </p:nvSpPr>
        <p:spPr>
          <a:xfrm>
            <a:off x="378995" y="1162769"/>
            <a:ext cx="5975989" cy="601992"/>
          </a:xfrm>
          <a:prstGeom prst="rect">
            <a:avLst/>
          </a:prstGeom>
        </p:spPr>
        <p:txBody>
          <a:bodyPr lIns="0" tIns="0" rIns="0" bIns="0" rtlCol="0" anchor="t">
            <a:spAutoFit/>
          </a:bodyPr>
          <a:lstStyle/>
          <a:p>
            <a:pPr algn="l">
              <a:lnSpc>
                <a:spcPts val="4200"/>
              </a:lnSpc>
            </a:pPr>
            <a:r>
              <a:rPr lang="en-US" sz="4200" b="1">
                <a:solidFill>
                  <a:srgbClr val="FFFFFF"/>
                </a:solidFill>
                <a:latin typeface="Poppins Bold"/>
                <a:ea typeface="Poppins Bold"/>
                <a:cs typeface="Poppins Bold"/>
                <a:sym typeface="Poppins Bold"/>
              </a:rPr>
              <a:t>Pengawasan Melekat</a:t>
            </a:r>
          </a:p>
        </p:txBody>
      </p:sp>
      <p:sp>
        <p:nvSpPr>
          <p:cNvPr id="14" name="TextBox 14"/>
          <p:cNvSpPr txBox="1"/>
          <p:nvPr/>
        </p:nvSpPr>
        <p:spPr>
          <a:xfrm>
            <a:off x="378995" y="2980405"/>
            <a:ext cx="8185875" cy="4022918"/>
          </a:xfrm>
          <a:prstGeom prst="rect">
            <a:avLst/>
          </a:prstGeom>
        </p:spPr>
        <p:txBody>
          <a:bodyPr lIns="0" tIns="0" rIns="0" bIns="0" rtlCol="0" anchor="t">
            <a:spAutoFit/>
          </a:bodyPr>
          <a:lstStyle/>
          <a:p>
            <a:pPr algn="l">
              <a:lnSpc>
                <a:spcPts val="4014"/>
              </a:lnSpc>
              <a:spcBef>
                <a:spcPct val="0"/>
              </a:spcBef>
            </a:pPr>
            <a:r>
              <a:rPr lang="en-US" sz="2867" b="1" spc="5">
                <a:solidFill>
                  <a:srgbClr val="322F50"/>
                </a:solidFill>
                <a:latin typeface="Canva Sans Bold"/>
                <a:ea typeface="Canva Sans Bold"/>
                <a:cs typeface="Canva Sans Bold"/>
                <a:sym typeface="Canva Sans Bold"/>
              </a:rPr>
              <a:t>Tujuan pengawasan melekat adalah untuk mengetahui apakah pimpinan unit kerja dapat menjalankan fungsi pengawasan dan pengendalian yang melekat padanya dengan baik sehingga bila ada penyelewengan, pemborosan, dan korupsi pimpinan unit kerja dapat mengambil tindakan koreksi sedini mungkin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2190" y="1028700"/>
            <a:ext cx="8000366" cy="950561"/>
            <a:chOff x="0" y="0"/>
            <a:chExt cx="2107092" cy="250353"/>
          </a:xfrm>
        </p:grpSpPr>
        <p:sp>
          <p:nvSpPr>
            <p:cNvPr id="3" name="Freeform 3"/>
            <p:cNvSpPr/>
            <p:nvPr/>
          </p:nvSpPr>
          <p:spPr>
            <a:xfrm>
              <a:off x="0" y="0"/>
              <a:ext cx="2107092" cy="250353"/>
            </a:xfrm>
            <a:custGeom>
              <a:avLst/>
              <a:gdLst/>
              <a:ahLst/>
              <a:cxnLst/>
              <a:rect l="l" t="t" r="r" b="b"/>
              <a:pathLst>
                <a:path w="2107092" h="250353">
                  <a:moveTo>
                    <a:pt x="49352" y="0"/>
                  </a:moveTo>
                  <a:lnTo>
                    <a:pt x="2057740" y="0"/>
                  </a:lnTo>
                  <a:cubicBezTo>
                    <a:pt x="2084996" y="0"/>
                    <a:pt x="2107092" y="22096"/>
                    <a:pt x="2107092" y="49352"/>
                  </a:cubicBezTo>
                  <a:lnTo>
                    <a:pt x="2107092" y="201001"/>
                  </a:lnTo>
                  <a:cubicBezTo>
                    <a:pt x="2107092" y="214090"/>
                    <a:pt x="2101893" y="226643"/>
                    <a:pt x="2092637" y="235898"/>
                  </a:cubicBezTo>
                  <a:cubicBezTo>
                    <a:pt x="2083382" y="245154"/>
                    <a:pt x="2070829" y="250353"/>
                    <a:pt x="2057740" y="250353"/>
                  </a:cubicBezTo>
                  <a:lnTo>
                    <a:pt x="49352" y="250353"/>
                  </a:lnTo>
                  <a:cubicBezTo>
                    <a:pt x="22096" y="250353"/>
                    <a:pt x="0" y="228258"/>
                    <a:pt x="0" y="201001"/>
                  </a:cubicBezTo>
                  <a:lnTo>
                    <a:pt x="0" y="49352"/>
                  </a:lnTo>
                  <a:cubicBezTo>
                    <a:pt x="0" y="22096"/>
                    <a:pt x="22096" y="0"/>
                    <a:pt x="49352" y="0"/>
                  </a:cubicBezTo>
                  <a:close/>
                </a:path>
              </a:pathLst>
            </a:custGeom>
            <a:solidFill>
              <a:srgbClr val="8D0000"/>
            </a:solidFill>
          </p:spPr>
        </p:sp>
        <p:sp>
          <p:nvSpPr>
            <p:cNvPr id="4" name="TextBox 4"/>
            <p:cNvSpPr txBox="1"/>
            <p:nvPr/>
          </p:nvSpPr>
          <p:spPr>
            <a:xfrm>
              <a:off x="0" y="-333375"/>
              <a:ext cx="2107092" cy="583728"/>
            </a:xfrm>
            <a:prstGeom prst="rect">
              <a:avLst/>
            </a:prstGeom>
          </p:spPr>
          <p:txBody>
            <a:bodyPr lIns="50800" tIns="50800" rIns="50800" bIns="50800" rtlCol="0" anchor="ctr"/>
            <a:lstStyle/>
            <a:p>
              <a:pPr algn="ctr">
                <a:lnSpc>
                  <a:spcPts val="6249"/>
                </a:lnSpc>
              </a:pPr>
              <a:endParaRPr/>
            </a:p>
          </p:txBody>
        </p:sp>
      </p:grpSp>
      <p:grpSp>
        <p:nvGrpSpPr>
          <p:cNvPr id="5" name="Group 5"/>
          <p:cNvGrpSpPr/>
          <p:nvPr/>
        </p:nvGrpSpPr>
        <p:grpSpPr>
          <a:xfrm>
            <a:off x="9144000" y="-423883"/>
            <a:ext cx="690983" cy="11134766"/>
            <a:chOff x="0" y="0"/>
            <a:chExt cx="195248" cy="3146304"/>
          </a:xfrm>
        </p:grpSpPr>
        <p:sp>
          <p:nvSpPr>
            <p:cNvPr id="6" name="Freeform 6"/>
            <p:cNvSpPr/>
            <p:nvPr/>
          </p:nvSpPr>
          <p:spPr>
            <a:xfrm>
              <a:off x="0" y="0"/>
              <a:ext cx="195248" cy="3146304"/>
            </a:xfrm>
            <a:custGeom>
              <a:avLst/>
              <a:gdLst/>
              <a:ahLst/>
              <a:cxnLst/>
              <a:rect l="l" t="t" r="r" b="b"/>
              <a:pathLst>
                <a:path w="195248" h="3146304">
                  <a:moveTo>
                    <a:pt x="0" y="0"/>
                  </a:moveTo>
                  <a:lnTo>
                    <a:pt x="195248" y="0"/>
                  </a:lnTo>
                  <a:lnTo>
                    <a:pt x="195248" y="3146304"/>
                  </a:lnTo>
                  <a:lnTo>
                    <a:pt x="0" y="3146304"/>
                  </a:lnTo>
                  <a:close/>
                </a:path>
              </a:pathLst>
            </a:custGeom>
            <a:solidFill>
              <a:srgbClr val="C27F7F"/>
            </a:solidFill>
          </p:spPr>
        </p:sp>
        <p:sp>
          <p:nvSpPr>
            <p:cNvPr id="7" name="TextBox 7"/>
            <p:cNvSpPr txBox="1"/>
            <p:nvPr/>
          </p:nvSpPr>
          <p:spPr>
            <a:xfrm>
              <a:off x="0" y="-38100"/>
              <a:ext cx="195248" cy="3184404"/>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3503507">
            <a:off x="-2534211" y="9210266"/>
            <a:ext cx="5068421" cy="2093485"/>
            <a:chOff x="0" y="0"/>
            <a:chExt cx="1334893" cy="551371"/>
          </a:xfrm>
        </p:grpSpPr>
        <p:sp>
          <p:nvSpPr>
            <p:cNvPr id="9" name="Freeform 9"/>
            <p:cNvSpPr/>
            <p:nvPr/>
          </p:nvSpPr>
          <p:spPr>
            <a:xfrm>
              <a:off x="0" y="0"/>
              <a:ext cx="1334893" cy="551371"/>
            </a:xfrm>
            <a:custGeom>
              <a:avLst/>
              <a:gdLst/>
              <a:ahLst/>
              <a:cxnLst/>
              <a:rect l="l" t="t" r="r" b="b"/>
              <a:pathLst>
                <a:path w="1334893" h="551371">
                  <a:moveTo>
                    <a:pt x="77902" y="0"/>
                  </a:moveTo>
                  <a:lnTo>
                    <a:pt x="1256991" y="0"/>
                  </a:lnTo>
                  <a:cubicBezTo>
                    <a:pt x="1277652" y="0"/>
                    <a:pt x="1297467" y="8207"/>
                    <a:pt x="1312076" y="22817"/>
                  </a:cubicBezTo>
                  <a:cubicBezTo>
                    <a:pt x="1326685" y="37426"/>
                    <a:pt x="1334893" y="57241"/>
                    <a:pt x="1334893" y="77902"/>
                  </a:cubicBezTo>
                  <a:lnTo>
                    <a:pt x="1334893" y="473469"/>
                  </a:lnTo>
                  <a:cubicBezTo>
                    <a:pt x="1334893" y="494130"/>
                    <a:pt x="1326685" y="513944"/>
                    <a:pt x="1312076" y="528554"/>
                  </a:cubicBezTo>
                  <a:cubicBezTo>
                    <a:pt x="1297467" y="543163"/>
                    <a:pt x="1277652" y="551371"/>
                    <a:pt x="1256991" y="551371"/>
                  </a:cubicBezTo>
                  <a:lnTo>
                    <a:pt x="77902" y="551371"/>
                  </a:lnTo>
                  <a:cubicBezTo>
                    <a:pt x="57241" y="551371"/>
                    <a:pt x="37426" y="543163"/>
                    <a:pt x="22817" y="528554"/>
                  </a:cubicBezTo>
                  <a:cubicBezTo>
                    <a:pt x="8207" y="513944"/>
                    <a:pt x="0" y="494130"/>
                    <a:pt x="0" y="473469"/>
                  </a:cubicBezTo>
                  <a:lnTo>
                    <a:pt x="0" y="77902"/>
                  </a:lnTo>
                  <a:cubicBezTo>
                    <a:pt x="0" y="57241"/>
                    <a:pt x="8207" y="37426"/>
                    <a:pt x="22817" y="22817"/>
                  </a:cubicBezTo>
                  <a:cubicBezTo>
                    <a:pt x="37426" y="8207"/>
                    <a:pt x="57241" y="0"/>
                    <a:pt x="77902" y="0"/>
                  </a:cubicBezTo>
                  <a:close/>
                </a:path>
              </a:pathLst>
            </a:custGeom>
            <a:solidFill>
              <a:srgbClr val="FFE9E9"/>
            </a:solidFill>
          </p:spPr>
        </p:sp>
        <p:sp>
          <p:nvSpPr>
            <p:cNvPr id="10" name="TextBox 10"/>
            <p:cNvSpPr txBox="1"/>
            <p:nvPr/>
          </p:nvSpPr>
          <p:spPr>
            <a:xfrm>
              <a:off x="0" y="-333375"/>
              <a:ext cx="1334893" cy="884746"/>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9834983" y="1329259"/>
            <a:ext cx="7169988" cy="7628482"/>
            <a:chOff x="0" y="0"/>
            <a:chExt cx="454075" cy="483112"/>
          </a:xfrm>
        </p:grpSpPr>
        <p:sp>
          <p:nvSpPr>
            <p:cNvPr id="12" name="Freeform 12"/>
            <p:cNvSpPr/>
            <p:nvPr/>
          </p:nvSpPr>
          <p:spPr>
            <a:xfrm>
              <a:off x="0" y="0"/>
              <a:ext cx="454075" cy="483112"/>
            </a:xfrm>
            <a:custGeom>
              <a:avLst/>
              <a:gdLst/>
              <a:ahLst/>
              <a:cxnLst/>
              <a:rect l="l" t="t" r="r" b="b"/>
              <a:pathLst>
                <a:path w="454075" h="483112">
                  <a:moveTo>
                    <a:pt x="0" y="0"/>
                  </a:moveTo>
                  <a:lnTo>
                    <a:pt x="454075" y="0"/>
                  </a:lnTo>
                  <a:lnTo>
                    <a:pt x="454075" y="483112"/>
                  </a:lnTo>
                  <a:lnTo>
                    <a:pt x="0" y="483112"/>
                  </a:lnTo>
                  <a:close/>
                </a:path>
              </a:pathLst>
            </a:custGeom>
            <a:blipFill>
              <a:blip r:embed="rId2"/>
              <a:stretch>
                <a:fillRect l="-29845" r="-29845"/>
              </a:stretch>
            </a:blipFill>
          </p:spPr>
        </p:sp>
      </p:grpSp>
      <p:sp>
        <p:nvSpPr>
          <p:cNvPr id="13" name="TextBox 13"/>
          <p:cNvSpPr txBox="1"/>
          <p:nvPr/>
        </p:nvSpPr>
        <p:spPr>
          <a:xfrm>
            <a:off x="378995" y="1162769"/>
            <a:ext cx="6750581" cy="601992"/>
          </a:xfrm>
          <a:prstGeom prst="rect">
            <a:avLst/>
          </a:prstGeom>
        </p:spPr>
        <p:txBody>
          <a:bodyPr lIns="0" tIns="0" rIns="0" bIns="0" rtlCol="0" anchor="t">
            <a:spAutoFit/>
          </a:bodyPr>
          <a:lstStyle/>
          <a:p>
            <a:pPr algn="l">
              <a:lnSpc>
                <a:spcPts val="4200"/>
              </a:lnSpc>
            </a:pPr>
            <a:r>
              <a:rPr lang="en-US" sz="4200" b="1">
                <a:solidFill>
                  <a:srgbClr val="FFFFFF"/>
                </a:solidFill>
                <a:latin typeface="Poppins Bold"/>
                <a:ea typeface="Poppins Bold"/>
                <a:cs typeface="Poppins Bold"/>
                <a:sym typeface="Poppins Bold"/>
              </a:rPr>
              <a:t>Pengawasan Fungsional</a:t>
            </a:r>
          </a:p>
        </p:txBody>
      </p:sp>
      <p:sp>
        <p:nvSpPr>
          <p:cNvPr id="14" name="TextBox 14"/>
          <p:cNvSpPr txBox="1"/>
          <p:nvPr/>
        </p:nvSpPr>
        <p:spPr>
          <a:xfrm>
            <a:off x="378995" y="2980405"/>
            <a:ext cx="8185875" cy="2003618"/>
          </a:xfrm>
          <a:prstGeom prst="rect">
            <a:avLst/>
          </a:prstGeom>
        </p:spPr>
        <p:txBody>
          <a:bodyPr lIns="0" tIns="0" rIns="0" bIns="0" rtlCol="0" anchor="t">
            <a:spAutoFit/>
          </a:bodyPr>
          <a:lstStyle/>
          <a:p>
            <a:pPr algn="l">
              <a:lnSpc>
                <a:spcPts val="4014"/>
              </a:lnSpc>
              <a:spcBef>
                <a:spcPct val="0"/>
              </a:spcBef>
            </a:pPr>
            <a:r>
              <a:rPr lang="en-US" sz="2867" b="1" spc="5">
                <a:solidFill>
                  <a:srgbClr val="322F50"/>
                </a:solidFill>
                <a:latin typeface="Canva Sans Bold"/>
                <a:ea typeface="Canva Sans Bold"/>
                <a:cs typeface="Canva Sans Bold"/>
                <a:sym typeface="Canva Sans Bold"/>
              </a:rPr>
              <a:t>Pengawasan fungsional adalah kegiatan-kegiatan pengawasan yang dilakukan oleh orang-orang yang fungsi jabatanya sebagai pengawas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79895" y="755830"/>
            <a:ext cx="9894109" cy="9468180"/>
            <a:chOff x="0" y="0"/>
            <a:chExt cx="2605856" cy="2493677"/>
          </a:xfrm>
        </p:grpSpPr>
        <p:sp>
          <p:nvSpPr>
            <p:cNvPr id="3" name="Freeform 3"/>
            <p:cNvSpPr/>
            <p:nvPr/>
          </p:nvSpPr>
          <p:spPr>
            <a:xfrm>
              <a:off x="0" y="0"/>
              <a:ext cx="2605856" cy="2493677"/>
            </a:xfrm>
            <a:custGeom>
              <a:avLst/>
              <a:gdLst/>
              <a:ahLst/>
              <a:cxnLst/>
              <a:rect l="l" t="t" r="r" b="b"/>
              <a:pathLst>
                <a:path w="2605856" h="2493677">
                  <a:moveTo>
                    <a:pt x="0" y="0"/>
                  </a:moveTo>
                  <a:lnTo>
                    <a:pt x="2605856" y="0"/>
                  </a:lnTo>
                  <a:lnTo>
                    <a:pt x="2605856" y="2493677"/>
                  </a:lnTo>
                  <a:lnTo>
                    <a:pt x="0" y="2493677"/>
                  </a:lnTo>
                  <a:close/>
                </a:path>
              </a:pathLst>
            </a:custGeom>
            <a:solidFill>
              <a:srgbClr val="FFFFFF"/>
            </a:solidFill>
            <a:ln w="47625" cap="sq">
              <a:solidFill>
                <a:srgbClr val="000000"/>
              </a:solidFill>
              <a:prstDash val="solid"/>
              <a:miter/>
            </a:ln>
          </p:spPr>
        </p:sp>
        <p:sp>
          <p:nvSpPr>
            <p:cNvPr id="4" name="TextBox 4"/>
            <p:cNvSpPr txBox="1"/>
            <p:nvPr/>
          </p:nvSpPr>
          <p:spPr>
            <a:xfrm>
              <a:off x="0" y="-47625"/>
              <a:ext cx="2605856" cy="2541302"/>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645472" y="4352052"/>
            <a:ext cx="7167241" cy="2091481"/>
            <a:chOff x="0" y="0"/>
            <a:chExt cx="1887668" cy="550843"/>
          </a:xfrm>
        </p:grpSpPr>
        <p:sp>
          <p:nvSpPr>
            <p:cNvPr id="6" name="Freeform 6"/>
            <p:cNvSpPr/>
            <p:nvPr/>
          </p:nvSpPr>
          <p:spPr>
            <a:xfrm>
              <a:off x="0" y="0"/>
              <a:ext cx="1887668" cy="550843"/>
            </a:xfrm>
            <a:custGeom>
              <a:avLst/>
              <a:gdLst/>
              <a:ahLst/>
              <a:cxnLst/>
              <a:rect l="l" t="t" r="r" b="b"/>
              <a:pathLst>
                <a:path w="1887668" h="550843">
                  <a:moveTo>
                    <a:pt x="55089" y="0"/>
                  </a:moveTo>
                  <a:lnTo>
                    <a:pt x="1832579" y="0"/>
                  </a:lnTo>
                  <a:cubicBezTo>
                    <a:pt x="1863004" y="0"/>
                    <a:pt x="1887668" y="24664"/>
                    <a:pt x="1887668" y="55089"/>
                  </a:cubicBezTo>
                  <a:lnTo>
                    <a:pt x="1887668" y="495754"/>
                  </a:lnTo>
                  <a:cubicBezTo>
                    <a:pt x="1887668" y="510364"/>
                    <a:pt x="1881864" y="524376"/>
                    <a:pt x="1871533" y="534708"/>
                  </a:cubicBezTo>
                  <a:cubicBezTo>
                    <a:pt x="1861202" y="545039"/>
                    <a:pt x="1847190" y="550843"/>
                    <a:pt x="1832579" y="550843"/>
                  </a:cubicBezTo>
                  <a:lnTo>
                    <a:pt x="55089" y="550843"/>
                  </a:lnTo>
                  <a:cubicBezTo>
                    <a:pt x="24664" y="550843"/>
                    <a:pt x="0" y="526178"/>
                    <a:pt x="0" y="495754"/>
                  </a:cubicBezTo>
                  <a:lnTo>
                    <a:pt x="0" y="55089"/>
                  </a:lnTo>
                  <a:cubicBezTo>
                    <a:pt x="0" y="24664"/>
                    <a:pt x="24664" y="0"/>
                    <a:pt x="55089" y="0"/>
                  </a:cubicBezTo>
                  <a:close/>
                </a:path>
              </a:pathLst>
            </a:custGeom>
            <a:solidFill>
              <a:srgbClr val="8D0000"/>
            </a:solidFill>
          </p:spPr>
        </p:sp>
        <p:sp>
          <p:nvSpPr>
            <p:cNvPr id="7" name="TextBox 7"/>
            <p:cNvSpPr txBox="1"/>
            <p:nvPr/>
          </p:nvSpPr>
          <p:spPr>
            <a:xfrm>
              <a:off x="0" y="-333375"/>
              <a:ext cx="1887668" cy="884218"/>
            </a:xfrm>
            <a:prstGeom prst="rect">
              <a:avLst/>
            </a:prstGeom>
          </p:spPr>
          <p:txBody>
            <a:bodyPr lIns="50800" tIns="50800" rIns="50800" bIns="50800" rtlCol="0" anchor="ctr"/>
            <a:lstStyle/>
            <a:p>
              <a:pPr algn="ctr">
                <a:lnSpc>
                  <a:spcPts val="6249"/>
                </a:lnSpc>
              </a:pPr>
              <a:endParaRPr/>
            </a:p>
          </p:txBody>
        </p:sp>
      </p:grpSp>
      <p:sp>
        <p:nvSpPr>
          <p:cNvPr id="8" name="TextBox 8"/>
          <p:cNvSpPr txBox="1"/>
          <p:nvPr/>
        </p:nvSpPr>
        <p:spPr>
          <a:xfrm>
            <a:off x="0" y="4438650"/>
            <a:ext cx="6521769" cy="3093723"/>
          </a:xfrm>
          <a:prstGeom prst="rect">
            <a:avLst/>
          </a:prstGeom>
        </p:spPr>
        <p:txBody>
          <a:bodyPr lIns="0" tIns="0" rIns="0" bIns="0" rtlCol="0" anchor="t">
            <a:spAutoFit/>
          </a:bodyPr>
          <a:lstStyle/>
          <a:p>
            <a:pPr algn="l">
              <a:lnSpc>
                <a:spcPts val="4830"/>
              </a:lnSpc>
            </a:pPr>
            <a:r>
              <a:rPr lang="en-US" sz="4200" b="1">
                <a:solidFill>
                  <a:srgbClr val="FFFFFF"/>
                </a:solidFill>
                <a:latin typeface="Poppins Bold"/>
                <a:ea typeface="Poppins Bold"/>
                <a:cs typeface="Poppins Bold"/>
                <a:sym typeface="Poppins Bold"/>
              </a:rPr>
              <a:t>Ruang Lingkup dan Teknik Supervisi Pendidikan</a:t>
            </a:r>
          </a:p>
          <a:p>
            <a:pPr algn="l">
              <a:lnSpc>
                <a:spcPts val="4830"/>
              </a:lnSpc>
            </a:pPr>
            <a:endParaRPr lang="en-US" sz="4200" b="1">
              <a:solidFill>
                <a:srgbClr val="FFFFFF"/>
              </a:solidFill>
              <a:latin typeface="Poppins Bold"/>
              <a:ea typeface="Poppins Bold"/>
              <a:cs typeface="Poppins Bold"/>
              <a:sym typeface="Poppins Bold"/>
            </a:endParaRPr>
          </a:p>
          <a:p>
            <a:pPr algn="l">
              <a:lnSpc>
                <a:spcPts val="4830"/>
              </a:lnSpc>
            </a:pPr>
            <a:endParaRPr lang="en-US" sz="4200" b="1">
              <a:solidFill>
                <a:srgbClr val="FFFFFF"/>
              </a:solidFill>
              <a:latin typeface="Poppins Bold"/>
              <a:ea typeface="Poppins Bold"/>
              <a:cs typeface="Poppins Bold"/>
              <a:sym typeface="Poppins Bold"/>
            </a:endParaRPr>
          </a:p>
        </p:txBody>
      </p:sp>
      <p:sp>
        <p:nvSpPr>
          <p:cNvPr id="9" name="AutoShape 9"/>
          <p:cNvSpPr/>
          <p:nvPr/>
        </p:nvSpPr>
        <p:spPr>
          <a:xfrm>
            <a:off x="6693735" y="5162543"/>
            <a:ext cx="785257" cy="21292"/>
          </a:xfrm>
          <a:prstGeom prst="line">
            <a:avLst/>
          </a:prstGeom>
          <a:ln w="66675" cap="flat">
            <a:solidFill>
              <a:srgbClr val="000000"/>
            </a:solidFill>
            <a:prstDash val="solid"/>
            <a:headEnd type="none" w="sm" len="sm"/>
            <a:tailEnd type="triangle" w="lg" len="med"/>
          </a:ln>
        </p:spPr>
      </p:sp>
      <p:grpSp>
        <p:nvGrpSpPr>
          <p:cNvPr id="10" name="Group 10"/>
          <p:cNvGrpSpPr/>
          <p:nvPr/>
        </p:nvGrpSpPr>
        <p:grpSpPr>
          <a:xfrm>
            <a:off x="8041870" y="1149477"/>
            <a:ext cx="862324" cy="86232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2" name="TextBox 12"/>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3" name="TextBox 13"/>
          <p:cNvSpPr txBox="1"/>
          <p:nvPr/>
        </p:nvSpPr>
        <p:spPr>
          <a:xfrm>
            <a:off x="8290614" y="1148860"/>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1</a:t>
            </a:r>
          </a:p>
        </p:txBody>
      </p:sp>
      <p:sp>
        <p:nvSpPr>
          <p:cNvPr id="14" name="TextBox 14"/>
          <p:cNvSpPr txBox="1"/>
          <p:nvPr/>
        </p:nvSpPr>
        <p:spPr>
          <a:xfrm>
            <a:off x="9402416" y="973923"/>
            <a:ext cx="7492465" cy="1844040"/>
          </a:xfrm>
          <a:prstGeom prst="rect">
            <a:avLst/>
          </a:prstGeom>
        </p:spPr>
        <p:txBody>
          <a:bodyPr lIns="0" tIns="0" rIns="0" bIns="0" rtlCol="0" anchor="t">
            <a:spAutoFit/>
          </a:bodyPr>
          <a:lstStyle/>
          <a:p>
            <a:pPr algn="just">
              <a:lnSpc>
                <a:spcPts val="3644"/>
              </a:lnSpc>
            </a:pPr>
            <a:r>
              <a:rPr lang="en-US" sz="2699" b="1" spc="83">
                <a:solidFill>
                  <a:srgbClr val="8D0000"/>
                </a:solidFill>
                <a:latin typeface="Poppins Bold"/>
                <a:ea typeface="Poppins Bold"/>
                <a:cs typeface="Poppins Bold"/>
                <a:sym typeface="Poppins Bold"/>
              </a:rPr>
              <a:t>U</a:t>
            </a:r>
            <a:r>
              <a:rPr lang="en-US" sz="2699" b="1" u="none" spc="83">
                <a:solidFill>
                  <a:srgbClr val="8D0000"/>
                </a:solidFill>
                <a:latin typeface="Poppins Bold"/>
                <a:ea typeface="Poppins Bold"/>
                <a:cs typeface="Poppins Bold"/>
                <a:sym typeface="Poppins Bold"/>
              </a:rPr>
              <a:t>nsur Personal</a:t>
            </a:r>
            <a:r>
              <a:rPr lang="en-US" sz="2699" u="none" spc="83">
                <a:solidFill>
                  <a:srgbClr val="2B2B2B"/>
                </a:solidFill>
                <a:latin typeface="Poppins"/>
                <a:ea typeface="Poppins"/>
                <a:cs typeface="Poppins"/>
                <a:sym typeface="Poppins"/>
              </a:rPr>
              <a:t> , para personal dalam sekolah yang disupervisi, para personal yang dimaksud adalah Kepala Sekolah, pegawai tata usaha, guru, siswa. </a:t>
            </a:r>
          </a:p>
        </p:txBody>
      </p:sp>
      <p:grpSp>
        <p:nvGrpSpPr>
          <p:cNvPr id="15" name="Group 15"/>
          <p:cNvGrpSpPr/>
          <p:nvPr/>
        </p:nvGrpSpPr>
        <p:grpSpPr>
          <a:xfrm>
            <a:off x="8041870" y="3418655"/>
            <a:ext cx="862324" cy="86232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7" name="TextBox 17"/>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18" name="TextBox 18"/>
          <p:cNvSpPr txBox="1"/>
          <p:nvPr/>
        </p:nvSpPr>
        <p:spPr>
          <a:xfrm>
            <a:off x="8290614" y="3418038"/>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2</a:t>
            </a:r>
          </a:p>
        </p:txBody>
      </p:sp>
      <p:grpSp>
        <p:nvGrpSpPr>
          <p:cNvPr id="19" name="Group 19"/>
          <p:cNvGrpSpPr/>
          <p:nvPr/>
        </p:nvGrpSpPr>
        <p:grpSpPr>
          <a:xfrm>
            <a:off x="8224288" y="7845938"/>
            <a:ext cx="862324" cy="86232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1" name="TextBox 21"/>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2" name="TextBox 22"/>
          <p:cNvSpPr txBox="1"/>
          <p:nvPr/>
        </p:nvSpPr>
        <p:spPr>
          <a:xfrm>
            <a:off x="8473032" y="7845321"/>
            <a:ext cx="364836" cy="777832"/>
          </a:xfrm>
          <a:prstGeom prst="rect">
            <a:avLst/>
          </a:prstGeom>
        </p:spPr>
        <p:txBody>
          <a:bodyPr lIns="0" tIns="0" rIns="0" bIns="0" rtlCol="0" anchor="t">
            <a:spAutoFit/>
          </a:bodyPr>
          <a:lstStyle/>
          <a:p>
            <a:pPr algn="l">
              <a:lnSpc>
                <a:spcPts val="6397"/>
              </a:lnSpc>
            </a:pPr>
            <a:r>
              <a:rPr lang="en-US" sz="4569" b="1">
                <a:solidFill>
                  <a:srgbClr val="FFFFFF"/>
                </a:solidFill>
                <a:latin typeface="Canva Sans Bold"/>
                <a:ea typeface="Canva Sans Bold"/>
                <a:cs typeface="Canva Sans Bold"/>
                <a:sym typeface="Canva Sans Bold"/>
              </a:rPr>
              <a:t>3</a:t>
            </a:r>
          </a:p>
        </p:txBody>
      </p:sp>
      <p:sp>
        <p:nvSpPr>
          <p:cNvPr id="23" name="TextBox 23"/>
          <p:cNvSpPr txBox="1"/>
          <p:nvPr/>
        </p:nvSpPr>
        <p:spPr>
          <a:xfrm>
            <a:off x="9402416" y="3446613"/>
            <a:ext cx="7492465" cy="3512820"/>
          </a:xfrm>
          <a:prstGeom prst="rect">
            <a:avLst/>
          </a:prstGeom>
        </p:spPr>
        <p:txBody>
          <a:bodyPr lIns="0" tIns="0" rIns="0" bIns="0" rtlCol="0" anchor="t">
            <a:spAutoFit/>
          </a:bodyPr>
          <a:lstStyle/>
          <a:p>
            <a:pPr algn="just">
              <a:lnSpc>
                <a:spcPts val="3509"/>
              </a:lnSpc>
            </a:pPr>
            <a:r>
              <a:rPr lang="en-US" sz="2599" b="1" spc="80">
                <a:solidFill>
                  <a:srgbClr val="8D0000"/>
                </a:solidFill>
                <a:latin typeface="Poppins Bold"/>
                <a:ea typeface="Poppins Bold"/>
                <a:cs typeface="Poppins Bold"/>
                <a:sym typeface="Poppins Bold"/>
              </a:rPr>
              <a:t>U</a:t>
            </a:r>
            <a:r>
              <a:rPr lang="en-US" sz="2599" b="1" u="none" spc="80">
                <a:solidFill>
                  <a:srgbClr val="8D0000"/>
                </a:solidFill>
                <a:latin typeface="Poppins Bold"/>
                <a:ea typeface="Poppins Bold"/>
                <a:cs typeface="Poppins Bold"/>
                <a:sym typeface="Poppins Bold"/>
              </a:rPr>
              <a:t>nsur Material</a:t>
            </a:r>
            <a:r>
              <a:rPr lang="en-US" sz="2599" u="none" spc="80">
                <a:solidFill>
                  <a:srgbClr val="2B2B2B"/>
                </a:solidFill>
                <a:latin typeface="Poppins"/>
                <a:ea typeface="Poppins"/>
                <a:cs typeface="Poppins"/>
                <a:sym typeface="Poppins"/>
              </a:rPr>
              <a:t> , Ketersediaan ruangan untuk perpustakaan, labolaturium, ruang praktek ibadah, aula dan lain-lain. Pengelolaan dan perawatan terhadap fasilitas tersebut. Pemanfaatan buku-buku teks pokok dan buku-buku penunjang . Pemanfaatan dan perawatan alat-alat kesenian dan sebagainya </a:t>
            </a:r>
          </a:p>
        </p:txBody>
      </p:sp>
      <p:sp>
        <p:nvSpPr>
          <p:cNvPr id="24" name="TextBox 24"/>
          <p:cNvSpPr txBox="1"/>
          <p:nvPr/>
        </p:nvSpPr>
        <p:spPr>
          <a:xfrm>
            <a:off x="9402416" y="7580501"/>
            <a:ext cx="7492465" cy="2198370"/>
          </a:xfrm>
          <a:prstGeom prst="rect">
            <a:avLst/>
          </a:prstGeom>
        </p:spPr>
        <p:txBody>
          <a:bodyPr lIns="0" tIns="0" rIns="0" bIns="0" rtlCol="0" anchor="t">
            <a:spAutoFit/>
          </a:bodyPr>
          <a:lstStyle/>
          <a:p>
            <a:pPr algn="just">
              <a:lnSpc>
                <a:spcPts val="3509"/>
              </a:lnSpc>
            </a:pPr>
            <a:r>
              <a:rPr lang="en-US" sz="2599" b="1" spc="80">
                <a:solidFill>
                  <a:srgbClr val="8D0000"/>
                </a:solidFill>
                <a:latin typeface="Poppins Bold"/>
                <a:ea typeface="Poppins Bold"/>
                <a:cs typeface="Poppins Bold"/>
                <a:sym typeface="Poppins Bold"/>
              </a:rPr>
              <a:t>U</a:t>
            </a:r>
            <a:r>
              <a:rPr lang="en-US" sz="2599" b="1" u="none" spc="80">
                <a:solidFill>
                  <a:srgbClr val="8D0000"/>
                </a:solidFill>
                <a:latin typeface="Poppins Bold"/>
                <a:ea typeface="Poppins Bold"/>
                <a:cs typeface="Poppins Bold"/>
                <a:sym typeface="Poppins Bold"/>
              </a:rPr>
              <a:t>nsur Operasional</a:t>
            </a:r>
            <a:r>
              <a:rPr lang="en-US" sz="2599" u="none" spc="80">
                <a:solidFill>
                  <a:srgbClr val="2B2B2B"/>
                </a:solidFill>
                <a:latin typeface="Poppins"/>
                <a:ea typeface="Poppins"/>
                <a:cs typeface="Poppins"/>
                <a:sym typeface="Poppins"/>
              </a:rPr>
              <a:t> , Masalah yang berkaitan dengan teknik edukatif, yang mencakup:  Kurikulum, Proses belajar mengajar, Evaluasi/penilaian, Kegiatan ekstra kurikuler</a:t>
            </a:r>
          </a:p>
        </p:txBody>
      </p:sp>
      <p:grpSp>
        <p:nvGrpSpPr>
          <p:cNvPr id="25" name="Group 25"/>
          <p:cNvGrpSpPr/>
          <p:nvPr/>
        </p:nvGrpSpPr>
        <p:grpSpPr>
          <a:xfrm rot="-3503507">
            <a:off x="-1839914" y="8154245"/>
            <a:ext cx="6972581" cy="4300566"/>
            <a:chOff x="0" y="0"/>
            <a:chExt cx="1836400" cy="1132659"/>
          </a:xfrm>
        </p:grpSpPr>
        <p:sp>
          <p:nvSpPr>
            <p:cNvPr id="26" name="Freeform 26"/>
            <p:cNvSpPr/>
            <p:nvPr/>
          </p:nvSpPr>
          <p:spPr>
            <a:xfrm>
              <a:off x="0" y="0"/>
              <a:ext cx="1836400" cy="1132659"/>
            </a:xfrm>
            <a:custGeom>
              <a:avLst/>
              <a:gdLst/>
              <a:ahLst/>
              <a:cxnLst/>
              <a:rect l="l" t="t" r="r" b="b"/>
              <a:pathLst>
                <a:path w="1836400" h="1132659">
                  <a:moveTo>
                    <a:pt x="56627" y="0"/>
                  </a:moveTo>
                  <a:lnTo>
                    <a:pt x="1779773" y="0"/>
                  </a:lnTo>
                  <a:cubicBezTo>
                    <a:pt x="1794791" y="0"/>
                    <a:pt x="1809195" y="5966"/>
                    <a:pt x="1819814" y="16586"/>
                  </a:cubicBezTo>
                  <a:cubicBezTo>
                    <a:pt x="1830434" y="27205"/>
                    <a:pt x="1836400" y="41609"/>
                    <a:pt x="1836400" y="56627"/>
                  </a:cubicBezTo>
                  <a:lnTo>
                    <a:pt x="1836400" y="1076032"/>
                  </a:lnTo>
                  <a:cubicBezTo>
                    <a:pt x="1836400" y="1107306"/>
                    <a:pt x="1811047" y="1132659"/>
                    <a:pt x="1779773" y="1132659"/>
                  </a:cubicBezTo>
                  <a:lnTo>
                    <a:pt x="56627" y="1132659"/>
                  </a:lnTo>
                  <a:cubicBezTo>
                    <a:pt x="25353" y="1132659"/>
                    <a:pt x="0" y="1107306"/>
                    <a:pt x="0" y="1076032"/>
                  </a:cubicBezTo>
                  <a:lnTo>
                    <a:pt x="0" y="56627"/>
                  </a:lnTo>
                  <a:cubicBezTo>
                    <a:pt x="0" y="25353"/>
                    <a:pt x="25353" y="0"/>
                    <a:pt x="56627" y="0"/>
                  </a:cubicBezTo>
                  <a:close/>
                </a:path>
              </a:pathLst>
            </a:custGeom>
            <a:solidFill>
              <a:srgbClr val="FFE9E9"/>
            </a:solidFill>
          </p:spPr>
        </p:sp>
        <p:sp>
          <p:nvSpPr>
            <p:cNvPr id="27" name="TextBox 27"/>
            <p:cNvSpPr txBox="1"/>
            <p:nvPr/>
          </p:nvSpPr>
          <p:spPr>
            <a:xfrm>
              <a:off x="0" y="-333375"/>
              <a:ext cx="1836400" cy="1466034"/>
            </a:xfrm>
            <a:prstGeom prst="rect">
              <a:avLst/>
            </a:prstGeom>
          </p:spPr>
          <p:txBody>
            <a:bodyPr lIns="50800" tIns="50800" rIns="50800" bIns="50800" rtlCol="0" anchor="ctr"/>
            <a:lstStyle/>
            <a:p>
              <a:pPr algn="ctr">
                <a:lnSpc>
                  <a:spcPts val="6249"/>
                </a:lnSpc>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464369" y="2374509"/>
            <a:ext cx="8918179" cy="19050"/>
          </a:xfrm>
          <a:prstGeom prst="line">
            <a:avLst/>
          </a:prstGeom>
          <a:ln w="28575" cap="flat">
            <a:solidFill>
              <a:srgbClr val="000000"/>
            </a:solidFill>
            <a:prstDash val="solid"/>
            <a:headEnd type="none" w="sm" len="sm"/>
            <a:tailEnd type="none" w="sm" len="sm"/>
          </a:ln>
        </p:spPr>
      </p:sp>
      <p:grpSp>
        <p:nvGrpSpPr>
          <p:cNvPr id="3" name="Group 3"/>
          <p:cNvGrpSpPr/>
          <p:nvPr/>
        </p:nvGrpSpPr>
        <p:grpSpPr>
          <a:xfrm>
            <a:off x="2351683" y="4059193"/>
            <a:ext cx="5286469" cy="3421872"/>
            <a:chOff x="0" y="0"/>
            <a:chExt cx="489444" cy="316812"/>
          </a:xfrm>
        </p:grpSpPr>
        <p:sp>
          <p:nvSpPr>
            <p:cNvPr id="4" name="Freeform 4"/>
            <p:cNvSpPr/>
            <p:nvPr/>
          </p:nvSpPr>
          <p:spPr>
            <a:xfrm>
              <a:off x="0" y="0"/>
              <a:ext cx="489444" cy="316812"/>
            </a:xfrm>
            <a:custGeom>
              <a:avLst/>
              <a:gdLst/>
              <a:ahLst/>
              <a:cxnLst/>
              <a:rect l="l" t="t" r="r" b="b"/>
              <a:pathLst>
                <a:path w="489444" h="316812">
                  <a:moveTo>
                    <a:pt x="0" y="0"/>
                  </a:moveTo>
                  <a:lnTo>
                    <a:pt x="489444" y="0"/>
                  </a:lnTo>
                  <a:lnTo>
                    <a:pt x="489444" y="316812"/>
                  </a:lnTo>
                  <a:lnTo>
                    <a:pt x="0" y="316812"/>
                  </a:lnTo>
                  <a:close/>
                </a:path>
              </a:pathLst>
            </a:custGeom>
            <a:blipFill>
              <a:blip r:embed="rId2"/>
              <a:stretch>
                <a:fillRect t="-1464" b="-1464"/>
              </a:stretch>
            </a:blipFill>
          </p:spPr>
        </p:sp>
      </p:grpSp>
      <p:grpSp>
        <p:nvGrpSpPr>
          <p:cNvPr id="5" name="Group 5"/>
          <p:cNvGrpSpPr/>
          <p:nvPr/>
        </p:nvGrpSpPr>
        <p:grpSpPr>
          <a:xfrm>
            <a:off x="-389089" y="-530933"/>
            <a:ext cx="2420771" cy="2588333"/>
            <a:chOff x="0" y="0"/>
            <a:chExt cx="637569" cy="681701"/>
          </a:xfrm>
        </p:grpSpPr>
        <p:sp>
          <p:nvSpPr>
            <p:cNvPr id="6" name="Freeform 6"/>
            <p:cNvSpPr/>
            <p:nvPr/>
          </p:nvSpPr>
          <p:spPr>
            <a:xfrm>
              <a:off x="0" y="0"/>
              <a:ext cx="637569" cy="681701"/>
            </a:xfrm>
            <a:custGeom>
              <a:avLst/>
              <a:gdLst/>
              <a:ahLst/>
              <a:cxnLst/>
              <a:rect l="l" t="t" r="r" b="b"/>
              <a:pathLst>
                <a:path w="637569" h="681701">
                  <a:moveTo>
                    <a:pt x="163104" y="0"/>
                  </a:moveTo>
                  <a:lnTo>
                    <a:pt x="474465" y="0"/>
                  </a:lnTo>
                  <a:cubicBezTo>
                    <a:pt x="564545" y="0"/>
                    <a:pt x="637569" y="73024"/>
                    <a:pt x="637569" y="163104"/>
                  </a:cubicBezTo>
                  <a:lnTo>
                    <a:pt x="637569" y="518597"/>
                  </a:lnTo>
                  <a:cubicBezTo>
                    <a:pt x="637569" y="608677"/>
                    <a:pt x="564545" y="681701"/>
                    <a:pt x="474465" y="681701"/>
                  </a:cubicBezTo>
                  <a:lnTo>
                    <a:pt x="163104" y="681701"/>
                  </a:lnTo>
                  <a:cubicBezTo>
                    <a:pt x="73024" y="681701"/>
                    <a:pt x="0" y="608677"/>
                    <a:pt x="0" y="518597"/>
                  </a:cubicBezTo>
                  <a:lnTo>
                    <a:pt x="0" y="163104"/>
                  </a:lnTo>
                  <a:cubicBezTo>
                    <a:pt x="0" y="73024"/>
                    <a:pt x="73024" y="0"/>
                    <a:pt x="163104" y="0"/>
                  </a:cubicBezTo>
                  <a:close/>
                </a:path>
              </a:pathLst>
            </a:custGeom>
            <a:solidFill>
              <a:srgbClr val="8D0000"/>
            </a:solidFill>
          </p:spPr>
        </p:sp>
        <p:sp>
          <p:nvSpPr>
            <p:cNvPr id="7" name="TextBox 7"/>
            <p:cNvSpPr txBox="1"/>
            <p:nvPr/>
          </p:nvSpPr>
          <p:spPr>
            <a:xfrm>
              <a:off x="0" y="-333375"/>
              <a:ext cx="637569" cy="1015076"/>
            </a:xfrm>
            <a:prstGeom prst="rect">
              <a:avLst/>
            </a:prstGeom>
          </p:spPr>
          <p:txBody>
            <a:bodyPr lIns="50800" tIns="50800" rIns="50800" bIns="50800" rtlCol="0" anchor="ctr"/>
            <a:lstStyle/>
            <a:p>
              <a:pPr algn="ctr">
                <a:lnSpc>
                  <a:spcPts val="6249"/>
                </a:lnSpc>
              </a:pPr>
              <a:endParaRPr/>
            </a:p>
          </p:txBody>
        </p:sp>
      </p:grpSp>
      <p:grpSp>
        <p:nvGrpSpPr>
          <p:cNvPr id="8" name="Group 8"/>
          <p:cNvGrpSpPr/>
          <p:nvPr/>
        </p:nvGrpSpPr>
        <p:grpSpPr>
          <a:xfrm>
            <a:off x="16096608" y="-530933"/>
            <a:ext cx="3135684" cy="2588333"/>
            <a:chOff x="0" y="0"/>
            <a:chExt cx="825859" cy="681701"/>
          </a:xfrm>
        </p:grpSpPr>
        <p:sp>
          <p:nvSpPr>
            <p:cNvPr id="9" name="Freeform 9"/>
            <p:cNvSpPr/>
            <p:nvPr/>
          </p:nvSpPr>
          <p:spPr>
            <a:xfrm>
              <a:off x="0" y="0"/>
              <a:ext cx="825859" cy="681701"/>
            </a:xfrm>
            <a:custGeom>
              <a:avLst/>
              <a:gdLst/>
              <a:ahLst/>
              <a:cxnLst/>
              <a:rect l="l" t="t" r="r" b="b"/>
              <a:pathLst>
                <a:path w="825859" h="681701">
                  <a:moveTo>
                    <a:pt x="125918" y="0"/>
                  </a:moveTo>
                  <a:lnTo>
                    <a:pt x="699941" y="0"/>
                  </a:lnTo>
                  <a:cubicBezTo>
                    <a:pt x="769484" y="0"/>
                    <a:pt x="825859" y="56375"/>
                    <a:pt x="825859" y="125918"/>
                  </a:cubicBezTo>
                  <a:lnTo>
                    <a:pt x="825859" y="555783"/>
                  </a:lnTo>
                  <a:cubicBezTo>
                    <a:pt x="825859" y="625326"/>
                    <a:pt x="769484" y="681701"/>
                    <a:pt x="699941" y="681701"/>
                  </a:cubicBezTo>
                  <a:lnTo>
                    <a:pt x="125918" y="681701"/>
                  </a:lnTo>
                  <a:cubicBezTo>
                    <a:pt x="56375" y="681701"/>
                    <a:pt x="0" y="625326"/>
                    <a:pt x="0" y="555783"/>
                  </a:cubicBezTo>
                  <a:lnTo>
                    <a:pt x="0" y="125918"/>
                  </a:lnTo>
                  <a:cubicBezTo>
                    <a:pt x="0" y="56375"/>
                    <a:pt x="56375" y="0"/>
                    <a:pt x="125918" y="0"/>
                  </a:cubicBezTo>
                  <a:close/>
                </a:path>
              </a:pathLst>
            </a:custGeom>
            <a:solidFill>
              <a:srgbClr val="8D0000"/>
            </a:solidFill>
          </p:spPr>
        </p:sp>
        <p:sp>
          <p:nvSpPr>
            <p:cNvPr id="10" name="TextBox 10"/>
            <p:cNvSpPr txBox="1"/>
            <p:nvPr/>
          </p:nvSpPr>
          <p:spPr>
            <a:xfrm>
              <a:off x="0" y="-333375"/>
              <a:ext cx="825859" cy="1015076"/>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6173394" y="9765836"/>
            <a:ext cx="6936742" cy="1002644"/>
            <a:chOff x="0" y="0"/>
            <a:chExt cx="1826961" cy="264071"/>
          </a:xfrm>
        </p:grpSpPr>
        <p:sp>
          <p:nvSpPr>
            <p:cNvPr id="12" name="Freeform 12"/>
            <p:cNvSpPr/>
            <p:nvPr/>
          </p:nvSpPr>
          <p:spPr>
            <a:xfrm>
              <a:off x="0" y="0"/>
              <a:ext cx="1826961" cy="264071"/>
            </a:xfrm>
            <a:custGeom>
              <a:avLst/>
              <a:gdLst/>
              <a:ahLst/>
              <a:cxnLst/>
              <a:rect l="l" t="t" r="r" b="b"/>
              <a:pathLst>
                <a:path w="1826961" h="264071">
                  <a:moveTo>
                    <a:pt x="56920" y="0"/>
                  </a:moveTo>
                  <a:lnTo>
                    <a:pt x="1770041" y="0"/>
                  </a:lnTo>
                  <a:cubicBezTo>
                    <a:pt x="1785137" y="0"/>
                    <a:pt x="1799615" y="5997"/>
                    <a:pt x="1810289" y="16671"/>
                  </a:cubicBezTo>
                  <a:cubicBezTo>
                    <a:pt x="1820964" y="27346"/>
                    <a:pt x="1826961" y="41824"/>
                    <a:pt x="1826961" y="56920"/>
                  </a:cubicBezTo>
                  <a:lnTo>
                    <a:pt x="1826961" y="207151"/>
                  </a:lnTo>
                  <a:cubicBezTo>
                    <a:pt x="1826961" y="222247"/>
                    <a:pt x="1820964" y="236725"/>
                    <a:pt x="1810289" y="247400"/>
                  </a:cubicBezTo>
                  <a:cubicBezTo>
                    <a:pt x="1799615" y="258074"/>
                    <a:pt x="1785137" y="264071"/>
                    <a:pt x="1770041" y="264071"/>
                  </a:cubicBezTo>
                  <a:lnTo>
                    <a:pt x="56920" y="264071"/>
                  </a:lnTo>
                  <a:cubicBezTo>
                    <a:pt x="41824" y="264071"/>
                    <a:pt x="27346" y="258074"/>
                    <a:pt x="16671" y="247400"/>
                  </a:cubicBezTo>
                  <a:cubicBezTo>
                    <a:pt x="5997" y="236725"/>
                    <a:pt x="0" y="222247"/>
                    <a:pt x="0" y="207151"/>
                  </a:cubicBezTo>
                  <a:lnTo>
                    <a:pt x="0" y="56920"/>
                  </a:lnTo>
                  <a:cubicBezTo>
                    <a:pt x="0" y="41824"/>
                    <a:pt x="5997" y="27346"/>
                    <a:pt x="16671" y="16671"/>
                  </a:cubicBezTo>
                  <a:cubicBezTo>
                    <a:pt x="27346" y="5997"/>
                    <a:pt x="41824" y="0"/>
                    <a:pt x="56920" y="0"/>
                  </a:cubicBezTo>
                  <a:close/>
                </a:path>
              </a:pathLst>
            </a:custGeom>
            <a:solidFill>
              <a:srgbClr val="8D0000"/>
            </a:solidFill>
          </p:spPr>
        </p:sp>
        <p:sp>
          <p:nvSpPr>
            <p:cNvPr id="13" name="TextBox 13"/>
            <p:cNvSpPr txBox="1"/>
            <p:nvPr/>
          </p:nvSpPr>
          <p:spPr>
            <a:xfrm>
              <a:off x="0" y="-333375"/>
              <a:ext cx="1826961" cy="597446"/>
            </a:xfrm>
            <a:prstGeom prst="rect">
              <a:avLst/>
            </a:prstGeom>
          </p:spPr>
          <p:txBody>
            <a:bodyPr lIns="50800" tIns="50800" rIns="50800" bIns="50800" rtlCol="0" anchor="ctr"/>
            <a:lstStyle/>
            <a:p>
              <a:pPr algn="ctr">
                <a:lnSpc>
                  <a:spcPts val="6249"/>
                </a:lnSpc>
              </a:pPr>
              <a:endParaRPr/>
            </a:p>
          </p:txBody>
        </p:sp>
      </p:grpSp>
      <p:grpSp>
        <p:nvGrpSpPr>
          <p:cNvPr id="14" name="Group 14"/>
          <p:cNvGrpSpPr/>
          <p:nvPr/>
        </p:nvGrpSpPr>
        <p:grpSpPr>
          <a:xfrm>
            <a:off x="9918637" y="5394578"/>
            <a:ext cx="5194568" cy="3362386"/>
            <a:chOff x="0" y="0"/>
            <a:chExt cx="489444" cy="316812"/>
          </a:xfrm>
        </p:grpSpPr>
        <p:sp>
          <p:nvSpPr>
            <p:cNvPr id="15" name="Freeform 15"/>
            <p:cNvSpPr/>
            <p:nvPr/>
          </p:nvSpPr>
          <p:spPr>
            <a:xfrm>
              <a:off x="0" y="0"/>
              <a:ext cx="489444" cy="316812"/>
            </a:xfrm>
            <a:custGeom>
              <a:avLst/>
              <a:gdLst/>
              <a:ahLst/>
              <a:cxnLst/>
              <a:rect l="l" t="t" r="r" b="b"/>
              <a:pathLst>
                <a:path w="489444" h="316812">
                  <a:moveTo>
                    <a:pt x="0" y="0"/>
                  </a:moveTo>
                  <a:lnTo>
                    <a:pt x="489444" y="0"/>
                  </a:lnTo>
                  <a:lnTo>
                    <a:pt x="489444" y="316812"/>
                  </a:lnTo>
                  <a:lnTo>
                    <a:pt x="0" y="316812"/>
                  </a:lnTo>
                  <a:close/>
                </a:path>
              </a:pathLst>
            </a:custGeom>
            <a:blipFill>
              <a:blip r:embed="rId3"/>
              <a:stretch>
                <a:fillRect l="-867" r="-867"/>
              </a:stretch>
            </a:blipFill>
          </p:spPr>
        </p:sp>
      </p:grpSp>
      <p:grpSp>
        <p:nvGrpSpPr>
          <p:cNvPr id="16" name="Group 16"/>
          <p:cNvGrpSpPr/>
          <p:nvPr/>
        </p:nvGrpSpPr>
        <p:grpSpPr>
          <a:xfrm>
            <a:off x="1440615" y="3077679"/>
            <a:ext cx="660614" cy="66061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18" name="TextBox 18"/>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grpSp>
        <p:nvGrpSpPr>
          <p:cNvPr id="19" name="Group 19"/>
          <p:cNvGrpSpPr/>
          <p:nvPr/>
        </p:nvGrpSpPr>
        <p:grpSpPr>
          <a:xfrm>
            <a:off x="8896841" y="4351802"/>
            <a:ext cx="660614" cy="66061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27F7F"/>
            </a:solidFill>
          </p:spPr>
        </p:sp>
        <p:sp>
          <p:nvSpPr>
            <p:cNvPr id="21" name="TextBox 21"/>
            <p:cNvSpPr txBox="1"/>
            <p:nvPr/>
          </p:nvSpPr>
          <p:spPr>
            <a:xfrm>
              <a:off x="76200" y="-257175"/>
              <a:ext cx="660400" cy="993775"/>
            </a:xfrm>
            <a:prstGeom prst="rect">
              <a:avLst/>
            </a:prstGeom>
          </p:spPr>
          <p:txBody>
            <a:bodyPr lIns="50800" tIns="50800" rIns="50800" bIns="50800" rtlCol="0" anchor="ctr"/>
            <a:lstStyle/>
            <a:p>
              <a:pPr algn="ctr">
                <a:lnSpc>
                  <a:spcPts val="6249"/>
                </a:lnSpc>
              </a:pPr>
              <a:endParaRPr/>
            </a:p>
          </p:txBody>
        </p:sp>
      </p:grpSp>
      <p:sp>
        <p:nvSpPr>
          <p:cNvPr id="22" name="TextBox 22"/>
          <p:cNvSpPr txBox="1"/>
          <p:nvPr/>
        </p:nvSpPr>
        <p:spPr>
          <a:xfrm>
            <a:off x="2482229" y="839433"/>
            <a:ext cx="12630977" cy="1102606"/>
          </a:xfrm>
          <a:prstGeom prst="rect">
            <a:avLst/>
          </a:prstGeom>
        </p:spPr>
        <p:txBody>
          <a:bodyPr lIns="0" tIns="0" rIns="0" bIns="0" rtlCol="0" anchor="t">
            <a:spAutoFit/>
          </a:bodyPr>
          <a:lstStyle/>
          <a:p>
            <a:pPr algn="ctr">
              <a:lnSpc>
                <a:spcPts val="7784"/>
              </a:lnSpc>
            </a:pPr>
            <a:r>
              <a:rPr lang="en-US" sz="7784" b="1">
                <a:solidFill>
                  <a:srgbClr val="8D0000"/>
                </a:solidFill>
                <a:latin typeface="Poppins Bold"/>
                <a:ea typeface="Poppins Bold"/>
                <a:cs typeface="Poppins Bold"/>
                <a:sym typeface="Poppins Bold"/>
              </a:rPr>
              <a:t>Metode Supervisi</a:t>
            </a:r>
          </a:p>
        </p:txBody>
      </p:sp>
      <p:sp>
        <p:nvSpPr>
          <p:cNvPr id="23" name="TextBox 23"/>
          <p:cNvSpPr txBox="1"/>
          <p:nvPr/>
        </p:nvSpPr>
        <p:spPr>
          <a:xfrm>
            <a:off x="1631174" y="3076204"/>
            <a:ext cx="279496" cy="596888"/>
          </a:xfrm>
          <a:prstGeom prst="rect">
            <a:avLst/>
          </a:prstGeom>
        </p:spPr>
        <p:txBody>
          <a:bodyPr lIns="0" tIns="0" rIns="0" bIns="0" rtlCol="0" anchor="t">
            <a:spAutoFit/>
          </a:bodyPr>
          <a:lstStyle/>
          <a:p>
            <a:pPr algn="l">
              <a:lnSpc>
                <a:spcPts val="4900"/>
              </a:lnSpc>
            </a:pPr>
            <a:r>
              <a:rPr lang="en-US" sz="3500" b="1">
                <a:solidFill>
                  <a:srgbClr val="FFFFFF"/>
                </a:solidFill>
                <a:latin typeface="Canva Sans Bold"/>
                <a:ea typeface="Canva Sans Bold"/>
                <a:cs typeface="Canva Sans Bold"/>
                <a:sym typeface="Canva Sans Bold"/>
              </a:rPr>
              <a:t>1</a:t>
            </a:r>
          </a:p>
        </p:txBody>
      </p:sp>
      <p:sp>
        <p:nvSpPr>
          <p:cNvPr id="24" name="TextBox 24"/>
          <p:cNvSpPr txBox="1"/>
          <p:nvPr/>
        </p:nvSpPr>
        <p:spPr>
          <a:xfrm>
            <a:off x="9087400" y="4350327"/>
            <a:ext cx="279496" cy="596888"/>
          </a:xfrm>
          <a:prstGeom prst="rect">
            <a:avLst/>
          </a:prstGeom>
        </p:spPr>
        <p:txBody>
          <a:bodyPr lIns="0" tIns="0" rIns="0" bIns="0" rtlCol="0" anchor="t">
            <a:spAutoFit/>
          </a:bodyPr>
          <a:lstStyle/>
          <a:p>
            <a:pPr algn="l">
              <a:lnSpc>
                <a:spcPts val="4900"/>
              </a:lnSpc>
            </a:pPr>
            <a:r>
              <a:rPr lang="en-US" sz="3500" b="1">
                <a:solidFill>
                  <a:srgbClr val="FFFFFF"/>
                </a:solidFill>
                <a:latin typeface="Canva Sans Bold"/>
                <a:ea typeface="Canva Sans Bold"/>
                <a:cs typeface="Canva Sans Bold"/>
                <a:sym typeface="Canva Sans Bold"/>
              </a:rPr>
              <a:t>2</a:t>
            </a:r>
          </a:p>
        </p:txBody>
      </p:sp>
      <p:sp>
        <p:nvSpPr>
          <p:cNvPr id="25" name="TextBox 25"/>
          <p:cNvSpPr txBox="1"/>
          <p:nvPr/>
        </p:nvSpPr>
        <p:spPr>
          <a:xfrm>
            <a:off x="2351683" y="2977154"/>
            <a:ext cx="6792317" cy="662939"/>
          </a:xfrm>
          <a:prstGeom prst="rect">
            <a:avLst/>
          </a:prstGeom>
        </p:spPr>
        <p:txBody>
          <a:bodyPr lIns="0" tIns="0" rIns="0" bIns="0" rtlCol="0" anchor="t">
            <a:spAutoFit/>
          </a:bodyPr>
          <a:lstStyle/>
          <a:p>
            <a:pPr algn="ctr">
              <a:lnSpc>
                <a:spcPts val="5460"/>
              </a:lnSpc>
            </a:pPr>
            <a:r>
              <a:rPr lang="en-US" sz="3900" b="1">
                <a:solidFill>
                  <a:srgbClr val="000000"/>
                </a:solidFill>
                <a:latin typeface="Open Sans Bold"/>
                <a:ea typeface="Open Sans Bold"/>
                <a:cs typeface="Open Sans Bold"/>
                <a:sym typeface="Open Sans Bold"/>
              </a:rPr>
              <a:t>Teknik Supervisi Individual </a:t>
            </a:r>
          </a:p>
        </p:txBody>
      </p:sp>
      <p:sp>
        <p:nvSpPr>
          <p:cNvPr id="26" name="TextBox 26"/>
          <p:cNvSpPr txBox="1"/>
          <p:nvPr/>
        </p:nvSpPr>
        <p:spPr>
          <a:xfrm>
            <a:off x="9641765" y="4312539"/>
            <a:ext cx="6808986" cy="662939"/>
          </a:xfrm>
          <a:prstGeom prst="rect">
            <a:avLst/>
          </a:prstGeom>
        </p:spPr>
        <p:txBody>
          <a:bodyPr lIns="0" tIns="0" rIns="0" bIns="0" rtlCol="0" anchor="t">
            <a:spAutoFit/>
          </a:bodyPr>
          <a:lstStyle/>
          <a:p>
            <a:pPr algn="ctr">
              <a:lnSpc>
                <a:spcPts val="5460"/>
              </a:lnSpc>
            </a:pPr>
            <a:r>
              <a:rPr lang="en-US" sz="3900" b="1">
                <a:solidFill>
                  <a:srgbClr val="000000"/>
                </a:solidFill>
                <a:latin typeface="Open Sans Bold"/>
                <a:ea typeface="Open Sans Bold"/>
                <a:cs typeface="Open Sans Bold"/>
                <a:sym typeface="Open Sans Bold"/>
              </a:rPr>
              <a:t>Teknik Supervisi Kelompok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736902" y="2829513"/>
            <a:ext cx="4836832" cy="0"/>
          </a:xfrm>
          <a:prstGeom prst="line">
            <a:avLst/>
          </a:prstGeom>
          <a:ln w="28575" cap="flat">
            <a:solidFill>
              <a:srgbClr val="000000"/>
            </a:solidFill>
            <a:prstDash val="solid"/>
            <a:headEnd type="none" w="sm" len="sm"/>
            <a:tailEnd type="none" w="sm" len="sm"/>
          </a:ln>
        </p:spPr>
      </p:sp>
      <p:grpSp>
        <p:nvGrpSpPr>
          <p:cNvPr id="3" name="Group 3"/>
          <p:cNvGrpSpPr/>
          <p:nvPr/>
        </p:nvGrpSpPr>
        <p:grpSpPr>
          <a:xfrm rot="-3503507">
            <a:off x="15971842" y="1684952"/>
            <a:ext cx="12583451" cy="7382737"/>
            <a:chOff x="0" y="0"/>
            <a:chExt cx="3314160" cy="1944424"/>
          </a:xfrm>
        </p:grpSpPr>
        <p:sp>
          <p:nvSpPr>
            <p:cNvPr id="4" name="Freeform 4"/>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rot="-3503507">
            <a:off x="-10878133" y="751583"/>
            <a:ext cx="12583451" cy="7382737"/>
            <a:chOff x="0" y="0"/>
            <a:chExt cx="3314160" cy="1944424"/>
          </a:xfrm>
        </p:grpSpPr>
        <p:sp>
          <p:nvSpPr>
            <p:cNvPr id="7" name="Freeform 7"/>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TextBox 9"/>
          <p:cNvSpPr txBox="1"/>
          <p:nvPr/>
        </p:nvSpPr>
        <p:spPr>
          <a:xfrm>
            <a:off x="896721" y="1459437"/>
            <a:ext cx="16494558" cy="1370076"/>
          </a:xfrm>
          <a:prstGeom prst="rect">
            <a:avLst/>
          </a:prstGeom>
        </p:spPr>
        <p:txBody>
          <a:bodyPr lIns="0" tIns="0" rIns="0" bIns="0" rtlCol="0" anchor="t">
            <a:spAutoFit/>
          </a:bodyPr>
          <a:lstStyle/>
          <a:p>
            <a:pPr algn="ctr">
              <a:lnSpc>
                <a:spcPts val="3438"/>
              </a:lnSpc>
            </a:pPr>
            <a:r>
              <a:rPr lang="en-US" sz="3581" b="1" dirty="0">
                <a:solidFill>
                  <a:srgbClr val="8D0000"/>
                </a:solidFill>
                <a:latin typeface="Poppins Bold"/>
                <a:ea typeface="Poppins Bold"/>
                <a:cs typeface="Poppins Bold"/>
                <a:sym typeface="Poppins Bold"/>
              </a:rPr>
              <a:t>Swearingen </a:t>
            </a:r>
            <a:r>
              <a:rPr lang="en-US" sz="3581" b="1" dirty="0" err="1">
                <a:solidFill>
                  <a:srgbClr val="8D0000"/>
                </a:solidFill>
                <a:latin typeface="Poppins Bold"/>
                <a:ea typeface="Poppins Bold"/>
                <a:cs typeface="Poppins Bold"/>
                <a:sym typeface="Poppins Bold"/>
              </a:rPr>
              <a:t>dlm</a:t>
            </a:r>
            <a:r>
              <a:rPr lang="en-US" sz="3581" b="1" dirty="0">
                <a:solidFill>
                  <a:srgbClr val="8D0000"/>
                </a:solidFill>
                <a:latin typeface="Poppins Bold"/>
                <a:ea typeface="Poppins Bold"/>
                <a:cs typeface="Poppins Bold"/>
                <a:sym typeface="Poppins Bold"/>
              </a:rPr>
              <a:t> </a:t>
            </a:r>
            <a:r>
              <a:rPr lang="en-US" sz="3581" b="1" dirty="0" err="1">
                <a:solidFill>
                  <a:srgbClr val="8D0000"/>
                </a:solidFill>
                <a:latin typeface="Poppins Bold"/>
                <a:ea typeface="Poppins Bold"/>
                <a:cs typeface="Poppins Bold"/>
                <a:sym typeface="Poppins Bold"/>
              </a:rPr>
              <a:t>bukunya</a:t>
            </a:r>
            <a:r>
              <a:rPr lang="en-US" sz="3581" b="1" dirty="0">
                <a:solidFill>
                  <a:srgbClr val="8D0000"/>
                </a:solidFill>
                <a:latin typeface="Poppins Bold"/>
                <a:ea typeface="Poppins Bold"/>
                <a:cs typeface="Poppins Bold"/>
                <a:sym typeface="Poppins Bold"/>
              </a:rPr>
              <a:t> Supervision of Instruction-Foundation and Dimension (1961), 8 </a:t>
            </a:r>
            <a:r>
              <a:rPr lang="en-US" sz="3581" b="1" dirty="0" err="1">
                <a:solidFill>
                  <a:srgbClr val="8D0000"/>
                </a:solidFill>
                <a:latin typeface="Poppins Bold"/>
                <a:ea typeface="Poppins Bold"/>
                <a:cs typeface="Poppins Bold"/>
                <a:sym typeface="Poppins Bold"/>
              </a:rPr>
              <a:t>fungsi</a:t>
            </a:r>
            <a:r>
              <a:rPr lang="en-US" sz="3581" b="1" dirty="0">
                <a:solidFill>
                  <a:srgbClr val="8D0000"/>
                </a:solidFill>
                <a:latin typeface="Poppins Bold"/>
                <a:ea typeface="Poppins Bold"/>
                <a:cs typeface="Poppins Bold"/>
                <a:sym typeface="Poppins Bold"/>
              </a:rPr>
              <a:t> </a:t>
            </a:r>
            <a:r>
              <a:rPr lang="en-US" sz="3581" b="1" dirty="0" err="1">
                <a:solidFill>
                  <a:srgbClr val="8D0000"/>
                </a:solidFill>
                <a:latin typeface="Poppins Bold"/>
                <a:ea typeface="Poppins Bold"/>
                <a:cs typeface="Poppins Bold"/>
                <a:sym typeface="Poppins Bold"/>
              </a:rPr>
              <a:t>supervisi</a:t>
            </a:r>
            <a:r>
              <a:rPr lang="en-US" sz="3581" b="1" dirty="0">
                <a:solidFill>
                  <a:srgbClr val="8D0000"/>
                </a:solidFill>
                <a:latin typeface="Poppins Bold"/>
                <a:ea typeface="Poppins Bold"/>
                <a:cs typeface="Poppins Bold"/>
                <a:sym typeface="Poppins Bold"/>
              </a:rPr>
              <a:t>:</a:t>
            </a:r>
            <a:r>
              <a:rPr lang="id-ID" sz="3581" b="1" dirty="0">
                <a:solidFill>
                  <a:srgbClr val="8D0000"/>
                </a:solidFill>
                <a:latin typeface="Poppins Bold"/>
                <a:ea typeface="Poppins Bold"/>
                <a:cs typeface="Poppins Bold"/>
                <a:sym typeface="Poppins Bold"/>
              </a:rPr>
              <a:t>Kete</a:t>
            </a:r>
            <a:r>
              <a:rPr lang="en-US" sz="3581" b="1" dirty="0" err="1">
                <a:solidFill>
                  <a:srgbClr val="8D0000"/>
                </a:solidFill>
                <a:latin typeface="Poppins Bold"/>
                <a:ea typeface="Poppins Bold"/>
                <a:cs typeface="Poppins Bold"/>
                <a:sym typeface="Poppins Bold"/>
              </a:rPr>
              <a:t>rampilan</a:t>
            </a:r>
            <a:r>
              <a:rPr lang="en-US" sz="3581" b="1" dirty="0">
                <a:solidFill>
                  <a:srgbClr val="8D0000"/>
                </a:solidFill>
                <a:latin typeface="Poppins Bold"/>
                <a:ea typeface="Poppins Bold"/>
                <a:cs typeface="Poppins Bold"/>
                <a:sym typeface="Poppins Bold"/>
              </a:rPr>
              <a:t> Dasar </a:t>
            </a:r>
          </a:p>
          <a:p>
            <a:pPr algn="ctr">
              <a:lnSpc>
                <a:spcPts val="3438"/>
              </a:lnSpc>
            </a:pPr>
            <a:r>
              <a:rPr lang="en-US" sz="3581" b="1" dirty="0" err="1">
                <a:solidFill>
                  <a:srgbClr val="8D0000"/>
                </a:solidFill>
                <a:latin typeface="Poppins Bold"/>
                <a:ea typeface="Poppins Bold"/>
                <a:cs typeface="Poppins Bold"/>
                <a:sym typeface="Poppins Bold"/>
              </a:rPr>
              <a:t>Seorang</a:t>
            </a:r>
            <a:r>
              <a:rPr lang="en-US" sz="3581" b="1" dirty="0">
                <a:solidFill>
                  <a:srgbClr val="8D0000"/>
                </a:solidFill>
                <a:latin typeface="Poppins Bold"/>
                <a:ea typeface="Poppins Bold"/>
                <a:cs typeface="Poppins Bold"/>
                <a:sym typeface="Poppins Bold"/>
              </a:rPr>
              <a:t> Supervisor </a:t>
            </a:r>
          </a:p>
        </p:txBody>
      </p:sp>
      <p:sp>
        <p:nvSpPr>
          <p:cNvPr id="10" name="TextBox 10"/>
          <p:cNvSpPr txBox="1"/>
          <p:nvPr/>
        </p:nvSpPr>
        <p:spPr>
          <a:xfrm>
            <a:off x="1854896" y="3357418"/>
            <a:ext cx="15390049" cy="5401947"/>
          </a:xfrm>
          <a:prstGeom prst="rect">
            <a:avLst/>
          </a:prstGeom>
        </p:spPr>
        <p:txBody>
          <a:bodyPr lIns="0" tIns="0" rIns="0" bIns="0" rtlCol="0" anchor="t">
            <a:spAutoFit/>
          </a:bodyPr>
          <a:lstStyle/>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Mengkoordinasi semua usaha sekolah</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Memperlengkapi kepemimpinan sekolah</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Memperluas pengalaman guru-guru</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Menstimulasi usaha-usaha yg kreatif</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Memberi fasilitas dan penilaian yg terus menerus</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Menganalisis situasi belajar mengajar</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Memberikan pengetahuan dan keterampilan</a:t>
            </a:r>
          </a:p>
          <a:p>
            <a:pPr marL="755641" lvl="1" indent="-377820" algn="l">
              <a:lnSpc>
                <a:spcPts val="5389"/>
              </a:lnSpc>
              <a:buFont typeface="Arial"/>
              <a:buChar char="•"/>
            </a:pPr>
            <a:r>
              <a:rPr lang="en-US" sz="3499" b="1" spc="108">
                <a:solidFill>
                  <a:srgbClr val="2B2B2B"/>
                </a:solidFill>
                <a:latin typeface="Poppins Bold"/>
                <a:ea typeface="Poppins Bold"/>
                <a:cs typeface="Poppins Bold"/>
                <a:sym typeface="Poppins Bold"/>
              </a:rPr>
              <a:t>Memberi wawasan yg lebih luas dan terintegrasi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725584" y="2266173"/>
            <a:ext cx="4836832" cy="0"/>
          </a:xfrm>
          <a:prstGeom prst="line">
            <a:avLst/>
          </a:prstGeom>
          <a:ln w="28575" cap="flat">
            <a:solidFill>
              <a:srgbClr val="000000"/>
            </a:solidFill>
            <a:prstDash val="solid"/>
            <a:headEnd type="none" w="sm" len="sm"/>
            <a:tailEnd type="none" w="sm" len="sm"/>
          </a:ln>
        </p:spPr>
      </p:sp>
      <p:grpSp>
        <p:nvGrpSpPr>
          <p:cNvPr id="3" name="Group 3"/>
          <p:cNvGrpSpPr/>
          <p:nvPr/>
        </p:nvGrpSpPr>
        <p:grpSpPr>
          <a:xfrm rot="-3503507">
            <a:off x="15971842" y="1684952"/>
            <a:ext cx="12583451" cy="7382737"/>
            <a:chOff x="0" y="0"/>
            <a:chExt cx="3314160" cy="1944424"/>
          </a:xfrm>
        </p:grpSpPr>
        <p:sp>
          <p:nvSpPr>
            <p:cNvPr id="4" name="Freeform 4"/>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rot="-3503507">
            <a:off x="-10878133" y="751583"/>
            <a:ext cx="12583451" cy="7382737"/>
            <a:chOff x="0" y="0"/>
            <a:chExt cx="3314160" cy="1944424"/>
          </a:xfrm>
        </p:grpSpPr>
        <p:sp>
          <p:nvSpPr>
            <p:cNvPr id="7" name="Freeform 7"/>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Freeform 9"/>
          <p:cNvSpPr/>
          <p:nvPr/>
        </p:nvSpPr>
        <p:spPr>
          <a:xfrm>
            <a:off x="1617533" y="3217871"/>
            <a:ext cx="6039500" cy="6315870"/>
          </a:xfrm>
          <a:custGeom>
            <a:avLst/>
            <a:gdLst/>
            <a:ahLst/>
            <a:cxnLst/>
            <a:rect l="l" t="t" r="r" b="b"/>
            <a:pathLst>
              <a:path w="6039500" h="6315870">
                <a:moveTo>
                  <a:pt x="0" y="0"/>
                </a:moveTo>
                <a:lnTo>
                  <a:pt x="6039500" y="0"/>
                </a:lnTo>
                <a:lnTo>
                  <a:pt x="6039500" y="6315869"/>
                </a:lnTo>
                <a:lnTo>
                  <a:pt x="0" y="6315869"/>
                </a:lnTo>
                <a:lnTo>
                  <a:pt x="0" y="0"/>
                </a:lnTo>
                <a:close/>
              </a:path>
            </a:pathLst>
          </a:custGeom>
          <a:blipFill>
            <a:blip r:embed="rId2"/>
            <a:stretch>
              <a:fillRect/>
            </a:stretch>
          </a:blipFill>
        </p:spPr>
      </p:sp>
      <p:sp>
        <p:nvSpPr>
          <p:cNvPr id="10" name="Freeform 10"/>
          <p:cNvSpPr/>
          <p:nvPr/>
        </p:nvSpPr>
        <p:spPr>
          <a:xfrm>
            <a:off x="9759376" y="3237813"/>
            <a:ext cx="5810993" cy="6295928"/>
          </a:xfrm>
          <a:custGeom>
            <a:avLst/>
            <a:gdLst/>
            <a:ahLst/>
            <a:cxnLst/>
            <a:rect l="l" t="t" r="r" b="b"/>
            <a:pathLst>
              <a:path w="5810993" h="6295928">
                <a:moveTo>
                  <a:pt x="0" y="0"/>
                </a:moveTo>
                <a:lnTo>
                  <a:pt x="5810993" y="0"/>
                </a:lnTo>
                <a:lnTo>
                  <a:pt x="5810993" y="6295927"/>
                </a:lnTo>
                <a:lnTo>
                  <a:pt x="0" y="6295927"/>
                </a:lnTo>
                <a:lnTo>
                  <a:pt x="0" y="0"/>
                </a:lnTo>
                <a:close/>
              </a:path>
            </a:pathLst>
          </a:custGeom>
          <a:blipFill>
            <a:blip r:embed="rId3"/>
            <a:stretch>
              <a:fillRect/>
            </a:stretch>
          </a:blipFill>
        </p:spPr>
      </p:sp>
      <p:sp>
        <p:nvSpPr>
          <p:cNvPr id="11" name="TextBox 11"/>
          <p:cNvSpPr txBox="1"/>
          <p:nvPr/>
        </p:nvSpPr>
        <p:spPr>
          <a:xfrm>
            <a:off x="896721" y="1459437"/>
            <a:ext cx="16494558" cy="497718"/>
          </a:xfrm>
          <a:prstGeom prst="rect">
            <a:avLst/>
          </a:prstGeom>
        </p:spPr>
        <p:txBody>
          <a:bodyPr lIns="0" tIns="0" rIns="0" bIns="0" rtlCol="0" anchor="t">
            <a:spAutoFit/>
          </a:bodyPr>
          <a:lstStyle/>
          <a:p>
            <a:pPr algn="ctr">
              <a:lnSpc>
                <a:spcPts val="3438"/>
              </a:lnSpc>
            </a:pPr>
            <a:r>
              <a:rPr lang="en-US" sz="3581" b="1">
                <a:solidFill>
                  <a:srgbClr val="8D0000"/>
                </a:solidFill>
                <a:latin typeface="Poppins Bold"/>
                <a:ea typeface="Poppins Bold"/>
                <a:cs typeface="Poppins Bold"/>
                <a:sym typeface="Poppins Bold"/>
              </a:rPr>
              <a:t>Sasaran Supervisi Pendidikan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4260973" y="2512634"/>
            <a:ext cx="9625219" cy="0"/>
          </a:xfrm>
          <a:prstGeom prst="line">
            <a:avLst/>
          </a:prstGeom>
          <a:ln w="28575" cap="flat">
            <a:solidFill>
              <a:srgbClr val="000000"/>
            </a:solidFill>
            <a:prstDash val="solid"/>
            <a:headEnd type="none" w="sm" len="sm"/>
            <a:tailEnd type="none" w="sm" len="sm"/>
          </a:ln>
        </p:spPr>
      </p:sp>
      <p:grpSp>
        <p:nvGrpSpPr>
          <p:cNvPr id="3" name="Group 3"/>
          <p:cNvGrpSpPr/>
          <p:nvPr/>
        </p:nvGrpSpPr>
        <p:grpSpPr>
          <a:xfrm rot="-3503507">
            <a:off x="15971842" y="1684952"/>
            <a:ext cx="12583451" cy="7382737"/>
            <a:chOff x="0" y="0"/>
            <a:chExt cx="3314160" cy="1944424"/>
          </a:xfrm>
        </p:grpSpPr>
        <p:sp>
          <p:nvSpPr>
            <p:cNvPr id="4" name="Freeform 4"/>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rot="-3503507">
            <a:off x="-10878133" y="751583"/>
            <a:ext cx="12583451" cy="7382737"/>
            <a:chOff x="0" y="0"/>
            <a:chExt cx="3314160" cy="1944424"/>
          </a:xfrm>
        </p:grpSpPr>
        <p:sp>
          <p:nvSpPr>
            <p:cNvPr id="7" name="Freeform 7"/>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TextBox 9"/>
          <p:cNvSpPr txBox="1"/>
          <p:nvPr/>
        </p:nvSpPr>
        <p:spPr>
          <a:xfrm>
            <a:off x="896721" y="1488012"/>
            <a:ext cx="16494558" cy="710381"/>
          </a:xfrm>
          <a:prstGeom prst="rect">
            <a:avLst/>
          </a:prstGeom>
        </p:spPr>
        <p:txBody>
          <a:bodyPr lIns="0" tIns="0" rIns="0" bIns="0" rtlCol="0" anchor="t">
            <a:spAutoFit/>
          </a:bodyPr>
          <a:lstStyle/>
          <a:p>
            <a:pPr algn="ctr">
              <a:lnSpc>
                <a:spcPts val="4974"/>
              </a:lnSpc>
            </a:pPr>
            <a:r>
              <a:rPr lang="en-US" sz="5181" b="1" dirty="0" err="1">
                <a:solidFill>
                  <a:srgbClr val="8D0000"/>
                </a:solidFill>
                <a:latin typeface="Poppins Bold"/>
                <a:ea typeface="Poppins Bold"/>
                <a:cs typeface="Poppins Bold"/>
                <a:sym typeface="Poppins Bold"/>
              </a:rPr>
              <a:t>Fungsi</a:t>
            </a:r>
            <a:r>
              <a:rPr lang="en-US" sz="5181" b="1" dirty="0">
                <a:solidFill>
                  <a:srgbClr val="8D0000"/>
                </a:solidFill>
                <a:latin typeface="Poppins Bold"/>
                <a:ea typeface="Poppins Bold"/>
                <a:cs typeface="Poppins Bold"/>
                <a:sym typeface="Poppins Bold"/>
              </a:rPr>
              <a:t> </a:t>
            </a:r>
            <a:r>
              <a:rPr lang="en-US" sz="5181" b="1" dirty="0" err="1">
                <a:solidFill>
                  <a:srgbClr val="8D0000"/>
                </a:solidFill>
                <a:latin typeface="Poppins Bold"/>
                <a:ea typeface="Poppins Bold"/>
                <a:cs typeface="Poppins Bold"/>
                <a:sym typeface="Poppins Bold"/>
              </a:rPr>
              <a:t>Supervisi</a:t>
            </a:r>
            <a:r>
              <a:rPr lang="en-US" sz="5181" b="1" dirty="0">
                <a:solidFill>
                  <a:srgbClr val="8D0000"/>
                </a:solidFill>
                <a:latin typeface="Poppins Bold"/>
                <a:ea typeface="Poppins Bold"/>
                <a:cs typeface="Poppins Bold"/>
                <a:sym typeface="Poppins Bold"/>
              </a:rPr>
              <a:t> Pendidikan</a:t>
            </a:r>
          </a:p>
        </p:txBody>
      </p:sp>
      <p:sp>
        <p:nvSpPr>
          <p:cNvPr id="10" name="TextBox 10"/>
          <p:cNvSpPr txBox="1"/>
          <p:nvPr/>
        </p:nvSpPr>
        <p:spPr>
          <a:xfrm>
            <a:off x="1854896" y="4033693"/>
            <a:ext cx="15390049" cy="4049397"/>
          </a:xfrm>
          <a:prstGeom prst="rect">
            <a:avLst/>
          </a:prstGeom>
        </p:spPr>
        <p:txBody>
          <a:bodyPr lIns="0" tIns="0" rIns="0" bIns="0" rtlCol="0" anchor="t">
            <a:spAutoFit/>
          </a:bodyPr>
          <a:lstStyle/>
          <a:p>
            <a:pPr marL="755641" lvl="1" indent="-377820" algn="l">
              <a:lnSpc>
                <a:spcPts val="5389"/>
              </a:lnSpc>
              <a:buFont typeface="Arial"/>
              <a:buChar char="•"/>
            </a:pPr>
            <a:r>
              <a:rPr lang="en-US" sz="3499" b="1" spc="108">
                <a:solidFill>
                  <a:srgbClr val="8D0000"/>
                </a:solidFill>
                <a:latin typeface="Poppins Bold"/>
                <a:ea typeface="Poppins Bold"/>
                <a:cs typeface="Poppins Bold"/>
                <a:sym typeface="Poppins Bold"/>
              </a:rPr>
              <a:t>Fungsi kepemimpinan</a:t>
            </a:r>
            <a:r>
              <a:rPr lang="en-US" sz="3499" spc="108">
                <a:solidFill>
                  <a:srgbClr val="2B2B2B"/>
                </a:solidFill>
                <a:latin typeface="Poppins"/>
                <a:ea typeface="Poppins"/>
                <a:cs typeface="Poppins"/>
                <a:sym typeface="Poppins"/>
              </a:rPr>
              <a:t>, melekat pd seorang supervisor karena dia adalahpemimpin. </a:t>
            </a:r>
          </a:p>
          <a:p>
            <a:pPr marL="755641" lvl="1" indent="-377820" algn="l">
              <a:lnSpc>
                <a:spcPts val="5389"/>
              </a:lnSpc>
              <a:buFont typeface="Arial"/>
              <a:buChar char="•"/>
            </a:pPr>
            <a:r>
              <a:rPr lang="en-US" sz="3499" b="1" spc="108">
                <a:solidFill>
                  <a:srgbClr val="8D0000"/>
                </a:solidFill>
                <a:latin typeface="Poppins Bold"/>
                <a:ea typeface="Poppins Bold"/>
                <a:cs typeface="Poppins Bold"/>
                <a:sym typeface="Poppins Bold"/>
              </a:rPr>
              <a:t>Fungsi pengawas</a:t>
            </a:r>
            <a:r>
              <a:rPr lang="en-US" sz="3499" spc="108">
                <a:solidFill>
                  <a:srgbClr val="2B2B2B"/>
                </a:solidFill>
                <a:latin typeface="Poppins"/>
                <a:ea typeface="Poppins"/>
                <a:cs typeface="Poppins"/>
                <a:sym typeface="Poppins"/>
              </a:rPr>
              <a:t>, tugas pokoknya melakukan pengawasan. </a:t>
            </a:r>
          </a:p>
          <a:p>
            <a:pPr marL="755641" lvl="1" indent="-377820" algn="l">
              <a:lnSpc>
                <a:spcPts val="5389"/>
              </a:lnSpc>
              <a:buFont typeface="Arial"/>
              <a:buChar char="•"/>
            </a:pPr>
            <a:r>
              <a:rPr lang="en-US" sz="3499" b="1" spc="108">
                <a:solidFill>
                  <a:srgbClr val="8D0000"/>
                </a:solidFill>
                <a:latin typeface="Poppins Bold"/>
                <a:ea typeface="Poppins Bold"/>
                <a:cs typeface="Poppins Bold"/>
                <a:sym typeface="Poppins Bold"/>
              </a:rPr>
              <a:t>Fungsi pelaksana</a:t>
            </a:r>
            <a:r>
              <a:rPr lang="en-US" sz="3499" spc="108">
                <a:solidFill>
                  <a:srgbClr val="2B2B2B"/>
                </a:solidFill>
                <a:latin typeface="Poppins"/>
                <a:ea typeface="Poppins"/>
                <a:cs typeface="Poppins"/>
                <a:sym typeface="Poppins"/>
              </a:rPr>
              <a:t>, karena ia adalah para pelaksana di lapangan yg dlm istilah bakunya adalah pejabat fungsional, sama halnya dgn guru dan kepala sekolah.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20D0E-FA95-FD61-6823-ADAB47E37C4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CBFA949-F29A-A6A7-CCAB-1C14921697FC}"/>
              </a:ext>
            </a:extLst>
          </p:cNvPr>
          <p:cNvSpPr/>
          <p:nvPr/>
        </p:nvSpPr>
        <p:spPr>
          <a:xfrm flipV="1">
            <a:off x="2286000" y="2171700"/>
            <a:ext cx="13487400" cy="76200"/>
          </a:xfrm>
          <a:prstGeom prst="line">
            <a:avLst/>
          </a:prstGeom>
          <a:ln w="28575" cap="flat">
            <a:solidFill>
              <a:srgbClr val="000000"/>
            </a:solidFill>
            <a:prstDash val="solid"/>
            <a:headEnd type="none" w="sm" len="sm"/>
            <a:tailEnd type="none" w="sm" len="sm"/>
          </a:ln>
        </p:spPr>
      </p:sp>
      <p:grpSp>
        <p:nvGrpSpPr>
          <p:cNvPr id="3" name="Group 3">
            <a:extLst>
              <a:ext uri="{FF2B5EF4-FFF2-40B4-BE49-F238E27FC236}">
                <a16:creationId xmlns:a16="http://schemas.microsoft.com/office/drawing/2014/main" id="{4F4604D1-ACD2-50C4-F4AF-37A96702CDBE}"/>
              </a:ext>
            </a:extLst>
          </p:cNvPr>
          <p:cNvGrpSpPr/>
          <p:nvPr/>
        </p:nvGrpSpPr>
        <p:grpSpPr>
          <a:xfrm rot="-3503507">
            <a:off x="15971842" y="1684952"/>
            <a:ext cx="12583451" cy="7382737"/>
            <a:chOff x="0" y="0"/>
            <a:chExt cx="3314160" cy="1944424"/>
          </a:xfrm>
        </p:grpSpPr>
        <p:sp>
          <p:nvSpPr>
            <p:cNvPr id="4" name="Freeform 4">
              <a:extLst>
                <a:ext uri="{FF2B5EF4-FFF2-40B4-BE49-F238E27FC236}">
                  <a16:creationId xmlns:a16="http://schemas.microsoft.com/office/drawing/2014/main" id="{CAE72A73-B878-39E0-526B-72BA1A65E086}"/>
                </a:ext>
              </a:extLst>
            </p:cNvPr>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a:extLst>
                <a:ext uri="{FF2B5EF4-FFF2-40B4-BE49-F238E27FC236}">
                  <a16:creationId xmlns:a16="http://schemas.microsoft.com/office/drawing/2014/main" id="{1080E5E3-0FFC-A4DD-9E78-609E2A030458}"/>
                </a:ext>
              </a:extLst>
            </p:cNvPr>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a:extLst>
              <a:ext uri="{FF2B5EF4-FFF2-40B4-BE49-F238E27FC236}">
                <a16:creationId xmlns:a16="http://schemas.microsoft.com/office/drawing/2014/main" id="{6B17D2C7-6EF4-D90C-2B3D-10C17C8A83D1}"/>
              </a:ext>
            </a:extLst>
          </p:cNvPr>
          <p:cNvGrpSpPr/>
          <p:nvPr/>
        </p:nvGrpSpPr>
        <p:grpSpPr>
          <a:xfrm rot="-3503507">
            <a:off x="-10878133" y="751583"/>
            <a:ext cx="12583451" cy="7382737"/>
            <a:chOff x="0" y="0"/>
            <a:chExt cx="3314160" cy="1944424"/>
          </a:xfrm>
        </p:grpSpPr>
        <p:sp>
          <p:nvSpPr>
            <p:cNvPr id="7" name="Freeform 7">
              <a:extLst>
                <a:ext uri="{FF2B5EF4-FFF2-40B4-BE49-F238E27FC236}">
                  <a16:creationId xmlns:a16="http://schemas.microsoft.com/office/drawing/2014/main" id="{5E3E7EBE-ED86-08C7-1383-674E55C30C03}"/>
                </a:ext>
              </a:extLst>
            </p:cNvPr>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a:extLst>
                <a:ext uri="{FF2B5EF4-FFF2-40B4-BE49-F238E27FC236}">
                  <a16:creationId xmlns:a16="http://schemas.microsoft.com/office/drawing/2014/main" id="{927361C5-C786-2123-E7DE-CB78DB1EDF08}"/>
                </a:ext>
              </a:extLst>
            </p:cNvPr>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TextBox 9">
            <a:extLst>
              <a:ext uri="{FF2B5EF4-FFF2-40B4-BE49-F238E27FC236}">
                <a16:creationId xmlns:a16="http://schemas.microsoft.com/office/drawing/2014/main" id="{DC43233F-C3A1-8452-D630-4975725FCBFF}"/>
              </a:ext>
            </a:extLst>
          </p:cNvPr>
          <p:cNvSpPr txBox="1"/>
          <p:nvPr/>
        </p:nvSpPr>
        <p:spPr>
          <a:xfrm>
            <a:off x="896721" y="1488012"/>
            <a:ext cx="16494558" cy="664541"/>
          </a:xfrm>
          <a:prstGeom prst="rect">
            <a:avLst/>
          </a:prstGeom>
        </p:spPr>
        <p:txBody>
          <a:bodyPr lIns="0" tIns="0" rIns="0" bIns="0" rtlCol="0" anchor="t">
            <a:spAutoFit/>
          </a:bodyPr>
          <a:lstStyle/>
          <a:p>
            <a:pPr algn="ctr">
              <a:lnSpc>
                <a:spcPts val="4974"/>
              </a:lnSpc>
            </a:pPr>
            <a:r>
              <a:rPr lang="id-ID" sz="5181" b="1" dirty="0">
                <a:solidFill>
                  <a:srgbClr val="8D0000"/>
                </a:solidFill>
                <a:latin typeface="Poppins Bold"/>
                <a:ea typeface="Poppins Bold"/>
                <a:cs typeface="Poppins Bold"/>
                <a:sym typeface="Poppins Bold"/>
              </a:rPr>
              <a:t>Hal yang Harus Diperhatikan Supervisor</a:t>
            </a:r>
            <a:endParaRPr lang="en-ID" sz="5400" dirty="0"/>
          </a:p>
        </p:txBody>
      </p:sp>
      <p:sp>
        <p:nvSpPr>
          <p:cNvPr id="10" name="TextBox 10">
            <a:extLst>
              <a:ext uri="{FF2B5EF4-FFF2-40B4-BE49-F238E27FC236}">
                <a16:creationId xmlns:a16="http://schemas.microsoft.com/office/drawing/2014/main" id="{14D3C616-78E9-F0C6-0D03-90DB7607C0CC}"/>
              </a:ext>
            </a:extLst>
          </p:cNvPr>
          <p:cNvSpPr txBox="1"/>
          <p:nvPr/>
        </p:nvSpPr>
        <p:spPr>
          <a:xfrm>
            <a:off x="1854896" y="4033693"/>
            <a:ext cx="15390049" cy="3127716"/>
          </a:xfrm>
          <a:prstGeom prst="rect">
            <a:avLst/>
          </a:prstGeom>
        </p:spPr>
        <p:txBody>
          <a:bodyPr lIns="0" tIns="0" rIns="0" bIns="0" rtlCol="0" anchor="t">
            <a:spAutoFit/>
          </a:bodyPr>
          <a:lstStyle/>
          <a:p>
            <a:pPr marL="541338" indent="-541338">
              <a:spcAft>
                <a:spcPts val="1000"/>
              </a:spcAft>
              <a:buFont typeface="Wingdings" panose="05000000000000000000" pitchFamily="2" charset="2"/>
              <a:buChar char="v"/>
              <a:defRPr sz="2000">
                <a:solidFill>
                  <a:srgbClr val="000000"/>
                </a:solidFill>
              </a:defRPr>
            </a:pPr>
            <a:r>
              <a:rPr lang="sv-SE" sz="3200" dirty="0">
                <a:latin typeface="Poppins" panose="00000500000000000000" pitchFamily="2" charset="0"/>
                <a:cs typeface="Poppins" panose="00000500000000000000" pitchFamily="2" charset="0"/>
              </a:rPr>
              <a:t>Memantau pelaksanaan tugas guru dan staf.</a:t>
            </a:r>
          </a:p>
          <a:p>
            <a:pPr marL="541338" indent="-541338">
              <a:spcAft>
                <a:spcPts val="1000"/>
              </a:spcAft>
              <a:buFont typeface="Wingdings" panose="05000000000000000000" pitchFamily="2" charset="2"/>
              <a:buChar char="v"/>
              <a:defRPr sz="2000">
                <a:solidFill>
                  <a:srgbClr val="000000"/>
                </a:solidFill>
              </a:defRPr>
            </a:pPr>
            <a:r>
              <a:rPr lang="id-ID" sz="3200" dirty="0">
                <a:latin typeface="Poppins" panose="00000500000000000000" pitchFamily="2" charset="0"/>
                <a:cs typeface="Poppins" panose="00000500000000000000" pitchFamily="2" charset="0"/>
              </a:rPr>
              <a:t>Memantau perkembangan pendidikan di sekolah.</a:t>
            </a:r>
          </a:p>
          <a:p>
            <a:pPr marL="541338" indent="-541338">
              <a:spcAft>
                <a:spcPts val="1000"/>
              </a:spcAft>
              <a:buFont typeface="Wingdings" panose="05000000000000000000" pitchFamily="2" charset="2"/>
              <a:buChar char="v"/>
              <a:defRPr sz="2000">
                <a:solidFill>
                  <a:srgbClr val="000000"/>
                </a:solidFill>
              </a:defRPr>
            </a:pPr>
            <a:r>
              <a:rPr lang="sv-SE" sz="3200" dirty="0">
                <a:latin typeface="Poppins" panose="00000500000000000000" pitchFamily="2" charset="0"/>
                <a:cs typeface="Poppins" panose="00000500000000000000" pitchFamily="2" charset="0"/>
              </a:rPr>
              <a:t>Mengawasi administrasi dan sarana sekolah.</a:t>
            </a:r>
          </a:p>
          <a:p>
            <a:pPr marL="541338" indent="-541338">
              <a:spcAft>
                <a:spcPts val="1000"/>
              </a:spcAft>
              <a:buFont typeface="Wingdings" panose="05000000000000000000" pitchFamily="2" charset="2"/>
              <a:buChar char="v"/>
              <a:defRPr sz="2000">
                <a:solidFill>
                  <a:srgbClr val="000000"/>
                </a:solidFill>
              </a:defRPr>
            </a:pPr>
            <a:r>
              <a:rPr lang="sv-SE" sz="3200" dirty="0">
                <a:latin typeface="Poppins" panose="00000500000000000000" pitchFamily="2" charset="0"/>
                <a:cs typeface="Poppins" panose="00000500000000000000" pitchFamily="2" charset="0"/>
              </a:rPr>
              <a:t>Mengendalikan distribusi sumber daya pendidikan.</a:t>
            </a:r>
          </a:p>
          <a:p>
            <a:pPr marL="377821" lvl="1" algn="l">
              <a:lnSpc>
                <a:spcPts val="5389"/>
              </a:lnSpc>
            </a:pPr>
            <a:endParaRPr lang="en-US" sz="3499" spc="108" dirty="0">
              <a:solidFill>
                <a:srgbClr val="2B2B2B"/>
              </a:solidFill>
              <a:latin typeface="Poppins"/>
              <a:ea typeface="Poppins"/>
              <a:cs typeface="Poppins"/>
              <a:sym typeface="Poppins"/>
            </a:endParaRPr>
          </a:p>
        </p:txBody>
      </p:sp>
    </p:spTree>
    <p:extLst>
      <p:ext uri="{BB962C8B-B14F-4D97-AF65-F5344CB8AC3E}">
        <p14:creationId xmlns:p14="http://schemas.microsoft.com/office/powerpoint/2010/main" val="774306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EECEF-FBB7-4B8B-838B-26A01C3B60F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D00549F-BF44-E02C-C9C7-E3ED0CEFB2CA}"/>
              </a:ext>
            </a:extLst>
          </p:cNvPr>
          <p:cNvSpPr/>
          <p:nvPr/>
        </p:nvSpPr>
        <p:spPr>
          <a:xfrm flipV="1">
            <a:off x="6096000" y="2171700"/>
            <a:ext cx="5943600" cy="0"/>
          </a:xfrm>
          <a:prstGeom prst="line">
            <a:avLst/>
          </a:prstGeom>
          <a:ln w="28575" cap="flat">
            <a:solidFill>
              <a:srgbClr val="000000"/>
            </a:solidFill>
            <a:prstDash val="solid"/>
            <a:headEnd type="none" w="sm" len="sm"/>
            <a:tailEnd type="none" w="sm" len="sm"/>
          </a:ln>
        </p:spPr>
      </p:sp>
      <p:grpSp>
        <p:nvGrpSpPr>
          <p:cNvPr id="3" name="Group 3">
            <a:extLst>
              <a:ext uri="{FF2B5EF4-FFF2-40B4-BE49-F238E27FC236}">
                <a16:creationId xmlns:a16="http://schemas.microsoft.com/office/drawing/2014/main" id="{91C0277A-705B-AEA4-EF63-38C9C03DD256}"/>
              </a:ext>
            </a:extLst>
          </p:cNvPr>
          <p:cNvGrpSpPr/>
          <p:nvPr/>
        </p:nvGrpSpPr>
        <p:grpSpPr>
          <a:xfrm rot="-3503507">
            <a:off x="15971842" y="1684952"/>
            <a:ext cx="12583451" cy="7382737"/>
            <a:chOff x="0" y="0"/>
            <a:chExt cx="3314160" cy="1944424"/>
          </a:xfrm>
        </p:grpSpPr>
        <p:sp>
          <p:nvSpPr>
            <p:cNvPr id="4" name="Freeform 4">
              <a:extLst>
                <a:ext uri="{FF2B5EF4-FFF2-40B4-BE49-F238E27FC236}">
                  <a16:creationId xmlns:a16="http://schemas.microsoft.com/office/drawing/2014/main" id="{37C388FD-72F0-2B26-33A8-051843CF27A0}"/>
                </a:ext>
              </a:extLst>
            </p:cNvPr>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5" name="TextBox 5">
              <a:extLst>
                <a:ext uri="{FF2B5EF4-FFF2-40B4-BE49-F238E27FC236}">
                  <a16:creationId xmlns:a16="http://schemas.microsoft.com/office/drawing/2014/main" id="{A9D1B6D8-948F-88EE-E0FC-B801CE1383F5}"/>
                </a:ext>
              </a:extLst>
            </p:cNvPr>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grpSp>
        <p:nvGrpSpPr>
          <p:cNvPr id="6" name="Group 6">
            <a:extLst>
              <a:ext uri="{FF2B5EF4-FFF2-40B4-BE49-F238E27FC236}">
                <a16:creationId xmlns:a16="http://schemas.microsoft.com/office/drawing/2014/main" id="{F7A55343-FD25-452A-4F3A-2CE6E448DF31}"/>
              </a:ext>
            </a:extLst>
          </p:cNvPr>
          <p:cNvGrpSpPr/>
          <p:nvPr/>
        </p:nvGrpSpPr>
        <p:grpSpPr>
          <a:xfrm rot="-3503507">
            <a:off x="-10878133" y="751583"/>
            <a:ext cx="12583451" cy="7382737"/>
            <a:chOff x="0" y="0"/>
            <a:chExt cx="3314160" cy="1944424"/>
          </a:xfrm>
        </p:grpSpPr>
        <p:sp>
          <p:nvSpPr>
            <p:cNvPr id="7" name="Freeform 7">
              <a:extLst>
                <a:ext uri="{FF2B5EF4-FFF2-40B4-BE49-F238E27FC236}">
                  <a16:creationId xmlns:a16="http://schemas.microsoft.com/office/drawing/2014/main" id="{185AC1B4-98FB-76E7-6016-2A54721AD8AB}"/>
                </a:ext>
              </a:extLst>
            </p:cNvPr>
            <p:cNvSpPr/>
            <p:nvPr/>
          </p:nvSpPr>
          <p:spPr>
            <a:xfrm>
              <a:off x="0" y="0"/>
              <a:ext cx="3314160" cy="1944425"/>
            </a:xfrm>
            <a:custGeom>
              <a:avLst/>
              <a:gdLst/>
              <a:ahLst/>
              <a:cxnLst/>
              <a:rect l="l" t="t" r="r" b="b"/>
              <a:pathLst>
                <a:path w="3314160" h="1944425">
                  <a:moveTo>
                    <a:pt x="31378" y="0"/>
                  </a:moveTo>
                  <a:lnTo>
                    <a:pt x="3282783" y="0"/>
                  </a:lnTo>
                  <a:cubicBezTo>
                    <a:pt x="3300112" y="0"/>
                    <a:pt x="3314160" y="14048"/>
                    <a:pt x="3314160" y="31378"/>
                  </a:cubicBezTo>
                  <a:lnTo>
                    <a:pt x="3314160" y="1913047"/>
                  </a:lnTo>
                  <a:cubicBezTo>
                    <a:pt x="3314160" y="1930376"/>
                    <a:pt x="3300112" y="1944425"/>
                    <a:pt x="3282783" y="1944425"/>
                  </a:cubicBezTo>
                  <a:lnTo>
                    <a:pt x="31378" y="1944425"/>
                  </a:lnTo>
                  <a:cubicBezTo>
                    <a:pt x="14048" y="1944425"/>
                    <a:pt x="0" y="1930376"/>
                    <a:pt x="0" y="1913047"/>
                  </a:cubicBezTo>
                  <a:lnTo>
                    <a:pt x="0" y="31378"/>
                  </a:lnTo>
                  <a:cubicBezTo>
                    <a:pt x="0" y="14048"/>
                    <a:pt x="14048" y="0"/>
                    <a:pt x="31378" y="0"/>
                  </a:cubicBezTo>
                  <a:close/>
                </a:path>
              </a:pathLst>
            </a:custGeom>
            <a:solidFill>
              <a:srgbClr val="FFE9E9"/>
            </a:solidFill>
          </p:spPr>
        </p:sp>
        <p:sp>
          <p:nvSpPr>
            <p:cNvPr id="8" name="TextBox 8">
              <a:extLst>
                <a:ext uri="{FF2B5EF4-FFF2-40B4-BE49-F238E27FC236}">
                  <a16:creationId xmlns:a16="http://schemas.microsoft.com/office/drawing/2014/main" id="{B234B2A3-C5B5-AE04-1B6C-31D7EF2A6BEE}"/>
                </a:ext>
              </a:extLst>
            </p:cNvPr>
            <p:cNvSpPr txBox="1"/>
            <p:nvPr/>
          </p:nvSpPr>
          <p:spPr>
            <a:xfrm>
              <a:off x="0" y="-333375"/>
              <a:ext cx="3314160" cy="2277799"/>
            </a:xfrm>
            <a:prstGeom prst="rect">
              <a:avLst/>
            </a:prstGeom>
          </p:spPr>
          <p:txBody>
            <a:bodyPr lIns="50800" tIns="50800" rIns="50800" bIns="50800" rtlCol="0" anchor="ctr"/>
            <a:lstStyle/>
            <a:p>
              <a:pPr algn="ctr">
                <a:lnSpc>
                  <a:spcPts val="6249"/>
                </a:lnSpc>
              </a:pPr>
              <a:endParaRPr/>
            </a:p>
          </p:txBody>
        </p:sp>
      </p:grpSp>
      <p:sp>
        <p:nvSpPr>
          <p:cNvPr id="9" name="TextBox 9">
            <a:extLst>
              <a:ext uri="{FF2B5EF4-FFF2-40B4-BE49-F238E27FC236}">
                <a16:creationId xmlns:a16="http://schemas.microsoft.com/office/drawing/2014/main" id="{81C544EB-3610-0DA9-DCDF-BD548C3F8AD4}"/>
              </a:ext>
            </a:extLst>
          </p:cNvPr>
          <p:cNvSpPr txBox="1"/>
          <p:nvPr/>
        </p:nvSpPr>
        <p:spPr>
          <a:xfrm>
            <a:off x="896721" y="1488012"/>
            <a:ext cx="16494558" cy="664541"/>
          </a:xfrm>
          <a:prstGeom prst="rect">
            <a:avLst/>
          </a:prstGeom>
        </p:spPr>
        <p:txBody>
          <a:bodyPr lIns="0" tIns="0" rIns="0" bIns="0" rtlCol="0" anchor="t">
            <a:spAutoFit/>
          </a:bodyPr>
          <a:lstStyle/>
          <a:p>
            <a:pPr algn="ctr">
              <a:lnSpc>
                <a:spcPts val="4974"/>
              </a:lnSpc>
            </a:pPr>
            <a:r>
              <a:rPr lang="id-ID" sz="5181" b="1" dirty="0">
                <a:solidFill>
                  <a:srgbClr val="8D0000"/>
                </a:solidFill>
                <a:latin typeface="Poppins Bold"/>
                <a:ea typeface="Poppins Bold"/>
                <a:cs typeface="Poppins Bold"/>
                <a:sym typeface="Poppins Bold"/>
              </a:rPr>
              <a:t>Peranan Supervisi</a:t>
            </a:r>
            <a:endParaRPr lang="en-ID" sz="5400" dirty="0"/>
          </a:p>
        </p:txBody>
      </p:sp>
      <p:sp>
        <p:nvSpPr>
          <p:cNvPr id="10" name="TextBox 10">
            <a:extLst>
              <a:ext uri="{FF2B5EF4-FFF2-40B4-BE49-F238E27FC236}">
                <a16:creationId xmlns:a16="http://schemas.microsoft.com/office/drawing/2014/main" id="{BD24B541-30C4-4029-1BE7-53E7A0B87C65}"/>
              </a:ext>
            </a:extLst>
          </p:cNvPr>
          <p:cNvSpPr txBox="1"/>
          <p:nvPr/>
        </p:nvSpPr>
        <p:spPr>
          <a:xfrm>
            <a:off x="2057400" y="2933700"/>
            <a:ext cx="14478000" cy="5255285"/>
          </a:xfrm>
          <a:prstGeom prst="rect">
            <a:avLst/>
          </a:prstGeom>
        </p:spPr>
        <p:txBody>
          <a:bodyPr wrap="square" lIns="0" tIns="0" rIns="0" bIns="0" rtlCol="0" anchor="t">
            <a:spAutoFit/>
          </a:bodyPr>
          <a:lstStyle/>
          <a:p>
            <a:pPr marL="457200" indent="-457200">
              <a:buFont typeface="Wingdings" panose="05000000000000000000" pitchFamily="2" charset="2"/>
              <a:buChar char="v"/>
              <a:defRPr sz="2400" b="1">
                <a:solidFill>
                  <a:srgbClr val="0066CC"/>
                </a:solidFill>
              </a:defRPr>
            </a:pPr>
            <a:r>
              <a:rPr lang="en-ID" sz="2800" dirty="0" err="1">
                <a:solidFill>
                  <a:schemeClr val="accent2">
                    <a:lumMod val="75000"/>
                  </a:schemeClr>
                </a:solidFill>
                <a:latin typeface="Poppins" panose="00000500000000000000" pitchFamily="2" charset="0"/>
                <a:cs typeface="Poppins" panose="00000500000000000000" pitchFamily="2" charset="0"/>
              </a:rPr>
              <a:t>Memberi</a:t>
            </a:r>
            <a:r>
              <a:rPr lang="en-ID" sz="2800" dirty="0">
                <a:solidFill>
                  <a:schemeClr val="accent2">
                    <a:lumMod val="75000"/>
                  </a:schemeClr>
                </a:solidFill>
                <a:latin typeface="Poppins" panose="00000500000000000000" pitchFamily="2" charset="0"/>
                <a:cs typeface="Poppins" panose="00000500000000000000" pitchFamily="2" charset="0"/>
              </a:rPr>
              <a:t> </a:t>
            </a:r>
            <a:r>
              <a:rPr lang="en-ID" sz="2800" dirty="0" err="1">
                <a:solidFill>
                  <a:schemeClr val="accent2">
                    <a:lumMod val="75000"/>
                  </a:schemeClr>
                </a:solidFill>
                <a:latin typeface="Poppins" panose="00000500000000000000" pitchFamily="2" charset="0"/>
                <a:cs typeface="Poppins" panose="00000500000000000000" pitchFamily="2" charset="0"/>
              </a:rPr>
              <a:t>Dukungan</a:t>
            </a:r>
            <a:r>
              <a:rPr lang="en-ID" sz="2800" dirty="0">
                <a:solidFill>
                  <a:schemeClr val="accent2">
                    <a:lumMod val="75000"/>
                  </a:schemeClr>
                </a:solidFill>
                <a:latin typeface="Poppins" panose="00000500000000000000" pitchFamily="2" charset="0"/>
                <a:cs typeface="Poppins" panose="00000500000000000000" pitchFamily="2" charset="0"/>
              </a:rPr>
              <a:t> </a:t>
            </a:r>
            <a:r>
              <a:rPr lang="en-ID" sz="2800" i="1" dirty="0">
                <a:solidFill>
                  <a:schemeClr val="accent2">
                    <a:lumMod val="75000"/>
                  </a:schemeClr>
                </a:solidFill>
                <a:latin typeface="Poppins" panose="00000500000000000000" pitchFamily="2" charset="0"/>
                <a:cs typeface="Poppins" panose="00000500000000000000" pitchFamily="2" charset="0"/>
              </a:rPr>
              <a:t>(Supporting)</a:t>
            </a:r>
          </a:p>
          <a:p>
            <a:pPr marL="439738">
              <a:spcAft>
                <a:spcPts val="1500"/>
              </a:spcAft>
              <a:defRPr sz="2000">
                <a:solidFill>
                  <a:srgbClr val="000000"/>
                </a:solidFill>
              </a:defRPr>
            </a:pPr>
            <a:r>
              <a:rPr lang="en-ID" sz="2400" dirty="0">
                <a:latin typeface="Poppins" panose="00000500000000000000" pitchFamily="2" charset="0"/>
                <a:cs typeface="Poppins" panose="00000500000000000000" pitchFamily="2" charset="0"/>
              </a:rPr>
              <a:t>Supervisor </a:t>
            </a:r>
            <a:r>
              <a:rPr lang="en-ID" sz="2400" dirty="0" err="1">
                <a:latin typeface="Poppins" panose="00000500000000000000" pitchFamily="2" charset="0"/>
                <a:cs typeface="Poppins" panose="00000500000000000000" pitchFamily="2" charset="0"/>
              </a:rPr>
              <a:t>memberikan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motivasi</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dorongan</a:t>
            </a:r>
            <a:r>
              <a:rPr lang="en-ID" sz="2400" dirty="0">
                <a:latin typeface="Poppins" panose="00000500000000000000" pitchFamily="2" charset="0"/>
                <a:cs typeface="Poppins" panose="00000500000000000000" pitchFamily="2" charset="0"/>
              </a:rPr>
              <a:t> moral, dan </a:t>
            </a:r>
            <a:r>
              <a:rPr lang="en-ID" sz="2400" dirty="0" err="1">
                <a:latin typeface="Poppins" panose="00000500000000000000" pitchFamily="2" charset="0"/>
                <a:cs typeface="Poppins" panose="00000500000000000000" pitchFamily="2" charset="0"/>
              </a:rPr>
              <a:t>fasilitas</a:t>
            </a:r>
            <a:r>
              <a:rPr lang="en-ID" sz="2400" dirty="0">
                <a:latin typeface="Poppins" panose="00000500000000000000" pitchFamily="2" charset="0"/>
                <a:cs typeface="Poppins" panose="00000500000000000000" pitchFamily="2" charset="0"/>
              </a:rPr>
              <a:t> agar guru </a:t>
            </a:r>
            <a:r>
              <a:rPr lang="en-ID" sz="2400" dirty="0" err="1">
                <a:latin typeface="Poppins" panose="00000500000000000000" pitchFamily="2" charset="0"/>
                <a:cs typeface="Poppins" panose="00000500000000000000" pitchFamily="2" charset="0"/>
              </a:rPr>
              <a:t>semangat</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bekerja</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serta</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percaya</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diri</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dalam</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mengajar</a:t>
            </a:r>
            <a:r>
              <a:rPr lang="en-ID" sz="2400" dirty="0">
                <a:latin typeface="Poppins" panose="00000500000000000000" pitchFamily="2" charset="0"/>
                <a:cs typeface="Poppins" panose="00000500000000000000" pitchFamily="2" charset="0"/>
              </a:rPr>
              <a:t>.</a:t>
            </a:r>
          </a:p>
          <a:p>
            <a:pPr marL="439738" indent="-439738">
              <a:buFont typeface="Wingdings" panose="05000000000000000000" pitchFamily="2" charset="2"/>
              <a:buChar char="v"/>
              <a:defRPr sz="2400" b="1">
                <a:solidFill>
                  <a:srgbClr val="0066CC"/>
                </a:solidFill>
              </a:defRPr>
            </a:pPr>
            <a:r>
              <a:rPr lang="en-ID" sz="2800" dirty="0" err="1">
                <a:solidFill>
                  <a:schemeClr val="accent2">
                    <a:lumMod val="75000"/>
                  </a:schemeClr>
                </a:solidFill>
                <a:latin typeface="Poppins" panose="00000500000000000000" pitchFamily="2" charset="0"/>
                <a:cs typeface="Poppins" panose="00000500000000000000" pitchFamily="2" charset="0"/>
              </a:rPr>
              <a:t>Membantu</a:t>
            </a:r>
            <a:r>
              <a:rPr lang="en-ID" sz="2800" dirty="0">
                <a:solidFill>
                  <a:schemeClr val="accent2">
                    <a:lumMod val="75000"/>
                  </a:schemeClr>
                </a:solidFill>
                <a:latin typeface="Poppins" panose="00000500000000000000" pitchFamily="2" charset="0"/>
                <a:cs typeface="Poppins" panose="00000500000000000000" pitchFamily="2" charset="0"/>
              </a:rPr>
              <a:t> </a:t>
            </a:r>
            <a:r>
              <a:rPr lang="en-ID" sz="2800" i="1" dirty="0">
                <a:solidFill>
                  <a:schemeClr val="accent2">
                    <a:lumMod val="75000"/>
                  </a:schemeClr>
                </a:solidFill>
                <a:latin typeface="Poppins" panose="00000500000000000000" pitchFamily="2" charset="0"/>
                <a:cs typeface="Poppins" panose="00000500000000000000" pitchFamily="2" charset="0"/>
              </a:rPr>
              <a:t>(Assisting)</a:t>
            </a:r>
          </a:p>
          <a:p>
            <a:pPr marL="439738">
              <a:spcAft>
                <a:spcPts val="1500"/>
              </a:spcAft>
              <a:defRPr sz="2000">
                <a:solidFill>
                  <a:srgbClr val="000000"/>
                </a:solidFill>
              </a:defRPr>
            </a:pPr>
            <a:r>
              <a:rPr lang="en-ID" sz="2400" dirty="0">
                <a:latin typeface="Poppins" panose="00000500000000000000" pitchFamily="2" charset="0"/>
                <a:cs typeface="Poppins" panose="00000500000000000000" pitchFamily="2" charset="0"/>
              </a:rPr>
              <a:t>Supervisor </a:t>
            </a:r>
            <a:r>
              <a:rPr lang="en-ID" sz="2400" dirty="0" err="1">
                <a:latin typeface="Poppins" panose="00000500000000000000" pitchFamily="2" charset="0"/>
                <a:cs typeface="Poppins" panose="00000500000000000000" pitchFamily="2" charset="0"/>
              </a:rPr>
              <a:t>membantu</a:t>
            </a:r>
            <a:r>
              <a:rPr lang="en-ID" sz="2400" dirty="0">
                <a:latin typeface="Poppins" panose="00000500000000000000" pitchFamily="2" charset="0"/>
                <a:cs typeface="Poppins" panose="00000500000000000000" pitchFamily="2" charset="0"/>
              </a:rPr>
              <a:t> guru </a:t>
            </a:r>
            <a:r>
              <a:rPr lang="en-ID" sz="2400" dirty="0" err="1">
                <a:latin typeface="Poppins" panose="00000500000000000000" pitchFamily="2" charset="0"/>
                <a:cs typeface="Poppins" panose="00000500000000000000" pitchFamily="2" charset="0"/>
              </a:rPr>
              <a:t>menyelesaikan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masalah</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pembelajaran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memberi</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bimbingan</a:t>
            </a:r>
            <a:r>
              <a:rPr lang="en-ID" sz="2400" dirty="0">
                <a:latin typeface="Poppins" panose="00000500000000000000" pitchFamily="2" charset="0"/>
                <a:cs typeface="Poppins" panose="00000500000000000000" pitchFamily="2" charset="0"/>
              </a:rPr>
              <a:t>, dan </a:t>
            </a:r>
            <a:r>
              <a:rPr lang="en-ID" sz="2400" dirty="0" err="1">
                <a:latin typeface="Poppins" panose="00000500000000000000" pitchFamily="2" charset="0"/>
                <a:cs typeface="Poppins" panose="00000500000000000000" pitchFamily="2" charset="0"/>
              </a:rPr>
              <a:t>menyediakan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pelatihan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profesional</a:t>
            </a:r>
            <a:r>
              <a:rPr lang="en-ID" sz="2400" dirty="0">
                <a:latin typeface="Poppins" panose="00000500000000000000" pitchFamily="2" charset="0"/>
                <a:cs typeface="Poppins" panose="00000500000000000000" pitchFamily="2" charset="0"/>
              </a:rPr>
              <a:t>.</a:t>
            </a:r>
          </a:p>
          <a:p>
            <a:pPr marL="439738" indent="-439738">
              <a:buFont typeface="Wingdings" panose="05000000000000000000" pitchFamily="2" charset="2"/>
              <a:buChar char="v"/>
              <a:defRPr sz="2400" b="1">
                <a:solidFill>
                  <a:srgbClr val="0066CC"/>
                </a:solidFill>
              </a:defRPr>
            </a:pPr>
            <a:r>
              <a:rPr lang="en-ID" sz="2800" dirty="0" err="1">
                <a:solidFill>
                  <a:schemeClr val="accent2">
                    <a:lumMod val="75000"/>
                  </a:schemeClr>
                </a:solidFill>
                <a:latin typeface="Poppins" panose="00000500000000000000" pitchFamily="2" charset="0"/>
                <a:cs typeface="Poppins" panose="00000500000000000000" pitchFamily="2" charset="0"/>
              </a:rPr>
              <a:t>Mengikutsertakan</a:t>
            </a:r>
            <a:r>
              <a:rPr lang="en-ID" sz="2800" dirty="0">
                <a:solidFill>
                  <a:schemeClr val="accent2">
                    <a:lumMod val="75000"/>
                  </a:schemeClr>
                </a:solidFill>
                <a:latin typeface="Poppins" panose="00000500000000000000" pitchFamily="2" charset="0"/>
                <a:cs typeface="Poppins" panose="00000500000000000000" pitchFamily="2" charset="0"/>
              </a:rPr>
              <a:t> </a:t>
            </a:r>
            <a:r>
              <a:rPr lang="en-ID" sz="2800" i="1" dirty="0">
                <a:solidFill>
                  <a:schemeClr val="accent2">
                    <a:lumMod val="75000"/>
                  </a:schemeClr>
                </a:solidFill>
                <a:latin typeface="Poppins" panose="00000500000000000000" pitchFamily="2" charset="0"/>
                <a:cs typeface="Poppins" panose="00000500000000000000" pitchFamily="2" charset="0"/>
              </a:rPr>
              <a:t>(Sharing/Involving)</a:t>
            </a:r>
          </a:p>
          <a:p>
            <a:pPr marL="439738">
              <a:spcAft>
                <a:spcPts val="1500"/>
              </a:spcAft>
              <a:defRPr sz="2000">
                <a:solidFill>
                  <a:srgbClr val="000000"/>
                </a:solidFill>
              </a:defRPr>
            </a:pPr>
            <a:r>
              <a:rPr lang="en-ID" sz="2400" dirty="0">
                <a:latin typeface="Poppins" panose="00000500000000000000" pitchFamily="2" charset="0"/>
                <a:cs typeface="Poppins" panose="00000500000000000000" pitchFamily="2" charset="0"/>
              </a:rPr>
              <a:t>Supervisor </a:t>
            </a:r>
            <a:r>
              <a:rPr lang="en-ID" sz="2400" dirty="0" err="1">
                <a:latin typeface="Poppins" panose="00000500000000000000" pitchFamily="2" charset="0"/>
                <a:cs typeface="Poppins" panose="00000500000000000000" pitchFamily="2" charset="0"/>
              </a:rPr>
              <a:t>melibatkan</a:t>
            </a:r>
            <a:r>
              <a:rPr lang="en-ID" sz="2400" dirty="0">
                <a:latin typeface="Poppins" panose="00000500000000000000" pitchFamily="2" charset="0"/>
                <a:cs typeface="Poppins" panose="00000500000000000000" pitchFamily="2" charset="0"/>
              </a:rPr>
              <a:t> guru </a:t>
            </a:r>
            <a:r>
              <a:rPr lang="en-ID" sz="2400" dirty="0" err="1">
                <a:latin typeface="Poppins" panose="00000500000000000000" pitchFamily="2" charset="0"/>
                <a:cs typeface="Poppins" panose="00000500000000000000" pitchFamily="2" charset="0"/>
              </a:rPr>
              <a:t>dalam</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pengambilan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keputusan</a:t>
            </a:r>
            <a:r>
              <a:rPr lang="en-ID" sz="2400" dirty="0">
                <a:latin typeface="Poppins" panose="00000500000000000000" pitchFamily="2" charset="0"/>
                <a:cs typeface="Poppins" panose="00000500000000000000" pitchFamily="2" charset="0"/>
              </a:rPr>
              <a:t> dan </a:t>
            </a:r>
            <a:r>
              <a:rPr lang="en-ID" sz="2400" dirty="0" err="1">
                <a:latin typeface="Poppins" panose="00000500000000000000" pitchFamily="2" charset="0"/>
                <a:cs typeface="Poppins" panose="00000500000000000000" pitchFamily="2" charset="0"/>
              </a:rPr>
              <a:t>kegiatan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inovasi</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sekolah</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untuk</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menumbuhkan</a:t>
            </a:r>
            <a:r>
              <a:rPr lang="en-ID" sz="2400" dirty="0">
                <a:latin typeface="Poppins" panose="00000500000000000000" pitchFamily="2" charset="0"/>
                <a:cs typeface="Poppins" panose="00000500000000000000" pitchFamily="2" charset="0"/>
              </a:rPr>
              <a:t> rasa </a:t>
            </a:r>
            <a:r>
              <a:rPr lang="en-ID" sz="2400" dirty="0" err="1">
                <a:latin typeface="Poppins" panose="00000500000000000000" pitchFamily="2" charset="0"/>
                <a:cs typeface="Poppins" panose="00000500000000000000" pitchFamily="2" charset="0"/>
              </a:rPr>
              <a:t>memiliki</a:t>
            </a:r>
            <a:r>
              <a:rPr lang="en-ID" sz="2400" dirty="0">
                <a:latin typeface="Poppins" panose="00000500000000000000" pitchFamily="2" charset="0"/>
                <a:cs typeface="Poppins" panose="00000500000000000000" pitchFamily="2" charset="0"/>
              </a:rPr>
              <a:t>.</a:t>
            </a:r>
          </a:p>
          <a:p>
            <a:pPr marL="439738" indent="-439738">
              <a:buFont typeface="Wingdings" panose="05000000000000000000" pitchFamily="2" charset="2"/>
              <a:buChar char="v"/>
              <a:defRPr sz="2400" b="1">
                <a:solidFill>
                  <a:srgbClr val="0066CC"/>
                </a:solidFill>
              </a:defRPr>
            </a:pPr>
            <a:r>
              <a:rPr lang="en-ID" sz="2800" dirty="0" err="1">
                <a:solidFill>
                  <a:schemeClr val="accent2">
                    <a:lumMod val="75000"/>
                  </a:schemeClr>
                </a:solidFill>
                <a:latin typeface="Poppins" panose="00000500000000000000" pitchFamily="2" charset="0"/>
                <a:cs typeface="Poppins" panose="00000500000000000000" pitchFamily="2" charset="0"/>
              </a:rPr>
              <a:t>Menciptakan</a:t>
            </a:r>
            <a:r>
              <a:rPr lang="en-ID" sz="2800" dirty="0">
                <a:solidFill>
                  <a:schemeClr val="accent2">
                    <a:lumMod val="75000"/>
                  </a:schemeClr>
                </a:solidFill>
                <a:latin typeface="Poppins" panose="00000500000000000000" pitchFamily="2" charset="0"/>
                <a:cs typeface="Poppins" panose="00000500000000000000" pitchFamily="2" charset="0"/>
              </a:rPr>
              <a:t> Iklim Aman dan </a:t>
            </a:r>
            <a:r>
              <a:rPr lang="en-ID" sz="2800" dirty="0" err="1">
                <a:solidFill>
                  <a:schemeClr val="accent2">
                    <a:lumMod val="75000"/>
                  </a:schemeClr>
                </a:solidFill>
                <a:latin typeface="Poppins" panose="00000500000000000000" pitchFamily="2" charset="0"/>
                <a:cs typeface="Poppins" panose="00000500000000000000" pitchFamily="2" charset="0"/>
              </a:rPr>
              <a:t>Bebas</a:t>
            </a:r>
            <a:r>
              <a:rPr lang="en-ID" sz="2800" dirty="0">
                <a:solidFill>
                  <a:schemeClr val="accent2">
                    <a:lumMod val="75000"/>
                  </a:schemeClr>
                </a:solidFill>
                <a:latin typeface="Poppins" panose="00000500000000000000" pitchFamily="2" charset="0"/>
                <a:cs typeface="Poppins" panose="00000500000000000000" pitchFamily="2" charset="0"/>
              </a:rPr>
              <a:t> </a:t>
            </a:r>
            <a:r>
              <a:rPr lang="en-ID" sz="2800" dirty="0" err="1">
                <a:solidFill>
                  <a:schemeClr val="accent2">
                    <a:lumMod val="75000"/>
                  </a:schemeClr>
                </a:solidFill>
                <a:latin typeface="Poppins" panose="00000500000000000000" pitchFamily="2" charset="0"/>
                <a:cs typeface="Poppins" panose="00000500000000000000" pitchFamily="2" charset="0"/>
              </a:rPr>
              <a:t>Berkarya</a:t>
            </a:r>
            <a:endParaRPr lang="en-ID" sz="2800" dirty="0">
              <a:solidFill>
                <a:schemeClr val="accent2">
                  <a:lumMod val="75000"/>
                </a:schemeClr>
              </a:solidFill>
              <a:latin typeface="Poppins" panose="00000500000000000000" pitchFamily="2" charset="0"/>
              <a:cs typeface="Poppins" panose="00000500000000000000" pitchFamily="2" charset="0"/>
            </a:endParaRPr>
          </a:p>
          <a:p>
            <a:pPr marL="439738">
              <a:spcAft>
                <a:spcPts val="1500"/>
              </a:spcAft>
              <a:defRPr sz="2000">
                <a:solidFill>
                  <a:srgbClr val="000000"/>
                </a:solidFill>
              </a:defRPr>
            </a:pPr>
            <a:r>
              <a:rPr lang="en-ID" sz="2400" dirty="0">
                <a:latin typeface="Poppins" panose="00000500000000000000" pitchFamily="2" charset="0"/>
                <a:cs typeface="Poppins" panose="00000500000000000000" pitchFamily="2" charset="0"/>
              </a:rPr>
              <a:t>Supervisor </a:t>
            </a:r>
            <a:r>
              <a:rPr lang="en-ID" sz="2400" dirty="0" err="1">
                <a:latin typeface="Poppins" panose="00000500000000000000" pitchFamily="2" charset="0"/>
                <a:cs typeface="Poppins" panose="00000500000000000000" pitchFamily="2" charset="0"/>
              </a:rPr>
              <a:t>membangun</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suasana</a:t>
            </a:r>
            <a:r>
              <a:rPr lang="en-ID" sz="2400" dirty="0">
                <a:latin typeface="Poppins" panose="00000500000000000000" pitchFamily="2" charset="0"/>
                <a:cs typeface="Poppins" panose="00000500000000000000" pitchFamily="2" charset="0"/>
              </a:rPr>
              <a:t> yang </a:t>
            </a:r>
            <a:r>
              <a:rPr lang="en-ID" sz="2400" dirty="0" err="1">
                <a:latin typeface="Poppins" panose="00000500000000000000" pitchFamily="2" charset="0"/>
                <a:cs typeface="Poppins" panose="00000500000000000000" pitchFamily="2" charset="0"/>
              </a:rPr>
              <a:t>mendukung</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kreativitas</a:t>
            </a:r>
            <a:r>
              <a:rPr lang="en-ID" sz="2400" dirty="0">
                <a:latin typeface="Poppins" panose="00000500000000000000" pitchFamily="2" charset="0"/>
                <a:cs typeface="Poppins" panose="00000500000000000000" pitchFamily="2" charset="0"/>
              </a:rPr>
              <a:t> guru agar </a:t>
            </a:r>
            <a:r>
              <a:rPr lang="en-ID" sz="2400" dirty="0" err="1">
                <a:latin typeface="Poppins" panose="00000500000000000000" pitchFamily="2" charset="0"/>
                <a:cs typeface="Poppins" panose="00000500000000000000" pitchFamily="2" charset="0"/>
              </a:rPr>
              <a:t>bebas</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bereksperimen</a:t>
            </a:r>
            <a:r>
              <a:rPr lang="en-ID" sz="2400" dirty="0">
                <a:latin typeface="Poppins" panose="00000500000000000000" pitchFamily="2" charset="0"/>
                <a:cs typeface="Poppins" panose="00000500000000000000" pitchFamily="2" charset="0"/>
              </a:rPr>
              <a:t> dan </a:t>
            </a:r>
            <a:r>
              <a:rPr lang="en-ID" sz="2400" dirty="0" err="1">
                <a:latin typeface="Poppins" panose="00000500000000000000" pitchFamily="2" charset="0"/>
                <a:cs typeface="Poppins" panose="00000500000000000000" pitchFamily="2" charset="0"/>
              </a:rPr>
              <a:t>bertanggung</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jawab</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terhadap</a:t>
            </a:r>
            <a:r>
              <a:rPr lang="en-ID" sz="2400" dirty="0">
                <a:latin typeface="Poppins" panose="00000500000000000000" pitchFamily="2" charset="0"/>
                <a:cs typeface="Poppins" panose="00000500000000000000" pitchFamily="2" charset="0"/>
              </a:rPr>
              <a:t> </a:t>
            </a:r>
            <a:r>
              <a:rPr lang="en-ID" sz="2400" dirty="0" err="1">
                <a:latin typeface="Poppins" panose="00000500000000000000" pitchFamily="2" charset="0"/>
                <a:cs typeface="Poppins" panose="00000500000000000000" pitchFamily="2" charset="0"/>
              </a:rPr>
              <a:t>pembelajaran</a:t>
            </a:r>
            <a:r>
              <a:rPr lang="en-ID" sz="2400" dirty="0">
                <a:latin typeface="Poppins" panose="00000500000000000000" pitchFamily="2" charset="0"/>
                <a:cs typeface="Poppins" panose="00000500000000000000" pitchFamily="2" charset="0"/>
              </a:rPr>
              <a:t>.</a:t>
            </a:r>
          </a:p>
        </p:txBody>
      </p:sp>
    </p:spTree>
    <p:extLst>
      <p:ext uri="{BB962C8B-B14F-4D97-AF65-F5344CB8AC3E}">
        <p14:creationId xmlns:p14="http://schemas.microsoft.com/office/powerpoint/2010/main" val="182954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57323" y="6052719"/>
            <a:ext cx="8373354" cy="1122053"/>
          </a:xfrm>
          <a:prstGeom prst="rect">
            <a:avLst/>
          </a:prstGeom>
        </p:spPr>
        <p:txBody>
          <a:bodyPr lIns="0" tIns="0" rIns="0" bIns="0" rtlCol="0" anchor="t">
            <a:spAutoFit/>
          </a:bodyPr>
          <a:lstStyle/>
          <a:p>
            <a:pPr algn="ctr">
              <a:lnSpc>
                <a:spcPts val="7800"/>
              </a:lnSpc>
            </a:pPr>
            <a:r>
              <a:rPr lang="en-US" sz="7800" b="1">
                <a:solidFill>
                  <a:srgbClr val="8D0000"/>
                </a:solidFill>
                <a:latin typeface="Poppins Bold"/>
                <a:ea typeface="Poppins Bold"/>
                <a:cs typeface="Poppins Bold"/>
                <a:sym typeface="Poppins Bold"/>
              </a:rPr>
              <a:t>THANK YOU</a:t>
            </a:r>
          </a:p>
        </p:txBody>
      </p:sp>
      <p:grpSp>
        <p:nvGrpSpPr>
          <p:cNvPr id="3" name="Group 3"/>
          <p:cNvGrpSpPr/>
          <p:nvPr/>
        </p:nvGrpSpPr>
        <p:grpSpPr>
          <a:xfrm rot="-2789597">
            <a:off x="6630170" y="3698945"/>
            <a:ext cx="721847" cy="631617"/>
            <a:chOff x="0" y="0"/>
            <a:chExt cx="812800" cy="711200"/>
          </a:xfrm>
        </p:grpSpPr>
        <p:sp>
          <p:nvSpPr>
            <p:cNvPr id="4" name="Freeform 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D0000"/>
            </a:solidFill>
          </p:spPr>
        </p:sp>
        <p:sp>
          <p:nvSpPr>
            <p:cNvPr id="5" name="TextBox 5"/>
            <p:cNvSpPr txBox="1"/>
            <p:nvPr/>
          </p:nvSpPr>
          <p:spPr>
            <a:xfrm>
              <a:off x="127000" y="-3175"/>
              <a:ext cx="558800" cy="663575"/>
            </a:xfrm>
            <a:prstGeom prst="rect">
              <a:avLst/>
            </a:prstGeom>
          </p:spPr>
          <p:txBody>
            <a:bodyPr lIns="50800" tIns="50800" rIns="50800" bIns="50800" rtlCol="0" anchor="ctr"/>
            <a:lstStyle/>
            <a:p>
              <a:pPr algn="ctr">
                <a:lnSpc>
                  <a:spcPts val="6249"/>
                </a:lnSpc>
              </a:pPr>
              <a:endParaRPr/>
            </a:p>
          </p:txBody>
        </p:sp>
      </p:grpSp>
      <p:grpSp>
        <p:nvGrpSpPr>
          <p:cNvPr id="6" name="Group 6"/>
          <p:cNvGrpSpPr/>
          <p:nvPr/>
        </p:nvGrpSpPr>
        <p:grpSpPr>
          <a:xfrm rot="-2789597">
            <a:off x="6926456" y="3971980"/>
            <a:ext cx="513548" cy="449354"/>
            <a:chOff x="0" y="0"/>
            <a:chExt cx="812800" cy="711200"/>
          </a:xfrm>
        </p:grpSpPr>
        <p:sp>
          <p:nvSpPr>
            <p:cNvPr id="7" name="Freeform 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C27F7F"/>
            </a:solidFill>
          </p:spPr>
        </p:sp>
        <p:sp>
          <p:nvSpPr>
            <p:cNvPr id="8" name="TextBox 8"/>
            <p:cNvSpPr txBox="1"/>
            <p:nvPr/>
          </p:nvSpPr>
          <p:spPr>
            <a:xfrm>
              <a:off x="127000" y="-3175"/>
              <a:ext cx="558800" cy="663575"/>
            </a:xfrm>
            <a:prstGeom prst="rect">
              <a:avLst/>
            </a:prstGeom>
          </p:spPr>
          <p:txBody>
            <a:bodyPr lIns="50800" tIns="50800" rIns="50800" bIns="50800" rtlCol="0" anchor="ctr"/>
            <a:lstStyle/>
            <a:p>
              <a:pPr algn="ctr">
                <a:lnSpc>
                  <a:spcPts val="6249"/>
                </a:lnSpc>
              </a:pPr>
              <a:endParaRPr/>
            </a:p>
          </p:txBody>
        </p:sp>
      </p:grpSp>
      <p:grpSp>
        <p:nvGrpSpPr>
          <p:cNvPr id="9" name="Group 9"/>
          <p:cNvGrpSpPr/>
          <p:nvPr/>
        </p:nvGrpSpPr>
        <p:grpSpPr>
          <a:xfrm rot="-3503507">
            <a:off x="-2356457" y="6564794"/>
            <a:ext cx="5968439" cy="2484763"/>
            <a:chOff x="0" y="0"/>
            <a:chExt cx="1571935" cy="654423"/>
          </a:xfrm>
        </p:grpSpPr>
        <p:sp>
          <p:nvSpPr>
            <p:cNvPr id="10" name="Freeform 10"/>
            <p:cNvSpPr/>
            <p:nvPr/>
          </p:nvSpPr>
          <p:spPr>
            <a:xfrm>
              <a:off x="0" y="0"/>
              <a:ext cx="1571935" cy="654423"/>
            </a:xfrm>
            <a:custGeom>
              <a:avLst/>
              <a:gdLst/>
              <a:ahLst/>
              <a:cxnLst/>
              <a:rect l="l" t="t" r="r" b="b"/>
              <a:pathLst>
                <a:path w="1571935" h="654423">
                  <a:moveTo>
                    <a:pt x="66154" y="0"/>
                  </a:moveTo>
                  <a:lnTo>
                    <a:pt x="1505780" y="0"/>
                  </a:lnTo>
                  <a:cubicBezTo>
                    <a:pt x="1523326" y="0"/>
                    <a:pt x="1540152" y="6970"/>
                    <a:pt x="1552558" y="19376"/>
                  </a:cubicBezTo>
                  <a:cubicBezTo>
                    <a:pt x="1564965" y="31782"/>
                    <a:pt x="1571935" y="48609"/>
                    <a:pt x="1571935" y="66154"/>
                  </a:cubicBezTo>
                  <a:lnTo>
                    <a:pt x="1571935" y="588269"/>
                  </a:lnTo>
                  <a:cubicBezTo>
                    <a:pt x="1571935" y="624805"/>
                    <a:pt x="1542316" y="654423"/>
                    <a:pt x="1505780" y="654423"/>
                  </a:cubicBezTo>
                  <a:lnTo>
                    <a:pt x="66154" y="654423"/>
                  </a:lnTo>
                  <a:cubicBezTo>
                    <a:pt x="29618" y="654423"/>
                    <a:pt x="0" y="624805"/>
                    <a:pt x="0" y="588269"/>
                  </a:cubicBezTo>
                  <a:lnTo>
                    <a:pt x="0" y="66154"/>
                  </a:lnTo>
                  <a:cubicBezTo>
                    <a:pt x="0" y="29618"/>
                    <a:pt x="29618" y="0"/>
                    <a:pt x="66154" y="0"/>
                  </a:cubicBezTo>
                  <a:close/>
                </a:path>
              </a:pathLst>
            </a:custGeom>
            <a:solidFill>
              <a:srgbClr val="FFE9E9"/>
            </a:solidFill>
          </p:spPr>
        </p:sp>
        <p:sp>
          <p:nvSpPr>
            <p:cNvPr id="11" name="TextBox 11"/>
            <p:cNvSpPr txBox="1"/>
            <p:nvPr/>
          </p:nvSpPr>
          <p:spPr>
            <a:xfrm>
              <a:off x="0" y="-333375"/>
              <a:ext cx="1571935" cy="987798"/>
            </a:xfrm>
            <a:prstGeom prst="rect">
              <a:avLst/>
            </a:prstGeom>
          </p:spPr>
          <p:txBody>
            <a:bodyPr lIns="50800" tIns="50800" rIns="50800" bIns="50800" rtlCol="0" anchor="ctr"/>
            <a:lstStyle/>
            <a:p>
              <a:pPr algn="ctr">
                <a:lnSpc>
                  <a:spcPts val="6249"/>
                </a:lnSpc>
              </a:pPr>
              <a:endParaRPr/>
            </a:p>
          </p:txBody>
        </p:sp>
      </p:grpSp>
      <p:grpSp>
        <p:nvGrpSpPr>
          <p:cNvPr id="12" name="Group 12"/>
          <p:cNvGrpSpPr/>
          <p:nvPr/>
        </p:nvGrpSpPr>
        <p:grpSpPr>
          <a:xfrm rot="-3503507">
            <a:off x="14958997" y="1874234"/>
            <a:ext cx="6145518" cy="2741564"/>
            <a:chOff x="0" y="0"/>
            <a:chExt cx="1618573" cy="722058"/>
          </a:xfrm>
        </p:grpSpPr>
        <p:sp>
          <p:nvSpPr>
            <p:cNvPr id="13" name="Freeform 13"/>
            <p:cNvSpPr/>
            <p:nvPr/>
          </p:nvSpPr>
          <p:spPr>
            <a:xfrm>
              <a:off x="0" y="0"/>
              <a:ext cx="1618573" cy="722058"/>
            </a:xfrm>
            <a:custGeom>
              <a:avLst/>
              <a:gdLst/>
              <a:ahLst/>
              <a:cxnLst/>
              <a:rect l="l" t="t" r="r" b="b"/>
              <a:pathLst>
                <a:path w="1618573" h="722058">
                  <a:moveTo>
                    <a:pt x="64248" y="0"/>
                  </a:moveTo>
                  <a:lnTo>
                    <a:pt x="1554325" y="0"/>
                  </a:lnTo>
                  <a:cubicBezTo>
                    <a:pt x="1571364" y="0"/>
                    <a:pt x="1587706" y="6769"/>
                    <a:pt x="1599755" y="18818"/>
                  </a:cubicBezTo>
                  <a:cubicBezTo>
                    <a:pt x="1611804" y="30867"/>
                    <a:pt x="1618573" y="47208"/>
                    <a:pt x="1618573" y="64248"/>
                  </a:cubicBezTo>
                  <a:lnTo>
                    <a:pt x="1618573" y="657810"/>
                  </a:lnTo>
                  <a:cubicBezTo>
                    <a:pt x="1618573" y="674850"/>
                    <a:pt x="1611804" y="691191"/>
                    <a:pt x="1599755" y="703240"/>
                  </a:cubicBezTo>
                  <a:cubicBezTo>
                    <a:pt x="1587706" y="715289"/>
                    <a:pt x="1571364" y="722058"/>
                    <a:pt x="1554325" y="722058"/>
                  </a:cubicBezTo>
                  <a:lnTo>
                    <a:pt x="64248" y="722058"/>
                  </a:lnTo>
                  <a:cubicBezTo>
                    <a:pt x="47208" y="722058"/>
                    <a:pt x="30867" y="715289"/>
                    <a:pt x="18818" y="703240"/>
                  </a:cubicBezTo>
                  <a:cubicBezTo>
                    <a:pt x="6769" y="691191"/>
                    <a:pt x="0" y="674850"/>
                    <a:pt x="0" y="657810"/>
                  </a:cubicBezTo>
                  <a:lnTo>
                    <a:pt x="0" y="64248"/>
                  </a:lnTo>
                  <a:cubicBezTo>
                    <a:pt x="0" y="47208"/>
                    <a:pt x="6769" y="30867"/>
                    <a:pt x="18818" y="18818"/>
                  </a:cubicBezTo>
                  <a:cubicBezTo>
                    <a:pt x="30867" y="6769"/>
                    <a:pt x="47208" y="0"/>
                    <a:pt x="64248" y="0"/>
                  </a:cubicBezTo>
                  <a:close/>
                </a:path>
              </a:pathLst>
            </a:custGeom>
            <a:solidFill>
              <a:srgbClr val="FFE9E9"/>
            </a:solidFill>
          </p:spPr>
        </p:sp>
        <p:sp>
          <p:nvSpPr>
            <p:cNvPr id="14" name="TextBox 14"/>
            <p:cNvSpPr txBox="1"/>
            <p:nvPr/>
          </p:nvSpPr>
          <p:spPr>
            <a:xfrm>
              <a:off x="0" y="-333375"/>
              <a:ext cx="1618573" cy="1055433"/>
            </a:xfrm>
            <a:prstGeom prst="rect">
              <a:avLst/>
            </a:prstGeom>
          </p:spPr>
          <p:txBody>
            <a:bodyPr lIns="50800" tIns="50800" rIns="50800" bIns="50800" rtlCol="0" anchor="ctr"/>
            <a:lstStyle/>
            <a:p>
              <a:pPr algn="ctr">
                <a:lnSpc>
                  <a:spcPts val="624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778</Words>
  <Application>Microsoft Office PowerPoint</Application>
  <PresentationFormat>Custom</PresentationFormat>
  <Paragraphs>120</Paragraphs>
  <Slides>23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Canva Sans Bold</vt:lpstr>
      <vt:lpstr>Poppins</vt:lpstr>
      <vt:lpstr>Open Sans Bold</vt:lpstr>
      <vt:lpstr>Wingdings</vt:lpstr>
      <vt:lpstr>Calibri</vt:lpstr>
      <vt:lpstr>Poppins Bold</vt:lpstr>
      <vt:lpstr>Arial</vt:lpstr>
      <vt:lpstr>Bobby Jones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&amp; White Geometric Bold Simple Company Profile Presentation</dc:title>
  <cp:lastModifiedBy>ema agustina</cp:lastModifiedBy>
  <cp:revision>4</cp:revision>
  <dcterms:created xsi:type="dcterms:W3CDTF">2006-08-16T00:00:00Z</dcterms:created>
  <dcterms:modified xsi:type="dcterms:W3CDTF">2025-10-22T07:03:07Z</dcterms:modified>
  <dc:identifier>DAG2elmRd8Y</dc:identifier>
</cp:coreProperties>
</file>